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32"/>
      <p:bold r:id="rId33"/>
    </p:embeddedFont>
    <p:embeddedFont>
      <p:font typeface="Rockwell" panose="02060603020205020403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x/7n94z91XkulAKJNvCM3XE7Y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F49431-EB99-4B6A-B674-E68F64875DAF}">
  <a:tblStyle styleId="{3AF49431-EB99-4B6A-B674-E68F64875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46756b08d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g2a46756b08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2a46756b08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46756b08d_0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2a46756b08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g2a46756b08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46756b08d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2a46756b08d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g2a46756b08d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46756b08d_0_2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2a46756b08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2a46756b08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46756b08d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2a46756b08d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g2a46756b08d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46756b08d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g2a46756b08d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2a46756b08d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46756b08d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2a46756b08d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2a46756b08d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46756b08d_0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2a46756b08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a46756b08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22"/>
          <p:cNvCxnSpPr/>
          <p:nvPr/>
        </p:nvCxnSpPr>
        <p:spPr>
          <a:xfrm>
            <a:off x="906463" y="4343400"/>
            <a:ext cx="74056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2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body" idx="1"/>
          </p:nvPr>
        </p:nvSpPr>
        <p:spPr>
          <a:xfrm rot="5400000">
            <a:off x="2582863" y="85726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title"/>
          </p:nvPr>
        </p:nvSpPr>
        <p:spPr>
          <a:xfrm rot="5400000">
            <a:off x="4649564" y="2306414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body" idx="1"/>
          </p:nvPr>
        </p:nvSpPr>
        <p:spPr>
          <a:xfrm rot="5400000">
            <a:off x="649064" y="391889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46756b08d_0_106"/>
          <p:cNvSpPr txBox="1">
            <a:spLocks noGrp="1"/>
          </p:cNvSpPr>
          <p:nvPr>
            <p:ph type="dt" idx="10"/>
          </p:nvPr>
        </p:nvSpPr>
        <p:spPr>
          <a:xfrm>
            <a:off x="5992368" y="6272785"/>
            <a:ext cx="245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2a46756b08d_0_106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a46756b08d_0_106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2a46756b08d_0_106"/>
          <p:cNvSpPr txBox="1">
            <a:spLocks noGrp="1"/>
          </p:cNvSpPr>
          <p:nvPr>
            <p:ph type="title"/>
          </p:nvPr>
        </p:nvSpPr>
        <p:spPr>
          <a:xfrm>
            <a:off x="685800" y="484632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6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26"/>
          <p:cNvCxnSpPr/>
          <p:nvPr/>
        </p:nvCxnSpPr>
        <p:spPr>
          <a:xfrm>
            <a:off x="906463" y="4343400"/>
            <a:ext cx="74056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9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600450" y="6459538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0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1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1"/>
          <p:cNvCxnSpPr/>
          <p:nvPr/>
        </p:nvCxnSpPr>
        <p:spPr>
          <a:xfrm>
            <a:off x="895350" y="1738313"/>
            <a:ext cx="74755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1436688" y="2895600"/>
            <a:ext cx="5943600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40" b="1">
                <a:solidFill>
                  <a:srgbClr val="4C661A"/>
                </a:solidFill>
                <a:latin typeface="Arial"/>
                <a:ea typeface="Arial"/>
                <a:cs typeface="Arial"/>
                <a:sym typeface="Arial"/>
              </a:rPr>
              <a:t>Comunicare și conflict</a:t>
            </a:r>
            <a:endParaRPr sz="5740" b="1">
              <a:solidFill>
                <a:srgbClr val="4C66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685800" y="5029200"/>
            <a:ext cx="259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1656650" y="4860300"/>
            <a:ext cx="38250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Lector dr. Daniela Dumulescu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228600" y="349250"/>
            <a:ext cx="8382000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Consecinţe sociale </a:t>
            </a:r>
            <a:r>
              <a:rPr lang="en-US" sz="2800" b="1" i="0" u="none" strike="noStrike" cap="none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ale comportamentelor asertive, pasive, agresive</a:t>
            </a:r>
            <a:endParaRPr sz="2800" b="1" i="0" u="none" strike="noStrike" cap="none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10"/>
          <p:cNvGraphicFramePr/>
          <p:nvPr/>
        </p:nvGraphicFramePr>
        <p:xfrm>
          <a:off x="304800" y="1397000"/>
          <a:ext cx="8534400" cy="4816450"/>
        </p:xfrm>
        <a:graphic>
          <a:graphicData uri="http://schemas.openxmlformats.org/drawingml/2006/table">
            <a:tbl>
              <a:tblPr>
                <a:noFill/>
                <a:tableStyleId>{3AF49431-EB99-4B6A-B674-E68F64875DAF}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Asertiv</a:t>
                      </a:r>
                      <a:endParaRPr sz="2800" b="1" i="0" u="none" strike="noStrike" cap="none">
                        <a:solidFill>
                          <a:srgbClr val="739A2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Agresiv</a:t>
                      </a:r>
                      <a:endParaRPr sz="28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Pasiv</a:t>
                      </a:r>
                      <a:endParaRPr sz="28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sunt încântați că le iau in considerare dorintele.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nu sunt încântați că nu le iau în considerare dorințele.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sunt încântați că le iau în considerare dorințele.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mă privesc cu respect.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mă privesc cu teamă.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nu mă respectă.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sunt motivați să mă trateze în mod similar.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sunt motivați să mă trateze în mod similar.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nu au încredere în sinceritatea mea.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îmi caută  compania.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îmi evită compania.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Ceilalți mă tratează „ca pe un preș”.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228600" y="273050"/>
            <a:ext cx="8610600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Consecinţe de rationament </a:t>
            </a:r>
            <a:r>
              <a:rPr lang="en-US" sz="2800" b="1" i="0" u="none" strike="noStrike" cap="none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ale comportamentelor asertive, pasive, agresive</a:t>
            </a:r>
            <a:endParaRPr sz="2800" b="1" i="0" u="none" strike="noStrike" cap="none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p11"/>
          <p:cNvGraphicFramePr/>
          <p:nvPr/>
        </p:nvGraphicFramePr>
        <p:xfrm>
          <a:off x="152400" y="1208088"/>
          <a:ext cx="8763000" cy="5672150"/>
        </p:xfrm>
        <a:graphic>
          <a:graphicData uri="http://schemas.openxmlformats.org/drawingml/2006/table">
            <a:tbl>
              <a:tblPr>
                <a:noFill/>
                <a:tableStyleId>{3AF49431-EB99-4B6A-B674-E68F64875DAF}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Asertiv</a:t>
                      </a:r>
                      <a:endParaRPr sz="2400" b="1" i="0" u="none" strike="noStrike" cap="none">
                        <a:solidFill>
                          <a:srgbClr val="739A2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Agresiv</a:t>
                      </a:r>
                      <a:endParaRPr sz="2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Pasiv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lumea sa fie prietenoasa.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lumea să fie ostilă și dezinteresată.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lumea să fie ostilă și dezinteresată.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altii sa fie atenti la nevoile mele.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alții să profite de mine.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alții să nu fie atenți la nevoile mele.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nevoile mele să se îndeplinească.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nevoile mele să se îndeplinească.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ca nevoile mele să nu se îndeplinească.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 că am control asupra mediului meu înconjurator.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 că trebuie să controlez mediul meu înconjurător.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 că alții controlează mediul meu înconjurător.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să îmi îndeplinesc scopurile și idealurile.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Mă aștept să îmi îndeplinesc scopurile și idealurile.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 mă aștept să îmi îndeplinesc scopurile și idealurile.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/>
        </p:nvSpPr>
        <p:spPr>
          <a:xfrm>
            <a:off x="228600" y="273050"/>
            <a:ext cx="861060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rgbClr val="455F51"/>
                </a:solidFill>
                <a:latin typeface="Calibri"/>
                <a:ea typeface="Calibri"/>
                <a:cs typeface="Calibri"/>
                <a:sym typeface="Calibri"/>
              </a:rPr>
              <a:t>Consecinţe emotionale si comportamentale </a:t>
            </a:r>
            <a:r>
              <a:rPr lang="en-US" sz="2400" b="1" i="0" u="none" strike="noStrike" cap="none">
                <a:solidFill>
                  <a:srgbClr val="455F51"/>
                </a:solidFill>
                <a:latin typeface="Calibri"/>
                <a:ea typeface="Calibri"/>
                <a:cs typeface="Calibri"/>
                <a:sym typeface="Calibri"/>
              </a:rPr>
              <a:t>ale comportamentelor asertive, pasive, agresive</a:t>
            </a:r>
            <a:endParaRPr sz="2400" b="1" i="0" u="none" strike="noStrike" cap="none">
              <a:solidFill>
                <a:srgbClr val="455F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1" name="Google Shape;191;p12"/>
          <p:cNvGraphicFramePr/>
          <p:nvPr/>
        </p:nvGraphicFramePr>
        <p:xfrm>
          <a:off x="304800" y="1447800"/>
          <a:ext cx="8534400" cy="4826000"/>
        </p:xfrm>
        <a:graphic>
          <a:graphicData uri="http://schemas.openxmlformats.org/drawingml/2006/table">
            <a:tbl>
              <a:tblPr>
                <a:noFill/>
                <a:tableStyleId>{3AF49431-EB99-4B6A-B674-E68F64875DAF}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Consecinte emotionale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Asertiv</a:t>
                      </a:r>
                      <a:endParaRPr sz="2000" b="1" i="0" u="none" strike="noStrike" cap="none">
                        <a:solidFill>
                          <a:srgbClr val="739A2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Agresiv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Pasiv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Bucurie</a:t>
                      </a:r>
                      <a:endParaRPr sz="2000" b="0" i="0" u="none" strike="noStrike" cap="none">
                        <a:solidFill>
                          <a:srgbClr val="739A2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Furie; teamă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Teamă, tristețe, furie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Consecinte comportamentale</a:t>
                      </a:r>
                      <a:endParaRPr sz="2800" b="0" i="0" u="none" strike="noStrike" cap="none">
                        <a:solidFill>
                          <a:srgbClr val="739A2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Asertiv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Agresiv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Pasiv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739A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Abordare pozitivă</a:t>
                      </a:r>
                      <a:endParaRPr sz="2000" b="0" i="0" u="none" strike="noStrike" cap="none">
                        <a:solidFill>
                          <a:srgbClr val="739A2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Abordare negativă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Evitare; episoade de abordare negativă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 pasiv-agresivă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856456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8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= agresiune non-verbală, care se manifestă în comportament negativ (Harm, 2011);</a:t>
            </a:r>
            <a:endParaRPr/>
          </a:p>
          <a:p>
            <a:pPr marL="90488" lvl="0" indent="-1143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- lipsă de autenticitate, sinceritate și respect față de celălalt;</a:t>
            </a:r>
            <a:endParaRPr/>
          </a:p>
          <a:p>
            <a:pPr marL="90488" lvl="0" indent="-1143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Poate fi de două feluri:</a:t>
            </a:r>
            <a:endParaRPr/>
          </a:p>
          <a:p>
            <a:pPr marL="382588" lvl="1" indent="-182563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A. engl. </a:t>
            </a:r>
            <a:r>
              <a:rPr lang="en-US" sz="1600" i="1"/>
              <a:t>covert</a:t>
            </a:r>
            <a:r>
              <a:rPr lang="en-US" sz="1600"/>
              <a:t> (mascată, ascunsă) </a:t>
            </a:r>
            <a:endParaRPr/>
          </a:p>
          <a:p>
            <a:pPr marL="382588" lvl="1" indent="-182563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B. engl. </a:t>
            </a:r>
            <a:r>
              <a:rPr lang="en-US" sz="1600" i="1"/>
              <a:t>overt</a:t>
            </a:r>
            <a:r>
              <a:rPr lang="en-US" sz="1600"/>
              <a:t> (evidentă, ¸pe față¨)</a:t>
            </a:r>
            <a:endParaRPr/>
          </a:p>
          <a:p>
            <a:pPr marL="90488" lvl="0" indent="-1143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Distructivă în relații, poate lua forma abuzului emoțional și are un impact semnificativ asupra încrederii în relații.</a:t>
            </a:r>
            <a:endParaRPr/>
          </a:p>
          <a:p>
            <a:pPr marL="90488" lvl="0" indent="-1143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Motivația?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 pasiv-agresivă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288925" y="1752600"/>
            <a:ext cx="856456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8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În copilărie:</a:t>
            </a:r>
            <a:endParaRPr/>
          </a:p>
          <a:p>
            <a:pPr marL="90488" lvl="0" indent="-1143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 – modele familiale de rezolvare a conflictului și exprimare personală;</a:t>
            </a:r>
            <a:endParaRPr/>
          </a:p>
          <a:p>
            <a:pPr marL="90488" lvl="0" indent="-1143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- pedepsirea sau ridiculizarea emoțiilor și nevoilor copilului (</a:t>
            </a:r>
            <a:r>
              <a:rPr lang="en-US" sz="1800" i="1"/>
              <a:t>Dapoi ce, nu-mi zice că-ți place ceaiul? Cine bea ceai?; Nu mă supăra!; Nu mă face de rușine!; Să îți fie rușine, vezi ce m-ai făcut să fac?</a:t>
            </a:r>
            <a:r>
              <a:rPr lang="en-US" sz="1800"/>
              <a:t>)</a:t>
            </a:r>
            <a:endParaRPr/>
          </a:p>
          <a:p>
            <a:pPr marL="90488" lvl="0" indent="-1143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 sz="1800"/>
              <a:t>- Receptorul: se simte confuz, rănit, vinovat, supărat și frustrat;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 sz="1800"/>
              <a:t> - Emițătorul blochează calea spre soluționarea conflictului, îl menține și amplifică, fără să și-l asume;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 sz="1800"/>
              <a:t>Consecințe: Se creează</a:t>
            </a:r>
            <a:r>
              <a:rPr lang="en-US" sz="1800" b="1"/>
              <a:t> resentimente </a:t>
            </a:r>
            <a:r>
              <a:rPr lang="en-US" sz="1800"/>
              <a:t>care se adâncesc în timp.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</a:rPr>
              <a:t>Comunicare eficientă – responsabilitatea mutuală</a:t>
            </a:r>
            <a:endParaRPr b="1">
              <a:solidFill>
                <a:srgbClr val="4C661A"/>
              </a:solidFill>
            </a:endParaRPr>
          </a:p>
        </p:txBody>
      </p:sp>
      <p:pic>
        <p:nvPicPr>
          <p:cNvPr id="211" name="Google Shape;21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19338" y="2209800"/>
            <a:ext cx="4549775" cy="371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/>
        </p:nvSpPr>
        <p:spPr>
          <a:xfrm>
            <a:off x="304800" y="889000"/>
            <a:ext cx="8305800" cy="507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Abilitatea de a ne exprima emoţiile şi convingerile fără a afecta şi ataca drepturile celorlalţi.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Principii de dezvoltare a comunicării asertive:</a:t>
            </a:r>
            <a:endParaRPr/>
          </a:p>
          <a:p>
            <a:pPr marL="0" marR="0" lvl="0" indent="-1524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spune NU atunci când este încălcat un drept sau o valoare personală;</a:t>
            </a:r>
            <a:endParaRPr/>
          </a:p>
          <a:p>
            <a:pPr marL="0" marR="0" lvl="0" indent="-1524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exprimă-ţi opiniile personale specific şi clar – evită formulările generale.</a:t>
            </a:r>
            <a:endParaRPr/>
          </a:p>
          <a:p>
            <a:pPr marL="0" marR="0" lvl="0" indent="-1524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schimbă discuţia sau evită persoana atunci când nu poţi comunica asertiv.</a:t>
            </a:r>
            <a:endParaRPr/>
          </a:p>
          <a:p>
            <a:pPr marL="0" marR="0" lvl="0" indent="-1524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scoate în evidenţă consecinţele negative ale  comportamentului altei persoane asupra ta.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457200" y="304800"/>
            <a:ext cx="62484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 asertivă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856456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8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Asertivitate:</a:t>
            </a:r>
            <a:endParaRPr/>
          </a:p>
          <a:p>
            <a:pPr marL="90488" lvl="0" indent="-1270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Exprimarea ideilor și a sentimentelor pozitive și negative într-o manieră deschisă;</a:t>
            </a:r>
            <a:endParaRPr/>
          </a:p>
          <a:p>
            <a:pPr marL="90488" lvl="0" indent="-1270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Directă;</a:t>
            </a:r>
            <a:endParaRPr/>
          </a:p>
          <a:p>
            <a:pPr marL="90488" lvl="0" indent="-1270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Recunoașterea și afirmarea drepturilor </a:t>
            </a:r>
            <a:r>
              <a:rPr lang="en-US" b="1"/>
              <a:t>personale</a:t>
            </a:r>
            <a:r>
              <a:rPr lang="en-US"/>
              <a:t> și </a:t>
            </a:r>
            <a:r>
              <a:rPr lang="en-US" b="1"/>
              <a:t>ale celuilalt</a:t>
            </a:r>
            <a:r>
              <a:rPr lang="en-US"/>
              <a:t>;</a:t>
            </a:r>
            <a:endParaRPr/>
          </a:p>
          <a:p>
            <a:pPr marL="90488" lvl="0" indent="-1270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Asumarea responsabilității acțiunilor personale </a:t>
            </a:r>
            <a:r>
              <a:rPr lang="en-US" b="1"/>
              <a:t>fără</a:t>
            </a:r>
            <a:r>
              <a:rPr lang="en-US"/>
              <a:t> judecată și blamare.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>
            <a:spLocks noGrp="1"/>
          </p:cNvSpPr>
          <p:nvPr>
            <p:ph type="ctrTitle"/>
          </p:nvPr>
        </p:nvSpPr>
        <p:spPr>
          <a:xfrm>
            <a:off x="381000" y="152400"/>
            <a:ext cx="8077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Abilităţile de comunicare</a:t>
            </a:r>
            <a:endParaRPr sz="4400"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371600"/>
            <a:ext cx="8686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46756b08d_0_111"/>
          <p:cNvSpPr txBox="1">
            <a:spLocks noGrp="1"/>
          </p:cNvSpPr>
          <p:nvPr>
            <p:ph type="title"/>
          </p:nvPr>
        </p:nvSpPr>
        <p:spPr>
          <a:xfrm>
            <a:off x="533400" y="2286000"/>
            <a:ext cx="4876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US" sz="6000">
                <a:solidFill>
                  <a:schemeClr val="lt1"/>
                </a:solidFill>
              </a:rPr>
              <a:t>CONFLICTUL</a:t>
            </a:r>
            <a:br>
              <a:rPr lang="en-US" sz="6000">
                <a:solidFill>
                  <a:schemeClr val="lt1"/>
                </a:solidFill>
              </a:rPr>
            </a:br>
            <a:endParaRPr sz="6000">
              <a:solidFill>
                <a:schemeClr val="lt1"/>
              </a:solidFill>
            </a:endParaRPr>
          </a:p>
        </p:txBody>
      </p:sp>
      <p:pic>
        <p:nvPicPr>
          <p:cNvPr id="239" name="Google Shape;239;g2a46756b08d_0_111" descr="Conflic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114800"/>
            <a:ext cx="8229599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a46756b08d_0_111" descr="Managing Conflict - two business people argu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400" y="541338"/>
            <a:ext cx="3505200" cy="342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822325" y="1981200"/>
            <a:ext cx="74676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ce ne ajută?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ce vă duce cu gândul?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importantă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tipuri de comunicare cunoașteți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46756b08d_0_218"/>
          <p:cNvSpPr txBox="1">
            <a:spLocks noGrp="1"/>
          </p:cNvSpPr>
          <p:nvPr>
            <p:ph type="body" idx="1"/>
          </p:nvPr>
        </p:nvSpPr>
        <p:spPr>
          <a:xfrm>
            <a:off x="457200" y="822325"/>
            <a:ext cx="822960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82880" lvl="0" indent="-1699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Char char=" 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Parte 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firească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a procesului de comunicare.</a:t>
            </a:r>
            <a:endParaRPr/>
          </a:p>
          <a:p>
            <a:pPr marL="182880" lvl="0" indent="-1699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5000"/>
              <a:buChar char=" 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Situaţii conflictuale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lvl="1" indent="-16992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Char char="◦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Două sau mai multe persoane au interese diferite într-o situaţie.</a:t>
            </a:r>
            <a:endParaRPr/>
          </a:p>
          <a:p>
            <a:pPr marL="457200" lvl="1" indent="-16992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Char char="◦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Aceste interese sunt contradictorii şi împiedică procesul de comunicare adecvată între acele persoane.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Noto Sans Symbols"/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46756b08d_0_223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EFECTE POZITIVE ALE CONFLICTULUI: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3" name="Google Shape;253;g2a46756b08d_0_223"/>
          <p:cNvSpPr txBox="1">
            <a:spLocks noGrp="1"/>
          </p:cNvSpPr>
          <p:nvPr>
            <p:ph type="body" idx="1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creşte motivaţia pentru schimbare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îmbunătăţeşte identificarea problemei şi a soluţiilor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creşte coeziunea unui grup după soluţionarea comună a conflictului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creşte capacitatea de adaptare la realitate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oportunitate pentru dezvoltarea deprinderilor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dezvoltă creativitatea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6756b08d_0_229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EFECTE NEGATIVE ALE CONFLICTULUI: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0" name="Google Shape;260;g2a46756b08d_0_229"/>
          <p:cNvSpPr txBox="1">
            <a:spLocks noGrp="1"/>
          </p:cNvSpPr>
          <p:nvPr>
            <p:ph type="body" idx="1"/>
          </p:nvPr>
        </p:nvSpPr>
        <p:spPr>
          <a:xfrm>
            <a:off x="457200" y="16462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en-US" sz="2000"/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reduce implicarea în activitate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80"/>
              <a:buChar char=" 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reduce sentimentul încrederii în sine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80"/>
              <a:buChar char=" 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polarizează poziţiile şi se formează coaliţii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80"/>
              <a:buChar char=" 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dileme morale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ts val="2380"/>
              <a:buChar char=" 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dificultăţi în luarea deciziilor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46756b08d_0_235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 Black"/>
              <a:buNone/>
            </a:pPr>
            <a:br>
              <a:rPr lang="en-US" sz="40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555">
                <a:latin typeface="Arial"/>
                <a:ea typeface="Arial"/>
                <a:cs typeface="Arial"/>
                <a:sym typeface="Arial"/>
              </a:rPr>
              <a:t>OBSTACOLE ÎN PROCESUL REZOLVĂRII CONFLICTULUI</a:t>
            </a:r>
            <a:endParaRPr sz="355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a46756b08d_0_235"/>
          <p:cNvSpPr txBox="1">
            <a:spLocks noGrp="1"/>
          </p:cNvSpPr>
          <p:nvPr>
            <p:ph type="body" idx="1"/>
          </p:nvPr>
        </p:nvSpPr>
        <p:spPr>
          <a:xfrm>
            <a:off x="533400" y="1981200"/>
            <a:ext cx="8229600" cy="4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 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Tendinţa naturală de a explica mai întâi punctul nostru de vedere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40"/>
              <a:buChar char=" 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Ineficienţa noastră ca şi ascultători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40"/>
              <a:buChar char=" 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Teama că lucrurile nu vor ieşi aşa cum ne dorim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ts val="2040"/>
              <a:buChar char=" 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Presupoziţia că noi vom pierde iar celălalt va câştiga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46756b08d_0_241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200"/>
              <a:buFont typeface="Arial Black"/>
              <a:buNone/>
            </a:pPr>
            <a:r>
              <a:rPr lang="en-US" sz="3300">
                <a:solidFill>
                  <a:schemeClr val="dk1"/>
                </a:solidFill>
              </a:rPr>
              <a:t>METODE DE ABORDARE A CONFLICTELOR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274" name="Google Shape;274;g2a46756b08d_0_241"/>
          <p:cNvSpPr txBox="1">
            <a:spLocks noGrp="1"/>
          </p:cNvSpPr>
          <p:nvPr>
            <p:ph type="body" idx="1"/>
          </p:nvPr>
        </p:nvSpPr>
        <p:spPr>
          <a:xfrm>
            <a:off x="457200" y="2438400"/>
            <a:ext cx="8229600" cy="3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Metoda câştig – pierdere: una din părţi primeşte ceea ce a cerut a fi rezolvat, iar partea cealaltă pierde (ex. competiţii)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Metoda pierdere – pierdere (ex. compromis, războaie)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7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Metoda câştig – câştig: cererile tuturor părţilor sunt satisfăcute (ex. negociere)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46756b08d_0_247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 Black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STRATEGIILE CELE MAI FRECVENTE PENTRU A OBŢINE SOLUŢIA OPTIMĂ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a46756b08d_0_247"/>
          <p:cNvSpPr txBox="1">
            <a:spLocks noGrp="1"/>
          </p:cNvSpPr>
          <p:nvPr>
            <p:ph type="body" idx="1"/>
          </p:nvPr>
        </p:nvSpPr>
        <p:spPr>
          <a:xfrm>
            <a:off x="457200" y="18748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/>
          </a:bodyPr>
          <a:lstStyle/>
          <a:p>
            <a:pPr marL="609600" lvl="0" indent="-609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AutoNum type="arabicPeriod"/>
            </a:pP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Renunţarea</a:t>
            </a:r>
            <a:endParaRPr/>
          </a:p>
          <a:p>
            <a:pPr marL="990600" lvl="1" indent="-53339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Oboseală, ameninţare fizică, situaţii lipsite de importanţă</a:t>
            </a:r>
            <a:endParaRPr/>
          </a:p>
          <a:p>
            <a:pPr marL="990600" lvl="1" indent="-53339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Soluţie permanentă, discuţia nu este reluată</a:t>
            </a:r>
            <a:endParaRPr/>
          </a:p>
          <a:p>
            <a:pPr marL="609600" lvl="0" indent="-609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rabicPeriod"/>
            </a:pP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Evitarea</a:t>
            </a:r>
            <a:endParaRPr/>
          </a:p>
          <a:p>
            <a:pPr marL="990600" lvl="1" indent="-53339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Timp pentru calmare sau pregătire, nu avem nimic de câştigat din situaţia respectivă</a:t>
            </a:r>
            <a:endParaRPr/>
          </a:p>
          <a:p>
            <a:pPr marL="990600" lvl="1" indent="-53339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!Folosirea frecventă denotă dezinteres</a:t>
            </a:r>
            <a:endParaRPr/>
          </a:p>
          <a:p>
            <a:pPr marL="609600" lvl="0" indent="-609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rabicPeriod"/>
            </a:pP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Dominarea</a:t>
            </a:r>
            <a:endParaRPr/>
          </a:p>
          <a:p>
            <a:pPr marL="990600" lvl="1" indent="-53339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Acţiunea unei persoane care are putere, control sau expertiză</a:t>
            </a:r>
            <a:endParaRPr/>
          </a:p>
          <a:p>
            <a:pPr marL="990600" lvl="1" indent="-53339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Necesară o soluţie rapidă şi nu există alternativă</a:t>
            </a:r>
            <a:endParaRPr/>
          </a:p>
          <a:p>
            <a:pPr marL="609600" lvl="0" indent="-609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rabicPeriod"/>
            </a:pP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Delegarea responsabilităţii</a:t>
            </a:r>
            <a:endParaRPr/>
          </a:p>
          <a:p>
            <a:pPr marL="990600" lvl="1" indent="-53339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Împuternicirea celeilalte persoane, cu rolul de a creşte încrederea între parteneri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46756b08d_0_25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382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 Black"/>
              <a:buNone/>
            </a:pPr>
            <a:r>
              <a:rPr lang="en-US" sz="3300">
                <a:latin typeface="Arial"/>
                <a:ea typeface="Arial"/>
                <a:cs typeface="Arial"/>
                <a:sym typeface="Arial"/>
              </a:rPr>
              <a:t>STRATEGIILE CELE MAI FRECVENTE PENTRU A OBŢINE SOLUŢIA OPTIMĂ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a46756b08d_0_253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609600" lvl="0" indent="-6096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AutoNum type="arabicPeriod" startAt="5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Apelul la un mediator</a:t>
            </a:r>
            <a:endParaRPr/>
          </a:p>
          <a:p>
            <a:pPr marL="990600" lvl="1" indent="-533400" algn="just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Situaţii încărcate emoţional, unul dintre parteneri nu cooperează, unul dintre parteneri ameninţă cu răzbunarea   </a:t>
            </a:r>
            <a:endParaRPr/>
          </a:p>
          <a:p>
            <a:pPr marL="609600" lvl="0" indent="-60960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rabicPeriod" startAt="5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Folosirea umorului</a:t>
            </a:r>
            <a:endParaRPr/>
          </a:p>
          <a:p>
            <a:pPr marL="990600" lvl="1" indent="-533400" algn="just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Persoanele implicate sunt pe poziţie de egalitate, conflictul este minor.</a:t>
            </a:r>
            <a:endParaRPr/>
          </a:p>
          <a:p>
            <a:pPr marL="990600" lvl="1" indent="-533400" algn="just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! Folosirea frecventă denotă evitare, distragerea atenţiei de la o problemă serioasă</a:t>
            </a:r>
            <a:endParaRPr/>
          </a:p>
          <a:p>
            <a:pPr marL="609600" lvl="0" indent="-60960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rabicPeriod" startAt="5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Compromisul</a:t>
            </a:r>
            <a:endParaRPr/>
          </a:p>
          <a:p>
            <a:pPr marL="990600" lvl="1" indent="-533400" algn="just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Problemă complexă, alte metode au eşuat, raportul de putere între parteneri este egal, ambii parteneri au dreptate dar văd lucrurile diferit. </a:t>
            </a:r>
            <a:endParaRPr/>
          </a:p>
          <a:p>
            <a:pPr marL="609600" lvl="0" indent="-60960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AutoNum type="arabicPeriod" startAt="5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Integrarea şi colaborarea</a:t>
            </a:r>
            <a:endParaRPr/>
          </a:p>
          <a:p>
            <a:pPr marL="990600" lvl="1" indent="-533400" algn="just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85000"/>
              <a:buFont typeface="Noto Sans Symbols"/>
              <a:buChar char="⚫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Nici unul nu deţine suficiente informaţii despre problemă, pot reorienta situaţia sub forma unei colaborări.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822325" y="1981200"/>
            <a:ext cx="74676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Exprimăm nevoile;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Rezolvăm conflicte;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Socializăm cu ceilalți;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Înțelegem lumea din jurul nostru;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Limbajul = organizarea gândurilor (intern).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822325" y="1981200"/>
            <a:ext cx="7467600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trei feluri:</a:t>
            </a:r>
            <a:endParaRPr/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verbală;</a:t>
            </a:r>
            <a:endParaRPr/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non-verbală;</a:t>
            </a:r>
            <a:endParaRPr/>
          </a:p>
          <a:p>
            <a:pPr marL="342900" marR="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paraverbală.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4125" y="1736725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1143000" y="1676400"/>
            <a:ext cx="769620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Mesaje transmise de la o persoană la alta prin alte căi decât cele lingvistice: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555625" y="2090738"/>
            <a:ext cx="8077200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mesaje corporale;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comunicare spaţială;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paralimbajul (i.e. ton, ritm, volum al vocii).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Comunicarea prin limbaj nonverbal permite: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transmiterea unui mesaj de sine stătător;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accentuarea unui mesaj verbal pe care vrem să îl   transmitem.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 nonverbală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Procesul comunicării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4720"/>
          <a:stretch/>
        </p:blipFill>
        <p:spPr>
          <a:xfrm>
            <a:off x="1179513" y="1828800"/>
            <a:ext cx="67849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Procesul comunicării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7" descr="CommunicationsProces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81200"/>
            <a:ext cx="7426325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Comunicarea</a:t>
            </a:r>
            <a:endParaRPr b="1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856456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8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Abilităţi necesare comunicării</a:t>
            </a:r>
            <a:r>
              <a:rPr lang="en-US"/>
              <a:t>:</a:t>
            </a:r>
            <a:endParaRPr/>
          </a:p>
          <a:p>
            <a:pPr marL="382588" lvl="1" indent="-182563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ascultarea activă;</a:t>
            </a:r>
            <a:endParaRPr/>
          </a:p>
          <a:p>
            <a:pPr marL="382588" lvl="1" indent="-182563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transmiterea asertivă* a mesajului;</a:t>
            </a:r>
            <a:endParaRPr/>
          </a:p>
          <a:p>
            <a:pPr marL="382588" lvl="1" indent="-182563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identificarea surselor de conflict şi utilizarea strategiilor pentru soluţionarea conflictului;</a:t>
            </a:r>
            <a:endParaRPr/>
          </a:p>
          <a:p>
            <a:pPr marL="382588" lvl="1" indent="-182563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utilizarea acestor abilităţi în diferite contexte de comunicare (dialog, comunicare de grup, comunicare directă sau mediată).</a:t>
            </a:r>
            <a:endParaRPr/>
          </a:p>
          <a:p>
            <a:pPr marL="382588" lvl="1" indent="-182563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Asertiv = ?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/>
        </p:nvSpPr>
        <p:spPr>
          <a:xfrm>
            <a:off x="457200" y="381000"/>
            <a:ext cx="8229600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Pasivitatea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Răspunsul unei persoane care încearcă să evite confruntările, conflictele, îşi doreşte ca toată lumea să fie mulţumită, fără a ţine cont de dorinţele sau drepturile personale.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Agresivitatea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Reacţie comportamentală prin care îl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blamezi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îl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acuzi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 celălalt,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încalci regulile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impuse de autorităţi (părinţi, profesori, poliţie),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eşti insensibil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sentimentele celorlalţi,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nu-ţi respecţi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colegii, consideri că tu ai mereu dreptate, rezolvi problemele prin violenţă, consideri că drepturile tale sunt mai importante decât ale altora. 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4C661A"/>
                </a:solidFill>
                <a:latin typeface="Calibri"/>
                <a:ea typeface="Calibri"/>
                <a:cs typeface="Calibri"/>
                <a:sym typeface="Calibri"/>
              </a:rPr>
              <a:t>Pasiv-agresiv?</a:t>
            </a:r>
            <a:endParaRPr sz="2000" b="1" i="0" u="none" strike="noStrike" cap="none">
              <a:solidFill>
                <a:srgbClr val="4C66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3E1627552344DB5F4D5746A4581E2" ma:contentTypeVersion="8" ma:contentTypeDescription="Create a new document." ma:contentTypeScope="" ma:versionID="62d7d706c95d29cde308d5c351a002bc">
  <xsd:schema xmlns:xsd="http://www.w3.org/2001/XMLSchema" xmlns:xs="http://www.w3.org/2001/XMLSchema" xmlns:p="http://schemas.microsoft.com/office/2006/metadata/properties" xmlns:ns2="cc7b070d-d394-493d-9a09-cc1e593267d1" targetNamespace="http://schemas.microsoft.com/office/2006/metadata/properties" ma:root="true" ma:fieldsID="da224e27254812bbbbd41c6e5f97c5e4" ns2:_="">
    <xsd:import namespace="cc7b070d-d394-493d-9a09-cc1e593267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b070d-d394-493d-9a09-cc1e593267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D449E-DEB7-4DA2-94A3-3E898E3892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19BADC-E9BA-4027-A99E-9A7498B763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4FDF97-19AC-43C1-8E0E-F49F4BA702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7b070d-d394-493d-9a09-cc1e593267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26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Comunicare și conflict</vt:lpstr>
      <vt:lpstr>Comunicarea</vt:lpstr>
      <vt:lpstr>Comunicarea</vt:lpstr>
      <vt:lpstr>Comunicarea</vt:lpstr>
      <vt:lpstr>Comunicarea nonverbală</vt:lpstr>
      <vt:lpstr>Procesul comunicării</vt:lpstr>
      <vt:lpstr>Procesul comunicării</vt:lpstr>
      <vt:lpstr>Comunicarea</vt:lpstr>
      <vt:lpstr>PowerPoint Presentation</vt:lpstr>
      <vt:lpstr>PowerPoint Presentation</vt:lpstr>
      <vt:lpstr>PowerPoint Presentation</vt:lpstr>
      <vt:lpstr>PowerPoint Presentation</vt:lpstr>
      <vt:lpstr>Comunicarea pasiv-agresivă</vt:lpstr>
      <vt:lpstr>Comunicarea pasiv-agresivă</vt:lpstr>
      <vt:lpstr>Comunicare eficientă – responsabilitatea mutuală</vt:lpstr>
      <vt:lpstr>PowerPoint Presentation</vt:lpstr>
      <vt:lpstr>Comunicarea</vt:lpstr>
      <vt:lpstr>Abilităţile de comunicare</vt:lpstr>
      <vt:lpstr>CONFLICTUL </vt:lpstr>
      <vt:lpstr>PowerPoint Presentation</vt:lpstr>
      <vt:lpstr>EFECTE POZITIVE ALE CONFLICTULUI:</vt:lpstr>
      <vt:lpstr>EFECTE NEGATIVE ALE CONFLICTULUI:</vt:lpstr>
      <vt:lpstr> OBSTACOLE ÎN PROCESUL REZOLVĂRII CONFLICTULUI</vt:lpstr>
      <vt:lpstr>METODE DE ABORDARE A CONFLICTELOR</vt:lpstr>
      <vt:lpstr>STRATEGIILE CELE MAI FRECVENTE PENTRU A OBŢINE SOLUŢIA OPTIMĂ</vt:lpstr>
      <vt:lpstr>STRATEGIILE CELE MAI FRECVENTE PENTRU A OBŢINE SOLUŢIA OPTIMĂ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andrei</dc:creator>
  <cp:revision>1</cp:revision>
  <dcterms:created xsi:type="dcterms:W3CDTF">2008-11-13T11:36:27Z</dcterms:created>
  <dcterms:modified xsi:type="dcterms:W3CDTF">2024-12-03T18:40:16Z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0x010100A993E1627552344DB5F4D5746A4581E2</vt:lpwstr>
  </property>
</Properties>
</file>