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61" r:id="rId5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embeddedFontLst>
    <p:embeddedFont>
      <p:font typeface="Gill San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416E7-D8C4-FA6A-A0B1-06A8E454E5EA}" v="4" dt="2024-10-19T08:58:1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LEȚU" userId="S::andrei.letu@stud.ubbcluj.ro::35913ec3-6b73-4440-8c9e-d5cdf1122368" providerId="AD" clId="Web-{978416E7-D8C4-FA6A-A0B1-06A8E454E5EA}"/>
    <pc:docChg chg="modSld">
      <pc:chgData name="ANDREI LEȚU" userId="S::andrei.letu@stud.ubbcluj.ro::35913ec3-6b73-4440-8c9e-d5cdf1122368" providerId="AD" clId="Web-{978416E7-D8C4-FA6A-A0B1-06A8E454E5EA}" dt="2024-10-19T08:58:12.656" v="1" actId="20577"/>
      <pc:docMkLst>
        <pc:docMk/>
      </pc:docMkLst>
      <pc:sldChg chg="modSp">
        <pc:chgData name="ANDREI LEȚU" userId="S::andrei.letu@stud.ubbcluj.ro::35913ec3-6b73-4440-8c9e-d5cdf1122368" providerId="AD" clId="Web-{978416E7-D8C4-FA6A-A0B1-06A8E454E5EA}" dt="2024-10-19T08:58:12.656" v="1" actId="20577"/>
        <pc:sldMkLst>
          <pc:docMk/>
          <pc:sldMk cId="0" sldId="260"/>
        </pc:sldMkLst>
        <pc:spChg chg="mod">
          <ac:chgData name="ANDREI LEȚU" userId="S::andrei.letu@stud.ubbcluj.ro::35913ec3-6b73-4440-8c9e-d5cdf1122368" providerId="AD" clId="Web-{978416E7-D8C4-FA6A-A0B1-06A8E454E5EA}" dt="2024-10-19T08:58:12.656" v="1" actId="20577"/>
          <ac:spMkLst>
            <pc:docMk/>
            <pc:sldMk cId="0" sldId="260"/>
            <ac:spMk id="1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dba366b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bdba366bb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0bdba366bb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bdba366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0bdba366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bdba366b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0bdba366b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bdba366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0bdba366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dba366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0bdba366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bdba366b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0bdba366b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bdba366b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30bdba366b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bdba366b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0bdba366b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dba366b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0bdba366b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LAi78hluF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t="22130" b="216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lt1">
              <a:alpha val="96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7884743" y="1812470"/>
            <a:ext cx="3988170" cy="219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  AUTOCONOASTERE SI DEZVOLTARE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7734797" y="4426256"/>
            <a:ext cx="3557694" cy="71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LECTOR DR. DANIELA DUMULESCU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 sau realitate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457200" lvl="0" indent="-384606" algn="l" rtl="0">
              <a:spcBef>
                <a:spcPts val="360"/>
              </a:spcBef>
              <a:spcAft>
                <a:spcPts val="0"/>
              </a:spcAft>
              <a:buSzPct val="94857"/>
              <a:buAutoNum type="arabicPeriod"/>
            </a:pPr>
            <a:r>
              <a:rPr lang="en-US" sz="2800"/>
              <a:t>Copiii/oamenii învață mai bine dacă primesc informația în stilul lor de învățare preferat: audititv, vizual, kinestezic. </a:t>
            </a:r>
            <a:endParaRPr sz="2800"/>
          </a:p>
          <a:p>
            <a:pPr marL="457200" lvl="0" indent="-384606" algn="l" rtl="0">
              <a:spcBef>
                <a:spcPts val="0"/>
              </a:spcBef>
              <a:spcAft>
                <a:spcPts val="0"/>
              </a:spcAft>
              <a:buSzPct val="94857"/>
              <a:buAutoNum type="arabicPeriod"/>
            </a:pPr>
            <a:r>
              <a:rPr lang="en-US" sz="2800"/>
              <a:t>Utilizăm doar 10% din creier. </a:t>
            </a:r>
            <a:endParaRPr sz="280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Când dormim, creierul este treaz.</a:t>
            </a:r>
            <a:endParaRPr sz="280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Baietii sunt mai buni la matematica decat fetele. </a:t>
            </a:r>
            <a:endParaRPr sz="280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Fetele sunt mai orientate spre creativitate decât băieții. </a:t>
            </a:r>
            <a:endParaRPr sz="2800"/>
          </a:p>
          <a:p>
            <a:pPr marL="457200" lvl="0" indent="-384606" algn="l" rtl="0">
              <a:spcBef>
                <a:spcPts val="0"/>
              </a:spcBef>
              <a:spcAft>
                <a:spcPts val="0"/>
              </a:spcAft>
              <a:buSzPct val="94857"/>
              <a:buAutoNum type="arabicPeriod"/>
            </a:pPr>
            <a:r>
              <a:rPr lang="en-US" sz="2800"/>
              <a:t>Memoria umană înregistrează evenimentele precum o cameră audio-video.</a:t>
            </a:r>
            <a:endParaRPr sz="2800"/>
          </a:p>
          <a:p>
            <a:pPr marL="457200" lvl="0" indent="-384606" algn="l" rtl="0">
              <a:spcBef>
                <a:spcPts val="0"/>
              </a:spcBef>
              <a:spcAft>
                <a:spcPts val="0"/>
              </a:spcAft>
              <a:buSzPct val="94857"/>
              <a:buAutoNum type="arabicPeriod"/>
            </a:pPr>
            <a:r>
              <a:rPr lang="en-US" sz="2800"/>
              <a:t>Capacitatea cognitivă este înnăscută și nu poate fi modificată.</a:t>
            </a:r>
            <a:endParaRPr sz="2800"/>
          </a:p>
          <a:p>
            <a:pPr marL="457200" lvl="0" indent="-384606" algn="l" rtl="0">
              <a:spcBef>
                <a:spcPts val="0"/>
              </a:spcBef>
              <a:spcAft>
                <a:spcPts val="0"/>
              </a:spcAft>
              <a:buSzPct val="94857"/>
              <a:buAutoNum type="arabicPeriod"/>
            </a:pPr>
            <a:r>
              <a:rPr lang="en-US" sz="2800"/>
              <a:t>Mintea umana e organizata in retele de informatii.</a:t>
            </a:r>
            <a:endParaRPr sz="2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29744" y="1223320"/>
            <a:ext cx="6538800" cy="49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1228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>
              <a:solidFill>
                <a:srgbClr val="000000"/>
              </a:solidFill>
            </a:endParaRPr>
          </a:p>
          <a:p>
            <a:pPr marL="228600" lvl="0" indent="-23717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</a:rPr>
              <a:t>Structuri care se conțin unele în altele;</a:t>
            </a:r>
            <a:endParaRPr/>
          </a:p>
          <a:p>
            <a:pPr marL="228600" lvl="0" indent="-23717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</a:rPr>
              <a:t>Organizate în funcție de impactul asupra individului (copilului);</a:t>
            </a:r>
            <a:endParaRPr/>
          </a:p>
          <a:p>
            <a:pPr marL="228600" lvl="0" indent="-23717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>
                <a:solidFill>
                  <a:srgbClr val="000000"/>
                </a:solidFill>
              </a:rPr>
              <a:t>Sistemele:</a:t>
            </a:r>
            <a:endParaRPr/>
          </a:p>
          <a:p>
            <a:pPr marL="857250" lvl="1" indent="-40862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lang="en-US" sz="1800" b="0" i="0" u="none" strike="noStrike">
                <a:solidFill>
                  <a:srgbClr val="000000"/>
                </a:solidFill>
              </a:rPr>
              <a:t>Microsistemul;</a:t>
            </a:r>
            <a:endParaRPr/>
          </a:p>
          <a:p>
            <a:pPr marL="857250" lvl="1" indent="-40862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rgbClr val="000000"/>
                </a:solidFill>
              </a:rPr>
              <a:t>Mezosistemul;</a:t>
            </a:r>
            <a:endParaRPr/>
          </a:p>
          <a:p>
            <a:pPr marL="857250" lvl="1" indent="-40862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lang="en-US" sz="1800" b="0" i="0" u="none" strike="noStrike">
                <a:solidFill>
                  <a:srgbClr val="000000"/>
                </a:solidFill>
              </a:rPr>
              <a:t>Exosistemul;</a:t>
            </a:r>
            <a:endParaRPr/>
          </a:p>
          <a:p>
            <a:pPr marL="857250" lvl="1" indent="-40862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rgbClr val="000000"/>
                </a:solidFill>
              </a:rPr>
              <a:t>Macrosistemul;</a:t>
            </a:r>
            <a:endParaRPr/>
          </a:p>
          <a:p>
            <a:pPr marL="857250" lvl="1" indent="-40862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lang="en-US" sz="1800" b="0" i="0" u="none" strike="noStrike">
                <a:solidFill>
                  <a:srgbClr val="000000"/>
                </a:solidFill>
              </a:rPr>
              <a:t>Cronosistemul.</a:t>
            </a:r>
            <a:endParaRPr/>
          </a:p>
          <a:p>
            <a:pPr marL="228600" lvl="0" indent="-12287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</a:endParaRPr>
          </a:p>
          <a:p>
            <a:pPr marL="228600" lvl="0" indent="-23717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</a:rPr>
              <a:t>Toate sunt interrelaționate - și depend unele de altele!</a:t>
            </a:r>
            <a:endParaRPr sz="1800"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838200" y="736325"/>
            <a:ext cx="105156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Calibri"/>
              <a:buNone/>
            </a:pPr>
            <a:r>
              <a:rPr lang="en-US" sz="3600" b="1" i="1">
                <a:solidFill>
                  <a:srgbClr val="1E4E79"/>
                </a:solidFill>
              </a:rPr>
              <a:t>Teoria lui Urie Bronfenbrenner (1977) </a:t>
            </a:r>
            <a:endParaRPr sz="3600" b="1" i="1">
              <a:solidFill>
                <a:srgbClr val="1E4E79"/>
              </a:solidFill>
            </a:endParaRPr>
          </a:p>
        </p:txBody>
      </p:sp>
      <p:pic>
        <p:nvPicPr>
          <p:cNvPr id="182" name="Google Shape;182;p25" descr="967,494 Red Onion Images, Stock Photos &amp; Vectors | Shutter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9059" y="2979125"/>
            <a:ext cx="2875004" cy="202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 descr="6. Shaping influences–human development | DREW LICHTENBERG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3398" y="1605764"/>
            <a:ext cx="5368858" cy="4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838200" y="228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Calibri"/>
              <a:buNone/>
            </a:pPr>
            <a:r>
              <a:rPr lang="en-US" sz="3600" b="1" i="1">
                <a:solidFill>
                  <a:srgbClr val="1E4E79"/>
                </a:solidFill>
              </a:rPr>
              <a:t>Microsistemul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66573" y="1223325"/>
            <a:ext cx="6543300" cy="4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◼"/>
            </a:pPr>
            <a:r>
              <a:rPr lang="en-US" sz="2000" b="0" i="0" u="none" strike="noStrike">
                <a:solidFill>
                  <a:srgbClr val="000000"/>
                </a:solidFill>
              </a:rPr>
              <a:t>Primul nivel – elementele în contact direct cu copilul (ex. Părinți, frați, profesori, covârstnici);</a:t>
            </a:r>
            <a:endParaRPr sz="2000"/>
          </a:p>
          <a:p>
            <a:pPr marL="228600" lvl="0" indent="-2413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◼"/>
            </a:pPr>
            <a:r>
              <a:rPr lang="en-US" sz="2000" b="0" i="0" u="none" strike="noStrike">
                <a:solidFill>
                  <a:srgbClr val="000000"/>
                </a:solidFill>
              </a:rPr>
              <a:t>Relația bi-direcțională</a:t>
            </a:r>
            <a:r>
              <a:rPr lang="en-US" sz="2000">
                <a:solidFill>
                  <a:srgbClr val="000000"/>
                </a:solidFill>
              </a:rPr>
              <a:t>: copil             părinte </a:t>
            </a:r>
            <a:endParaRPr sz="2000"/>
          </a:p>
          <a:p>
            <a:pPr marL="228600" lvl="0" indent="-2413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◼"/>
            </a:pPr>
            <a:r>
              <a:rPr lang="en-US" sz="2000" b="0" i="0" u="none" strike="noStrike">
                <a:solidFill>
                  <a:srgbClr val="000000"/>
                </a:solidFill>
              </a:rPr>
              <a:t>Influențe asupra credințelor și acțiunilor</a:t>
            </a:r>
            <a:r>
              <a:rPr lang="en-US" sz="2000">
                <a:solidFill>
                  <a:srgbClr val="000000"/>
                </a:solidFill>
              </a:rPr>
              <a:t>;</a:t>
            </a:r>
            <a:endParaRPr sz="2000" b="0" i="0" u="none" strike="noStrike">
              <a:solidFill>
                <a:srgbClr val="000000"/>
              </a:solidFill>
            </a:endParaRPr>
          </a:p>
          <a:p>
            <a:pPr marL="228600" lvl="0" indent="-2413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◼"/>
            </a:pPr>
            <a:r>
              <a:rPr lang="en-US" sz="2000">
                <a:solidFill>
                  <a:srgbClr val="000000"/>
                </a:solidFill>
              </a:rPr>
              <a:t>Interacțiunile adesea sunt foarte personale și cruciale pentru cultivarea și sprijinirea dezvoltării copilului; </a:t>
            </a:r>
            <a:endParaRPr sz="2000"/>
          </a:p>
          <a:p>
            <a:pPr marL="228600" lvl="0" indent="-2413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◼"/>
            </a:pPr>
            <a:r>
              <a:rPr lang="en-US" sz="2000" b="0" i="0" u="none" strike="noStrike">
                <a:solidFill>
                  <a:srgbClr val="000000"/>
                </a:solidFill>
              </a:rPr>
              <a:t>Relațiile distante, lipsite de afecțiune cu părinții = efecte negative asupra copilului (opusul la cele puternice, calde) </a:t>
            </a:r>
            <a:endParaRPr sz="2000"/>
          </a:p>
          <a:p>
            <a:pPr marL="228600" lvl="0" indent="-2413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◼"/>
            </a:pPr>
            <a:r>
              <a:rPr lang="en-US" sz="2000"/>
              <a:t>Vom continua în sem 2 – dezvoltarea umană, atașamentul în copilărie </a:t>
            </a:r>
            <a:endParaRPr sz="2000"/>
          </a:p>
        </p:txBody>
      </p:sp>
      <p:pic>
        <p:nvPicPr>
          <p:cNvPr id="190" name="Google Shape;190;p26" descr="Bidirectional relations between parent and child negative behaviors and...  | Download Scientific Diagram"/>
          <p:cNvPicPr preferRelativeResize="0"/>
          <p:nvPr/>
        </p:nvPicPr>
        <p:blipFill rotWithShape="1">
          <a:blip r:embed="rId3">
            <a:alphaModFix/>
          </a:blip>
          <a:srcRect l="11023" r="10068" b="18180"/>
          <a:stretch/>
        </p:blipFill>
        <p:spPr>
          <a:xfrm>
            <a:off x="7352323" y="1325575"/>
            <a:ext cx="4473100" cy="35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3348681" y="2289390"/>
            <a:ext cx="444900" cy="148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3669957" y="0"/>
            <a:ext cx="485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Calibri"/>
              <a:buNone/>
            </a:pPr>
            <a:r>
              <a:rPr lang="en-US" sz="3600" b="1" i="1">
                <a:solidFill>
                  <a:srgbClr val="1E4E79"/>
                </a:solidFill>
              </a:rPr>
              <a:t>Mesosistemul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234778" y="1003300"/>
            <a:ext cx="11714100" cy="4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76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◼"/>
            </a:pPr>
            <a:r>
              <a:rPr lang="en-US" sz="2200" b="0" i="0" u="none" strike="noStrike">
                <a:solidFill>
                  <a:schemeClr val="dk1"/>
                </a:solidFill>
              </a:rPr>
              <a:t>Cuprinde interacțiunea microsistemului cu celelalte</a:t>
            </a:r>
            <a:r>
              <a:rPr lang="en-US" sz="2200">
                <a:solidFill>
                  <a:schemeClr val="dk1"/>
                </a:solidFill>
              </a:rPr>
              <a:t>: ex. Părinții copilului cu profesorii, sau covârstnicii copilului și frații acestuia.</a:t>
            </a:r>
            <a:endParaRPr sz="2200" b="0" i="0" u="none" strike="noStrike">
              <a:solidFill>
                <a:schemeClr val="dk1"/>
              </a:solidFill>
            </a:endParaRPr>
          </a:p>
          <a:p>
            <a:pPr marL="228600" lvl="0" indent="-24765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◼"/>
            </a:pPr>
            <a:r>
              <a:rPr lang="en-US" sz="2200">
                <a:solidFill>
                  <a:schemeClr val="dk1"/>
                </a:solidFill>
              </a:rPr>
              <a:t>În mesosistem = microsistemele individului nu funcționează independent – interconectate și care se influențează reciproc.</a:t>
            </a:r>
            <a:endParaRPr sz="2100">
              <a:solidFill>
                <a:schemeClr val="dk1"/>
              </a:solidFill>
            </a:endParaRPr>
          </a:p>
          <a:p>
            <a:pPr marL="685800" lvl="1" indent="-247650" algn="just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◼"/>
            </a:pPr>
            <a:r>
              <a:rPr lang="en-US" sz="2200">
                <a:solidFill>
                  <a:schemeClr val="dk1"/>
                </a:solidFill>
              </a:rPr>
              <a:t>Exemplu: părinții copilului comunică cu profesorul – calitatea relației lor poate influența dezvoltarea copilului </a:t>
            </a:r>
            <a:endParaRPr sz="1900">
              <a:solidFill>
                <a:schemeClr val="dk1"/>
              </a:solidFill>
            </a:endParaRPr>
          </a:p>
          <a:p>
            <a:pPr marL="685800" lvl="1" indent="-247650" algn="just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◼"/>
            </a:pPr>
            <a:r>
              <a:rPr lang="en-US" sz="2200">
                <a:solidFill>
                  <a:schemeClr val="dk1"/>
                </a:solidFill>
              </a:rPr>
              <a:t>!! Mesosistemul = un sistem de microsisteme.</a:t>
            </a:r>
            <a:endParaRPr sz="1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00"/>
          </a:p>
        </p:txBody>
      </p:sp>
      <p:pic>
        <p:nvPicPr>
          <p:cNvPr id="198" name="Google Shape;198;p27" descr="How to create connections with your child's teach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552" y="4247650"/>
            <a:ext cx="3915525" cy="2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Calibri"/>
              <a:buNone/>
            </a:pPr>
            <a:r>
              <a:rPr lang="en-US" sz="3600" b="1" i="1">
                <a:solidFill>
                  <a:srgbClr val="1E4E79"/>
                </a:solidFill>
              </a:rPr>
              <a:t>Exosistemul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0" y="1124465"/>
            <a:ext cx="6254700" cy="5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76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◼"/>
            </a:pPr>
            <a:r>
              <a:rPr lang="en-US" sz="2100" b="0" i="0" u="none" strike="noStrike">
                <a:solidFill>
                  <a:srgbClr val="000000"/>
                </a:solidFill>
              </a:rPr>
              <a:t>= structurile sociale formale și informale</a:t>
            </a:r>
            <a:r>
              <a:rPr lang="en-US" sz="2100">
                <a:solidFill>
                  <a:srgbClr val="000000"/>
                </a:solidFill>
              </a:rPr>
              <a:t>;</a:t>
            </a:r>
            <a:endParaRPr sz="2100"/>
          </a:p>
          <a:p>
            <a:pPr marL="228600" lvl="0" indent="-24765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◼"/>
            </a:pPr>
            <a:r>
              <a:rPr lang="en-US" sz="2100" b="0" i="0" u="none" strike="noStrike">
                <a:solidFill>
                  <a:srgbClr val="000000"/>
                </a:solidFill>
              </a:rPr>
              <a:t>Nu conțin c</a:t>
            </a:r>
            <a:r>
              <a:rPr lang="en-US" sz="2100">
                <a:solidFill>
                  <a:srgbClr val="000000"/>
                </a:solidFill>
              </a:rPr>
              <a:t>opilul dar îl influențează indirect;</a:t>
            </a:r>
            <a:endParaRPr sz="2100" b="0" i="0" u="none" strike="noStrike">
              <a:solidFill>
                <a:srgbClr val="000000"/>
              </a:solidFill>
            </a:endParaRPr>
          </a:p>
          <a:p>
            <a:pPr marL="228600" lvl="0" indent="-24765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◼"/>
            </a:pPr>
            <a:r>
              <a:rPr lang="en-US" sz="2100" b="0" i="0" u="none" strike="noStrike">
                <a:solidFill>
                  <a:srgbClr val="000000"/>
                </a:solidFill>
              </a:rPr>
              <a:t>Exemplu: cartierul, locul de muncă al părintelui, prietenii părintelui</a:t>
            </a:r>
            <a:r>
              <a:rPr lang="en-US" sz="2100">
                <a:solidFill>
                  <a:srgbClr val="000000"/>
                </a:solidFill>
              </a:rPr>
              <a:t>, </a:t>
            </a:r>
            <a:r>
              <a:rPr lang="en-US" sz="2100" b="0" i="0" u="none" strike="noStrike">
                <a:solidFill>
                  <a:srgbClr val="000000"/>
                </a:solidFill>
              </a:rPr>
              <a:t>social media, jocuri video; </a:t>
            </a:r>
            <a:endParaRPr sz="2100"/>
          </a:p>
          <a:p>
            <a:pPr marL="228600" lvl="0" indent="-24765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◼"/>
            </a:pPr>
            <a:r>
              <a:rPr lang="en-US" sz="2100" b="0" i="0" u="none" strike="noStrike">
                <a:solidFill>
                  <a:srgbClr val="000000"/>
                </a:solidFill>
              </a:rPr>
              <a:t>Exemplu: părintele are conflict la locul de muncă cu șeful său – revarsă frustrarea pe copilul de acasă</a:t>
            </a:r>
            <a:r>
              <a:rPr lang="en-US" sz="2100">
                <a:solidFill>
                  <a:srgbClr val="000000"/>
                </a:solidFill>
              </a:rPr>
              <a:t> = efecte negative asupra dezvoltării copilului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05" name="Google Shape;205;p28" descr="New Baby | live kind lo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4578" y="1506141"/>
            <a:ext cx="5768577" cy="384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838200" y="214150"/>
            <a:ext cx="105156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Calibri"/>
              <a:buNone/>
            </a:pPr>
            <a:r>
              <a:rPr lang="en-US" sz="3600" b="1" i="1">
                <a:solidFill>
                  <a:srgbClr val="1E4E79"/>
                </a:solidFill>
              </a:rPr>
              <a:t>Macrosistemul</a:t>
            </a:r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651825" y="1242050"/>
            <a:ext cx="10888500" cy="4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03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◼"/>
            </a:pPr>
            <a:r>
              <a:rPr lang="en-US" sz="2300" b="0" i="0" u="none" strike="noStrike">
                <a:solidFill>
                  <a:srgbClr val="000000"/>
                </a:solidFill>
              </a:rPr>
              <a:t>= elementele culturale care afectează dezvoltarea copilului;</a:t>
            </a:r>
            <a:endParaRPr sz="2300"/>
          </a:p>
          <a:p>
            <a:pPr marL="228600" lvl="0" indent="-26035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◼"/>
            </a:pPr>
            <a:r>
              <a:rPr lang="en-US" sz="2300" b="0" i="0" u="none" strike="noStrike">
                <a:solidFill>
                  <a:srgbClr val="000000"/>
                </a:solidFill>
              </a:rPr>
              <a:t>Exemple: statut socio-economic, etnia, locația geografică, ideologia culturii </a:t>
            </a:r>
            <a:endParaRPr sz="2300"/>
          </a:p>
          <a:p>
            <a:pPr marL="228600" lvl="0" indent="-26035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◼"/>
            </a:pPr>
            <a:r>
              <a:rPr lang="en-US" sz="2300" b="0" i="0" u="none" strike="noStrike">
                <a:solidFill>
                  <a:srgbClr val="000000"/>
                </a:solidFill>
              </a:rPr>
              <a:t>Cultura poate influența credințele și modul de percepția al evenimentelor din viață – exemple? </a:t>
            </a:r>
            <a:endParaRPr sz="2300"/>
          </a:p>
          <a:p>
            <a:pPr marL="228600" lvl="0" indent="-26035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◼"/>
            </a:pPr>
            <a:r>
              <a:rPr lang="en-US" sz="2300" b="0" i="0" u="none" strike="noStrike">
                <a:solidFill>
                  <a:srgbClr val="000000"/>
                </a:solidFill>
              </a:rPr>
              <a:t>Se diferențiază de celelalte prin faptul că nu fac referire la mediul specific din jurul copilului în curs de dezvoltare – ci la climatul general. </a:t>
            </a:r>
            <a:endParaRPr sz="2300"/>
          </a:p>
          <a:p>
            <a:pPr marL="228600" lvl="0" indent="-11430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212" name="Google Shape;212;p29" descr="What is the Difference Between Culture and Lifestyle - Pediaa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9100" y="4703150"/>
            <a:ext cx="4282900" cy="21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Calibri"/>
              <a:buNone/>
            </a:pPr>
            <a:r>
              <a:rPr lang="en-US" b="1" i="1">
                <a:solidFill>
                  <a:srgbClr val="1E4E79"/>
                </a:solidFill>
              </a:rPr>
              <a:t>Cronosistemul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526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5555"/>
              <a:buChar char="◼"/>
            </a:pPr>
            <a:r>
              <a:rPr lang="en-US" b="0" i="0" u="none" strike="noStrike">
                <a:solidFill>
                  <a:srgbClr val="000000"/>
                </a:solidFill>
              </a:rPr>
              <a:t>Ultimul nivel;</a:t>
            </a:r>
            <a:endParaRPr/>
          </a:p>
          <a:p>
            <a:pPr marL="228600" lvl="0" indent="-21526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55555"/>
              <a:buChar char="◼"/>
            </a:pPr>
            <a:r>
              <a:rPr lang="en-US" b="0" i="0" u="none" strike="noStrike">
                <a:solidFill>
                  <a:srgbClr val="000000"/>
                </a:solidFill>
              </a:rPr>
              <a:t>= toate schimbările din mediu care au loc </a:t>
            </a:r>
            <a:r>
              <a:rPr lang="en-US">
                <a:solidFill>
                  <a:srgbClr val="000000"/>
                </a:solidFill>
              </a:rPr>
              <a:t>în cursul vieții unui individ;</a:t>
            </a:r>
            <a:endParaRPr/>
          </a:p>
          <a:p>
            <a:pPr marL="228600" lvl="0" indent="-21526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55555"/>
              <a:buChar char="◼"/>
            </a:pPr>
            <a:r>
              <a:rPr lang="en-US" b="0" i="0" u="none" strike="noStrike">
                <a:solidFill>
                  <a:srgbClr val="000000"/>
                </a:solidFill>
              </a:rPr>
              <a:t>= influnețează dezvoltarea individului</a:t>
            </a:r>
            <a:r>
              <a:rPr lang="en-US">
                <a:solidFill>
                  <a:srgbClr val="000000"/>
                </a:solidFill>
              </a:rPr>
              <a:t>;</a:t>
            </a:r>
            <a:endParaRPr/>
          </a:p>
          <a:p>
            <a:pPr marL="228600" lvl="0" indent="-21526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55555"/>
              <a:buChar char="◼"/>
            </a:pPr>
            <a:r>
              <a:rPr lang="en-US" b="0" i="0" u="none" strike="noStrike">
                <a:solidFill>
                  <a:srgbClr val="000000"/>
                </a:solidFill>
              </a:rPr>
              <a:t>Exemplu: transiții majore de viață, evenimente istorice</a:t>
            </a:r>
            <a:endParaRPr>
              <a:solidFill>
                <a:srgbClr val="000000"/>
              </a:solidFill>
            </a:endParaRPr>
          </a:p>
          <a:p>
            <a:pPr marL="228600" lvl="0" indent="-21526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55555"/>
              <a:buChar char="◼"/>
            </a:pPr>
            <a:r>
              <a:rPr lang="en-US" b="0" i="0" u="none" strike="noStrike">
                <a:solidFill>
                  <a:srgbClr val="000000"/>
                </a:solidFill>
              </a:rPr>
              <a:t>Exemple? </a:t>
            </a:r>
            <a:endParaRPr/>
          </a:p>
          <a:p>
            <a:pPr marL="228600" lvl="0" indent="-50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5555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b="1" i="1">
                <a:solidFill>
                  <a:srgbClr val="1F3864"/>
                </a:solidFill>
              </a:rPr>
              <a:t>Limite ale teoriei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420130" y="853324"/>
            <a:ext cx="10933800" cy="5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</a:rPr>
              <a:t>Majoritatea cercetării se concentrează pe mezosistem: interacțiune cartier </a:t>
            </a:r>
            <a:r>
              <a:rPr lang="en-US" sz="1800">
                <a:solidFill>
                  <a:srgbClr val="000000"/>
                </a:solidFill>
              </a:rPr>
              <a:t>și familia copilului </a:t>
            </a:r>
            <a:r>
              <a:rPr lang="en-US" sz="1800" b="0" i="0" u="none" strike="noStrike">
                <a:solidFill>
                  <a:srgbClr val="000000"/>
                </a:solidFill>
              </a:rPr>
              <a:t>(Leventhal &amp; Brooks-Gunn, 2000).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>
                <a:solidFill>
                  <a:srgbClr val="000000"/>
                </a:solidFill>
              </a:rPr>
              <a:t>Nu știm cât de mult influențează fiecare sistem în parte. 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</a:rPr>
              <a:t>Sesizează efectul sistemelor, între nu pot stabili </a:t>
            </a:r>
            <a:r>
              <a:rPr lang="en-US" sz="1800">
                <a:solidFill>
                  <a:srgbClr val="000000"/>
                </a:solidFill>
              </a:rPr>
              <a:t>răspunsuri de tip cauză-efect (seminar 3 – metode de cercetare);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</a:rPr>
              <a:t>Atenție la concluzii de tip: un individ nu are nicio șansă de dezvoltare armonioasă fără influențe pozitiv</a:t>
            </a:r>
            <a:r>
              <a:rPr lang="en-US" sz="1800">
                <a:solidFill>
                  <a:srgbClr val="000000"/>
                </a:solidFill>
              </a:rPr>
              <a:t>e majore – există excepții. 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</a:rPr>
              <a:t>Exemplu: este </a:t>
            </a:r>
            <a:r>
              <a:rPr lang="en-US" sz="1800">
                <a:solidFill>
                  <a:srgbClr val="000000"/>
                </a:solidFill>
              </a:rPr>
              <a:t>falsă o afirmație de tip </a:t>
            </a:r>
            <a:r>
              <a:rPr lang="en-US" sz="1800" i="1">
                <a:solidFill>
                  <a:srgbClr val="000000"/>
                </a:solidFill>
              </a:rPr>
              <a:t>oamenii care provin din medii / părți ale lumii foarte sărace, se vor dezvolta într-o manieră negativă. </a:t>
            </a:r>
            <a:endParaRPr sz="1800" b="0" i="0" u="none" strike="noStrike">
              <a:solidFill>
                <a:srgbClr val="000000"/>
              </a:solidFill>
            </a:endParaRPr>
          </a:p>
          <a:p>
            <a:pPr marL="228600" lvl="0" indent="-1143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225" name="Google Shape;225;p31" descr="Know Your Limitations | SmallBizCl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628" y="4559643"/>
            <a:ext cx="4084371" cy="229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 descr="6. Shaping influences–human development | DREW LICHTENBERGE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68651" y="0"/>
            <a:ext cx="8054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9860692" y="6128951"/>
            <a:ext cx="143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Aplicații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581192" y="1611757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lang="en-US" sz="4000" i="1"/>
              <a:t>“The greatest thing in the world is to know how to belong to oneself.” 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 i="1"/>
              <a:t>(</a:t>
            </a:r>
            <a:r>
              <a:rPr lang="en-US" sz="2400"/>
              <a:t>M. de Montaigne )</a:t>
            </a:r>
            <a:endParaRPr/>
          </a:p>
          <a:p>
            <a:pPr marL="306000" lvl="0" indent="-2008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581192" y="2140839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48"/>
              <a:buChar char="◼"/>
            </a:pPr>
            <a:r>
              <a:rPr lang="en-US" sz="4400"/>
              <a:t>Cum ajungem ceea ce suntem? </a:t>
            </a:r>
            <a:endParaRPr/>
          </a:p>
          <a:p>
            <a:pPr marL="306000" lvl="0" indent="-306000" algn="ctr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4048"/>
              <a:buChar char="◼"/>
            </a:pPr>
            <a:r>
              <a:rPr lang="en-US" sz="4400"/>
              <a:t>Ce factori sunt implicati in dezvoltarea noastra?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48"/>
              <a:buNone/>
            </a:pPr>
            <a:r>
              <a:rPr lang="en-US" sz="4400"/>
              <a:t>Ce este mai important în dezvoltarea noastră? </a:t>
            </a:r>
            <a:r>
              <a:rPr lang="en-US" sz="4400">
                <a:solidFill>
                  <a:srgbClr val="B71450"/>
                </a:solidFill>
              </a:rPr>
              <a:t>Ereditatea (genele, procesele biologice) </a:t>
            </a:r>
            <a:r>
              <a:rPr lang="en-US" sz="4400"/>
              <a:t>sau </a:t>
            </a:r>
            <a:r>
              <a:rPr lang="en-US" sz="4400">
                <a:solidFill>
                  <a:srgbClr val="00B050"/>
                </a:solidFill>
              </a:rPr>
              <a:t>contextele de mediu (educație, părinți, cultură)?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4048"/>
              <a:buNone/>
            </a:pP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050381" y="3244334"/>
            <a:ext cx="61007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https://www.youtube.com/watch?v=k50yMwEOWGU</a:t>
            </a: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2590800" y="1524001"/>
            <a:ext cx="77724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tipuri de interacţiuni persoană-mediu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42963" y="2438401"/>
            <a:ext cx="10515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Reactivă- indivizi diferiţi expuşi la acelaşi mediu,îl experienţiează, interpretează şi reacţionează diferit la el (ex. scheme)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Evocativă: personalitatea unui individ provoacă răspunsuri comportamentale diferite din partea  celorlalţi (ex. Copil vesel)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Proactivă: selectarea mediului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657600" y="6156326"/>
            <a:ext cx="6324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r>
              <a:rPr lang="en-US"/>
              <a:t>PRINCIPII GENERALE ALE DEZVOLTĂRII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Oamenii se dezvoltă diferit/în ritmuri diferite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(ex. Anumiți elevi de aceeași vârstă procesează informația în ritm diferit, au o maturizare socio-emoțională diferită). </a:t>
            </a:r>
            <a:endParaRPr/>
          </a:p>
          <a:p>
            <a:pPr marL="306000" lvl="0" indent="-3060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Dezvoltarea areo logică prestabilită, dar nu în mod necesar liniară și predictibilă.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Oamenii își dezvoltă abilitățile într-o ordine logică. (ex. Învățăm să adunăm, înainte să înmulțim…</a:t>
            </a:r>
            <a:endParaRPr/>
          </a:p>
          <a:p>
            <a:pPr marL="306000" lvl="0" indent="-3060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Dezvoltarea se produce gradual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Schimbările nu apar peste noapte…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06000" lvl="0" indent="-2008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9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CE AR TREBUI SĂ ȘTIE UN PROFESOR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581192" y="1471613"/>
            <a:ext cx="11029615" cy="525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Abilitățile umane (intelligența, comunicarea, gândirea) sunt rezultatul prerechizitelor genetice/biologice și a mediului care interacționează între ele și produc un rezultat unic. </a:t>
            </a:r>
            <a:endParaRPr/>
          </a:p>
          <a:p>
            <a:pPr marL="306000" lvl="0" indent="-3060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Învățarea prin apel la probleme de viață și experiențe concrete, ajută elevi să construiască cunoașterea. </a:t>
            </a:r>
            <a:endParaRPr/>
          </a:p>
          <a:p>
            <a:pPr marL="306000" lvl="0" indent="-3060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Învățarea se produce atunci când ajutăm creierul să facă conexiuni cu ceea ce cunoaște deja (mintea ca rețea). </a:t>
            </a:r>
            <a:endParaRPr/>
          </a:p>
          <a:p>
            <a:pPr marL="306000" lvl="0" indent="-3060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 mesaj important pentru elevi (pt voi!) este acela că : fiecare este responsabil pentru ce face cu mintea sa- la ce informații o expune, ce învață etc…)</a:t>
            </a:r>
            <a:endParaRPr/>
          </a:p>
          <a:p>
            <a:pPr marL="306000" lvl="0" indent="-3060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1656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https://www.youtube.com/watch?v=dLAi78hluFc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41243D"/>
      </a:dk2>
      <a:lt2>
        <a:srgbClr val="E2E5E8"/>
      </a:lt2>
      <a:accent1>
        <a:srgbClr val="E781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702FD9"/>
      </a:accent6>
      <a:hlink>
        <a:srgbClr val="3F83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41243D"/>
      </a:dk2>
      <a:lt2>
        <a:srgbClr val="E2E5E8"/>
      </a:lt2>
      <a:accent1>
        <a:srgbClr val="E781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702FD9"/>
      </a:accent6>
      <a:hlink>
        <a:srgbClr val="3F83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3E1627552344DB5F4D5746A4581E2" ma:contentTypeVersion="4" ma:contentTypeDescription="Create a new document." ma:contentTypeScope="" ma:versionID="3b7a9cdcbd211360f7f64482a1127bd8">
  <xsd:schema xmlns:xsd="http://www.w3.org/2001/XMLSchema" xmlns:xs="http://www.w3.org/2001/XMLSchema" xmlns:p="http://schemas.microsoft.com/office/2006/metadata/properties" xmlns:ns2="cc7b070d-d394-493d-9a09-cc1e593267d1" targetNamespace="http://schemas.microsoft.com/office/2006/metadata/properties" ma:root="true" ma:fieldsID="49c81775fcb0010a30e3a258d8fdc513" ns2:_="">
    <xsd:import namespace="cc7b070d-d394-493d-9a09-cc1e593267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b070d-d394-493d-9a09-cc1e593267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0FC61-CA7C-4051-AB17-46E47B364E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8F84C8-D939-4B35-A37E-FBEFDB013A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CF1619-57BF-4E53-9066-EAD3F407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7b070d-d394-493d-9a09-cc1e593267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18</Slides>
  <Notes>18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DividendVTI</vt:lpstr>
      <vt:lpstr>DividendVTI</vt:lpstr>
      <vt:lpstr>CURS  AUTOCONOASTERE SI DEZVOLTARE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PRINCIPII GENERALE ALE DEZVOLTĂRII</vt:lpstr>
      <vt:lpstr>CE AR TREBUI SĂ ȘTIE UN PROFESOR</vt:lpstr>
      <vt:lpstr>Présentation PowerPoint</vt:lpstr>
      <vt:lpstr>Mit sau realitate</vt:lpstr>
      <vt:lpstr>Teoria lui Urie Bronfenbrenner (1977) </vt:lpstr>
      <vt:lpstr>Microsistemul</vt:lpstr>
      <vt:lpstr>Mesosistemul</vt:lpstr>
      <vt:lpstr>Exosistemul</vt:lpstr>
      <vt:lpstr>Macrosistemul</vt:lpstr>
      <vt:lpstr>Cronosistemul</vt:lpstr>
      <vt:lpstr>Limite ale teoriei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2024-10-19T08:58:12Z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0x010100A993E1627552344DB5F4D5746A4581E2</vt:lpwstr>
  </property>
</Properties>
</file>