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A822F-3D49-DC46-A678-5C639A1FA0DE}" type="datetimeFigureOut">
              <a:rPr lang="es-ES" smtClean="0"/>
              <a:t>21/11/24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D8AB7-71DE-4C4D-B8D7-74813D8FB4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779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_tradnl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21,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21,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c.org/release/" TargetMode="External"/><Relationship Id="rId2" Type="http://schemas.openxmlformats.org/officeDocument/2006/relationships/hyperlink" Target="https://www-users.cs.umn.edu/~saad/eig_book_2ndEd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epc.upv.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19140000">
            <a:off x="666977" y="1786536"/>
            <a:ext cx="5819746" cy="1204306"/>
          </a:xfrm>
        </p:spPr>
        <p:txBody>
          <a:bodyPr/>
          <a:lstStyle/>
          <a:p>
            <a:pPr algn="ctr"/>
            <a:r>
              <a:rPr lang="es-ES" sz="2800" dirty="0"/>
              <a:t>Modelado Y resolución de Problemas de ingeniería mediante computación de altas prestaciones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19140000">
            <a:off x="2496547" y="2686681"/>
            <a:ext cx="6511131" cy="329259"/>
          </a:xfrm>
        </p:spPr>
        <p:txBody>
          <a:bodyPr>
            <a:noAutofit/>
          </a:bodyPr>
          <a:lstStyle/>
          <a:p>
            <a:r>
              <a:rPr lang="es-ES" sz="1200" dirty="0"/>
              <a:t>Profesor: Dr. Vicent Vidal</a:t>
            </a:r>
          </a:p>
          <a:p>
            <a:r>
              <a:rPr lang="es-ES" sz="1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1119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/>
              <a:buChar char="•"/>
            </a:pPr>
            <a:r>
              <a:rPr lang="es-ES" sz="1900" b="0" dirty="0"/>
              <a:t>Conocer las técnicas y herramientas matriciales que permiten abordar problemas complejos en distintos campos de la Ciencia y la Ingeniería</a:t>
            </a:r>
          </a:p>
          <a:p>
            <a:pPr algn="just">
              <a:buFont typeface="Arial"/>
              <a:buChar char="•"/>
            </a:pPr>
            <a:r>
              <a:rPr lang="es-ES" sz="1900" b="0" dirty="0"/>
              <a:t>Conocer Librerías Numéricas de Altas Prestaciones presentes en el mercado actualmente tanto para matrices densas como dispersas</a:t>
            </a:r>
          </a:p>
          <a:p>
            <a:pPr algn="just">
              <a:buFont typeface="Arial"/>
              <a:buChar char="•"/>
            </a:pPr>
            <a:r>
              <a:rPr lang="es-ES" sz="1900" b="0" dirty="0"/>
              <a:t>Adquirir habilidad en el manejo del entorno MATLAB y sus funciones librería que permiten una implementación eficiente de los algoritmos estudiados</a:t>
            </a:r>
          </a:p>
          <a:p>
            <a:pPr algn="just">
              <a:buFont typeface="Arial"/>
              <a:buChar char="•"/>
            </a:pPr>
            <a:r>
              <a:rPr lang="es-ES" sz="1900" b="0" dirty="0"/>
              <a:t>Resolver pequeños problemas computacionales de Ingeniería utilizando el entorno  MATLAB y librerías de altas prestaciones</a:t>
            </a:r>
            <a:endParaRPr lang="es-ES" sz="1900" dirty="0"/>
          </a:p>
        </p:txBody>
      </p:sp>
    </p:spTree>
    <p:extLst>
      <p:ext uri="{BB962C8B-B14F-4D97-AF65-F5344CB8AC3E}">
        <p14:creationId xmlns:p14="http://schemas.microsoft.com/office/powerpoint/2010/main" val="141550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sz="1800" dirty="0"/>
              <a:t>Unidad Didáctica 1. Conceptos básicos</a:t>
            </a:r>
          </a:p>
          <a:p>
            <a:pPr lvl="3">
              <a:buFont typeface="Arial"/>
              <a:buChar char="•"/>
            </a:pPr>
            <a:r>
              <a:rPr lang="es-ES" sz="1800" b="0" dirty="0"/>
              <a:t>Modelado de problemas en Ingeniería. Problemas densos y dispersos.</a:t>
            </a:r>
          </a:p>
          <a:p>
            <a:pPr lvl="3">
              <a:buFont typeface="Arial"/>
              <a:buChar char="•"/>
            </a:pPr>
            <a:r>
              <a:rPr lang="es-ES" sz="1800" b="0" dirty="0"/>
              <a:t>Computación con precisión finita. Normas matriciales y vectoriales. Estabilidad y condicionamiento.</a:t>
            </a:r>
          </a:p>
          <a:p>
            <a:pPr>
              <a:buFont typeface="Arial"/>
              <a:buChar char="•"/>
            </a:pPr>
            <a:r>
              <a:rPr lang="es-ES" sz="1800" dirty="0"/>
              <a:t>Unidad Didáctica 2. Descomposiciones matriciales para la resolución de Sistemas de Ecuaciones Lineales.</a:t>
            </a:r>
            <a:endParaRPr lang="es-ES" sz="1800" b="0" dirty="0"/>
          </a:p>
          <a:p>
            <a:pPr>
              <a:buFont typeface="Arial"/>
              <a:buChar char="•"/>
            </a:pPr>
            <a:r>
              <a:rPr lang="es-ES" sz="1800" b="0" dirty="0">
                <a:solidFill>
                  <a:schemeClr val="accent3"/>
                </a:solidFill>
              </a:rPr>
              <a:t>Unidad Didáctica 3. El cálculo de valores y vectores propios de matrices densas</a:t>
            </a:r>
          </a:p>
        </p:txBody>
      </p:sp>
    </p:spTree>
    <p:extLst>
      <p:ext uri="{BB962C8B-B14F-4D97-AF65-F5344CB8AC3E}">
        <p14:creationId xmlns:p14="http://schemas.microsoft.com/office/powerpoint/2010/main" val="222597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s-ES" sz="2000" dirty="0"/>
              <a:t>Unidad Didáctica 4. Matrices dispersas</a:t>
            </a:r>
          </a:p>
          <a:p>
            <a:pPr lvl="3"/>
            <a:r>
              <a:rPr lang="es-ES" sz="2000" b="0" dirty="0"/>
              <a:t>Formatos de almacenamiento y operaciones con Matrices Dispersas. Librerías y algoritmos paralelos.</a:t>
            </a:r>
          </a:p>
          <a:p>
            <a:pPr>
              <a:buFont typeface="Arial"/>
              <a:buChar char="•"/>
            </a:pPr>
            <a:r>
              <a:rPr lang="es-ES" sz="2000" dirty="0"/>
              <a:t>Unidad Didáctica 5. Métodos de resolución de sistemas de Ecuaciones lineales dispersos.</a:t>
            </a:r>
          </a:p>
          <a:p>
            <a:pPr lvl="3"/>
            <a:r>
              <a:rPr lang="es-ES" sz="2000" b="0" dirty="0"/>
              <a:t> Métodos de </a:t>
            </a:r>
            <a:r>
              <a:rPr lang="es-ES" sz="2000" b="0" dirty="0" err="1"/>
              <a:t>Krylov</a:t>
            </a:r>
            <a:r>
              <a:rPr lang="es-ES" sz="2000" b="0" dirty="0"/>
              <a:t>. Librerías</a:t>
            </a:r>
            <a:r>
              <a:rPr lang="es-ES" sz="2000" dirty="0"/>
              <a:t>. Entorno MATLAB. </a:t>
            </a:r>
            <a:endParaRPr lang="es-ES" sz="2000" b="0" dirty="0"/>
          </a:p>
          <a:p>
            <a:pPr>
              <a:buFont typeface="Arial"/>
              <a:buChar char="•"/>
            </a:pPr>
            <a:r>
              <a:rPr lang="es-ES" sz="2000" dirty="0">
                <a:solidFill>
                  <a:schemeClr val="accent3"/>
                </a:solidFill>
              </a:rPr>
              <a:t>Unidad Didáctica 6. Métodos de  cálculo de valores propios para matrices dispersas</a:t>
            </a:r>
          </a:p>
          <a:p>
            <a:pPr lvl="3"/>
            <a:r>
              <a:rPr lang="es-ES" sz="2000" b="0" dirty="0">
                <a:solidFill>
                  <a:schemeClr val="accent3"/>
                </a:solidFill>
              </a:rPr>
              <a:t>Métodos de </a:t>
            </a:r>
            <a:r>
              <a:rPr lang="es-ES" sz="2000" b="0" dirty="0" err="1">
                <a:solidFill>
                  <a:schemeClr val="accent3"/>
                </a:solidFill>
              </a:rPr>
              <a:t>Krylov</a:t>
            </a:r>
            <a:r>
              <a:rPr lang="es-ES" sz="2000" b="0" dirty="0">
                <a:solidFill>
                  <a:schemeClr val="accent3"/>
                </a:solidFill>
              </a:rPr>
              <a:t>. Librerías. Entorno MATLAB.</a:t>
            </a:r>
            <a:endParaRPr lang="es-E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53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191099"/>
            <a:ext cx="7520940" cy="548640"/>
          </a:xfrm>
        </p:spPr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739739"/>
            <a:ext cx="7520940" cy="363705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s-ES" sz="1800" u="sng" dirty="0"/>
              <a:t>Características de la Asignatura</a:t>
            </a:r>
          </a:p>
          <a:p>
            <a:pPr marL="237744" lvl="2" indent="0">
              <a:buNone/>
            </a:pPr>
            <a:r>
              <a:rPr lang="es-ES" sz="1800" b="0" dirty="0"/>
              <a:t>* Básica/Avanzada	* </a:t>
            </a:r>
            <a:r>
              <a:rPr lang="es-ES" sz="1800" b="0" dirty="0" err="1"/>
              <a:t>Autocontenida</a:t>
            </a:r>
            <a:endParaRPr lang="es-ES" sz="1800" b="0" dirty="0"/>
          </a:p>
          <a:p>
            <a:pPr marL="237744" lvl="2" indent="0">
              <a:buNone/>
            </a:pPr>
            <a:r>
              <a:rPr lang="es-ES" sz="1800" b="0" dirty="0"/>
              <a:t>* Abierta e integral	* Con implicación del alumno</a:t>
            </a:r>
          </a:p>
          <a:p>
            <a:pPr>
              <a:buFont typeface="Arial"/>
              <a:buChar char="•"/>
            </a:pPr>
            <a:r>
              <a:rPr lang="es-ES" sz="1800" u="sng" dirty="0"/>
              <a:t>Actividades propuestas</a:t>
            </a:r>
          </a:p>
          <a:p>
            <a:pPr lvl="2"/>
            <a:r>
              <a:rPr lang="es-ES" sz="1800" b="0" dirty="0"/>
              <a:t>Seguimiento del curso</a:t>
            </a:r>
          </a:p>
          <a:p>
            <a:pPr lvl="2"/>
            <a:r>
              <a:rPr lang="es-ES" sz="1800" b="0" dirty="0"/>
              <a:t>Lectura de textos y artículos relacionados con la temática</a:t>
            </a:r>
          </a:p>
          <a:p>
            <a:pPr lvl="2"/>
            <a:r>
              <a:rPr lang="es-ES" sz="1800" b="0" dirty="0"/>
              <a:t>Desarrollo de algoritmos secuenciales y paralelos</a:t>
            </a:r>
          </a:p>
          <a:p>
            <a:pPr lvl="2"/>
            <a:r>
              <a:rPr lang="es-ES" sz="1800" dirty="0"/>
              <a:t>Manejo del entrono MATLAB</a:t>
            </a:r>
            <a:endParaRPr lang="es-ES" sz="1800" b="0" dirty="0"/>
          </a:p>
          <a:p>
            <a:pPr lvl="2"/>
            <a:r>
              <a:rPr lang="es-ES" sz="1800" b="0" dirty="0"/>
              <a:t>Manejo de librerías computacionales matriciales de altas prestaciones</a:t>
            </a:r>
          </a:p>
          <a:p>
            <a:pPr lvl="2"/>
            <a:r>
              <a:rPr lang="es-ES" sz="1800" b="0" dirty="0"/>
              <a:t>Trabajos de la asignatura: Diseño y/o implementación de soluciones secuenciales y/o paralelas a distintos problemas propuestos</a:t>
            </a:r>
          </a:p>
        </p:txBody>
      </p:sp>
    </p:spTree>
    <p:extLst>
      <p:ext uri="{BB962C8B-B14F-4D97-AF65-F5344CB8AC3E}">
        <p14:creationId xmlns:p14="http://schemas.microsoft.com/office/powerpoint/2010/main" val="33688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191099"/>
            <a:ext cx="7520940" cy="548640"/>
          </a:xfrm>
        </p:spPr>
        <p:txBody>
          <a:bodyPr/>
          <a:lstStyle/>
          <a:p>
            <a:r>
              <a:rPr lang="es-ES" dirty="0"/>
              <a:t>Metodología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0" y="739739"/>
            <a:ext cx="7520940" cy="42740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Evaluación</a:t>
            </a:r>
          </a:p>
          <a:p>
            <a:pPr lvl="2" algn="just"/>
            <a:r>
              <a:rPr lang="es-ES" sz="1900" dirty="0"/>
              <a:t>Realización de una propuesta de diseño de un proyecto de I+D+T relacionado con la resolución de un problema de computación científica. Se desarrollará en grupo de tres alumnos/as. Además deberá quedar reflejado en una memoria escrita y deberá ser defendido deforma presencial. 40% (</a:t>
            </a:r>
            <a:r>
              <a:rPr lang="es-ES" dirty="0"/>
              <a:t>30% Trabajo +10% Exposición y Defensa</a:t>
            </a:r>
            <a:r>
              <a:rPr lang="es-ES" sz="1900" dirty="0"/>
              <a:t>). </a:t>
            </a:r>
          </a:p>
          <a:p>
            <a:pPr lvl="2" algn="just"/>
            <a:r>
              <a:rPr lang="es-ES" sz="1900" dirty="0"/>
              <a:t>Los contenidos desarrollados en las prácticas se evaluarán realizando el seguimiento en el laboratorio de los mismos y entregando tres tareas. 60% (45% las entregas +15% Observación).</a:t>
            </a:r>
          </a:p>
          <a:p>
            <a:pPr lvl="2"/>
            <a:r>
              <a:rPr lang="es-ES" sz="2000" dirty="0"/>
              <a:t>Para superar la asignatura el alumno deberá obtener un 5 o más en la suma de las notas parciales</a:t>
            </a:r>
          </a:p>
        </p:txBody>
      </p:sp>
    </p:spTree>
    <p:extLst>
      <p:ext uri="{BB962C8B-B14F-4D97-AF65-F5344CB8AC3E}">
        <p14:creationId xmlns:p14="http://schemas.microsoft.com/office/powerpoint/2010/main" val="43474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Horario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530" y="914400"/>
            <a:ext cx="7520940" cy="3920836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Inicio: 21 de Noviembre de 2020, Jueves: 16h-20h30</a:t>
            </a:r>
            <a:endParaRPr lang="es-ES" b="0" dirty="0"/>
          </a:p>
          <a:p>
            <a:pPr marL="1417320" lvl="7" indent="0">
              <a:buNone/>
            </a:pPr>
            <a:r>
              <a:rPr lang="es-ES" b="0" dirty="0"/>
              <a:t>21 Noviembre, Jueves: S. Informático 0S03 (16:00)</a:t>
            </a:r>
          </a:p>
          <a:p>
            <a:pPr marL="1417320" lvl="7" indent="0">
              <a:buNone/>
            </a:pPr>
            <a:r>
              <a:rPr lang="es-ES" b="0" dirty="0"/>
              <a:t>22 Noviembre, Viernes: S. Informático 0S03 (16:00)</a:t>
            </a:r>
          </a:p>
          <a:p>
            <a:pPr marL="1417320" lvl="7" indent="0">
              <a:buNone/>
            </a:pPr>
            <a:r>
              <a:rPr lang="es-ES" b="0" dirty="0"/>
              <a:t>28 Noviembre, Jueves: S. Informático 0S03 (16:00)</a:t>
            </a:r>
          </a:p>
          <a:p>
            <a:pPr marL="1417320" lvl="7" indent="0">
              <a:buNone/>
            </a:pPr>
            <a:r>
              <a:rPr lang="es-ES" b="0" dirty="0"/>
              <a:t>5 Diciembre, Jueves: : S. Informático 0S03 (16:00)</a:t>
            </a:r>
          </a:p>
          <a:p>
            <a:pPr marL="1417320" lvl="7" indent="0">
              <a:buNone/>
            </a:pPr>
            <a:r>
              <a:rPr lang="es-ES" b="0" dirty="0"/>
              <a:t>12 Diciembre, Jueves: : S. Informático 0S03 (16:00) </a:t>
            </a:r>
          </a:p>
          <a:p>
            <a:pPr marL="1417320" lvl="7" indent="0">
              <a:buNone/>
            </a:pPr>
            <a:r>
              <a:rPr lang="es-ES" dirty="0"/>
              <a:t>19</a:t>
            </a:r>
            <a:r>
              <a:rPr lang="es-ES" b="0" dirty="0"/>
              <a:t> Diciembre, Jueves: S. Informático 0S03 (16:00)</a:t>
            </a:r>
          </a:p>
          <a:p>
            <a:pPr marL="1417320" lvl="7" indent="0">
              <a:buNone/>
            </a:pPr>
            <a:r>
              <a:rPr lang="es-ES" b="0" dirty="0"/>
              <a:t>9 Enero, Jueves: S. Informático 0S03 (16:00)</a:t>
            </a:r>
          </a:p>
          <a:p>
            <a:pPr marL="1417320" lvl="7" indent="0">
              <a:buNone/>
            </a:pPr>
            <a:r>
              <a:rPr lang="es-ES" b="0" dirty="0"/>
              <a:t>16 Enero, Jueves: S. Informático 0S03 (16:00) (</a:t>
            </a:r>
            <a:endParaRPr lang="es-ES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417320" lvl="7" indent="0">
              <a:buNone/>
            </a:pPr>
            <a:r>
              <a:rPr lang="es-ES" dirty="0"/>
              <a:t>23</a:t>
            </a:r>
            <a:r>
              <a:rPr lang="es-ES" b="0" dirty="0"/>
              <a:t> Enero, Jueves: S. Informático 0S03 (16:00)</a:t>
            </a:r>
          </a:p>
          <a:p>
            <a:pPr marL="1417320" lvl="7" indent="0">
              <a:buNone/>
            </a:pPr>
            <a:r>
              <a:rPr lang="es-ES" b="0" dirty="0"/>
              <a:t>30 Enero, Jueves: S. Informático 0S03 (16:00)  Entrega y presentación de trabajos</a:t>
            </a:r>
          </a:p>
          <a:p>
            <a:pPr marL="237744" lvl="2" indent="0">
              <a:buNone/>
            </a:pPr>
            <a:endParaRPr lang="es-ES" b="0" dirty="0"/>
          </a:p>
          <a:p>
            <a:pPr marL="237744" lvl="2" indent="0">
              <a:buNone/>
            </a:pPr>
            <a:r>
              <a:rPr lang="es-ES" b="0" dirty="0"/>
              <a:t>Profesores e investigadores invitados:</a:t>
            </a:r>
          </a:p>
          <a:p>
            <a:pPr marL="237744" lvl="2" indent="0">
              <a:buNone/>
            </a:pPr>
            <a:endParaRPr lang="es-ES" b="0" dirty="0"/>
          </a:p>
          <a:p>
            <a:pPr lvl="2"/>
            <a:r>
              <a:rPr lang="es-ES" b="0" dirty="0"/>
              <a:t>Mónica </a:t>
            </a:r>
            <a:r>
              <a:rPr lang="es-ES" b="0" dirty="0" err="1"/>
              <a:t>Chillarón</a:t>
            </a:r>
            <a:r>
              <a:rPr lang="es-ES" b="0" dirty="0"/>
              <a:t> Pérez, Título: Computación de Altas Prestaciones para la Salud: </a:t>
            </a:r>
            <a:r>
              <a:rPr lang="es-ES" b="0" dirty="0" err="1"/>
              <a:t>PETSc</a:t>
            </a:r>
            <a:r>
              <a:rPr lang="es-ES" b="0" dirty="0"/>
              <a:t> y </a:t>
            </a:r>
            <a:r>
              <a:rPr lang="es-ES" b="0" dirty="0" err="1"/>
              <a:t>SLEPc</a:t>
            </a:r>
            <a:r>
              <a:rPr lang="es-ES" b="0" dirty="0"/>
              <a:t> en Imágenes Médicas. 5 de diciembre</a:t>
            </a:r>
          </a:p>
          <a:p>
            <a:pPr lvl="2"/>
            <a:r>
              <a:rPr lang="es-E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Josep Arnal. Título: Técnicas computacionales de altas prestaciones para la resolución de problemas de ingeniería y problemas científico-técnicos.</a:t>
            </a:r>
          </a:p>
          <a:p>
            <a:pPr lvl="2"/>
            <a:r>
              <a:rPr lang="es-E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Prof. Gregorio Quintana </a:t>
            </a:r>
            <a:r>
              <a:rPr lang="es-ES" b="0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Ortí</a:t>
            </a:r>
            <a:r>
              <a:rPr lang="es-E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. Título: Computación de altas prestaciones en problemas enormes de álgebra lineal.</a:t>
            </a:r>
            <a:endParaRPr lang="es-ES" b="0" dirty="0"/>
          </a:p>
          <a:p>
            <a:pPr marL="9144" lvl="1" indent="0">
              <a:buNone/>
            </a:pPr>
            <a:r>
              <a:rPr lang="es-ES" dirty="0"/>
              <a:t>	</a:t>
            </a:r>
            <a:r>
              <a:rPr lang="es-ES" sz="1400" b="1" dirty="0"/>
              <a:t>           </a:t>
            </a:r>
          </a:p>
          <a:p>
            <a:pPr marL="9144" lvl="1" indent="0">
              <a:buNone/>
            </a:pPr>
            <a:r>
              <a:rPr lang="es-ES" b="1" dirty="0"/>
              <a:t>Entrega trabajos ( La entrega del tercer trabajo ) : Máximo 14 de Febrero</a:t>
            </a:r>
          </a:p>
        </p:txBody>
      </p:sp>
    </p:spTree>
    <p:extLst>
      <p:ext uri="{BB962C8B-B14F-4D97-AF65-F5344CB8AC3E}">
        <p14:creationId xmlns:p14="http://schemas.microsoft.com/office/powerpoint/2010/main" val="302150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básica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J.Wilkinson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Algebraic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Eigenvalue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Oxford Univ.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G.H.Golub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C.F. Van Loan. "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Johns Hopkins Univ.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3rd Ed. Baltimore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B.N.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Datta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Algebra and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Brooks/Cole Publishing Company, Boston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J.J. Dongarra et al., “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Algebra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 Performance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,SIAM,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Philadelphia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C.D.Mayer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Algebra”. SIAM.. http://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www.siam.org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nnindex.htm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6624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básica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Y.Saad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“Iterative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https://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web.stanford.edu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/cme324/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saad.pdf</a:t>
            </a:r>
            <a:endParaRPr lang="es-E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Y.Saad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Eigenvalue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https://www-users.cs.umn.edu/~saad/eig_book_2ndEd.pdf</a:t>
            </a:r>
            <a:endParaRPr lang="es-E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EC640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Librería PETSc (Portable, Extensible Toolkit for Scientific Computation) (Version of PETSc is 3.21)</a:t>
            </a:r>
            <a:endParaRPr lang="es-ES" sz="1800" b="0" i="0" u="none" strike="noStrike" dirty="0">
              <a:solidFill>
                <a:srgbClr val="EC640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81818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SLEPc-Scalable Library for Eigenvalue Problem Computations (Version of SLEPc is 3.21.1)</a:t>
            </a: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96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2560</TotalTime>
  <Words>847</Words>
  <Application>Microsoft Macintosh PowerPoint</Application>
  <PresentationFormat>Presentación en pantalla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Book</vt:lpstr>
      <vt:lpstr>Franklin Gothic Medium</vt:lpstr>
      <vt:lpstr>Helvetica</vt:lpstr>
      <vt:lpstr>Times New Roman</vt:lpstr>
      <vt:lpstr>Wingdings</vt:lpstr>
      <vt:lpstr>Ángulos</vt:lpstr>
      <vt:lpstr>Modelado Y resolución de Problemas de ingeniería mediante computación de altas prestaciones </vt:lpstr>
      <vt:lpstr>Objetivos</vt:lpstr>
      <vt:lpstr>Contenidos</vt:lpstr>
      <vt:lpstr>Contenidos</vt:lpstr>
      <vt:lpstr>Metodología</vt:lpstr>
      <vt:lpstr>Metodología</vt:lpstr>
      <vt:lpstr>Horario</vt:lpstr>
      <vt:lpstr>Bibliografía básica</vt:lpstr>
      <vt:lpstr>Bibliografía básica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de Problemas de ingeniería mediante computación de altas prestaciones </dc:title>
  <dc:creator>Vicent Vidal Gimeno</dc:creator>
  <cp:lastModifiedBy>Microsoft Office User</cp:lastModifiedBy>
  <cp:revision>21</cp:revision>
  <cp:lastPrinted>2019-11-20T18:27:45Z</cp:lastPrinted>
  <dcterms:created xsi:type="dcterms:W3CDTF">2019-11-20T17:00:57Z</dcterms:created>
  <dcterms:modified xsi:type="dcterms:W3CDTF">2024-11-21T14:45:45Z</dcterms:modified>
</cp:coreProperties>
</file>