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97" r:id="rId3"/>
    <p:sldId id="298" r:id="rId4"/>
    <p:sldId id="299" r:id="rId5"/>
    <p:sldId id="264" r:id="rId6"/>
    <p:sldId id="263" r:id="rId7"/>
    <p:sldId id="265" r:id="rId8"/>
    <p:sldId id="300" r:id="rId9"/>
    <p:sldId id="302" r:id="rId10"/>
    <p:sldId id="307" r:id="rId11"/>
    <p:sldId id="266" r:id="rId12"/>
    <p:sldId id="295" r:id="rId13"/>
    <p:sldId id="274" r:id="rId14"/>
    <p:sldId id="303" r:id="rId15"/>
    <p:sldId id="269" r:id="rId16"/>
    <p:sldId id="270" r:id="rId17"/>
    <p:sldId id="31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709"/>
  </p:normalViewPr>
  <p:slideViewPr>
    <p:cSldViewPr snapToGrid="0" snapToObjects="1">
      <p:cViewPr varScale="1">
        <p:scale>
          <a:sx n="99" d="100"/>
          <a:sy n="9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65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8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9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600" y="342900"/>
            <a:ext cx="10363200" cy="1104900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117600" y="1752600"/>
            <a:ext cx="5080000" cy="41148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6400800" y="1752600"/>
            <a:ext cx="5080000" cy="19812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6400800" y="3886200"/>
            <a:ext cx="5080000" cy="19812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10F7D44-FF60-5245-AA47-629F51B5E2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381D10D2-3536-1446-808E-2735C088A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2ED4CB6F-1ED3-5C40-80B2-05DC01626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14716-F967-4E4F-BDC2-D9D98336B7AB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93287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600" y="342900"/>
            <a:ext cx="10363200" cy="1104900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117600" y="1752600"/>
            <a:ext cx="5080000" cy="41148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00800" y="1752600"/>
            <a:ext cx="5080000" cy="41148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C69DCAC-5179-F04D-8519-386FF5137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A1B0B65-EA7B-3B44-9D13-B8E7FE523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8F523640-3406-FF41-A470-26FF784F5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AE8D1-E9E2-9844-B5E0-9991F9216E0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6663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68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0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7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2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2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3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1D3D-303D-EB48-915D-EC37534B8EAD}" type="datetimeFigureOut">
              <a:rPr lang="es-ES" smtClean="0"/>
              <a:t>15/11/23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994E-D146-9F4C-B684-720077934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77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8.e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file:////Users/vvidal/Documents/ACCI2021/Seguridad%20En%20reactores/film_1_.mpg" TargetMode="External"/><Relationship Id="rId1" Type="http://schemas.microsoft.com/office/2007/relationships/media" Target="file:////Users/vvidal/Documents/ACCI2021/Seguridad%20En%20reactores/film_1_.mpg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78E29C9-2795-B049-A5FF-2EBD86870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" sz="4000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Caso 1.-Estabilidad En Reactores Nucleares</a:t>
            </a:r>
            <a:br>
              <a:rPr lang="es-ES_tradnl" altLang="es-ES" sz="4000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</a:br>
            <a:r>
              <a:rPr lang="es-ES_tradnl" altLang="es-ES" sz="2000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MOTIVACIÓN</a:t>
            </a:r>
            <a:endParaRPr lang="es-ES_tradnl" altLang="es-ES" sz="2000" u="sng" dirty="0"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A6682D7-3C6C-C448-99F6-D4142DCD0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199" y="1752600"/>
            <a:ext cx="9388813" cy="4419600"/>
          </a:xfrm>
        </p:spPr>
        <p:txBody>
          <a:bodyPr>
            <a:normAutofit lnSpcReduction="10000"/>
          </a:bodyPr>
          <a:lstStyle/>
          <a:p>
            <a:pPr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El análisis de seguridad de los reactores nucleares ha evolucionado a metodologías 3D.</a:t>
            </a:r>
          </a:p>
          <a:p>
            <a:pPr lvl="1" algn="just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</a:endParaRPr>
          </a:p>
          <a:p>
            <a:pPr algn="just">
              <a:lnSpc>
                <a:spcPct val="90000"/>
              </a:lnSpc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La Computación de Altas Prestaciones (CAP) mejora el comportamiento de los códigos 3D en rapidez y precisión.</a:t>
            </a:r>
          </a:p>
          <a:p>
            <a:pPr lvl="1" algn="just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El disponer de estos códigos provocó una mejora en la seguridad con una reducción en los costos de producción.</a:t>
            </a:r>
          </a:p>
          <a:p>
            <a:pPr lvl="1" algn="just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Las empresas beneficiarias del estudio del código cinético neutrónico 3D alcanzarán una posición privilegiada en el análisis de seguridad nuclear. En este trabajo se colaboró con IBERINCO.</a:t>
            </a:r>
            <a:endParaRPr lang="es-ES_tradnl" altLang="es-ES" sz="1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EC7F170-023E-0946-9EF3-1BDB57404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404813"/>
            <a:ext cx="7981950" cy="1104900"/>
          </a:xfrm>
        </p:spPr>
        <p:txBody>
          <a:bodyPr/>
          <a:lstStyle/>
          <a:p>
            <a:r>
              <a:rPr lang="es-ES_tradnl" altLang="es-ES" sz="4000" u="sng">
                <a:solidFill>
                  <a:srgbClr val="0000FF"/>
                </a:solidFill>
                <a:ea typeface="ＭＳ Ｐゴシック" panose="020B0600070205080204" pitchFamily="34" charset="-128"/>
              </a:rPr>
              <a:t>POSIBLES SOLUCIONES(1)</a:t>
            </a:r>
            <a:endParaRPr lang="es-ES" altLang="es-ES" sz="4000" u="sng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635F55B-EE31-3E4F-B326-31885B3DB1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52600"/>
            <a:ext cx="7837488" cy="4484688"/>
          </a:xfrm>
        </p:spPr>
        <p:txBody>
          <a:bodyPr/>
          <a:lstStyle/>
          <a:p>
            <a:pPr marL="342900" lvl="1" indent="-342900">
              <a:buClr>
                <a:srgbClr val="008000"/>
              </a:buClr>
              <a:buFont typeface="Monotype Sorts" pitchFamily="2" charset="2"/>
              <a:buChar char="n"/>
            </a:pPr>
            <a:r>
              <a:rPr lang="es-ES_tradnl" altLang="es-ES" b="1">
                <a:ea typeface="ＭＳ Ｐゴシック" panose="020B0600070205080204" pitchFamily="34" charset="-128"/>
                <a:sym typeface="Symbol" pitchFamily="2" charset="2"/>
              </a:rPr>
              <a:t>Reducción a un sistema de orden N</a:t>
            </a:r>
          </a:p>
          <a:p>
            <a:pPr>
              <a:buClr>
                <a:srgbClr val="008000"/>
              </a:buClr>
            </a:pPr>
            <a:endParaRPr lang="es-ES_tradnl" altLang="es-ES" sz="240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Monotype Sorts" pitchFamily="2" charset="2"/>
              <a:buNone/>
            </a:pPr>
            <a:endParaRPr lang="es-ES" altLang="es-E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BE8A0CAB-99F3-4748-B083-28C012BC7A1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513" y="4278313"/>
          <a:ext cx="43767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2" imgW="3289300" imgH="292100" progId="Equation.3">
                  <p:embed/>
                </p:oleObj>
              </mc:Choice>
              <mc:Fallback>
                <p:oleObj name="EcuaciÛn" r:id="rId2" imgW="3289300" imgH="292100" progId="Equation.3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BE8A0CAB-99F3-4748-B083-28C012BC7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278313"/>
                        <a:ext cx="437673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3">
            <a:extLst>
              <a:ext uri="{FF2B5EF4-FFF2-40B4-BE49-F238E27FC236}">
                <a16:creationId xmlns:a16="http://schemas.microsoft.com/office/drawing/2014/main" id="{CB659CC6-D2B8-7347-8B7C-18CA84314F7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14725" y="5611813"/>
          <a:ext cx="53863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4" imgW="3657600" imgH="292100" progId="Equation.3">
                  <p:embed/>
                </p:oleObj>
              </mc:Choice>
              <mc:Fallback>
                <p:oleObj name="EcuaciÛn" r:id="rId4" imgW="3657600" imgH="292100" progId="Equation.3">
                  <p:embed/>
                  <p:pic>
                    <p:nvPicPr>
                      <p:cNvPr id="27655" name="Object 3">
                        <a:extLst>
                          <a:ext uri="{FF2B5EF4-FFF2-40B4-BE49-F238E27FC236}">
                            <a16:creationId xmlns:a16="http://schemas.microsoft.com/office/drawing/2014/main" id="{CB659CC6-D2B8-7347-8B7C-18CA84314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611813"/>
                        <a:ext cx="53863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67998DEF-E75E-4641-983C-8F7CCBBCD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1" y="2276475"/>
          <a:ext cx="59404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6" imgW="3683000" imgH="774700" progId="Equation.3">
                  <p:embed/>
                </p:oleObj>
              </mc:Choice>
              <mc:Fallback>
                <p:oleObj name="EcuaciÛn" r:id="rId6" imgW="3683000" imgH="774700" progId="Equation.3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67998DEF-E75E-4641-983C-8F7CCBBCD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1" y="2276475"/>
                        <a:ext cx="59404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CuadroTexto 2">
            <a:extLst>
              <a:ext uri="{FF2B5EF4-FFF2-40B4-BE49-F238E27FC236}">
                <a16:creationId xmlns:a16="http://schemas.microsoft.com/office/drawing/2014/main" id="{45992DF3-3C22-8A4D-80EE-ABA40BA59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573463"/>
            <a:ext cx="763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s-ES" altLang="es-ES"/>
              <a:t>a.- Si despejamos ϕ</a:t>
            </a:r>
            <a:r>
              <a:rPr lang="es-ES" altLang="es-ES" baseline="-25000"/>
              <a:t>2</a:t>
            </a:r>
            <a:r>
              <a:rPr lang="es-ES" altLang="es-ES"/>
              <a:t> de la ecuación (4) y sustituimos en (3) se obtiene: </a:t>
            </a:r>
          </a:p>
        </p:txBody>
      </p:sp>
      <p:sp>
        <p:nvSpPr>
          <p:cNvPr id="27654" name="CuadroTexto 8">
            <a:extLst>
              <a:ext uri="{FF2B5EF4-FFF2-40B4-BE49-F238E27FC236}">
                <a16:creationId xmlns:a16="http://schemas.microsoft.com/office/drawing/2014/main" id="{E487971A-4256-1F4D-911B-0DAB25492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4686301"/>
            <a:ext cx="77041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s-ES" altLang="es-ES"/>
              <a:t>b.- Si despejamos ϕ</a:t>
            </a:r>
            <a:r>
              <a:rPr lang="es-ES" altLang="es-ES" baseline="-25000"/>
              <a:t>1</a:t>
            </a:r>
            <a:r>
              <a:rPr lang="es-ES" altLang="es-ES"/>
              <a:t> de la ecuación (4) y sustituimos en (3) se obtiene: </a:t>
            </a:r>
          </a:p>
        </p:txBody>
      </p:sp>
      <p:sp>
        <p:nvSpPr>
          <p:cNvPr id="2" name="Llamada ovalada 1">
            <a:extLst>
              <a:ext uri="{FF2B5EF4-FFF2-40B4-BE49-F238E27FC236}">
                <a16:creationId xmlns:a16="http://schemas.microsoft.com/office/drawing/2014/main" id="{4818E8F9-CA0E-3741-B4C4-E1F049F0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1916113"/>
            <a:ext cx="3024188" cy="1549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s-ES" altLang="es-ES" sz="1600"/>
              <a:t>En ambos casos es prohibitivo el cálculo explícito de las matrices A y S. </a:t>
            </a:r>
          </a:p>
        </p:txBody>
      </p:sp>
    </p:spTree>
    <p:extLst>
      <p:ext uri="{BB962C8B-B14F-4D97-AF65-F5344CB8AC3E}">
        <p14:creationId xmlns:p14="http://schemas.microsoft.com/office/powerpoint/2010/main" val="42429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082171C-06CB-6E4C-B842-618137136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" u="sng">
                <a:solidFill>
                  <a:srgbClr val="0000FF"/>
                </a:solidFill>
                <a:ea typeface="ＭＳ Ｐゴシック" panose="020B0600070205080204" pitchFamily="34" charset="-128"/>
              </a:rPr>
              <a:t>ANÁLISIS MATEMÁTICO (1)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0684E3-2E08-D045-9EC8-1C5E40C92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720850"/>
            <a:ext cx="8058150" cy="4876800"/>
          </a:xfrm>
        </p:spPr>
        <p:txBody>
          <a:bodyPr/>
          <a:lstStyle/>
          <a:p>
            <a:pPr marL="342900" lvl="1" indent="-342900">
              <a:buClr>
                <a:srgbClr val="008000"/>
              </a:buClr>
              <a:buFont typeface="Monotype Sorts" pitchFamily="2" charset="2"/>
              <a:buChar char="n"/>
            </a:pPr>
            <a:r>
              <a:rPr lang="es-ES_tradnl" altLang="es-ES" b="1" dirty="0">
                <a:ea typeface="ＭＳ Ｐゴシック" panose="020B0600070205080204" pitchFamily="34" charset="-128"/>
                <a:sym typeface="Symbol" pitchFamily="2" charset="2"/>
              </a:rPr>
              <a:t>Reducción a un sistema de orden N</a:t>
            </a:r>
          </a:p>
          <a:p>
            <a:pPr marL="342900" lvl="1" indent="-342900">
              <a:buClr>
                <a:srgbClr val="008000"/>
              </a:buClr>
            </a:pPr>
            <a:r>
              <a:rPr lang="es-ES_tradnl" altLang="es-ES" b="1" dirty="0">
                <a:ea typeface="ＭＳ Ｐゴシック" panose="020B0600070205080204" pitchFamily="34" charset="-128"/>
                <a:sym typeface="Symbol" pitchFamily="2" charset="2"/>
              </a:rPr>
              <a:t>No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se pueda disponer </a:t>
            </a:r>
            <a:r>
              <a:rPr lang="es-ES_tradnl" altLang="es-ES" b="1" dirty="0">
                <a:ea typeface="ＭＳ Ｐゴシック" panose="020B0600070205080204" pitchFamily="34" charset="-128"/>
                <a:sym typeface="Symbol" pitchFamily="2" charset="2"/>
              </a:rPr>
              <a:t>explícitamente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de las matrices A y S.   ( errores de redondeo y relleno de la matriz).</a:t>
            </a:r>
          </a:p>
          <a:p>
            <a:pPr>
              <a:buClr>
                <a:srgbClr val="008000"/>
              </a:buClr>
            </a:pPr>
            <a:endParaRPr lang="es-ES_tradnl" altLang="es-ES" sz="16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Clr>
                <a:srgbClr val="008000"/>
              </a:buClr>
            </a:pPr>
            <a:endParaRPr lang="es-ES_tradnl" altLang="es-ES" sz="16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342900" lvl="1" indent="-342900"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Habrá que </a:t>
            </a:r>
            <a:r>
              <a:rPr lang="es-ES_tradnl" altLang="es-ES" b="1" dirty="0">
                <a:ea typeface="ＭＳ Ｐゴシック" panose="020B0600070205080204" pitchFamily="34" charset="-128"/>
                <a:sym typeface="Symbol" pitchFamily="2" charset="2"/>
              </a:rPr>
              <a:t>operar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en función de la </a:t>
            </a:r>
            <a:r>
              <a:rPr lang="es-ES_tradnl" altLang="es-ES" b="1" dirty="0">
                <a:ea typeface="ＭＳ Ｐゴシック" panose="020B0600070205080204" pitchFamily="34" charset="-128"/>
                <a:sym typeface="Symbol" pitchFamily="2" charset="2"/>
              </a:rPr>
              <a:t>estructura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de A y S. </a:t>
            </a:r>
          </a:p>
          <a:p>
            <a:pPr lvl="2">
              <a:buClr>
                <a:srgbClr val="008000"/>
              </a:buClr>
              <a:buFont typeface="Monotype Sorts" pitchFamily="2" charset="2"/>
              <a:buChar char="V"/>
            </a:pPr>
            <a:r>
              <a:rPr lang="es-ES_tradnl" altLang="es-ES" dirty="0" err="1">
                <a:ea typeface="ＭＳ Ｐゴシック" panose="020B0600070205080204" pitchFamily="34" charset="-128"/>
                <a:sym typeface="Symbol" pitchFamily="2" charset="2"/>
              </a:rPr>
              <a:t>Ej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: El producto matriz A por vector da lugar a cinco operaciones.</a:t>
            </a:r>
          </a:p>
          <a:p>
            <a:pPr marL="342900" lvl="1" indent="-342900">
              <a:buClr>
                <a:srgbClr val="008000"/>
              </a:buClr>
            </a:pPr>
            <a:r>
              <a:rPr lang="es-ES_tradnl" altLang="es-ES" b="1" dirty="0">
                <a:ea typeface="ＭＳ Ｐゴシック" panose="020B0600070205080204" pitchFamily="34" charset="-128"/>
                <a:sym typeface="Symbol" pitchFamily="2" charset="2"/>
              </a:rPr>
              <a:t>Estructura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de las matrices que forman la </a:t>
            </a:r>
            <a:r>
              <a:rPr lang="es-ES_tradnl" altLang="es-ES" b="1" dirty="0">
                <a:ea typeface="ＭＳ Ｐゴシック" panose="020B0600070205080204" pitchFamily="34" charset="-128"/>
                <a:sym typeface="Symbol" pitchFamily="2" charset="2"/>
              </a:rPr>
              <a:t>matriz A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. </a:t>
            </a:r>
          </a:p>
          <a:p>
            <a:pPr lvl="2">
              <a:lnSpc>
                <a:spcPct val="90000"/>
              </a:lnSpc>
              <a:buClr>
                <a:srgbClr val="008000"/>
              </a:buClr>
              <a:buFont typeface="Monotype Sorts" pitchFamily="2" charset="2"/>
              <a:buChar char="V"/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 Matrices dispersas simétricas o no simétricas.</a:t>
            </a:r>
          </a:p>
          <a:p>
            <a:pPr lvl="2">
              <a:lnSpc>
                <a:spcPct val="90000"/>
              </a:lnSpc>
              <a:buClr>
                <a:srgbClr val="008000"/>
              </a:buClr>
              <a:buFont typeface="Monotype Sorts" pitchFamily="2" charset="2"/>
              <a:buChar char="V"/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 Matrices diagonales.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13738974-05BD-0C4E-8CF3-F4D888D9D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3040063"/>
          <a:ext cx="3657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5394900" imgH="5270500" progId="Equation.3">
                  <p:embed/>
                </p:oleObj>
              </mc:Choice>
              <mc:Fallback>
                <p:oleObj name="Ecuación" r:id="rId2" imgW="35394900" imgH="5270500" progId="Equation.3">
                  <p:embed/>
                  <p:pic>
                    <p:nvPicPr>
                      <p:cNvPr id="29699" name="Object 2">
                        <a:extLst>
                          <a:ext uri="{FF2B5EF4-FFF2-40B4-BE49-F238E27FC236}">
                            <a16:creationId xmlns:a16="http://schemas.microsoft.com/office/drawing/2014/main" id="{13738974-05BD-0C4E-8CF3-F4D888D9D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040063"/>
                        <a:ext cx="3657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4AF147B4-13A0-B84D-A614-ACBE7538C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3068638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4338300" imgH="5270500" progId="Equation.3">
                  <p:embed/>
                </p:oleObj>
              </mc:Choice>
              <mc:Fallback>
                <p:oleObj name="Ecuación" r:id="rId4" imgW="14338300" imgH="5270500" progId="Equation.3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4AF147B4-13A0-B84D-A614-ACBE7538C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068638"/>
                        <a:ext cx="144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7EF2758E-0ECF-8147-8CAF-DDB2E06AB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50866"/>
              </p:ext>
            </p:extLst>
          </p:nvPr>
        </p:nvGraphicFramePr>
        <p:xfrm>
          <a:off x="8548688" y="4521201"/>
          <a:ext cx="1143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4338300" imgH="5270500" progId="Equation.3">
                  <p:embed/>
                </p:oleObj>
              </mc:Choice>
              <mc:Fallback>
                <p:oleObj name="Ecuación" r:id="rId6" imgW="14338300" imgH="5270500" progId="Equation.3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7EF2758E-0ECF-8147-8CAF-DDB2E06AB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4521201"/>
                        <a:ext cx="11430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5D440D42-73D5-CD41-9A01-3F14084D3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990735"/>
              </p:ext>
            </p:extLst>
          </p:nvPr>
        </p:nvGraphicFramePr>
        <p:xfrm>
          <a:off x="6096000" y="5030841"/>
          <a:ext cx="17081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21361400" imgH="4978400" progId="Equation.3">
                  <p:embed/>
                </p:oleObj>
              </mc:Choice>
              <mc:Fallback>
                <p:oleObj name="Ecuación" r:id="rId7" imgW="21361400" imgH="4978400" progId="Equation.3">
                  <p:embed/>
                  <p:pic>
                    <p:nvPicPr>
                      <p:cNvPr id="29702" name="Object 5">
                        <a:extLst>
                          <a:ext uri="{FF2B5EF4-FFF2-40B4-BE49-F238E27FC236}">
                            <a16:creationId xmlns:a16="http://schemas.microsoft.com/office/drawing/2014/main" id="{5D440D42-73D5-CD41-9A01-3F14084D3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30841"/>
                        <a:ext cx="170815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59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7E9EED2-DCEC-B747-B094-097F32AE5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u="sng">
                <a:solidFill>
                  <a:srgbClr val="0000FF"/>
                </a:solidFill>
                <a:ea typeface="ＭＳ Ｐゴシック" panose="020B0600070205080204" pitchFamily="34" charset="-128"/>
              </a:rPr>
              <a:t>ANÁLISIS MATEMÁTICO (2) </a:t>
            </a:r>
            <a:endParaRPr lang="es-ES" altLang="es-ES" u="sng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B5D85B39-6883-0D45-853F-EEDA4F2019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79650" y="2565400"/>
            <a:ext cx="77660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sz="2000">
                <a:ea typeface="ＭＳ Ｐゴシック" panose="020B0600070205080204" pitchFamily="34" charset="-128"/>
              </a:rPr>
              <a:t>Los métodos iterativos de cálculo de autovalores tienen como operación básica el producto matriz por vector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ES_tradnl" altLang="es-ES" sz="2000">
                <a:ea typeface="ＭＳ Ｐゴシック" panose="020B0600070205080204" pitchFamily="34" charset="-128"/>
              </a:rPr>
              <a:t>                                (y=Ax).</a:t>
            </a:r>
          </a:p>
          <a:p>
            <a:pPr>
              <a:lnSpc>
                <a:spcPct val="90000"/>
              </a:lnSpc>
            </a:pPr>
            <a:r>
              <a:rPr lang="es-ES_tradnl" altLang="es-ES" sz="2000">
                <a:ea typeface="ＭＳ Ｐゴシック" panose="020B0600070205080204" pitchFamily="34" charset="-128"/>
              </a:rPr>
              <a:t>Método básicos de cálculo de autovalores:</a:t>
            </a:r>
          </a:p>
          <a:p>
            <a:pPr lvl="1">
              <a:lnSpc>
                <a:spcPct val="90000"/>
              </a:lnSpc>
            </a:pPr>
            <a:r>
              <a:rPr lang="es-ES_tradnl" altLang="es-ES" sz="1800">
                <a:ea typeface="ＭＳ Ｐゴシック" panose="020B0600070205080204" pitchFamily="34" charset="-128"/>
              </a:rPr>
              <a:t>Iteración del subespacio.</a:t>
            </a:r>
          </a:p>
          <a:p>
            <a:pPr lvl="1">
              <a:lnSpc>
                <a:spcPct val="90000"/>
              </a:lnSpc>
            </a:pPr>
            <a:r>
              <a:rPr lang="es-ES_tradnl" altLang="es-ES" sz="1800">
                <a:ea typeface="ＭＳ Ｐゴシック" panose="020B0600070205080204" pitchFamily="34" charset="-128"/>
              </a:rPr>
              <a:t>Potencia</a:t>
            </a:r>
          </a:p>
          <a:p>
            <a:pPr lvl="1">
              <a:lnSpc>
                <a:spcPct val="90000"/>
              </a:lnSpc>
            </a:pPr>
            <a:r>
              <a:rPr lang="es-ES_tradnl" altLang="es-ES" sz="1800">
                <a:ea typeface="ＭＳ Ｐゴシック" panose="020B0600070205080204" pitchFamily="34" charset="-128"/>
              </a:rPr>
              <a:t>Potencia inversa.</a:t>
            </a:r>
          </a:p>
          <a:p>
            <a:pPr lvl="1">
              <a:lnSpc>
                <a:spcPct val="90000"/>
              </a:lnSpc>
            </a:pPr>
            <a:r>
              <a:rPr lang="es-ES_tradnl" altLang="es-ES" sz="1800">
                <a:ea typeface="ＭＳ Ｐゴシック" panose="020B0600070205080204" pitchFamily="34" charset="-128"/>
              </a:rPr>
              <a:t>Lanczos.</a:t>
            </a:r>
          </a:p>
          <a:p>
            <a:pPr lvl="1">
              <a:lnSpc>
                <a:spcPct val="90000"/>
              </a:lnSpc>
            </a:pPr>
            <a:r>
              <a:rPr lang="es-ES_tradnl" altLang="es-ES" sz="1800">
                <a:ea typeface="ＭＳ Ｐゴシック" panose="020B0600070205080204" pitchFamily="34" charset="-128"/>
              </a:rPr>
              <a:t>Arnoldi.</a:t>
            </a:r>
          </a:p>
          <a:p>
            <a:pPr>
              <a:lnSpc>
                <a:spcPct val="90000"/>
              </a:lnSpc>
            </a:pPr>
            <a:r>
              <a:rPr lang="es-ES_tradnl" altLang="es-ES" sz="2000">
                <a:ea typeface="ＭＳ Ｐゴシック" panose="020B0600070205080204" pitchFamily="34" charset="-128"/>
              </a:rPr>
              <a:t>Nota: No disponemos de la forma explícita de la matriz.</a:t>
            </a:r>
            <a:endParaRPr lang="es-ES" altLang="es-ES" sz="2000">
              <a:ea typeface="ＭＳ Ｐゴシック" panose="020B0600070205080204" pitchFamily="34" charset="-128"/>
            </a:endParaRPr>
          </a:p>
        </p:txBody>
      </p:sp>
      <p:graphicFrame>
        <p:nvGraphicFramePr>
          <p:cNvPr id="30723" name="Object 2">
            <a:extLst>
              <a:ext uri="{FF2B5EF4-FFF2-40B4-BE49-F238E27FC236}">
                <a16:creationId xmlns:a16="http://schemas.microsoft.com/office/drawing/2014/main" id="{8131DAED-1270-FD4C-B0F4-0F4DB6D2A25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144838" y="2136775"/>
          <a:ext cx="48212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64363600" imgH="6146800" progId="Equation.3">
                  <p:embed/>
                </p:oleObj>
              </mc:Choice>
              <mc:Fallback>
                <p:oleObj name="Ecuación" r:id="rId2" imgW="64363600" imgH="6146800" progId="Equation.3">
                  <p:embed/>
                  <p:pic>
                    <p:nvPicPr>
                      <p:cNvPr id="30723" name="Object 2">
                        <a:extLst>
                          <a:ext uri="{FF2B5EF4-FFF2-40B4-BE49-F238E27FC236}">
                            <a16:creationId xmlns:a16="http://schemas.microsoft.com/office/drawing/2014/main" id="{8131DAED-1270-FD4C-B0F4-0F4DB6D2A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136775"/>
                        <a:ext cx="48212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9">
            <a:extLst>
              <a:ext uri="{FF2B5EF4-FFF2-40B4-BE49-F238E27FC236}">
                <a16:creationId xmlns:a16="http://schemas.microsoft.com/office/drawing/2014/main" id="{0F73A52C-05E2-D94C-9BF6-4A73256F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0021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ES"/>
              <a:t>Problema a resolver: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8475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4" name="Rectangle 24">
            <a:extLst>
              <a:ext uri="{FF2B5EF4-FFF2-40B4-BE49-F238E27FC236}">
                <a16:creationId xmlns:a16="http://schemas.microsoft.com/office/drawing/2014/main" id="{3EFE9420-CB04-9A44-8265-84F87839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3716338"/>
            <a:ext cx="7127875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s-ES_tradnl" altLang="es-ES"/>
          </a:p>
        </p:txBody>
      </p:sp>
      <p:sp>
        <p:nvSpPr>
          <p:cNvPr id="25623" name="Rectangle 23">
            <a:extLst>
              <a:ext uri="{FF2B5EF4-FFF2-40B4-BE49-F238E27FC236}">
                <a16:creationId xmlns:a16="http://schemas.microsoft.com/office/drawing/2014/main" id="{98539E7F-3641-F94B-A796-4FC76154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2924176"/>
            <a:ext cx="7127875" cy="3603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s-ES_tradnl" altLang="es-E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BA64D48-B70F-8B44-9FC1-66FFF8AAE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" u="sng">
                <a:solidFill>
                  <a:srgbClr val="0000FF"/>
                </a:solidFill>
                <a:ea typeface="ＭＳ Ｐゴシック" panose="020B0600070205080204" pitchFamily="34" charset="-128"/>
              </a:rPr>
              <a:t>ANÁLISIS MATEMÁTICO (3)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5C23DD-877C-FD41-A43F-02B7DC2E8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650" y="1628775"/>
            <a:ext cx="7772400" cy="2592388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b="1">
                <a:ea typeface="ＭＳ Ｐゴシック" panose="020B0600070205080204" pitchFamily="34" charset="-128"/>
                <a:sym typeface="Symbol" pitchFamily="2" charset="2"/>
              </a:rPr>
              <a:t>Producto matriz implícita A por vector.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>
                <a:ea typeface="ＭＳ Ｐゴシック" panose="020B0600070205080204" pitchFamily="34" charset="-128"/>
                <a:sym typeface="Symbol" pitchFamily="2" charset="2"/>
              </a:rPr>
              <a:t>Producto matriz diagonal por vector: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>
                <a:ea typeface="ＭＳ Ｐゴシック" panose="020B0600070205080204" pitchFamily="34" charset="-128"/>
                <a:sym typeface="Symbol" pitchFamily="2" charset="2"/>
              </a:rPr>
              <a:t>Producto matriz diagonal por vector: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>
                <a:ea typeface="ＭＳ Ｐゴシック" panose="020B0600070205080204" pitchFamily="34" charset="-128"/>
                <a:sym typeface="Symbol" pitchFamily="2" charset="2"/>
              </a:rPr>
              <a:t>Resolución de un sistema lineal: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>
                <a:ea typeface="ＭＳ Ｐゴシック" panose="020B0600070205080204" pitchFamily="34" charset="-128"/>
                <a:sym typeface="Symbol" pitchFamily="2" charset="2"/>
              </a:rPr>
              <a:t>Producto matriz diagonal por vector, y suma: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>
                <a:ea typeface="ＭＳ Ｐゴシック" panose="020B0600070205080204" pitchFamily="34" charset="-128"/>
                <a:sym typeface="Symbol" pitchFamily="2" charset="2"/>
              </a:rPr>
              <a:t>Resolución de un sistema lineal: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292114D1-A2EA-0247-BDDF-48B36962ED5C}"/>
              </a:ext>
            </a:extLst>
          </p:cNvPr>
          <p:cNvGrpSpPr>
            <a:grpSpLocks/>
          </p:cNvGrpSpPr>
          <p:nvPr/>
        </p:nvGrpSpPr>
        <p:grpSpPr bwMode="auto">
          <a:xfrm>
            <a:off x="8543925" y="2132014"/>
            <a:ext cx="1676400" cy="1944687"/>
            <a:chOff x="4176" y="2352"/>
            <a:chExt cx="1056" cy="1142"/>
          </a:xfrm>
        </p:grpSpPr>
        <p:graphicFrame>
          <p:nvGraphicFramePr>
            <p:cNvPr id="31752" name="Object 3">
              <a:extLst>
                <a:ext uri="{FF2B5EF4-FFF2-40B4-BE49-F238E27FC236}">
                  <a16:creationId xmlns:a16="http://schemas.microsoft.com/office/drawing/2014/main" id="{4B2424CC-A73A-7445-96C1-C946D3456D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352"/>
            <a:ext cx="86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2" imgW="14922500" imgH="4978400" progId="Equation.3">
                    <p:embed/>
                  </p:oleObj>
                </mc:Choice>
                <mc:Fallback>
                  <p:oleObj name="Ecuación" r:id="rId2" imgW="14922500" imgH="4978400" progId="Equation.3">
                    <p:embed/>
                    <p:pic>
                      <p:nvPicPr>
                        <p:cNvPr id="31752" name="Object 3">
                          <a:extLst>
                            <a:ext uri="{FF2B5EF4-FFF2-40B4-BE49-F238E27FC236}">
                              <a16:creationId xmlns:a16="http://schemas.microsoft.com/office/drawing/2014/main" id="{4B2424CC-A73A-7445-96C1-C946D3456D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52"/>
                          <a:ext cx="86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4">
              <a:extLst>
                <a:ext uri="{FF2B5EF4-FFF2-40B4-BE49-F238E27FC236}">
                  <a16:creationId xmlns:a16="http://schemas.microsoft.com/office/drawing/2014/main" id="{B177CC6A-0332-384A-B9A7-3626BB5CF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592"/>
            <a:ext cx="81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4" imgW="14338300" imgH="4978400" progId="Equation.3">
                    <p:embed/>
                  </p:oleObj>
                </mc:Choice>
                <mc:Fallback>
                  <p:oleObj name="Ecuación" r:id="rId4" imgW="14338300" imgH="4978400" progId="Equation.3">
                    <p:embed/>
                    <p:pic>
                      <p:nvPicPr>
                        <p:cNvPr id="31753" name="Object 4">
                          <a:extLst>
                            <a:ext uri="{FF2B5EF4-FFF2-40B4-BE49-F238E27FC236}">
                              <a16:creationId xmlns:a16="http://schemas.microsoft.com/office/drawing/2014/main" id="{B177CC6A-0332-384A-B9A7-3626BB5CF6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92"/>
                          <a:ext cx="81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5">
              <a:extLst>
                <a:ext uri="{FF2B5EF4-FFF2-40B4-BE49-F238E27FC236}">
                  <a16:creationId xmlns:a16="http://schemas.microsoft.com/office/drawing/2014/main" id="{7C685AC3-4CD2-C242-8317-3F7BE2AD7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832"/>
            <a:ext cx="95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6" imgW="15798800" imgH="5270500" progId="Equation.3">
                    <p:embed/>
                  </p:oleObj>
                </mc:Choice>
                <mc:Fallback>
                  <p:oleObj name="Ecuación" r:id="rId6" imgW="15798800" imgH="5270500" progId="Equation.3">
                    <p:embed/>
                    <p:pic>
                      <p:nvPicPr>
                        <p:cNvPr id="31754" name="Object 5">
                          <a:extLst>
                            <a:ext uri="{FF2B5EF4-FFF2-40B4-BE49-F238E27FC236}">
                              <a16:creationId xmlns:a16="http://schemas.microsoft.com/office/drawing/2014/main" id="{7C685AC3-4CD2-C242-8317-3F7BE2AD7A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32"/>
                          <a:ext cx="95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6">
              <a:extLst>
                <a:ext uri="{FF2B5EF4-FFF2-40B4-BE49-F238E27FC236}">
                  <a16:creationId xmlns:a16="http://schemas.microsoft.com/office/drawing/2014/main" id="{974B9FDF-52F3-E44F-B32B-469E43A25E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3072"/>
            <a:ext cx="100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8" imgW="23698200" imgH="5270500" progId="Equation.3">
                    <p:embed/>
                  </p:oleObj>
                </mc:Choice>
                <mc:Fallback>
                  <p:oleObj name="Ecuación" r:id="rId8" imgW="23698200" imgH="5270500" progId="Equation.3">
                    <p:embed/>
                    <p:pic>
                      <p:nvPicPr>
                        <p:cNvPr id="31755" name="Object 6">
                          <a:extLst>
                            <a:ext uri="{FF2B5EF4-FFF2-40B4-BE49-F238E27FC236}">
                              <a16:creationId xmlns:a16="http://schemas.microsoft.com/office/drawing/2014/main" id="{974B9FDF-52F3-E44F-B32B-469E43A25E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72"/>
                          <a:ext cx="100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7">
              <a:extLst>
                <a:ext uri="{FF2B5EF4-FFF2-40B4-BE49-F238E27FC236}">
                  <a16:creationId xmlns:a16="http://schemas.microsoft.com/office/drawing/2014/main" id="{FD2C10B5-FE4E-4E47-91FE-F979F42AEF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312"/>
            <a:ext cx="99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10" imgW="14046200" imgH="4978400" progId="Equation.3">
                    <p:embed/>
                  </p:oleObj>
                </mc:Choice>
                <mc:Fallback>
                  <p:oleObj name="Ecuación" r:id="rId10" imgW="14046200" imgH="4978400" progId="Equation.3">
                    <p:embed/>
                    <p:pic>
                      <p:nvPicPr>
                        <p:cNvPr id="31756" name="Object 7">
                          <a:extLst>
                            <a:ext uri="{FF2B5EF4-FFF2-40B4-BE49-F238E27FC236}">
                              <a16:creationId xmlns:a16="http://schemas.microsoft.com/office/drawing/2014/main" id="{FD2C10B5-FE4E-4E47-91FE-F979F42AEF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312"/>
                          <a:ext cx="99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2" name="Rectangle 22">
            <a:extLst>
              <a:ext uri="{FF2B5EF4-FFF2-40B4-BE49-F238E27FC236}">
                <a16:creationId xmlns:a16="http://schemas.microsoft.com/office/drawing/2014/main" id="{C034F4E5-3E42-BE40-80B5-86E60A50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149725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r>
              <a:rPr lang="es-ES_tradnl" altLang="es-ES" sz="2800" b="1">
                <a:sym typeface="Symbol" pitchFamily="2" charset="2"/>
              </a:rPr>
              <a:t>Método del Gradiente Conjugado, GMRES, con  precondicionado.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es-ES_tradnl" altLang="es-ES" sz="2000">
                <a:sym typeface="Symbol" pitchFamily="2" charset="2"/>
              </a:rPr>
              <a:t>Resolución de sistemas de ecuaciones lineales con matriz dispersa.</a:t>
            </a:r>
            <a:endParaRPr lang="es-ES_tradnl" altLang="es-ES" sz="2000" b="1">
              <a:sym typeface="Symbol" pitchFamily="2" charset="2"/>
            </a:endParaRP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r>
              <a:rPr lang="es-ES_tradnl" altLang="es-ES" sz="2000">
                <a:sym typeface="Symbol" pitchFamily="2" charset="2"/>
              </a:rPr>
              <a:t>Paradigma ‘reverse communication’ de Sparskit.</a:t>
            </a:r>
          </a:p>
          <a:p>
            <a:pPr lvl="2" algn="l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</a:pPr>
            <a:r>
              <a:rPr lang="es-ES_tradnl" altLang="es-ES" sz="2000">
                <a:sym typeface="Symbol" pitchFamily="2" charset="2"/>
              </a:rPr>
              <a:t>Producto matriz dispersa por vector.</a:t>
            </a:r>
          </a:p>
        </p:txBody>
      </p:sp>
      <p:graphicFrame>
        <p:nvGraphicFramePr>
          <p:cNvPr id="31751" name="Object 8">
            <a:extLst>
              <a:ext uri="{FF2B5EF4-FFF2-40B4-BE49-F238E27FC236}">
                <a16:creationId xmlns:a16="http://schemas.microsoft.com/office/drawing/2014/main" id="{FFB463CA-3162-134B-BA20-148106B90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31845"/>
              </p:ext>
            </p:extLst>
          </p:nvPr>
        </p:nvGraphicFramePr>
        <p:xfrm>
          <a:off x="5843588" y="1264171"/>
          <a:ext cx="4824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2" imgW="64363600" imgH="6146800" progId="Equation.3">
                  <p:embed/>
                </p:oleObj>
              </mc:Choice>
              <mc:Fallback>
                <p:oleObj name="Ecuación" r:id="rId12" imgW="64363600" imgH="6146800" progId="Equation.3">
                  <p:embed/>
                  <p:pic>
                    <p:nvPicPr>
                      <p:cNvPr id="31751" name="Object 8">
                        <a:extLst>
                          <a:ext uri="{FF2B5EF4-FFF2-40B4-BE49-F238E27FC236}">
                            <a16:creationId xmlns:a16="http://schemas.microsoft.com/office/drawing/2014/main" id="{FFB463CA-3162-134B-BA20-148106B90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1264171"/>
                        <a:ext cx="48244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8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 animBg="1"/>
      <p:bldP spid="25623" grpId="0" animBg="1"/>
      <p:bldP spid="25603" grpId="0" build="p"/>
      <p:bldP spid="256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928E193-10D1-E648-A28B-7E6300CA1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ANÁLISIS INFORMÁTICO (1) </a:t>
            </a:r>
            <a:endParaRPr lang="es-ES" altLang="es-ES" u="sng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1628DBA-106C-0E42-ADE7-EEBFDE549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s-ES_tradnl" altLang="es-ES" dirty="0">
                <a:ea typeface="ＭＳ Ｐゴシック" panose="020B0600070205080204" pitchFamily="34" charset="-128"/>
              </a:rPr>
              <a:t> Patrón de Elementos No Nulos              			                                     				L                      	      M</a:t>
            </a:r>
            <a:endParaRPr lang="es-ES" altLang="es-ES" dirty="0">
              <a:ea typeface="ＭＳ Ｐゴシック" panose="020B0600070205080204" pitchFamily="34" charset="-128"/>
            </a:endParaRP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A2EDBDD2-F1DB-8B48-8664-4685313B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2781301"/>
            <a:ext cx="2671763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7">
            <a:extLst>
              <a:ext uri="{FF2B5EF4-FFF2-40B4-BE49-F238E27FC236}">
                <a16:creationId xmlns:a16="http://schemas.microsoft.com/office/drawing/2014/main" id="{CC2961BF-D659-7C4F-B76B-FAC57555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852739"/>
            <a:ext cx="26003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8">
            <a:extLst>
              <a:ext uri="{FF2B5EF4-FFF2-40B4-BE49-F238E27FC236}">
                <a16:creationId xmlns:a16="http://schemas.microsoft.com/office/drawing/2014/main" id="{CB6D47DA-BF40-0B46-8E2E-41970818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5445126"/>
            <a:ext cx="6537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L</a:t>
            </a:r>
            <a:r>
              <a:rPr lang="es-ES_tradnl" altLang="es-ES" sz="2000" baseline="-25000">
                <a:latin typeface="Arial" panose="020B0604020202020204" pitchFamily="34" charset="0"/>
              </a:rPr>
              <a:t>11</a:t>
            </a:r>
            <a:r>
              <a:rPr lang="es-ES_tradnl" altLang="es-ES" sz="2000">
                <a:latin typeface="Arial" panose="020B0604020202020204" pitchFamily="34" charset="0"/>
              </a:rPr>
              <a:t>, L</a:t>
            </a:r>
            <a:r>
              <a:rPr lang="es-ES_tradnl" altLang="es-ES" sz="2000" baseline="-25000">
                <a:latin typeface="Arial" panose="020B0604020202020204" pitchFamily="34" charset="0"/>
              </a:rPr>
              <a:t>22</a:t>
            </a:r>
            <a:r>
              <a:rPr lang="es-ES_tradnl" altLang="es-ES" sz="2000">
                <a:latin typeface="Arial" panose="020B0604020202020204" pitchFamily="34" charset="0"/>
              </a:rPr>
              <a:t> : matrices no simétricas; L</a:t>
            </a:r>
            <a:r>
              <a:rPr lang="es-ES_tradnl" altLang="es-ES" sz="2000" baseline="-25000">
                <a:latin typeface="Arial" panose="020B0604020202020204" pitchFamily="34" charset="0"/>
              </a:rPr>
              <a:t>21 </a:t>
            </a:r>
            <a:r>
              <a:rPr lang="es-ES_tradnl" altLang="es-ES" sz="2000">
                <a:latin typeface="Arial" panose="020B0604020202020204" pitchFamily="34" charset="0"/>
              </a:rPr>
              <a:t>: matriz diagonal. 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B16A84E5-BB2F-C14A-BDE4-4C057A78F104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4076701"/>
            <a:ext cx="2089150" cy="1368425"/>
            <a:chOff x="1882" y="2568"/>
            <a:chExt cx="1316" cy="862"/>
          </a:xfrm>
        </p:grpSpPr>
        <p:sp>
          <p:nvSpPr>
            <p:cNvPr id="38936" name="Rectangle 10">
              <a:extLst>
                <a:ext uri="{FF2B5EF4-FFF2-40B4-BE49-F238E27FC236}">
                  <a16:creationId xmlns:a16="http://schemas.microsoft.com/office/drawing/2014/main" id="{6EBAAE6F-D35F-A74E-8BC5-FD5FA3C1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817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s-ES_tradnl" altLang="es-ES"/>
            </a:p>
          </p:txBody>
        </p:sp>
        <p:sp>
          <p:nvSpPr>
            <p:cNvPr id="38937" name="Line 11">
              <a:extLst>
                <a:ext uri="{FF2B5EF4-FFF2-40B4-BE49-F238E27FC236}">
                  <a16:creationId xmlns:a16="http://schemas.microsoft.com/office/drawing/2014/main" id="{42D050DB-B4F9-A74D-89DF-24B2E2853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30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938" name="Text Box 12">
              <a:extLst>
                <a:ext uri="{FF2B5EF4-FFF2-40B4-BE49-F238E27FC236}">
                  <a16:creationId xmlns:a16="http://schemas.microsoft.com/office/drawing/2014/main" id="{AFA1C95D-FA18-284C-834F-15BF3115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93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ES"/>
                <a:t>L</a:t>
              </a:r>
              <a:r>
                <a:rPr lang="es-ES_tradnl" altLang="es-ES" baseline="-25000"/>
                <a:t>22</a:t>
              </a:r>
              <a:endParaRPr lang="es-ES" altLang="es-E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9CE1DDF0-C5FF-B848-8206-76742FF4A605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2781300"/>
            <a:ext cx="2232025" cy="1295400"/>
            <a:chOff x="476" y="1752"/>
            <a:chExt cx="1406" cy="816"/>
          </a:xfrm>
        </p:grpSpPr>
        <p:sp>
          <p:nvSpPr>
            <p:cNvPr id="38933" name="Rectangle 9">
              <a:extLst>
                <a:ext uri="{FF2B5EF4-FFF2-40B4-BE49-F238E27FC236}">
                  <a16:creationId xmlns:a16="http://schemas.microsoft.com/office/drawing/2014/main" id="{05480798-48B1-824E-B01A-E7C1BAAB9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52"/>
              <a:ext cx="86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s-ES_tradnl" altLang="es-ES"/>
            </a:p>
          </p:txBody>
        </p:sp>
        <p:sp>
          <p:nvSpPr>
            <p:cNvPr id="38934" name="Line 13">
              <a:extLst>
                <a:ext uri="{FF2B5EF4-FFF2-40B4-BE49-F238E27FC236}">
                  <a16:creationId xmlns:a16="http://schemas.microsoft.com/office/drawing/2014/main" id="{5542E2A8-6230-E440-8951-FA592F5A4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250"/>
              <a:ext cx="1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935" name="Text Box 14">
              <a:extLst>
                <a:ext uri="{FF2B5EF4-FFF2-40B4-BE49-F238E27FC236}">
                  <a16:creationId xmlns:a16="http://schemas.microsoft.com/office/drawing/2014/main" id="{8BFE6797-EFDD-C441-A93D-34F3F184E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069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ES"/>
                <a:t>L</a:t>
              </a:r>
              <a:r>
                <a:rPr lang="es-ES_tradnl" altLang="es-ES" baseline="-25000"/>
                <a:t>11</a:t>
              </a:r>
              <a:endParaRPr lang="es-ES" altLang="es-E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BB5960E3-96EC-494C-BB87-2175605CF8D7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4076701"/>
            <a:ext cx="2232025" cy="1368425"/>
            <a:chOff x="476" y="1752"/>
            <a:chExt cx="1406" cy="816"/>
          </a:xfrm>
        </p:grpSpPr>
        <p:sp>
          <p:nvSpPr>
            <p:cNvPr id="38930" name="Rectangle 18">
              <a:extLst>
                <a:ext uri="{FF2B5EF4-FFF2-40B4-BE49-F238E27FC236}">
                  <a16:creationId xmlns:a16="http://schemas.microsoft.com/office/drawing/2014/main" id="{8C03EB57-848F-534F-A2B2-1837950D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52"/>
              <a:ext cx="86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s-ES_tradnl" altLang="es-ES"/>
            </a:p>
          </p:txBody>
        </p:sp>
        <p:sp>
          <p:nvSpPr>
            <p:cNvPr id="38931" name="Line 19">
              <a:extLst>
                <a:ext uri="{FF2B5EF4-FFF2-40B4-BE49-F238E27FC236}">
                  <a16:creationId xmlns:a16="http://schemas.microsoft.com/office/drawing/2014/main" id="{8CD32639-4E73-444C-A7F0-9F99E318D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250"/>
              <a:ext cx="1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932" name="Text Box 20">
              <a:extLst>
                <a:ext uri="{FF2B5EF4-FFF2-40B4-BE49-F238E27FC236}">
                  <a16:creationId xmlns:a16="http://schemas.microsoft.com/office/drawing/2014/main" id="{51D98C75-D737-2E40-BC70-B3641755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069"/>
              <a:ext cx="45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ES"/>
                <a:t>L</a:t>
              </a:r>
              <a:r>
                <a:rPr lang="es-ES_tradnl" altLang="es-ES" baseline="-25000"/>
                <a:t>21</a:t>
              </a:r>
              <a:endParaRPr lang="es-ES" altLang="es-ES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0D511681-F5A6-1948-AC57-C6E08255B202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2852738"/>
            <a:ext cx="2159000" cy="1295400"/>
            <a:chOff x="476" y="1752"/>
            <a:chExt cx="1406" cy="816"/>
          </a:xfrm>
        </p:grpSpPr>
        <p:sp>
          <p:nvSpPr>
            <p:cNvPr id="38927" name="Rectangle 22">
              <a:extLst>
                <a:ext uri="{FF2B5EF4-FFF2-40B4-BE49-F238E27FC236}">
                  <a16:creationId xmlns:a16="http://schemas.microsoft.com/office/drawing/2014/main" id="{ADCC7370-3B91-5C4E-9FC2-DB7FDC0C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52"/>
              <a:ext cx="86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s-ES_tradnl" altLang="es-ES"/>
            </a:p>
          </p:txBody>
        </p:sp>
        <p:sp>
          <p:nvSpPr>
            <p:cNvPr id="38928" name="Line 23">
              <a:extLst>
                <a:ext uri="{FF2B5EF4-FFF2-40B4-BE49-F238E27FC236}">
                  <a16:creationId xmlns:a16="http://schemas.microsoft.com/office/drawing/2014/main" id="{19833EBB-D6BA-3E48-9405-1BBAA4D48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250"/>
              <a:ext cx="1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929" name="Text Box 24">
              <a:extLst>
                <a:ext uri="{FF2B5EF4-FFF2-40B4-BE49-F238E27FC236}">
                  <a16:creationId xmlns:a16="http://schemas.microsoft.com/office/drawing/2014/main" id="{4407B63F-64B4-AF4E-9482-6D72EB23C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069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ES"/>
                <a:t>M</a:t>
              </a:r>
              <a:r>
                <a:rPr lang="es-ES_tradnl" altLang="es-ES" baseline="-25000"/>
                <a:t>11</a:t>
              </a:r>
              <a:endParaRPr lang="es-ES" altLang="es-ES"/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DC179C2E-01EB-5E4C-947A-FEFEDF66F992}"/>
              </a:ext>
            </a:extLst>
          </p:cNvPr>
          <p:cNvGrpSpPr>
            <a:grpSpLocks/>
          </p:cNvGrpSpPr>
          <p:nvPr/>
        </p:nvGrpSpPr>
        <p:grpSpPr bwMode="auto">
          <a:xfrm>
            <a:off x="8183563" y="2852739"/>
            <a:ext cx="2171700" cy="1296987"/>
            <a:chOff x="1882" y="2568"/>
            <a:chExt cx="1368" cy="862"/>
          </a:xfrm>
        </p:grpSpPr>
        <p:sp>
          <p:nvSpPr>
            <p:cNvPr id="38924" name="Rectangle 30">
              <a:extLst>
                <a:ext uri="{FF2B5EF4-FFF2-40B4-BE49-F238E27FC236}">
                  <a16:creationId xmlns:a16="http://schemas.microsoft.com/office/drawing/2014/main" id="{3F9D9906-DE11-A846-A1D8-935EA3C9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8"/>
              <a:ext cx="817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s-ES_tradnl" altLang="es-ES"/>
            </a:p>
          </p:txBody>
        </p:sp>
        <p:sp>
          <p:nvSpPr>
            <p:cNvPr id="38925" name="Line 31">
              <a:extLst>
                <a:ext uri="{FF2B5EF4-FFF2-40B4-BE49-F238E27FC236}">
                  <a16:creationId xmlns:a16="http://schemas.microsoft.com/office/drawing/2014/main" id="{5504ADE5-F62C-F64F-A131-B324B2C36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30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926" name="Text Box 32">
              <a:extLst>
                <a:ext uri="{FF2B5EF4-FFF2-40B4-BE49-F238E27FC236}">
                  <a16:creationId xmlns:a16="http://schemas.microsoft.com/office/drawing/2014/main" id="{20B4D3F0-1B75-584B-935F-9ED36D13C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931"/>
              <a:ext cx="41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ES" sz="2000" dirty="0"/>
                <a:t>M</a:t>
              </a:r>
              <a:r>
                <a:rPr lang="es-ES_tradnl" altLang="es-ES" sz="2000" baseline="-25000" dirty="0"/>
                <a:t>22</a:t>
              </a:r>
              <a:endParaRPr lang="es-ES" altLang="es-ES" sz="2000" dirty="0"/>
            </a:p>
          </p:txBody>
        </p:sp>
      </p:grpSp>
      <p:sp>
        <p:nvSpPr>
          <p:cNvPr id="63521" name="Text Box 33">
            <a:extLst>
              <a:ext uri="{FF2B5EF4-FFF2-40B4-BE49-F238E27FC236}">
                <a16:creationId xmlns:a16="http://schemas.microsoft.com/office/drawing/2014/main" id="{D8AF0AAF-CA2C-C74B-BB6B-AE2B38B8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5876925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altLang="es-ES" dirty="0"/>
              <a:t>M</a:t>
            </a:r>
            <a:r>
              <a:rPr lang="es-ES_tradnl" altLang="es-ES" baseline="-25000" dirty="0"/>
              <a:t>11</a:t>
            </a:r>
            <a:r>
              <a:rPr lang="es-ES_tradnl" altLang="es-ES" dirty="0"/>
              <a:t>, M</a:t>
            </a:r>
            <a:r>
              <a:rPr lang="es-ES_tradnl" altLang="es-ES" baseline="-25000" dirty="0"/>
              <a:t>12</a:t>
            </a:r>
            <a:r>
              <a:rPr lang="es-ES_tradnl" altLang="es-ES" dirty="0"/>
              <a:t>: matrices diagonales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629958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  <p:bldP spid="63496" grpId="0"/>
      <p:bldP spid="63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A715EA13-75DF-2347-9F79-4D85D777C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ANÁLISIS INFORMÁTICO (2)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3293A73C-E9F5-0345-AD34-CB0B68C7C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493836"/>
            <a:ext cx="8915400" cy="484505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Las matrices 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Tienen una estructura banda desplazada y </a:t>
            </a:r>
            <a:r>
              <a:rPr lang="es-ES_tradnl" altLang="es-ES" dirty="0" err="1">
                <a:ea typeface="ＭＳ Ｐゴシック" panose="020B0600070205080204" pitchFamily="34" charset="-128"/>
                <a:sym typeface="Symbol" pitchFamily="2" charset="2"/>
              </a:rPr>
              <a:t>estr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. simetría. 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Ambas tienen exactamente la misma forma.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Representación de una ampliación de la estructura.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Las bandas no son completas: Formato SCSRU (</a:t>
            </a:r>
            <a:r>
              <a:rPr lang="es-ES_tradnl" altLang="es-ES" dirty="0" err="1">
                <a:ea typeface="ＭＳ Ｐゴシック" panose="020B0600070205080204" pitchFamily="34" charset="-128"/>
                <a:sym typeface="Symbol" pitchFamily="2" charset="2"/>
              </a:rPr>
              <a:t>simét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).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Formato CSR si la matriz es no simétrica.</a:t>
            </a: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F7EB7774-DE61-7945-B8E1-1A350C351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39047"/>
              </p:ext>
            </p:extLst>
          </p:nvPr>
        </p:nvGraphicFramePr>
        <p:xfrm>
          <a:off x="4870314" y="1420811"/>
          <a:ext cx="1600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338300" imgH="5270500" progId="Equation.3">
                  <p:embed/>
                </p:oleObj>
              </mc:Choice>
              <mc:Fallback>
                <p:oleObj name="Ecuación" r:id="rId2" imgW="14338300" imgH="5270500" progId="Equation.3">
                  <p:embed/>
                  <p:pic>
                    <p:nvPicPr>
                      <p:cNvPr id="40963" name="Object 2">
                        <a:extLst>
                          <a:ext uri="{FF2B5EF4-FFF2-40B4-BE49-F238E27FC236}">
                            <a16:creationId xmlns:a16="http://schemas.microsoft.com/office/drawing/2014/main" id="{F7EB7774-DE61-7945-B8E1-1A350C351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314" y="1420811"/>
                        <a:ext cx="1600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>
            <a:extLst>
              <a:ext uri="{FF2B5EF4-FFF2-40B4-BE49-F238E27FC236}">
                <a16:creationId xmlns:a16="http://schemas.microsoft.com/office/drawing/2014/main" id="{73083536-3AF2-7148-AFE9-44C81862A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43903"/>
              </p:ext>
            </p:extLst>
          </p:nvPr>
        </p:nvGraphicFramePr>
        <p:xfrm>
          <a:off x="5251856" y="3082924"/>
          <a:ext cx="1855788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1454150" imgH="1460500" progId="Paint.Picture">
                  <p:embed/>
                </p:oleObj>
              </mc:Choice>
              <mc:Fallback>
                <p:oleObj name="Imagen de mapa de bits" r:id="rId4" imgW="1454150" imgH="1460500" progId="Paint.Picture">
                  <p:embed/>
                  <p:pic>
                    <p:nvPicPr>
                      <p:cNvPr id="40964" name="Object 3">
                        <a:extLst>
                          <a:ext uri="{FF2B5EF4-FFF2-40B4-BE49-F238E27FC236}">
                            <a16:creationId xmlns:a16="http://schemas.microsoft.com/office/drawing/2014/main" id="{73083536-3AF2-7148-AFE9-44C81862A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856" y="3082924"/>
                        <a:ext cx="1855788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83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84C4982-190E-AC46-A6A8-63E954DCB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42900"/>
            <a:ext cx="8229600" cy="1104900"/>
          </a:xfrm>
        </p:spPr>
        <p:txBody>
          <a:bodyPr/>
          <a:lstStyle/>
          <a:p>
            <a:pPr algn="ctr"/>
            <a:r>
              <a:rPr lang="es-ES_tradnl" altLang="es-ES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ANÁLISIS INFORMÁTICO (3)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300EB3B8-8028-3042-A6D7-622D26049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sz="2600" b="1" dirty="0">
                <a:ea typeface="ＭＳ Ｐゴシック" panose="020B0600070205080204" pitchFamily="34" charset="-128"/>
                <a:sym typeface="Symbol" pitchFamily="2" charset="2"/>
              </a:rPr>
              <a:t>Operaciones que deben implementarse i/o utilizarse</a:t>
            </a:r>
            <a:r>
              <a:rPr lang="es-ES_tradnl" altLang="es-ES" sz="2600" dirty="0">
                <a:ea typeface="ＭＳ Ｐゴシック" panose="020B0600070205080204" pitchFamily="34" charset="-128"/>
                <a:sym typeface="Symbol" pitchFamily="2" charset="2"/>
              </a:rPr>
              <a:t>: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Cálculo de valores propios.</a:t>
            </a:r>
          </a:p>
          <a:p>
            <a:pPr lvl="2">
              <a:lnSpc>
                <a:spcPct val="90000"/>
              </a:lnSpc>
              <a:buClr>
                <a:srgbClr val="008000"/>
              </a:buClr>
              <a:buFont typeface="Monotype Sorts" pitchFamily="2" charset="2"/>
              <a:buChar char="V"/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Librerías </a:t>
            </a:r>
            <a:r>
              <a:rPr lang="es-ES_tradnl" altLang="es-ES" dirty="0" err="1">
                <a:ea typeface="ＭＳ Ｐゴシック" panose="020B0600070205080204" pitchFamily="34" charset="-128"/>
                <a:sym typeface="Symbol" pitchFamily="2" charset="2"/>
              </a:rPr>
              <a:t>SLEPc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, PARPACK,….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Producto matriz implícita por vector.</a:t>
            </a:r>
          </a:p>
          <a:p>
            <a:pPr lvl="2">
              <a:lnSpc>
                <a:spcPct val="90000"/>
              </a:lnSpc>
              <a:buClr>
                <a:srgbClr val="008000"/>
              </a:buClr>
              <a:buFont typeface="Monotype Sorts" pitchFamily="2" charset="2"/>
              <a:buChar char="V"/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Se descompone en distintas operaciones.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Resolución de sistemas lineales.</a:t>
            </a:r>
          </a:p>
          <a:p>
            <a:pPr lvl="2">
              <a:lnSpc>
                <a:spcPct val="90000"/>
              </a:lnSpc>
              <a:buClr>
                <a:srgbClr val="008000"/>
              </a:buClr>
              <a:buFont typeface="Wingdings" pitchFamily="2" charset="2"/>
              <a:buChar char="§"/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Librerías </a:t>
            </a:r>
            <a:r>
              <a:rPr lang="es-ES_tradnl" altLang="es-ES" dirty="0" err="1">
                <a:ea typeface="ＭＳ Ｐゴシック" panose="020B0600070205080204" pitchFamily="34" charset="-128"/>
                <a:sym typeface="Symbol" pitchFamily="2" charset="2"/>
              </a:rPr>
              <a:t>PETSc</a:t>
            </a: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, SPARSKIT,….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Producto matriz dispersa por vector.</a:t>
            </a:r>
          </a:p>
          <a:p>
            <a:pPr lvl="2">
              <a:lnSpc>
                <a:spcPct val="90000"/>
              </a:lnSpc>
              <a:buClr>
                <a:srgbClr val="008000"/>
              </a:buClr>
              <a:buFont typeface="Monotype Sorts" pitchFamily="2" charset="2"/>
              <a:buChar char="V"/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La matriz se almacena con el formato SCSRU (simétrica)</a:t>
            </a:r>
          </a:p>
          <a:p>
            <a:pPr lvl="1">
              <a:lnSpc>
                <a:spcPct val="9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Producto escalar de vectores: </a:t>
            </a:r>
            <a:r>
              <a:rPr lang="es-ES_tradnl" altLang="es-ES" sz="2000" dirty="0">
                <a:ea typeface="ＭＳ Ｐゴシック" panose="020B0600070205080204" pitchFamily="34" charset="-128"/>
                <a:sym typeface="Symbol" pitchFamily="2" charset="2"/>
              </a:rPr>
              <a:t>Función “</a:t>
            </a:r>
            <a:r>
              <a:rPr lang="es-ES_tradnl" altLang="ja-JP" sz="2000" dirty="0" err="1">
                <a:ea typeface="ＭＳ Ｐゴシック" panose="020B0600070205080204" pitchFamily="34" charset="-128"/>
                <a:sym typeface="Symbol" pitchFamily="2" charset="2"/>
              </a:rPr>
              <a:t>ddot</a:t>
            </a:r>
            <a:r>
              <a:rPr lang="es-ES_tradnl" altLang="es-ES" sz="2000" dirty="0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s-ES_tradnl" altLang="ja-JP" sz="2000" dirty="0">
                <a:ea typeface="ＭＳ Ｐゴシック" panose="020B0600070205080204" pitchFamily="34" charset="-128"/>
                <a:sym typeface="Symbol" pitchFamily="2" charset="2"/>
              </a:rPr>
              <a:t> de Blas.</a:t>
            </a:r>
            <a:endParaRPr lang="es-ES_tradnl" altLang="ja-JP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sz="2600" dirty="0">
                <a:ea typeface="ＭＳ Ｐゴシック" panose="020B0600070205080204" pitchFamily="34" charset="-128"/>
                <a:sym typeface="Symbol" pitchFamily="2" charset="2"/>
              </a:rPr>
              <a:t>Elección del lenguaje de programación: Fortran, C, C++,..</a:t>
            </a:r>
          </a:p>
        </p:txBody>
      </p:sp>
    </p:spTree>
    <p:extLst>
      <p:ext uri="{BB962C8B-B14F-4D97-AF65-F5344CB8AC3E}">
        <p14:creationId xmlns:p14="http://schemas.microsoft.com/office/powerpoint/2010/main" val="412962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84C4982-190E-AC46-A6A8-63E954DCB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42900"/>
            <a:ext cx="8229600" cy="1104900"/>
          </a:xfrm>
        </p:spPr>
        <p:txBody>
          <a:bodyPr/>
          <a:lstStyle/>
          <a:p>
            <a:pPr algn="ctr"/>
            <a:r>
              <a:rPr lang="es-ES_tradnl" altLang="es-ES" u="sng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Conclusiones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300EB3B8-8028-3042-A6D7-622D26049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7772400" cy="4724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Para abordar un problema de Computación Científica  es necesario:</a:t>
            </a:r>
          </a:p>
          <a:p>
            <a:pPr marL="742950" lvl="1" indent="-285750" algn="just">
              <a:buFont typeface="Arial"/>
              <a:buChar char="•"/>
            </a:pPr>
            <a:r>
              <a:rPr lang="es-ES" dirty="0"/>
              <a:t> Adquirir los conceptos básicos de computación    matricial</a:t>
            </a:r>
          </a:p>
          <a:p>
            <a:pPr marL="742950" lvl="1" indent="-285750" algn="just">
              <a:buFont typeface="Arial"/>
              <a:buChar char="•"/>
            </a:pPr>
            <a:r>
              <a:rPr lang="es-ES" dirty="0"/>
              <a:t> Generar algoritmos numéricamente estables para resolver problemas bien condicionados</a:t>
            </a:r>
          </a:p>
          <a:p>
            <a:pPr marL="742950" lvl="1" indent="-285750" algn="just">
              <a:buFont typeface="Arial"/>
              <a:buChar char="•"/>
            </a:pPr>
            <a:r>
              <a:rPr lang="es-ES" dirty="0"/>
              <a:t> Analizar las estructuras de las matrices de los problemas algebraicos a resolver</a:t>
            </a:r>
          </a:p>
          <a:p>
            <a:pPr marL="742950" lvl="1" indent="-285750" algn="just">
              <a:buFont typeface="Arial"/>
              <a:buChar char="•"/>
            </a:pPr>
            <a:r>
              <a:rPr lang="es-ES" dirty="0"/>
              <a:t>Estudiar algoritmos matriciales básicos tanto para matrices densas como para matrices dispersas:</a:t>
            </a:r>
          </a:p>
          <a:p>
            <a:pPr marL="1657350" lvl="3" indent="-285750" algn="just">
              <a:buFont typeface="Wingdings" charset="2"/>
              <a:buChar char="§"/>
            </a:pPr>
            <a:r>
              <a:rPr lang="es-ES" dirty="0"/>
              <a:t>Descomposiciones directas: LU, LDLT, </a:t>
            </a:r>
            <a:r>
              <a:rPr lang="es-ES" dirty="0" err="1"/>
              <a:t>Cholesky</a:t>
            </a:r>
            <a:r>
              <a:rPr lang="es-ES" dirty="0"/>
              <a:t>, QR, y  sus aplicaciones</a:t>
            </a:r>
          </a:p>
          <a:p>
            <a:pPr marL="1657350" lvl="3" indent="-285750" algn="just">
              <a:buFont typeface="Wingdings" charset="2"/>
              <a:buChar char="§"/>
            </a:pPr>
            <a:r>
              <a:rPr lang="es-ES" dirty="0"/>
              <a:t>Métodos iterativos: Cálculo de valores propios y valores  singulares</a:t>
            </a:r>
          </a:p>
          <a:p>
            <a:pPr marL="1657350" lvl="3" indent="-285750" algn="just">
              <a:buFont typeface="Wingdings" charset="2"/>
              <a:buChar char="§"/>
            </a:pPr>
            <a:r>
              <a:rPr lang="es-ES" dirty="0"/>
              <a:t>Métodos iterativos de </a:t>
            </a:r>
            <a:r>
              <a:rPr lang="es-ES" dirty="0" err="1"/>
              <a:t>Krylov</a:t>
            </a:r>
            <a:endParaRPr lang="es-ES" dirty="0"/>
          </a:p>
          <a:p>
            <a:pPr marL="742950" lvl="1" indent="-285750" algn="just">
              <a:buFont typeface="Arial"/>
              <a:buChar char="•"/>
            </a:pPr>
            <a:endParaRPr lang="es-ES" dirty="0"/>
          </a:p>
          <a:p>
            <a:pPr marL="742950" lvl="1" indent="-285750" algn="just">
              <a:buFont typeface="Arial"/>
              <a:buChar char="•"/>
            </a:pPr>
            <a:r>
              <a:rPr lang="es-ES" dirty="0"/>
              <a:t>Saber utilizar las librerías donde están implementadas las descomposiciones matriciales</a:t>
            </a:r>
          </a:p>
          <a:p>
            <a:pPr marL="742950" lvl="1" indent="-285750" algn="just">
              <a:buFont typeface="Arial"/>
              <a:buChar char="•"/>
            </a:pPr>
            <a:r>
              <a:rPr lang="es-ES" dirty="0"/>
              <a:t>Saber utilizar herramientas de Computación de Altas Prestaciones</a:t>
            </a:r>
          </a:p>
        </p:txBody>
      </p:sp>
    </p:spTree>
    <p:extLst>
      <p:ext uri="{BB962C8B-B14F-4D97-AF65-F5344CB8AC3E}">
        <p14:creationId xmlns:p14="http://schemas.microsoft.com/office/powerpoint/2010/main" val="34693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>
            <a:extLst>
              <a:ext uri="{FF2B5EF4-FFF2-40B4-BE49-F238E27FC236}">
                <a16:creationId xmlns:a16="http://schemas.microsoft.com/office/drawing/2014/main" id="{7D0D98E0-F40F-BD4C-BAF7-17C9FF06F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ea typeface="ＭＳ Ｐゴシック" panose="020B0600070205080204" pitchFamily="34" charset="-128"/>
              </a:rPr>
              <a:t> </a:t>
            </a:r>
            <a:r>
              <a:rPr lang="en-US" altLang="es-E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Reactor Peach Bottom-2</a:t>
            </a:r>
            <a:endParaRPr lang="es-ES" altLang="es-E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7410" name="Picture 9" descr="peachbottom">
            <a:extLst>
              <a:ext uri="{FF2B5EF4-FFF2-40B4-BE49-F238E27FC236}">
                <a16:creationId xmlns:a16="http://schemas.microsoft.com/office/drawing/2014/main" id="{4DF0A6B1-05C1-9943-B368-2AC518BBD8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3189" r="2423" b="3189"/>
          <a:stretch>
            <a:fillRect/>
          </a:stretch>
        </p:blipFill>
        <p:spPr>
          <a:xfrm>
            <a:off x="2566988" y="2492376"/>
            <a:ext cx="2971800" cy="2257425"/>
          </a:xfrm>
          <a:noFill/>
        </p:spPr>
      </p:pic>
      <p:pic>
        <p:nvPicPr>
          <p:cNvPr id="17411" name="Picture 11" descr="pico">
            <a:extLst>
              <a:ext uri="{FF2B5EF4-FFF2-40B4-BE49-F238E27FC236}">
                <a16:creationId xmlns:a16="http://schemas.microsoft.com/office/drawing/2014/main" id="{C089C95E-998D-D04E-A9DD-FB5A33D5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2" r="56984" b="6863"/>
          <a:stretch>
            <a:fillRect/>
          </a:stretch>
        </p:blipFill>
        <p:spPr bwMode="auto">
          <a:xfrm>
            <a:off x="6383338" y="1700214"/>
            <a:ext cx="3333750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17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15F5601-D848-D045-87DA-269A5D706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Reactor Peach Bottom-2</a:t>
            </a:r>
            <a:endParaRPr lang="es-ES" altLang="es-E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8434" name="Picture 4">
            <a:extLst>
              <a:ext uri="{FF2B5EF4-FFF2-40B4-BE49-F238E27FC236}">
                <a16:creationId xmlns:a16="http://schemas.microsoft.com/office/drawing/2014/main" id="{6DDEDD49-5B7B-154B-8AFA-382E425E4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9" t="1654" r="30472" b="42598"/>
          <a:stretch>
            <a:fillRect/>
          </a:stretch>
        </p:blipFill>
        <p:spPr>
          <a:xfrm>
            <a:off x="1992313" y="1773238"/>
            <a:ext cx="4114800" cy="4114800"/>
          </a:xfrm>
          <a:noFill/>
        </p:spPr>
      </p:pic>
      <p:pic>
        <p:nvPicPr>
          <p:cNvPr id="18435" name="Picture 5" descr="FIG13">
            <a:extLst>
              <a:ext uri="{FF2B5EF4-FFF2-40B4-BE49-F238E27FC236}">
                <a16:creationId xmlns:a16="http://schemas.microsoft.com/office/drawing/2014/main" id="{80024434-6431-5C4D-AA44-1ADC513AB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0" t="46964" r="9662" b="6107"/>
          <a:stretch>
            <a:fillRect/>
          </a:stretch>
        </p:blipFill>
        <p:spPr bwMode="auto">
          <a:xfrm>
            <a:off x="6743700" y="1557339"/>
            <a:ext cx="30670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6">
            <a:extLst>
              <a:ext uri="{FF2B5EF4-FFF2-40B4-BE49-F238E27FC236}">
                <a16:creationId xmlns:a16="http://schemas.microsoft.com/office/drawing/2014/main" id="{ADA42F9D-9905-C34B-962F-34E55BA1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4365625"/>
            <a:ext cx="3744912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altLang="es-ES" b="1">
                <a:latin typeface="Arial" panose="020B0604020202020204" pitchFamily="34" charset="0"/>
              </a:rPr>
              <a:t>Caso 3D</a:t>
            </a:r>
          </a:p>
          <a:p>
            <a:pPr algn="l">
              <a:spcBef>
                <a:spcPct val="50000"/>
              </a:spcBef>
            </a:pPr>
            <a:r>
              <a:rPr lang="es-ES_tradnl" altLang="es-ES" sz="1800" b="1">
                <a:latin typeface="Arial" panose="020B0604020202020204" pitchFamily="34" charset="0"/>
              </a:rPr>
              <a:t>Diferentes planos axiales</a:t>
            </a:r>
          </a:p>
          <a:p>
            <a:pPr algn="l">
              <a:spcBef>
                <a:spcPct val="50000"/>
              </a:spcBef>
            </a:pPr>
            <a:r>
              <a:rPr lang="es-ES_tradnl" altLang="es-ES" sz="1800" b="1">
                <a:latin typeface="Arial" panose="020B0604020202020204" pitchFamily="34" charset="0"/>
              </a:rPr>
              <a:t>Sin simetrías</a:t>
            </a:r>
          </a:p>
          <a:p>
            <a:pPr algn="l">
              <a:spcBef>
                <a:spcPct val="50000"/>
              </a:spcBef>
            </a:pPr>
            <a:r>
              <a:rPr lang="es-ES_tradnl" altLang="es-ES" sz="1800" b="1">
                <a:latin typeface="Arial" panose="020B0604020202020204" pitchFamily="34" charset="0"/>
              </a:rPr>
              <a:t>Otros detalles tales como barras de control</a:t>
            </a:r>
          </a:p>
        </p:txBody>
      </p:sp>
    </p:spTree>
    <p:extLst>
      <p:ext uri="{BB962C8B-B14F-4D97-AF65-F5344CB8AC3E}">
        <p14:creationId xmlns:p14="http://schemas.microsoft.com/office/powerpoint/2010/main" val="285392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EA4C3DF-37C7-D740-9F83-EFF57B14B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Distribución del flujo Neutrónico</a:t>
            </a:r>
          </a:p>
        </p:txBody>
      </p:sp>
      <p:pic>
        <p:nvPicPr>
          <p:cNvPr id="19465" name="film[1].mpg" descr="Untitled:lappad-2010:LAPPAD2012:film[1].mpg">
            <a:hlinkClick r:id="" action="ppaction://media"/>
            <a:extLst>
              <a:ext uri="{FF2B5EF4-FFF2-40B4-BE49-F238E27FC236}">
                <a16:creationId xmlns:a16="http://schemas.microsoft.com/office/drawing/2014/main" id="{B66F9FE2-7622-DE4F-8C25-720701F32225}"/>
              </a:ext>
            </a:extLst>
          </p:cNvPr>
          <p:cNvPicPr>
            <a:picLocks noGrp="1"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4110037"/>
            <a:ext cx="2940392" cy="2205830"/>
          </a:xfrm>
        </p:spPr>
      </p:pic>
      <p:pic>
        <p:nvPicPr>
          <p:cNvPr id="19458" name="Picture 4" descr="TMI22_1">
            <a:extLst>
              <a:ext uri="{FF2B5EF4-FFF2-40B4-BE49-F238E27FC236}">
                <a16:creationId xmlns:a16="http://schemas.microsoft.com/office/drawing/2014/main" id="{80955B16-B69C-DB41-80E9-161A0B9E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14450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 descr="TMI22_3">
            <a:extLst>
              <a:ext uri="{FF2B5EF4-FFF2-40B4-BE49-F238E27FC236}">
                <a16:creationId xmlns:a16="http://schemas.microsoft.com/office/drawing/2014/main" id="{6AE9B875-0C97-4746-B5A8-C52683CB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55" y="131445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" descr="TMI22_6">
            <a:extLst>
              <a:ext uri="{FF2B5EF4-FFF2-40B4-BE49-F238E27FC236}">
                <a16:creationId xmlns:a16="http://schemas.microsoft.com/office/drawing/2014/main" id="{BC33247D-0443-6A45-A5AA-9B1B39F5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534" y="1266826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TMI22_7">
            <a:extLst>
              <a:ext uri="{FF2B5EF4-FFF2-40B4-BE49-F238E27FC236}">
                <a16:creationId xmlns:a16="http://schemas.microsoft.com/office/drawing/2014/main" id="{904975CF-9017-A64B-89A0-C910C567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986213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" descr="TMI22_8">
            <a:extLst>
              <a:ext uri="{FF2B5EF4-FFF2-40B4-BE49-F238E27FC236}">
                <a16:creationId xmlns:a16="http://schemas.microsoft.com/office/drawing/2014/main" id="{A5C64D4C-1951-A24D-9725-115B3F753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87" y="4033044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 descr="TMI22_9">
            <a:extLst>
              <a:ext uri="{FF2B5EF4-FFF2-40B4-BE49-F238E27FC236}">
                <a16:creationId xmlns:a16="http://schemas.microsoft.com/office/drawing/2014/main" id="{270FC362-905F-3B41-A07C-37CEB9F1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4110037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2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59" fill="hold"/>
                                        <p:tgtEl>
                                          <p:spTgt spid="194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46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4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4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6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3AA0567-1283-394F-80B3-A29CC6B78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" u="sng">
                <a:solidFill>
                  <a:srgbClr val="0000FF"/>
                </a:solidFill>
                <a:ea typeface="ＭＳ Ｐゴシック" panose="020B0600070205080204" pitchFamily="34" charset="-128"/>
              </a:rPr>
              <a:t>OBJETIVO</a:t>
            </a:r>
            <a:endParaRPr lang="es-ES_tradnl" altLang="es-ES" u="sng">
              <a:ea typeface="ＭＳ Ｐゴシック" panose="020B0600070205080204" pitchFamily="34" charset="-128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AD1F62E-8183-9045-9877-98136B77B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1" y="1628777"/>
            <a:ext cx="7910513" cy="4198092"/>
          </a:xfrm>
        </p:spPr>
        <p:txBody>
          <a:bodyPr/>
          <a:lstStyle/>
          <a:p>
            <a:pPr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Desarrollar un programa eficiente, rápido y robusto que calcule los modos lambda (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autovalores</a:t>
            </a:r>
            <a:r>
              <a:rPr lang="es-ES_tradnl" altLang="es-ES" dirty="0">
                <a:ea typeface="ＭＳ Ｐゴシック" panose="020B0600070205080204" pitchFamily="34" charset="-128"/>
              </a:rPr>
              <a:t>) asociados a la configuración del núcleo de un reactor nuclear.</a:t>
            </a:r>
          </a:p>
          <a:p>
            <a:pPr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Utilización de librerías de libre distribución. </a:t>
            </a:r>
          </a:p>
          <a:p>
            <a:pPr lvl="1"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SPARSKIT, ARPACK,…. (Programación secuencial). </a:t>
            </a:r>
          </a:p>
          <a:p>
            <a:pPr lvl="1">
              <a:buClr>
                <a:srgbClr val="008000"/>
              </a:buClr>
            </a:pPr>
            <a:r>
              <a:rPr lang="es-ES_tradnl" altLang="es-ES" dirty="0" err="1">
                <a:ea typeface="ＭＳ Ｐゴシック" panose="020B0600070205080204" pitchFamily="34" charset="-128"/>
              </a:rPr>
              <a:t>PETSc</a:t>
            </a:r>
            <a:r>
              <a:rPr lang="es-ES_tradnl" altLang="es-ES" dirty="0">
                <a:ea typeface="ＭＳ Ｐゴシック" panose="020B0600070205080204" pitchFamily="34" charset="-128"/>
              </a:rPr>
              <a:t>, 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SLEPc</a:t>
            </a:r>
            <a:r>
              <a:rPr lang="es-ES_tradnl" altLang="es-ES" dirty="0">
                <a:ea typeface="ＭＳ Ｐゴシック" panose="020B0600070205080204" pitchFamily="34" charset="-128"/>
              </a:rPr>
              <a:t>, PARPACK (Programación paralela)</a:t>
            </a:r>
          </a:p>
          <a:p>
            <a:pPr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Minimizar Recursos de Almacenamiento.</a:t>
            </a:r>
          </a:p>
          <a:p>
            <a:pPr lvl="1"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Almacenamiento de las matrices, formatos dispersos.</a:t>
            </a:r>
          </a:p>
          <a:p>
            <a:pPr lvl="1"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</a:endParaRPr>
          </a:p>
          <a:p>
            <a:pPr lvl="1">
              <a:buClr>
                <a:srgbClr val="008000"/>
              </a:buClr>
            </a:pPr>
            <a:endParaRPr lang="es-ES_tradnl" altLang="es-ES" sz="1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7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74F1328-DC21-4D4D-BAD5-FE7767FA3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" u="sng">
                <a:solidFill>
                  <a:srgbClr val="0000FF"/>
                </a:solidFill>
                <a:ea typeface="ＭＳ Ｐゴシック" panose="020B0600070205080204" pitchFamily="34" charset="-128"/>
              </a:rPr>
              <a:t>INTRODUCCIÓN</a:t>
            </a:r>
            <a:r>
              <a:rPr lang="es-ES_tradnl" altLang="es-ES">
                <a:solidFill>
                  <a:srgbClr val="0000FF"/>
                </a:solidFill>
                <a:ea typeface="ＭＳ Ｐゴシック" panose="020B0600070205080204" pitchFamily="34" charset="-128"/>
              </a:rPr>
              <a:t> (1)</a:t>
            </a:r>
            <a:endParaRPr lang="es-ES_tradnl" altLang="es-ES" u="sng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EB3C09D-2F8D-0846-B307-AC9F13F98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0511" y="1752601"/>
            <a:ext cx="9863846" cy="4556125"/>
          </a:xfrm>
        </p:spPr>
        <p:txBody>
          <a:bodyPr/>
          <a:lstStyle/>
          <a:p>
            <a:pPr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El problema matemático que surge al modelizar el problema físico se corresponde con el cálculo de los </a:t>
            </a:r>
            <a:r>
              <a:rPr lang="es-ES_tradnl" altLang="es-ES" sz="2400" dirty="0" err="1">
                <a:ea typeface="ＭＳ Ｐゴシック" panose="020B0600070205080204" pitchFamily="34" charset="-128"/>
              </a:rPr>
              <a:t>autovalores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y </a:t>
            </a:r>
            <a:r>
              <a:rPr lang="es-ES_tradnl" altLang="es-ES" sz="2400" dirty="0" err="1">
                <a:ea typeface="ＭＳ Ｐゴシック" panose="020B0600070205080204" pitchFamily="34" charset="-128"/>
              </a:rPr>
              <a:t>autovectores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propios. </a:t>
            </a:r>
          </a:p>
          <a:p>
            <a:pPr lvl="1">
              <a:buClr>
                <a:srgbClr val="008000"/>
              </a:buClr>
            </a:pPr>
            <a:r>
              <a:rPr lang="es-ES_tradnl" altLang="es-ES" sz="2000" dirty="0">
                <a:ea typeface="ＭＳ Ｐゴシック" panose="020B0600070205080204" pitchFamily="34" charset="-128"/>
              </a:rPr>
              <a:t>Ecuación de difusión neutrónica independiente del tiempo (modos lambda) tiene  asociado 		 </a:t>
            </a:r>
            <a:r>
              <a:rPr lang="es-ES_tradnl" altLang="es-ES" sz="3200" i="1" dirty="0" err="1">
                <a:ea typeface="ＭＳ Ｐゴシック" panose="020B0600070205080204" pitchFamily="34" charset="-128"/>
              </a:rPr>
              <a:t>Ax</a:t>
            </a:r>
            <a:r>
              <a:rPr lang="es-ES_tradnl" altLang="es-ES" sz="3200" i="1" dirty="0">
                <a:ea typeface="ＭＳ Ｐゴシック" panose="020B0600070205080204" pitchFamily="34" charset="-128"/>
              </a:rPr>
              <a:t>=</a:t>
            </a:r>
            <a:r>
              <a:rPr lang="el-GR" altLang="es-ES" sz="320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λ</a:t>
            </a:r>
            <a:r>
              <a:rPr lang="es-ES_tradnl" altLang="es-ES" sz="320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Mx</a:t>
            </a:r>
            <a:r>
              <a:rPr lang="es-ES_tradnl" altLang="es-ES" sz="3200" dirty="0">
                <a:ea typeface="ＭＳ Ｐゴシック" panose="020B0600070205080204" pitchFamily="34" charset="-128"/>
              </a:rPr>
              <a:t>.</a:t>
            </a:r>
          </a:p>
          <a:p>
            <a:pPr>
              <a:buClr>
                <a:srgbClr val="008000"/>
              </a:buClr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Tal problema es de naturaleza algebraica. Búsqueda de valores propios generalizados de matrices dispersas y de gran tamaño.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2A56B2DF-60B4-0647-9526-6FE393660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s-ES_tradnl" altLang="es-ES"/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8F3EA482-D51B-F848-AA7F-F33D48D4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80038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l">
              <a:buFont typeface="Symbol" pitchFamily="2" charset="2"/>
              <a:buChar char="Þ"/>
            </a:pPr>
            <a:r>
              <a:rPr lang="es-ES_tradnl" altLang="es-ES" sz="1800"/>
              <a:t> Cálculos muy costosos espacial y temporalmente.</a:t>
            </a:r>
            <a:endParaRPr lang="es-ES_tradnl" altLang="es-ES"/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A69CE0B4-A388-534E-9DBC-5C22D7803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16488"/>
            <a:ext cx="38862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l">
              <a:buFontTx/>
              <a:buChar char="–"/>
            </a:pPr>
            <a:r>
              <a:rPr lang="es-ES_tradnl" altLang="es-ES" sz="1800"/>
              <a:t> Se recurre a métodos numéricos adecuados al problema.</a:t>
            </a:r>
          </a:p>
          <a:p>
            <a:pPr lvl="1" algn="l">
              <a:buFontTx/>
              <a:buChar char="–"/>
            </a:pPr>
            <a:endParaRPr lang="es-ES_tradnl" altLang="es-ES" sz="1800"/>
          </a:p>
          <a:p>
            <a:pPr lvl="1" algn="l">
              <a:buFontTx/>
              <a:buChar char="–"/>
            </a:pPr>
            <a:r>
              <a:rPr lang="es-ES_tradnl" altLang="es-ES" sz="1800"/>
              <a:t> Se recurre a la potencia de cálculo de varios procesadores.</a:t>
            </a:r>
            <a:endParaRPr lang="es-ES_tradnl" altLang="es-ES"/>
          </a:p>
        </p:txBody>
      </p:sp>
      <p:sp>
        <p:nvSpPr>
          <p:cNvPr id="21510" name="AutoShape 7">
            <a:extLst>
              <a:ext uri="{FF2B5EF4-FFF2-40B4-BE49-F238E27FC236}">
                <a16:creationId xmlns:a16="http://schemas.microsoft.com/office/drawing/2014/main" id="{5F61B7A8-6482-D94D-8F7B-0692AF888B0F}"/>
              </a:ext>
            </a:extLst>
          </p:cNvPr>
          <p:cNvSpPr>
            <a:spLocks/>
          </p:cNvSpPr>
          <p:nvPr/>
        </p:nvSpPr>
        <p:spPr bwMode="auto">
          <a:xfrm>
            <a:off x="5867400" y="4937125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8258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CCDAE1B-6FD7-224A-9BC3-0CE7B82C0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" u="sng">
                <a:solidFill>
                  <a:srgbClr val="0000FF"/>
                </a:solidFill>
                <a:ea typeface="ＭＳ Ｐゴシック" panose="020B0600070205080204" pitchFamily="34" charset="-128"/>
              </a:rPr>
              <a:t>INTRODUCCIÓN</a:t>
            </a:r>
            <a:r>
              <a:rPr lang="es-ES_tradnl" altLang="es-ES">
                <a:solidFill>
                  <a:srgbClr val="0000FF"/>
                </a:solidFill>
                <a:ea typeface="ＭＳ Ｐゴシック" panose="020B0600070205080204" pitchFamily="34" charset="-128"/>
              </a:rPr>
              <a:t> (2)</a:t>
            </a:r>
            <a:endParaRPr lang="es-ES_tradnl" altLang="es-ES" u="sng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2831815A-60A7-2748-9F6B-387489F94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650" y="1700213"/>
            <a:ext cx="7772400" cy="484505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Se recurre a Métodos Numéricos.</a:t>
            </a:r>
          </a:p>
          <a:p>
            <a:pPr lvl="1">
              <a:lnSpc>
                <a:spcPct val="8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Se deben elegir las técnicas que mejor explotan las características  del problema. </a:t>
            </a:r>
          </a:p>
          <a:p>
            <a:pPr lvl="2">
              <a:lnSpc>
                <a:spcPct val="80000"/>
              </a:lnSpc>
              <a:buClr>
                <a:srgbClr val="008000"/>
              </a:buClr>
            </a:pPr>
            <a:r>
              <a:rPr lang="es-ES_tradnl" altLang="es-ES" i="1" dirty="0" err="1">
                <a:ea typeface="ＭＳ Ｐゴシック" panose="020B0600070205080204" pitchFamily="34" charset="-128"/>
              </a:rPr>
              <a:t>Ax</a:t>
            </a:r>
            <a:r>
              <a:rPr lang="es-ES_tradnl" altLang="es-ES" i="1" dirty="0">
                <a:ea typeface="ＭＳ Ｐゴシック" panose="020B0600070205080204" pitchFamily="34" charset="-128"/>
              </a:rPr>
              <a:t>= </a:t>
            </a:r>
            <a:r>
              <a:rPr lang="es-ES_tradnl" altLang="es-ES" i="1" dirty="0" err="1">
                <a:ea typeface="ＭＳ Ｐゴシック" panose="020B0600070205080204" pitchFamily="34" charset="-128"/>
              </a:rPr>
              <a:t>λMx</a:t>
            </a:r>
            <a:r>
              <a:rPr lang="es-ES_tradnl" altLang="es-ES" i="1" dirty="0">
                <a:ea typeface="ＭＳ Ｐゴシック" panose="020B0600070205080204" pitchFamily="34" charset="-128"/>
              </a:rPr>
              <a:t>  </a:t>
            </a:r>
            <a:r>
              <a:rPr lang="es-ES_tradnl" altLang="es-ES" dirty="0">
                <a:latin typeface="Wingdings" pitchFamily="2" charset="2"/>
                <a:ea typeface="ＭＳ Ｐゴシック" panose="020B0600070205080204" pitchFamily="34" charset="-128"/>
                <a:sym typeface="Wingdings" pitchFamily="2" charset="2"/>
              </a:rPr>
              <a:t> </a:t>
            </a:r>
            <a:r>
              <a:rPr lang="es-ES_tradnl" altLang="es-ES" dirty="0">
                <a:ea typeface="ＭＳ Ｐゴシック" panose="020B0600070205080204" pitchFamily="34" charset="-128"/>
              </a:rPr>
              <a:t>Métodos iterativos ( 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Arnoldi</a:t>
            </a:r>
            <a:r>
              <a:rPr lang="es-ES_tradnl" altLang="es-ES" dirty="0">
                <a:ea typeface="ＭＳ Ｐゴシック" panose="020B0600070205080204" pitchFamily="34" charset="-128"/>
              </a:rPr>
              <a:t> con Reinicio Implícito), por sus propiedades numéricas: convergencia, estabilidad, …</a:t>
            </a:r>
          </a:p>
          <a:p>
            <a:pPr lvl="2">
              <a:lnSpc>
                <a:spcPct val="80000"/>
              </a:lnSpc>
              <a:buClr>
                <a:srgbClr val="008000"/>
              </a:buClr>
            </a:pPr>
            <a:r>
              <a:rPr lang="es-ES_tradnl" altLang="es-ES" i="1" dirty="0" err="1">
                <a:ea typeface="ＭＳ Ｐゴシック" panose="020B0600070205080204" pitchFamily="34" charset="-128"/>
              </a:rPr>
              <a:t>By</a:t>
            </a:r>
            <a:r>
              <a:rPr lang="es-ES_tradnl" altLang="es-ES" i="1" dirty="0">
                <a:ea typeface="ＭＳ Ｐゴシック" panose="020B0600070205080204" pitchFamily="34" charset="-128"/>
              </a:rPr>
              <a:t>= z</a:t>
            </a:r>
            <a:r>
              <a:rPr lang="es-ES_tradnl" altLang="es-ES" dirty="0">
                <a:ea typeface="ＭＳ Ｐゴシック" panose="020B0600070205080204" pitchFamily="34" charset="-128"/>
              </a:rPr>
              <a:t>  </a:t>
            </a:r>
            <a:r>
              <a:rPr lang="es-ES_tradnl" altLang="es-ES" dirty="0">
                <a:latin typeface="Wingdings" pitchFamily="2" charset="2"/>
                <a:ea typeface="ＭＳ Ｐゴシック" panose="020B0600070205080204" pitchFamily="34" charset="-128"/>
                <a:sym typeface="Wingdings" pitchFamily="2" charset="2"/>
              </a:rPr>
              <a:t> </a:t>
            </a:r>
            <a:r>
              <a:rPr lang="es-ES_tradnl" altLang="es-ES" dirty="0">
                <a:ea typeface="ＭＳ Ｐゴシック" panose="020B0600070205080204" pitchFamily="34" charset="-128"/>
              </a:rPr>
              <a:t>El método GMRES o CG, en la resolución de 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Sist.E</a:t>
            </a:r>
            <a:r>
              <a:rPr lang="es-ES_tradnl" altLang="es-ES" dirty="0">
                <a:ea typeface="ＭＳ Ｐゴシック" panose="020B0600070205080204" pitchFamily="34" charset="-128"/>
              </a:rPr>
              <a:t>. Lineales.</a:t>
            </a:r>
          </a:p>
          <a:p>
            <a:pPr lvl="2">
              <a:lnSpc>
                <a:spcPct val="80000"/>
              </a:lnSpc>
              <a:buClr>
                <a:srgbClr val="008000"/>
              </a:buClr>
            </a:pPr>
            <a:r>
              <a:rPr lang="es-ES_tradnl" altLang="es-ES" i="1" dirty="0">
                <a:ea typeface="ＭＳ Ｐゴシック" panose="020B0600070205080204" pitchFamily="34" charset="-128"/>
              </a:rPr>
              <a:t>t = Cr </a:t>
            </a:r>
            <a:r>
              <a:rPr lang="es-ES_tradnl" altLang="es-ES" dirty="0">
                <a:latin typeface="Wingdings" pitchFamily="2" charset="2"/>
                <a:ea typeface="ＭＳ Ｐゴシック" panose="020B0600070205080204" pitchFamily="34" charset="-128"/>
                <a:sym typeface="Wingdings" pitchFamily="2" charset="2"/>
              </a:rPr>
              <a:t></a:t>
            </a:r>
            <a:r>
              <a:rPr lang="es-ES_tradnl" altLang="es-ES" dirty="0">
                <a:ea typeface="ＭＳ Ｐゴシック" panose="020B0600070205080204" pitchFamily="34" charset="-128"/>
                <a:sym typeface="Wingdings" pitchFamily="2" charset="2"/>
              </a:rPr>
              <a:t> Producto Matriz-vector. For</a:t>
            </a:r>
            <a:r>
              <a:rPr lang="es-ES_tradnl" altLang="es-ES" dirty="0">
                <a:ea typeface="ＭＳ Ｐゴシック" panose="020B0600070205080204" pitchFamily="34" charset="-128"/>
              </a:rPr>
              <a:t>mato CSR, COO,…, (almacenamiento de la matriz)</a:t>
            </a:r>
            <a:endParaRPr lang="es-ES_tradnl" altLang="es-ES" sz="1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Clr>
                <a:srgbClr val="008000"/>
              </a:buClr>
            </a:pPr>
            <a:r>
              <a:rPr lang="es-ES_tradnl" altLang="es-ES" dirty="0" err="1">
                <a:ea typeface="ＭＳ Ｐゴシック" panose="020B0600070205080204" pitchFamily="34" charset="-128"/>
              </a:rPr>
              <a:t>Paralelización</a:t>
            </a:r>
            <a:r>
              <a:rPr lang="es-ES_tradnl" altLang="es-ES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8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Modelos de paso de mensajes  MPI, OPENMP, TBB,…..,</a:t>
            </a:r>
          </a:p>
          <a:p>
            <a:pPr lvl="1">
              <a:lnSpc>
                <a:spcPct val="8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Aceleradores: 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GPUs</a:t>
            </a:r>
            <a:r>
              <a:rPr lang="es-ES_tradnl" altLang="es-ES" dirty="0">
                <a:ea typeface="ＭＳ Ｐゴシック" panose="020B0600070205080204" pitchFamily="34" charset="-128"/>
              </a:rPr>
              <a:t>, XEON 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PHI,FPGAs</a:t>
            </a:r>
            <a:r>
              <a:rPr lang="es-ES_tradnl" altLang="es-ES" dirty="0">
                <a:ea typeface="ＭＳ Ｐゴシック" panose="020B0600070205080204" pitchFamily="34" charset="-128"/>
              </a:rPr>
              <a:t>….</a:t>
            </a:r>
          </a:p>
          <a:p>
            <a:pPr lvl="1">
              <a:lnSpc>
                <a:spcPct val="80000"/>
              </a:lnSpc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</a:rPr>
              <a:t>Librerías: 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SLEPc</a:t>
            </a:r>
            <a:r>
              <a:rPr lang="es-ES_tradnl" altLang="es-ES" dirty="0">
                <a:ea typeface="ＭＳ Ｐゴシック" panose="020B0600070205080204" pitchFamily="34" charset="-128"/>
              </a:rPr>
              <a:t>, PARPACK, </a:t>
            </a:r>
            <a:r>
              <a:rPr lang="es-ES_tradnl" altLang="es-ES" dirty="0" err="1">
                <a:ea typeface="ＭＳ Ｐゴシック" panose="020B0600070205080204" pitchFamily="34" charset="-128"/>
              </a:rPr>
              <a:t>PETCs</a:t>
            </a:r>
            <a:r>
              <a:rPr lang="es-ES_tradnl" altLang="es-ES" dirty="0">
                <a:ea typeface="ＭＳ Ｐゴシック" panose="020B0600070205080204" pitchFamily="34" charset="-128"/>
              </a:rPr>
              <a:t>,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9B411B19-A089-4740-9C43-08103814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5920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B83EEC5-EB87-7941-A914-22712E4FC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u="sng">
                <a:solidFill>
                  <a:srgbClr val="0000FF"/>
                </a:solidFill>
                <a:ea typeface="ＭＳ Ｐゴシック" panose="020B0600070205080204" pitchFamily="34" charset="-128"/>
              </a:rPr>
              <a:t>EL PROBLEMA FÍSICO</a:t>
            </a:r>
            <a:endParaRPr lang="es-ES" altLang="es-ES" u="sng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436EE3A8-AA08-5345-835D-FFB6B3A38F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52600"/>
            <a:ext cx="7837488" cy="4114800"/>
          </a:xfrm>
        </p:spPr>
        <p:txBody>
          <a:bodyPr/>
          <a:lstStyle/>
          <a:p>
            <a:pPr>
              <a:buClr>
                <a:srgbClr val="008000"/>
              </a:buClr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La modelización del problema físico da lugar a un problema de valores propios generalizado asociado al operador diferencial      :</a:t>
            </a:r>
          </a:p>
          <a:p>
            <a:pPr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Clr>
                <a:srgbClr val="008000"/>
              </a:buClr>
            </a:pPr>
            <a:endParaRPr lang="es-ES_tradnl" altLang="es-E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Clr>
                <a:srgbClr val="008000"/>
              </a:buClr>
              <a:buFont typeface="Monotype Sorts" pitchFamily="2" charset="2"/>
              <a:buNone/>
            </a:pPr>
            <a:r>
              <a:rPr lang="es-ES_tradnl" altLang="es-ES" dirty="0">
                <a:ea typeface="ＭＳ Ｐゴシック" panose="020B0600070205080204" pitchFamily="34" charset="-128"/>
                <a:sym typeface="Symbol" pitchFamily="2" charset="2"/>
              </a:rPr>
              <a:t>                                                                          (1)</a:t>
            </a:r>
          </a:p>
          <a:p>
            <a:endParaRPr lang="es-ES" altLang="es-E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FF0C7A5A-9959-7646-BE75-84E6CD6D4534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52013976"/>
              </p:ext>
            </p:extLst>
          </p:nvPr>
        </p:nvGraphicFramePr>
        <p:xfrm>
          <a:off x="5936456" y="2449512"/>
          <a:ext cx="463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213100" imgH="3505200" progId="Equation.3">
                  <p:embed/>
                </p:oleObj>
              </mc:Choice>
              <mc:Fallback>
                <p:oleObj name="Ecuación" r:id="rId2" imgW="3213100" imgH="3505200" progId="Equation.3">
                  <p:embed/>
                  <p:pic>
                    <p:nvPicPr>
                      <p:cNvPr id="25604" name="Object 3">
                        <a:extLst>
                          <a:ext uri="{FF2B5EF4-FFF2-40B4-BE49-F238E27FC236}">
                            <a16:creationId xmlns:a16="http://schemas.microsoft.com/office/drawing/2014/main" id="{FF0C7A5A-9959-7646-BE75-84E6CD6D4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456" y="2449512"/>
                        <a:ext cx="463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62B23EDA-C446-BF4D-9008-7EBDA0573A8B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503613" y="3340100"/>
          <a:ext cx="5329237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4" imgW="2997200" imgH="1638300" progId="Equation.3">
                  <p:embed/>
                </p:oleObj>
              </mc:Choice>
              <mc:Fallback>
                <p:oleObj name="EcuaciÛn" r:id="rId4" imgW="2997200" imgH="1638300" progId="Equation.3">
                  <p:embed/>
                  <p:pic>
                    <p:nvPicPr>
                      <p:cNvPr id="25603" name="Object 2">
                        <a:extLst>
                          <a:ext uri="{FF2B5EF4-FFF2-40B4-BE49-F238E27FC236}">
                            <a16:creationId xmlns:a16="http://schemas.microsoft.com/office/drawing/2014/main" id="{62B23EDA-C446-BF4D-9008-7EBDA0573A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340100"/>
                        <a:ext cx="5329237" cy="29130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5400">
                        <a:solidFill>
                          <a:srgbClr val="B26B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54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6AE6F0F-2A35-C64A-9E79-82DB0B7DA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42900"/>
            <a:ext cx="7981950" cy="1104900"/>
          </a:xfrm>
        </p:spPr>
        <p:txBody>
          <a:bodyPr/>
          <a:lstStyle/>
          <a:p>
            <a:r>
              <a:rPr lang="es-ES_tradnl" altLang="es-ES" sz="4000" u="sng">
                <a:solidFill>
                  <a:srgbClr val="0000FF"/>
                </a:solidFill>
                <a:ea typeface="ＭＳ Ｐゴシック" panose="020B0600070205080204" pitchFamily="34" charset="-128"/>
              </a:rPr>
              <a:t>EL PROBLEMA MATEMÁTICO </a:t>
            </a:r>
            <a:endParaRPr lang="es-ES" altLang="es-ES" sz="4000" u="sng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E3A956B6-D223-5C41-9EAA-84C7620C80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52601"/>
            <a:ext cx="8400738" cy="4556125"/>
          </a:xfrm>
        </p:spPr>
        <p:txBody>
          <a:bodyPr>
            <a:normAutofit fontScale="92500"/>
          </a:bodyPr>
          <a:lstStyle/>
          <a:p>
            <a:pPr>
              <a:buClr>
                <a:srgbClr val="008000"/>
              </a:buClr>
            </a:pPr>
            <a:r>
              <a:rPr lang="es-ES_tradnl" altLang="es-ES" sz="2400" dirty="0" err="1">
                <a:ea typeface="ＭＳ Ｐゴシック" panose="020B0600070205080204" pitchFamily="34" charset="-128"/>
                <a:sym typeface="Symbol" pitchFamily="2" charset="2"/>
              </a:rPr>
              <a:t>Discretizando</a:t>
            </a:r>
            <a:r>
              <a:rPr lang="es-ES_tradnl" altLang="es-ES" sz="2400" dirty="0">
                <a:ea typeface="ＭＳ Ｐゴシック" panose="020B0600070205080204" pitchFamily="34" charset="-128"/>
                <a:sym typeface="Symbol" pitchFamily="2" charset="2"/>
              </a:rPr>
              <a:t> la ecuación mediante alguna técnica: diferencias finitas, elementos finitos, m. colocación nodal,…. Se obtiene:</a:t>
            </a:r>
          </a:p>
          <a:p>
            <a:pPr>
              <a:buClr>
                <a:srgbClr val="008000"/>
              </a:buClr>
            </a:pPr>
            <a:endParaRPr lang="es-ES_tradnl" altLang="es-E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Clr>
                <a:srgbClr val="008000"/>
              </a:buClr>
            </a:pPr>
            <a:endParaRPr lang="es-ES_tradnl" altLang="es-E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4">
              <a:buClr>
                <a:srgbClr val="008000"/>
              </a:buClr>
            </a:pPr>
            <a:endParaRPr lang="es-ES_tradnl" altLang="es-ES" sz="12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buClr>
                <a:srgbClr val="008000"/>
              </a:buClr>
            </a:pPr>
            <a:r>
              <a:rPr lang="es-ES_tradnl" altLang="es-ES" sz="2000" dirty="0">
                <a:ea typeface="ＭＳ Ｐゴシック" panose="020B0600070205080204" pitchFamily="34" charset="-128"/>
                <a:sym typeface="Symbol" pitchFamily="2" charset="2"/>
              </a:rPr>
              <a:t>                                                                                                     (2)</a:t>
            </a:r>
          </a:p>
          <a:p>
            <a:pPr>
              <a:buClr>
                <a:srgbClr val="008000"/>
              </a:buClr>
            </a:pPr>
            <a:endParaRPr lang="es-ES_tradnl" altLang="es-E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  <a:buClr>
                <a:srgbClr val="008000"/>
              </a:buClr>
            </a:pPr>
            <a:endParaRPr lang="es-ES_tradnl" altLang="es-E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  <a:buClr>
                <a:srgbClr val="008000"/>
              </a:buClr>
            </a:pPr>
            <a:endParaRPr lang="es-ES_tradnl" altLang="es-E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  <a:sym typeface="Symbol" pitchFamily="2" charset="2"/>
              </a:rPr>
              <a:t>Problema de </a:t>
            </a:r>
            <a:r>
              <a:rPr lang="es-ES_tradnl" altLang="es-ES" sz="2400" dirty="0" err="1">
                <a:ea typeface="ＭＳ Ｐゴシック" panose="020B0600070205080204" pitchFamily="34" charset="-128"/>
                <a:sym typeface="Symbol" pitchFamily="2" charset="2"/>
              </a:rPr>
              <a:t>autovalores</a:t>
            </a:r>
            <a:r>
              <a:rPr lang="es-ES_tradnl" altLang="es-ES" sz="2400" dirty="0">
                <a:ea typeface="ＭＳ Ｐゴシック" panose="020B0600070205080204" pitchFamily="34" charset="-128"/>
                <a:sym typeface="Symbol" pitchFamily="2" charset="2"/>
              </a:rPr>
              <a:t> generalizado de orden </a:t>
            </a:r>
            <a:r>
              <a:rPr lang="es-ES_tradnl" altLang="es-ES" sz="2400" i="1" dirty="0">
                <a:ea typeface="ＭＳ Ｐゴシック" panose="020B0600070205080204" pitchFamily="34" charset="-128"/>
                <a:sym typeface="Symbol" pitchFamily="2" charset="2"/>
              </a:rPr>
              <a:t>2N</a:t>
            </a:r>
            <a:r>
              <a:rPr lang="es-ES_tradnl" altLang="es-ES" sz="2400" dirty="0">
                <a:ea typeface="ＭＳ Ｐゴシック" panose="020B0600070205080204" pitchFamily="34" charset="-128"/>
                <a:sym typeface="Symbol" pitchFamily="2" charset="2"/>
              </a:rPr>
              <a:t>.</a:t>
            </a:r>
          </a:p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s-ES_tradnl" altLang="es-ES" sz="2400" dirty="0">
                <a:ea typeface="ＭＳ Ｐゴシック" panose="020B0600070205080204" pitchFamily="34" charset="-128"/>
                <a:sym typeface="Symbol" pitchFamily="2" charset="2"/>
              </a:rPr>
              <a:t>Debido a la estructura a bloques de las matrices L y M, existen diversas formas posibles de plantear la resolución del problema (1).</a:t>
            </a:r>
            <a:endParaRPr lang="es-ES" altLang="es-ES" sz="24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D3D6CD70-B264-1846-9BE5-C1C79F3A1A5D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7707589"/>
              </p:ext>
            </p:extLst>
          </p:nvPr>
        </p:nvGraphicFramePr>
        <p:xfrm>
          <a:off x="4156075" y="2611438"/>
          <a:ext cx="38782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2" imgW="2806700" imgH="1638300" progId="Equation.3">
                  <p:embed/>
                </p:oleObj>
              </mc:Choice>
              <mc:Fallback>
                <p:oleObj name="EcuaciÛn" r:id="rId2" imgW="2806700" imgH="16383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D3D6CD70-B264-1846-9BE5-C1C79F3A1A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611438"/>
                        <a:ext cx="3878263" cy="2263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5400">
                        <a:solidFill>
                          <a:srgbClr val="B26B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80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1058</Words>
  <Application>Microsoft Macintosh PowerPoint</Application>
  <PresentationFormat>Panorámica</PresentationFormat>
  <Paragraphs>139</Paragraphs>
  <Slides>17</Slides>
  <Notes>0</Notes>
  <HiddenSlides>0</HiddenSlides>
  <MMClips>1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Monotype Sorts</vt:lpstr>
      <vt:lpstr>Symbol</vt:lpstr>
      <vt:lpstr>Times New Roman</vt:lpstr>
      <vt:lpstr>Wingdings</vt:lpstr>
      <vt:lpstr>Tema de Office</vt:lpstr>
      <vt:lpstr>Ecuación</vt:lpstr>
      <vt:lpstr>EcuaciÛn</vt:lpstr>
      <vt:lpstr>Imagen de mapa de bits</vt:lpstr>
      <vt:lpstr>Caso 1.-Estabilidad En Reactores Nucleares MOTIVACIÓN</vt:lpstr>
      <vt:lpstr> Reactor Peach Bottom-2</vt:lpstr>
      <vt:lpstr>Reactor Peach Bottom-2</vt:lpstr>
      <vt:lpstr>Distribución del flujo Neutrónico</vt:lpstr>
      <vt:lpstr>OBJETIVO</vt:lpstr>
      <vt:lpstr>INTRODUCCIÓN (1)</vt:lpstr>
      <vt:lpstr>INTRODUCCIÓN (2)</vt:lpstr>
      <vt:lpstr>EL PROBLEMA FÍSICO</vt:lpstr>
      <vt:lpstr>EL PROBLEMA MATEMÁTICO </vt:lpstr>
      <vt:lpstr>POSIBLES SOLUCIONES(1)</vt:lpstr>
      <vt:lpstr>ANÁLISIS MATEMÁTICO (1) </vt:lpstr>
      <vt:lpstr>ANÁLISIS MATEMÁTICO (2) </vt:lpstr>
      <vt:lpstr>ANÁLISIS MATEMÁTICO (3) </vt:lpstr>
      <vt:lpstr>ANÁLISIS INFORMÁTICO (1) </vt:lpstr>
      <vt:lpstr>ANÁLISIS INFORMÁTICO (2)</vt:lpstr>
      <vt:lpstr>ANÁLISIS INFORMÁTICO (3)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1.-Estabilidad En Reactores Nucleares MOTIVACIÓN</dc:title>
  <dc:creator>Microsoft Office User</dc:creator>
  <cp:lastModifiedBy>Vicente Emilio Vidal Gimeno</cp:lastModifiedBy>
  <cp:revision>7</cp:revision>
  <dcterms:created xsi:type="dcterms:W3CDTF">2019-01-10T09:16:43Z</dcterms:created>
  <dcterms:modified xsi:type="dcterms:W3CDTF">2023-11-15T12:43:28Z</dcterms:modified>
</cp:coreProperties>
</file>