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9" r:id="rId4"/>
    <p:sldId id="260" r:id="rId5"/>
    <p:sldId id="258" r:id="rId6"/>
    <p:sldId id="261" r:id="rId7"/>
    <p:sldId id="263" r:id="rId8"/>
    <p:sldId id="264" r:id="rId9"/>
    <p:sldId id="265" r:id="rId10"/>
    <p:sldId id="266" r:id="rId11"/>
    <p:sldId id="267" r:id="rId12"/>
    <p:sldId id="268" r:id="rId13"/>
    <p:sldId id="269" r:id="rId14"/>
    <p:sldId id="271" r:id="rId15"/>
    <p:sldId id="272" r:id="rId16"/>
    <p:sldId id="273" r:id="rId17"/>
    <p:sldId id="270" r:id="rId18"/>
    <p:sldId id="274" r:id="rId19"/>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05"/>
  </p:normalViewPr>
  <p:slideViewPr>
    <p:cSldViewPr snapToGrid="0" snapToObjects="1">
      <p:cViewPr varScale="1">
        <p:scale>
          <a:sx n="93" d="100"/>
          <a:sy n="93" d="100"/>
        </p:scale>
        <p:origin x="166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A5585-7A3E-9945-85DC-3778FEA9F94E}" type="datetimeFigureOut">
              <a:rPr lang="es-ES" smtClean="0"/>
              <a:t>23/11/22</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60AC3C-4FBB-A44B-B3FA-A6E0A962254D}" type="slidenum">
              <a:rPr lang="es-ES" smtClean="0"/>
              <a:t>‹Nº›</a:t>
            </a:fld>
            <a:endParaRPr lang="es-ES"/>
          </a:p>
        </p:txBody>
      </p:sp>
    </p:spTree>
    <p:extLst>
      <p:ext uri="{BB962C8B-B14F-4D97-AF65-F5344CB8AC3E}">
        <p14:creationId xmlns:p14="http://schemas.microsoft.com/office/powerpoint/2010/main" val="58378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A60AC3C-4FBB-A44B-B3FA-A6E0A962254D}" type="slidenum">
              <a:rPr lang="es-ES" smtClean="0"/>
              <a:t>6</a:t>
            </a:fld>
            <a:endParaRPr lang="es-ES"/>
          </a:p>
        </p:txBody>
      </p:sp>
    </p:spTree>
    <p:extLst>
      <p:ext uri="{BB962C8B-B14F-4D97-AF65-F5344CB8AC3E}">
        <p14:creationId xmlns:p14="http://schemas.microsoft.com/office/powerpoint/2010/main" val="4278123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64C49E49-904E-2A45-ADCC-7F717F85613A}" type="datetimeFigureOut">
              <a:rPr lang="es-ES" smtClean="0"/>
              <a:t>23/11/22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196866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64C49E49-904E-2A45-ADCC-7F717F85613A}" type="datetimeFigureOut">
              <a:rPr lang="es-ES" smtClean="0"/>
              <a:t>23/11/22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239665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64C49E49-904E-2A45-ADCC-7F717F85613A}" type="datetimeFigureOut">
              <a:rPr lang="es-ES" smtClean="0"/>
              <a:t>23/11/22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223790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64C49E49-904E-2A45-ADCC-7F717F85613A}" type="datetimeFigureOut">
              <a:rPr lang="es-ES" smtClean="0"/>
              <a:t>23/11/22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3433787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64C49E49-904E-2A45-ADCC-7F717F85613A}" type="datetimeFigureOut">
              <a:rPr lang="es-ES" smtClean="0"/>
              <a:t>23/11/22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4182848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64C49E49-904E-2A45-ADCC-7F717F85613A}" type="datetimeFigureOut">
              <a:rPr lang="es-ES" smtClean="0"/>
              <a:t>23/11/22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397594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64C49E49-904E-2A45-ADCC-7F717F85613A}" type="datetimeFigureOut">
              <a:rPr lang="es-ES" smtClean="0"/>
              <a:t>23/11/22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2648534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64C49E49-904E-2A45-ADCC-7F717F85613A}" type="datetimeFigureOut">
              <a:rPr lang="es-ES" smtClean="0"/>
              <a:t>23/11/22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364934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4C49E49-904E-2A45-ADCC-7F717F85613A}" type="datetimeFigureOut">
              <a:rPr lang="es-ES" smtClean="0"/>
              <a:t>23/11/22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3257428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64C49E49-904E-2A45-ADCC-7F717F85613A}" type="datetimeFigureOut">
              <a:rPr lang="es-ES" smtClean="0"/>
              <a:t>23/11/22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3874538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64C49E49-904E-2A45-ADCC-7F717F85613A}" type="datetimeFigureOut">
              <a:rPr lang="es-ES" smtClean="0"/>
              <a:t>23/11/22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22D4C26-EC22-914D-9480-6ABB969F363D}" type="slidenum">
              <a:rPr lang="es-ES" smtClean="0"/>
              <a:t>‹Nº›</a:t>
            </a:fld>
            <a:endParaRPr lang="es-ES"/>
          </a:p>
        </p:txBody>
      </p:sp>
    </p:spTree>
    <p:extLst>
      <p:ext uri="{BB962C8B-B14F-4D97-AF65-F5344CB8AC3E}">
        <p14:creationId xmlns:p14="http://schemas.microsoft.com/office/powerpoint/2010/main" val="1902570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C49E49-904E-2A45-ADCC-7F717F85613A}" type="datetimeFigureOut">
              <a:rPr lang="es-ES" smtClean="0"/>
              <a:t>23/11/22</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2D4C26-EC22-914D-9480-6ABB969F363D}" type="slidenum">
              <a:rPr lang="es-ES" smtClean="0"/>
              <a:t>‹Nº›</a:t>
            </a:fld>
            <a:endParaRPr lang="es-ES"/>
          </a:p>
        </p:txBody>
      </p:sp>
    </p:spTree>
    <p:extLst>
      <p:ext uri="{BB962C8B-B14F-4D97-AF65-F5344CB8AC3E}">
        <p14:creationId xmlns:p14="http://schemas.microsoft.com/office/powerpoint/2010/main" val="1089070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Tema 1.</a:t>
            </a:r>
          </a:p>
        </p:txBody>
      </p:sp>
      <p:sp>
        <p:nvSpPr>
          <p:cNvPr id="3" name="Subtítulo 2"/>
          <p:cNvSpPr>
            <a:spLocks noGrp="1"/>
          </p:cNvSpPr>
          <p:nvPr>
            <p:ph type="subTitle" idx="1"/>
          </p:nvPr>
        </p:nvSpPr>
        <p:spPr/>
        <p:txBody>
          <a:bodyPr/>
          <a:lstStyle/>
          <a:p>
            <a:r>
              <a:rPr lang="es-ES" dirty="0"/>
              <a:t>Condicionamiento y estabilidad numérica</a:t>
            </a:r>
          </a:p>
        </p:txBody>
      </p:sp>
      <p:sp>
        <p:nvSpPr>
          <p:cNvPr id="4" name="CuadroTexto 3"/>
          <p:cNvSpPr txBox="1"/>
          <p:nvPr/>
        </p:nvSpPr>
        <p:spPr>
          <a:xfrm>
            <a:off x="542957" y="211652"/>
            <a:ext cx="8300806" cy="369332"/>
          </a:xfrm>
          <a:prstGeom prst="rect">
            <a:avLst/>
          </a:prstGeom>
          <a:noFill/>
        </p:spPr>
        <p:txBody>
          <a:bodyPr wrap="square" rtlCol="0">
            <a:spAutoFit/>
          </a:bodyPr>
          <a:lstStyle/>
          <a:p>
            <a:r>
              <a:rPr lang="es-ES" dirty="0"/>
              <a:t>Modelado de Problemas en Ingeniería mediante Computación de Altas Prestaciones</a:t>
            </a:r>
          </a:p>
        </p:txBody>
      </p:sp>
    </p:spTree>
    <p:extLst>
      <p:ext uri="{BB962C8B-B14F-4D97-AF65-F5344CB8AC3E}">
        <p14:creationId xmlns:p14="http://schemas.microsoft.com/office/powerpoint/2010/main" val="2942526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Precisión de los algoritmos numéricos</a:t>
            </a:r>
          </a:p>
        </p:txBody>
      </p:sp>
      <p:pic>
        <p:nvPicPr>
          <p:cNvPr id="6" name="Imagen 5"/>
          <p:cNvPicPr>
            <a:picLocks noChangeAspect="1"/>
          </p:cNvPicPr>
          <p:nvPr/>
        </p:nvPicPr>
        <p:blipFill>
          <a:blip r:embed="rId2"/>
          <a:stretch>
            <a:fillRect/>
          </a:stretch>
        </p:blipFill>
        <p:spPr>
          <a:xfrm>
            <a:off x="1008812" y="1251507"/>
            <a:ext cx="6187673" cy="5386915"/>
          </a:xfrm>
          <a:prstGeom prst="rect">
            <a:avLst/>
          </a:prstGeom>
        </p:spPr>
      </p:pic>
    </p:spTree>
    <p:extLst>
      <p:ext uri="{BB962C8B-B14F-4D97-AF65-F5344CB8AC3E}">
        <p14:creationId xmlns:p14="http://schemas.microsoft.com/office/powerpoint/2010/main" val="4291369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Precisión de los algoritmos numéricos</a:t>
            </a:r>
          </a:p>
        </p:txBody>
      </p:sp>
      <p:pic>
        <p:nvPicPr>
          <p:cNvPr id="3" name="Imagen 2"/>
          <p:cNvPicPr>
            <a:picLocks noChangeAspect="1"/>
          </p:cNvPicPr>
          <p:nvPr/>
        </p:nvPicPr>
        <p:blipFill>
          <a:blip r:embed="rId2"/>
          <a:stretch>
            <a:fillRect/>
          </a:stretch>
        </p:blipFill>
        <p:spPr>
          <a:xfrm>
            <a:off x="1320221" y="1260713"/>
            <a:ext cx="6859809" cy="5400000"/>
          </a:xfrm>
          <a:prstGeom prst="rect">
            <a:avLst/>
          </a:prstGeom>
        </p:spPr>
      </p:pic>
    </p:spTree>
    <p:extLst>
      <p:ext uri="{BB962C8B-B14F-4D97-AF65-F5344CB8AC3E}">
        <p14:creationId xmlns:p14="http://schemas.microsoft.com/office/powerpoint/2010/main" val="1609463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DEFINICION</a:t>
            </a:r>
          </a:p>
        </p:txBody>
      </p:sp>
      <p:sp>
        <p:nvSpPr>
          <p:cNvPr id="3" name="Marcador de contenido 2"/>
          <p:cNvSpPr>
            <a:spLocks noGrp="1"/>
          </p:cNvSpPr>
          <p:nvPr>
            <p:ph idx="1"/>
          </p:nvPr>
        </p:nvSpPr>
        <p:spPr/>
        <p:txBody>
          <a:bodyPr>
            <a:normAutofit/>
          </a:bodyPr>
          <a:lstStyle/>
          <a:p>
            <a:r>
              <a:rPr lang="es-ES" sz="2400" b="1" u="sng" dirty="0"/>
              <a:t>Numero de condición de un problema</a:t>
            </a:r>
            <a:r>
              <a:rPr lang="es-ES" sz="2400" b="1" dirty="0"/>
              <a:t>:</a:t>
            </a:r>
            <a:r>
              <a:rPr lang="es-ES" sz="2400" dirty="0"/>
              <a:t> Indica si el problema está mal o bien condicionado. El número de condición de un problema proporciona una cota superior para el error relativo en la solución computada cuando se produce una pequeña perturbación en los datos de entrada.</a:t>
            </a:r>
          </a:p>
          <a:p>
            <a:endParaRPr lang="es-ES" sz="2400" dirty="0"/>
          </a:p>
          <a:p>
            <a:r>
              <a:rPr lang="es-ES" sz="2400" b="1" u="sng" dirty="0"/>
              <a:t>Definición genérica:</a:t>
            </a:r>
          </a:p>
          <a:p>
            <a:endParaRPr lang="es-ES" sz="2400" b="1" u="sng" dirty="0"/>
          </a:p>
        </p:txBody>
      </p:sp>
      <p:pic>
        <p:nvPicPr>
          <p:cNvPr id="6" name="Imagen 5"/>
          <p:cNvPicPr>
            <a:picLocks noChangeAspect="1"/>
          </p:cNvPicPr>
          <p:nvPr/>
        </p:nvPicPr>
        <p:blipFill>
          <a:blip r:embed="rId2"/>
          <a:stretch>
            <a:fillRect/>
          </a:stretch>
        </p:blipFill>
        <p:spPr>
          <a:xfrm>
            <a:off x="2143690" y="4350261"/>
            <a:ext cx="4592662" cy="2207266"/>
          </a:xfrm>
          <a:prstGeom prst="rect">
            <a:avLst/>
          </a:prstGeom>
        </p:spPr>
      </p:pic>
    </p:spTree>
    <p:extLst>
      <p:ext uri="{BB962C8B-B14F-4D97-AF65-F5344CB8AC3E}">
        <p14:creationId xmlns:p14="http://schemas.microsoft.com/office/powerpoint/2010/main" val="3636546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sz="3200" dirty="0"/>
              <a:t>Número de condición de la Resolución de un Sistema de Ecuaciones</a:t>
            </a:r>
          </a:p>
        </p:txBody>
      </p:sp>
      <p:pic>
        <p:nvPicPr>
          <p:cNvPr id="4" name="Imagen 3"/>
          <p:cNvPicPr>
            <a:picLocks noChangeAspect="1"/>
          </p:cNvPicPr>
          <p:nvPr/>
        </p:nvPicPr>
        <p:blipFill>
          <a:blip r:embed="rId2"/>
          <a:stretch>
            <a:fillRect/>
          </a:stretch>
        </p:blipFill>
        <p:spPr>
          <a:xfrm>
            <a:off x="827816" y="1359800"/>
            <a:ext cx="7657072" cy="5040000"/>
          </a:xfrm>
          <a:prstGeom prst="rect">
            <a:avLst/>
          </a:prstGeom>
        </p:spPr>
      </p:pic>
    </p:spTree>
    <p:extLst>
      <p:ext uri="{BB962C8B-B14F-4D97-AF65-F5344CB8AC3E}">
        <p14:creationId xmlns:p14="http://schemas.microsoft.com/office/powerpoint/2010/main" val="1588554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99795"/>
            <a:ext cx="8229600" cy="1143000"/>
          </a:xfrm>
        </p:spPr>
        <p:txBody>
          <a:bodyPr>
            <a:noAutofit/>
          </a:bodyPr>
          <a:lstStyle/>
          <a:p>
            <a:r>
              <a:rPr lang="es-ES" sz="3200" dirty="0"/>
              <a:t>Número de condición de la Resolución de un Sistema de Ecuaciones</a:t>
            </a:r>
          </a:p>
        </p:txBody>
      </p:sp>
      <p:pic>
        <p:nvPicPr>
          <p:cNvPr id="5" name="Imagen 4"/>
          <p:cNvPicPr>
            <a:picLocks noChangeAspect="1"/>
          </p:cNvPicPr>
          <p:nvPr/>
        </p:nvPicPr>
        <p:blipFill>
          <a:blip r:embed="rId2"/>
          <a:stretch>
            <a:fillRect/>
          </a:stretch>
        </p:blipFill>
        <p:spPr>
          <a:xfrm>
            <a:off x="1012293" y="1450783"/>
            <a:ext cx="7260420" cy="5040000"/>
          </a:xfrm>
          <a:prstGeom prst="rect">
            <a:avLst/>
          </a:prstGeom>
        </p:spPr>
      </p:pic>
    </p:spTree>
    <p:extLst>
      <p:ext uri="{BB962C8B-B14F-4D97-AF65-F5344CB8AC3E}">
        <p14:creationId xmlns:p14="http://schemas.microsoft.com/office/powerpoint/2010/main" val="4041298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99795"/>
            <a:ext cx="8229600" cy="1143000"/>
          </a:xfrm>
        </p:spPr>
        <p:txBody>
          <a:bodyPr>
            <a:noAutofit/>
          </a:bodyPr>
          <a:lstStyle/>
          <a:p>
            <a:r>
              <a:rPr lang="es-ES" sz="3200" dirty="0"/>
              <a:t>Número de condición de la Resolución de un Sistema de Ecuaciones</a:t>
            </a:r>
          </a:p>
        </p:txBody>
      </p:sp>
      <p:pic>
        <p:nvPicPr>
          <p:cNvPr id="3" name="Imagen 2"/>
          <p:cNvPicPr>
            <a:picLocks noChangeAspect="1"/>
          </p:cNvPicPr>
          <p:nvPr/>
        </p:nvPicPr>
        <p:blipFill>
          <a:blip r:embed="rId2"/>
          <a:stretch>
            <a:fillRect/>
          </a:stretch>
        </p:blipFill>
        <p:spPr>
          <a:xfrm>
            <a:off x="1265294" y="1177892"/>
            <a:ext cx="6951316" cy="5463792"/>
          </a:xfrm>
          <a:prstGeom prst="rect">
            <a:avLst/>
          </a:prstGeom>
        </p:spPr>
      </p:pic>
      <p:sp>
        <p:nvSpPr>
          <p:cNvPr id="4" name="Rectángulo 3">
            <a:extLst>
              <a:ext uri="{FF2B5EF4-FFF2-40B4-BE49-F238E27FC236}">
                <a16:creationId xmlns:a16="http://schemas.microsoft.com/office/drawing/2014/main" id="{97B81059-B9CE-2C40-95B0-6245644E3F40}"/>
              </a:ext>
            </a:extLst>
          </p:cNvPr>
          <p:cNvSpPr/>
          <p:nvPr/>
        </p:nvSpPr>
        <p:spPr>
          <a:xfrm>
            <a:off x="2650733" y="5476126"/>
            <a:ext cx="4294597" cy="116555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Tree>
    <p:extLst>
      <p:ext uri="{BB962C8B-B14F-4D97-AF65-F5344CB8AC3E}">
        <p14:creationId xmlns:p14="http://schemas.microsoft.com/office/powerpoint/2010/main" val="1779145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99795"/>
            <a:ext cx="8229600" cy="1143000"/>
          </a:xfrm>
        </p:spPr>
        <p:txBody>
          <a:bodyPr>
            <a:noAutofit/>
          </a:bodyPr>
          <a:lstStyle/>
          <a:p>
            <a:r>
              <a:rPr lang="es-ES" sz="3200" dirty="0"/>
              <a:t>Número de condición de la Resolución de un Sistema de Ecuaciones</a:t>
            </a:r>
          </a:p>
        </p:txBody>
      </p:sp>
      <p:pic>
        <p:nvPicPr>
          <p:cNvPr id="4" name="Imagen 3"/>
          <p:cNvPicPr>
            <a:picLocks noChangeAspect="1"/>
          </p:cNvPicPr>
          <p:nvPr/>
        </p:nvPicPr>
        <p:blipFill>
          <a:blip r:embed="rId2"/>
          <a:stretch>
            <a:fillRect/>
          </a:stretch>
        </p:blipFill>
        <p:spPr>
          <a:xfrm>
            <a:off x="780953" y="1098000"/>
            <a:ext cx="6658348" cy="5760000"/>
          </a:xfrm>
          <a:prstGeom prst="rect">
            <a:avLst/>
          </a:prstGeom>
        </p:spPr>
      </p:pic>
      <p:sp>
        <p:nvSpPr>
          <p:cNvPr id="5" name="Rectángulo 4"/>
          <p:cNvSpPr/>
          <p:nvPr/>
        </p:nvSpPr>
        <p:spPr>
          <a:xfrm>
            <a:off x="2365085" y="3634901"/>
            <a:ext cx="3809905" cy="947835"/>
          </a:xfrm>
          <a:prstGeom prst="rect">
            <a:avLst/>
          </a:prstGeom>
          <a:gradFill flip="none" rotWithShape="1">
            <a:gsLst>
              <a:gs pos="0">
                <a:schemeClr val="accent1">
                  <a:tint val="100000"/>
                  <a:shade val="100000"/>
                  <a:satMod val="130000"/>
                  <a:alpha val="12000"/>
                </a:schemeClr>
              </a:gs>
              <a:gs pos="100000">
                <a:schemeClr val="accent1">
                  <a:tint val="50000"/>
                  <a:shade val="100000"/>
                  <a:satMod val="350000"/>
                  <a:alpha val="1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2282261" y="5259666"/>
            <a:ext cx="3892729" cy="947835"/>
          </a:xfrm>
          <a:prstGeom prst="rect">
            <a:avLst/>
          </a:prstGeom>
          <a:gradFill flip="none" rotWithShape="1">
            <a:gsLst>
              <a:gs pos="0">
                <a:schemeClr val="accent1">
                  <a:tint val="100000"/>
                  <a:shade val="100000"/>
                  <a:satMod val="130000"/>
                  <a:alpha val="12000"/>
                </a:schemeClr>
              </a:gs>
              <a:gs pos="100000">
                <a:schemeClr val="accent1">
                  <a:tint val="50000"/>
                  <a:shade val="100000"/>
                  <a:satMod val="350000"/>
                  <a:alpha val="1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Rectángulo 6"/>
          <p:cNvSpPr/>
          <p:nvPr/>
        </p:nvSpPr>
        <p:spPr>
          <a:xfrm>
            <a:off x="1680042" y="1965249"/>
            <a:ext cx="6022590" cy="947835"/>
          </a:xfrm>
          <a:prstGeom prst="rect">
            <a:avLst/>
          </a:prstGeom>
          <a:gradFill flip="none" rotWithShape="1">
            <a:gsLst>
              <a:gs pos="0">
                <a:schemeClr val="accent1">
                  <a:tint val="100000"/>
                  <a:shade val="100000"/>
                  <a:satMod val="130000"/>
                  <a:alpha val="12000"/>
                </a:schemeClr>
              </a:gs>
              <a:gs pos="100000">
                <a:schemeClr val="accent1">
                  <a:tint val="50000"/>
                  <a:shade val="100000"/>
                  <a:satMod val="350000"/>
                  <a:alpha val="12000"/>
                </a:schemeClr>
              </a:gs>
            </a:gsLst>
            <a:lin ang="162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296980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Número de condición en </a:t>
            </a:r>
            <a:r>
              <a:rPr lang="es-ES" dirty="0" err="1"/>
              <a:t>Matlab</a:t>
            </a:r>
            <a:endParaRPr lang="es-ES" dirty="0"/>
          </a:p>
        </p:txBody>
      </p:sp>
      <p:sp>
        <p:nvSpPr>
          <p:cNvPr id="3" name="Marcador de contenido 2"/>
          <p:cNvSpPr>
            <a:spLocks noGrp="1"/>
          </p:cNvSpPr>
          <p:nvPr>
            <p:ph idx="1"/>
          </p:nvPr>
        </p:nvSpPr>
        <p:spPr>
          <a:xfrm>
            <a:off x="1233157" y="1352736"/>
            <a:ext cx="8539557" cy="4790836"/>
          </a:xfrm>
        </p:spPr>
        <p:txBody>
          <a:bodyPr>
            <a:noAutofit/>
          </a:bodyPr>
          <a:lstStyle/>
          <a:p>
            <a:pPr marL="0" indent="0">
              <a:buNone/>
            </a:pPr>
            <a:r>
              <a:rPr lang="es-ES" sz="1800" dirty="0"/>
              <a:t>&gt;&gt; A=rand(100);</a:t>
            </a:r>
          </a:p>
          <a:p>
            <a:pPr marL="0" indent="0">
              <a:buNone/>
            </a:pPr>
            <a:r>
              <a:rPr lang="es-ES" sz="1800" dirty="0"/>
              <a:t>&gt;&gt; </a:t>
            </a:r>
            <a:r>
              <a:rPr lang="es-ES" sz="1800" dirty="0" err="1"/>
              <a:t>cond</a:t>
            </a:r>
            <a:r>
              <a:rPr lang="es-ES" sz="1800" dirty="0"/>
              <a:t>(A)</a:t>
            </a:r>
          </a:p>
          <a:p>
            <a:pPr marL="0" indent="0">
              <a:buNone/>
            </a:pPr>
            <a:r>
              <a:rPr lang="es-ES" sz="1800" dirty="0" err="1"/>
              <a:t>ans</a:t>
            </a:r>
            <a:r>
              <a:rPr lang="es-ES" sz="1800" dirty="0"/>
              <a:t> =</a:t>
            </a:r>
          </a:p>
          <a:p>
            <a:pPr marL="0" indent="0">
              <a:buNone/>
            </a:pPr>
            <a:r>
              <a:rPr lang="es-ES" sz="1800" dirty="0"/>
              <a:t>		3.937296076830096e+003</a:t>
            </a:r>
          </a:p>
          <a:p>
            <a:pPr marL="0" indent="0">
              <a:buNone/>
            </a:pPr>
            <a:r>
              <a:rPr lang="es-ES" sz="1800" dirty="0"/>
              <a:t>&gt;&gt; </a:t>
            </a:r>
            <a:r>
              <a:rPr lang="es-ES" sz="1800" dirty="0" err="1"/>
              <a:t>cond</a:t>
            </a:r>
            <a:r>
              <a:rPr lang="es-ES" sz="1800" dirty="0"/>
              <a:t>(A,1)</a:t>
            </a:r>
          </a:p>
          <a:p>
            <a:pPr marL="0" indent="0">
              <a:buNone/>
            </a:pPr>
            <a:r>
              <a:rPr lang="es-ES" sz="1800" dirty="0" err="1"/>
              <a:t>ans</a:t>
            </a:r>
            <a:r>
              <a:rPr lang="es-ES" sz="1800" dirty="0"/>
              <a:t> =</a:t>
            </a:r>
          </a:p>
          <a:p>
            <a:pPr marL="0" indent="0">
              <a:buNone/>
            </a:pPr>
            <a:r>
              <a:rPr lang="es-ES" sz="1800" dirty="0"/>
              <a:t>		9.290236187527715e+003</a:t>
            </a:r>
          </a:p>
          <a:p>
            <a:pPr marL="0" indent="0">
              <a:buNone/>
            </a:pPr>
            <a:r>
              <a:rPr lang="es-ES" sz="1800" dirty="0"/>
              <a:t>&gt;&gt; </a:t>
            </a:r>
            <a:r>
              <a:rPr lang="es-ES" sz="1800" dirty="0" err="1"/>
              <a:t>cond</a:t>
            </a:r>
            <a:r>
              <a:rPr lang="es-ES" sz="1800" dirty="0"/>
              <a:t>(A,2)</a:t>
            </a:r>
          </a:p>
          <a:p>
            <a:pPr marL="0" indent="0">
              <a:buNone/>
            </a:pPr>
            <a:r>
              <a:rPr lang="es-ES" sz="1800" dirty="0" err="1"/>
              <a:t>ans</a:t>
            </a:r>
            <a:r>
              <a:rPr lang="es-ES" sz="1800" dirty="0"/>
              <a:t> =</a:t>
            </a:r>
          </a:p>
          <a:p>
            <a:pPr marL="0" indent="0">
              <a:buNone/>
            </a:pPr>
            <a:r>
              <a:rPr lang="es-ES" sz="1800" dirty="0"/>
              <a:t>		3.937296076830096e+003</a:t>
            </a:r>
          </a:p>
          <a:p>
            <a:pPr marL="0" indent="0">
              <a:buNone/>
            </a:pPr>
            <a:r>
              <a:rPr lang="es-ES" sz="1800" dirty="0"/>
              <a:t>&gt;&gt; </a:t>
            </a:r>
            <a:r>
              <a:rPr lang="es-ES" sz="1800" dirty="0" err="1"/>
              <a:t>cond</a:t>
            </a:r>
            <a:r>
              <a:rPr lang="es-ES" sz="1800" dirty="0"/>
              <a:t>(</a:t>
            </a:r>
            <a:r>
              <a:rPr lang="es-ES" sz="1800" dirty="0" err="1"/>
              <a:t>A,inf</a:t>
            </a:r>
            <a:r>
              <a:rPr lang="es-ES" sz="1800" dirty="0"/>
              <a:t>)</a:t>
            </a:r>
          </a:p>
          <a:p>
            <a:pPr marL="0" indent="0">
              <a:buNone/>
            </a:pPr>
            <a:r>
              <a:rPr lang="es-ES" sz="1800" dirty="0" err="1"/>
              <a:t>ans</a:t>
            </a:r>
            <a:r>
              <a:rPr lang="es-ES" sz="1800" dirty="0"/>
              <a:t> =</a:t>
            </a:r>
          </a:p>
          <a:p>
            <a:pPr marL="0" indent="0">
              <a:buNone/>
            </a:pPr>
            <a:r>
              <a:rPr lang="de-DE" sz="1800" dirty="0"/>
              <a:t>		1.038151127140350e+004</a:t>
            </a:r>
          </a:p>
          <a:p>
            <a:pPr marL="0" indent="0">
              <a:buNone/>
            </a:pPr>
            <a:r>
              <a:rPr lang="de-DE" sz="1800" dirty="0"/>
              <a:t>&gt;&gt; </a:t>
            </a:r>
            <a:r>
              <a:rPr lang="de-DE" sz="1800" dirty="0" err="1"/>
              <a:t>rcond</a:t>
            </a:r>
            <a:r>
              <a:rPr lang="de-DE" sz="1800" dirty="0"/>
              <a:t>(A)</a:t>
            </a:r>
          </a:p>
          <a:p>
            <a:pPr marL="0" indent="0">
              <a:buNone/>
            </a:pPr>
            <a:r>
              <a:rPr lang="de-DE" sz="1800" dirty="0"/>
              <a:t>ans =</a:t>
            </a:r>
          </a:p>
          <a:p>
            <a:pPr marL="0" indent="0">
              <a:buNone/>
            </a:pPr>
            <a:r>
              <a:rPr lang="de-DE" sz="1800" dirty="0"/>
              <a:t>		1.076398898601218e-004</a:t>
            </a:r>
            <a:endParaRPr lang="es-ES" sz="1800" dirty="0"/>
          </a:p>
        </p:txBody>
      </p:sp>
    </p:spTree>
    <p:extLst>
      <p:ext uri="{BB962C8B-B14F-4D97-AF65-F5344CB8AC3E}">
        <p14:creationId xmlns:p14="http://schemas.microsoft.com/office/powerpoint/2010/main" val="230661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Número de condición en </a:t>
            </a:r>
            <a:r>
              <a:rPr lang="es-ES" dirty="0" err="1"/>
              <a:t>Matlab</a:t>
            </a:r>
            <a:endParaRPr lang="es-ES" dirty="0"/>
          </a:p>
        </p:txBody>
      </p:sp>
      <p:pic>
        <p:nvPicPr>
          <p:cNvPr id="6" name="Imagen 5"/>
          <p:cNvPicPr>
            <a:picLocks noChangeAspect="1"/>
          </p:cNvPicPr>
          <p:nvPr/>
        </p:nvPicPr>
        <p:blipFill>
          <a:blip r:embed="rId2"/>
          <a:stretch>
            <a:fillRect/>
          </a:stretch>
        </p:blipFill>
        <p:spPr>
          <a:xfrm>
            <a:off x="587730" y="1297522"/>
            <a:ext cx="4233056" cy="5367230"/>
          </a:xfrm>
          <a:prstGeom prst="rect">
            <a:avLst/>
          </a:prstGeom>
        </p:spPr>
      </p:pic>
      <p:pic>
        <p:nvPicPr>
          <p:cNvPr id="7" name="Imagen 6"/>
          <p:cNvPicPr>
            <a:picLocks noChangeAspect="1"/>
          </p:cNvPicPr>
          <p:nvPr/>
        </p:nvPicPr>
        <p:blipFill>
          <a:blip r:embed="rId3"/>
          <a:stretch>
            <a:fillRect/>
          </a:stretch>
        </p:blipFill>
        <p:spPr>
          <a:xfrm>
            <a:off x="4922014" y="1360390"/>
            <a:ext cx="4096599" cy="5304362"/>
          </a:xfrm>
          <a:prstGeom prst="rect">
            <a:avLst/>
          </a:prstGeom>
        </p:spPr>
      </p:pic>
    </p:spTree>
    <p:extLst>
      <p:ext uri="{BB962C8B-B14F-4D97-AF65-F5344CB8AC3E}">
        <p14:creationId xmlns:p14="http://schemas.microsoft.com/office/powerpoint/2010/main" val="328306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sz="2800" dirty="0"/>
              <a:t>Bibliografía:</a:t>
            </a:r>
            <a:br>
              <a:rPr lang="es-ES" sz="2800" dirty="0"/>
            </a:br>
            <a:endParaRPr lang="es-ES" sz="2800" dirty="0"/>
          </a:p>
        </p:txBody>
      </p:sp>
      <p:sp>
        <p:nvSpPr>
          <p:cNvPr id="3" name="Marcador de contenido 2"/>
          <p:cNvSpPr>
            <a:spLocks noGrp="1"/>
          </p:cNvSpPr>
          <p:nvPr>
            <p:ph idx="1"/>
          </p:nvPr>
        </p:nvSpPr>
        <p:spPr/>
        <p:txBody>
          <a:bodyPr>
            <a:normAutofit/>
          </a:bodyPr>
          <a:lstStyle/>
          <a:p>
            <a:pPr marL="0" indent="0">
              <a:buNone/>
            </a:pPr>
            <a:r>
              <a:rPr lang="es-ES" b="1" dirty="0"/>
              <a:t>Lecturas recomendadas:</a:t>
            </a:r>
          </a:p>
          <a:p>
            <a:r>
              <a:rPr lang="es-ES" b="1" dirty="0"/>
              <a:t>“</a:t>
            </a:r>
            <a:r>
              <a:rPr lang="es-ES" b="1" dirty="0" err="1"/>
              <a:t>Matrix</a:t>
            </a:r>
            <a:r>
              <a:rPr lang="es-ES" b="1" dirty="0"/>
              <a:t> </a:t>
            </a:r>
            <a:r>
              <a:rPr lang="es-ES" b="1" dirty="0" err="1"/>
              <a:t>Computations</a:t>
            </a:r>
            <a:r>
              <a:rPr lang="es-ES" b="1" dirty="0"/>
              <a:t>”. </a:t>
            </a:r>
            <a:r>
              <a:rPr lang="es-ES" b="1" dirty="0" err="1"/>
              <a:t>G.Golub</a:t>
            </a:r>
            <a:r>
              <a:rPr lang="es-ES" b="1" dirty="0"/>
              <a:t> &amp; C. Van Loan. Baltimore ; London : Johns Hopkins</a:t>
            </a:r>
          </a:p>
          <a:p>
            <a:pPr marL="0" indent="0">
              <a:buNone/>
            </a:pPr>
            <a:r>
              <a:rPr lang="es-ES" b="1" dirty="0"/>
              <a:t> </a:t>
            </a:r>
            <a:r>
              <a:rPr lang="es-ES" b="1" dirty="0" err="1"/>
              <a:t>University</a:t>
            </a:r>
            <a:r>
              <a:rPr lang="es-ES" b="1" dirty="0"/>
              <a:t> </a:t>
            </a:r>
            <a:r>
              <a:rPr lang="es-ES" b="1" dirty="0" err="1"/>
              <a:t>Press</a:t>
            </a:r>
            <a:r>
              <a:rPr lang="es-ES" b="1" dirty="0"/>
              <a:t>, 1996 (u otra edición del libro)”</a:t>
            </a:r>
          </a:p>
          <a:p>
            <a:pPr lvl="1"/>
            <a:r>
              <a:rPr lang="es-ES_tradnl" b="1" dirty="0"/>
              <a:t>Capítulo 1. Puntos 1.1, 1.2 y 1.3</a:t>
            </a:r>
          </a:p>
          <a:p>
            <a:pPr lvl="1"/>
            <a:r>
              <a:rPr lang="es-ES_tradnl" b="1" dirty="0"/>
              <a:t>Capítulo 2. Puntos 2.1, 2.2, 2.3, 2.4 y 2.7</a:t>
            </a:r>
            <a:endParaRPr lang="es-ES" dirty="0"/>
          </a:p>
        </p:txBody>
      </p:sp>
    </p:spTree>
    <p:extLst>
      <p:ext uri="{BB962C8B-B14F-4D97-AF65-F5344CB8AC3E}">
        <p14:creationId xmlns:p14="http://schemas.microsoft.com/office/powerpoint/2010/main" val="2368759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Estabilidad Numérica</a:t>
            </a:r>
          </a:p>
        </p:txBody>
      </p:sp>
      <p:sp>
        <p:nvSpPr>
          <p:cNvPr id="3" name="Marcador de contenido 2"/>
          <p:cNvSpPr>
            <a:spLocks noGrp="1"/>
          </p:cNvSpPr>
          <p:nvPr>
            <p:ph idx="1"/>
          </p:nvPr>
        </p:nvSpPr>
        <p:spPr>
          <a:xfrm>
            <a:off x="457200" y="1435046"/>
            <a:ext cx="8229600" cy="4813790"/>
          </a:xfrm>
        </p:spPr>
        <p:txBody>
          <a:bodyPr>
            <a:normAutofit fontScale="55000" lnSpcReduction="20000"/>
          </a:bodyPr>
          <a:lstStyle/>
          <a:p>
            <a:pPr marL="0" indent="0">
              <a:buNone/>
            </a:pPr>
            <a:r>
              <a:rPr lang="es-ES" dirty="0"/>
              <a:t>Problemas científicos y técnicos se resuelven en base a una función f que asocia a un elemento del conjunto de datos un elemento del conjunto de resultados.</a:t>
            </a:r>
          </a:p>
          <a:p>
            <a:pPr marL="0" indent="0">
              <a:buNone/>
            </a:pPr>
            <a:endParaRPr lang="es-ES" dirty="0"/>
          </a:p>
          <a:p>
            <a:pPr marL="0" indent="0">
              <a:buNone/>
            </a:pPr>
            <a:r>
              <a:rPr lang="es-ES" dirty="0"/>
              <a:t>Algoritmo: Conjunto finito de pasos que implementa la resolución del problema representado por f.</a:t>
            </a:r>
          </a:p>
          <a:p>
            <a:pPr marL="0" indent="0">
              <a:buNone/>
            </a:pPr>
            <a:r>
              <a:rPr lang="es-ES" dirty="0"/>
              <a:t>		Problema 					Algoritmo</a:t>
            </a:r>
          </a:p>
          <a:p>
            <a:pPr marL="0" indent="0">
              <a:buNone/>
            </a:pPr>
            <a:r>
              <a:rPr lang="es-ES" dirty="0"/>
              <a:t>		</a:t>
            </a:r>
            <a:r>
              <a:rPr lang="es-ES" dirty="0" err="1"/>
              <a:t>f:</a:t>
            </a:r>
            <a:r>
              <a:rPr lang="es-ES" b="1" dirty="0" err="1"/>
              <a:t>D</a:t>
            </a:r>
            <a:r>
              <a:rPr lang="es-ES" b="1" dirty="0"/>
              <a:t>‐</a:t>
            </a:r>
            <a:r>
              <a:rPr lang="es-ES" dirty="0"/>
              <a:t>‐‐‐‐‐&gt;</a:t>
            </a:r>
            <a:r>
              <a:rPr lang="es-ES" b="1" dirty="0"/>
              <a:t>R 					</a:t>
            </a:r>
            <a:r>
              <a:rPr lang="es-ES" dirty="0"/>
              <a:t>f*:</a:t>
            </a:r>
            <a:r>
              <a:rPr lang="es-ES" b="1" dirty="0"/>
              <a:t>D‐</a:t>
            </a:r>
            <a:r>
              <a:rPr lang="es-ES" dirty="0"/>
              <a:t>‐‐‐‐‐&gt;</a:t>
            </a:r>
            <a:r>
              <a:rPr lang="es-ES" b="1" dirty="0"/>
              <a:t>R</a:t>
            </a:r>
          </a:p>
          <a:p>
            <a:endParaRPr lang="es-ES" dirty="0"/>
          </a:p>
          <a:p>
            <a:pPr marL="0" indent="0">
              <a:buNone/>
            </a:pPr>
            <a:r>
              <a:rPr lang="es-ES" dirty="0"/>
              <a:t>Para un mismo problema pueden existir diferentes algoritmos.</a:t>
            </a:r>
          </a:p>
          <a:p>
            <a:pPr marL="0" indent="0">
              <a:buNone/>
            </a:pPr>
            <a:endParaRPr lang="es-ES" dirty="0"/>
          </a:p>
          <a:p>
            <a:pPr marL="0" indent="0">
              <a:buNone/>
            </a:pPr>
            <a:r>
              <a:rPr lang="es-ES" dirty="0"/>
              <a:t>Ejemplo: Ecuación de 2º grado</a:t>
            </a:r>
          </a:p>
          <a:p>
            <a:pPr marL="0" indent="0">
              <a:buNone/>
            </a:pPr>
            <a:r>
              <a:rPr lang="cs-CZ" dirty="0"/>
              <a:t>	</a:t>
            </a:r>
            <a:r>
              <a:rPr lang="cs-CZ" dirty="0" err="1"/>
              <a:t>Algoritmo</a:t>
            </a:r>
            <a:r>
              <a:rPr lang="cs-CZ" dirty="0"/>
              <a:t> 1: </a:t>
            </a:r>
            <a:r>
              <a:rPr lang="cs-CZ" dirty="0" err="1"/>
              <a:t>x</a:t>
            </a:r>
            <a:r>
              <a:rPr lang="cs-CZ" dirty="0"/>
              <a:t>=(‐b±(b2‐4ac)</a:t>
            </a:r>
            <a:r>
              <a:rPr lang="cs-CZ" baseline="30000" dirty="0"/>
              <a:t>(1/2)</a:t>
            </a:r>
            <a:r>
              <a:rPr lang="cs-CZ" dirty="0"/>
              <a:t>)/(2a)</a:t>
            </a:r>
          </a:p>
          <a:p>
            <a:endParaRPr lang="es-ES_tradnl" dirty="0"/>
          </a:p>
          <a:p>
            <a:pPr marL="0" indent="0">
              <a:buNone/>
            </a:pPr>
            <a:r>
              <a:rPr lang="es-ES_tradnl" dirty="0"/>
              <a:t>	Algoritmo 2: x1=(‐b‐</a:t>
            </a:r>
            <a:r>
              <a:rPr lang="es-ES_tradnl" dirty="0" err="1"/>
              <a:t>sg</a:t>
            </a:r>
            <a:r>
              <a:rPr lang="es-ES_tradnl" dirty="0"/>
              <a:t>(b)(b2‐4ac) </a:t>
            </a:r>
            <a:r>
              <a:rPr lang="es-ES_tradnl" baseline="30000" dirty="0"/>
              <a:t>(1/2)</a:t>
            </a:r>
            <a:r>
              <a:rPr lang="es-ES_tradnl" dirty="0"/>
              <a:t>)/(2a) y x2=c/(ax1)</a:t>
            </a:r>
          </a:p>
          <a:p>
            <a:pPr marL="0" indent="0">
              <a:buNone/>
            </a:pPr>
            <a:endParaRPr lang="es-ES_tradnl" dirty="0"/>
          </a:p>
          <a:p>
            <a:pPr marL="0" indent="0">
              <a:buNone/>
            </a:pPr>
            <a:r>
              <a:rPr lang="es-ES_tradnl" dirty="0"/>
              <a:t>Algoritmo 1 proporciona resultados incorrectos: Algoritmo inestable</a:t>
            </a:r>
          </a:p>
          <a:p>
            <a:pPr marL="0" indent="0">
              <a:buNone/>
            </a:pPr>
            <a:r>
              <a:rPr lang="es-ES_tradnl" dirty="0"/>
              <a:t>Algoritmo 2 proporciona resultados correctos: Algoritmo estable</a:t>
            </a:r>
            <a:endParaRPr lang="es-ES" dirty="0"/>
          </a:p>
        </p:txBody>
      </p:sp>
    </p:spTree>
    <p:extLst>
      <p:ext uri="{BB962C8B-B14F-4D97-AF65-F5344CB8AC3E}">
        <p14:creationId xmlns:p14="http://schemas.microsoft.com/office/powerpoint/2010/main" val="110938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 sz="3200" dirty="0"/>
              <a:t>Formas de analizar el comportamiento de los algoritmos en cuanto a su estabilidad</a:t>
            </a:r>
          </a:p>
        </p:txBody>
      </p:sp>
      <p:sp>
        <p:nvSpPr>
          <p:cNvPr id="3" name="Marcador de contenido 2"/>
          <p:cNvSpPr>
            <a:spLocks noGrp="1"/>
          </p:cNvSpPr>
          <p:nvPr>
            <p:ph idx="1"/>
          </p:nvPr>
        </p:nvSpPr>
        <p:spPr/>
        <p:txBody>
          <a:bodyPr>
            <a:normAutofit fontScale="85000" lnSpcReduction="10000"/>
          </a:bodyPr>
          <a:lstStyle/>
          <a:p>
            <a:r>
              <a:rPr lang="es-ES" b="1" dirty="0"/>
              <a:t>Analizar como está de lejos la solución computada de la solución exacta:</a:t>
            </a:r>
          </a:p>
          <a:p>
            <a:pPr lvl="1"/>
            <a:r>
              <a:rPr lang="es-ES" b="1" dirty="0"/>
              <a:t>Análisis de error progresivo o FORWARD ERROR ANALYSIS</a:t>
            </a:r>
          </a:p>
          <a:p>
            <a:pPr lvl="1"/>
            <a:r>
              <a:rPr lang="es-ES" b="1" dirty="0"/>
              <a:t>Mejor si se conocen los datos exactos</a:t>
            </a:r>
          </a:p>
          <a:p>
            <a:r>
              <a:rPr lang="es-ES" b="1" dirty="0"/>
              <a:t>Analizar si la solución computada es la solución exacta de un problema próximo al problema original:</a:t>
            </a:r>
          </a:p>
          <a:p>
            <a:pPr lvl="1"/>
            <a:r>
              <a:rPr lang="es-ES" b="1" dirty="0"/>
              <a:t>Análisis de error regresivo o BACKWARD ERROR ANALYSIS</a:t>
            </a:r>
          </a:p>
          <a:p>
            <a:pPr lvl="1"/>
            <a:r>
              <a:rPr lang="es-ES" b="1" dirty="0"/>
              <a:t>Mejo	r si se conocen datos experimentales o se utiliza una representación que provoca errores</a:t>
            </a:r>
            <a:endParaRPr lang="es-ES" dirty="0"/>
          </a:p>
        </p:txBody>
      </p:sp>
    </p:spTree>
    <p:extLst>
      <p:ext uri="{BB962C8B-B14F-4D97-AF65-F5344CB8AC3E}">
        <p14:creationId xmlns:p14="http://schemas.microsoft.com/office/powerpoint/2010/main" val="122047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DEFINICIONES DE ESTABILIDAD</a:t>
            </a:r>
          </a:p>
        </p:txBody>
      </p:sp>
      <p:sp>
        <p:nvSpPr>
          <p:cNvPr id="3" name="Marcador de contenido 2"/>
          <p:cNvSpPr>
            <a:spLocks noGrp="1"/>
          </p:cNvSpPr>
          <p:nvPr>
            <p:ph idx="1"/>
          </p:nvPr>
        </p:nvSpPr>
        <p:spPr/>
        <p:txBody>
          <a:bodyPr>
            <a:normAutofit fontScale="85000" lnSpcReduction="20000"/>
          </a:bodyPr>
          <a:lstStyle/>
          <a:p>
            <a:r>
              <a:rPr lang="es-ES" dirty="0"/>
              <a:t>Un algoritmo es progresivamente (forward) estable si la solución computada que produce está próxima a la solución exacta.</a:t>
            </a:r>
          </a:p>
          <a:p>
            <a:pPr marL="400050" lvl="1" indent="0">
              <a:buNone/>
            </a:pPr>
            <a:r>
              <a:rPr lang="es-ES_tradnl" dirty="0"/>
              <a:t>Ejemplo: 		</a:t>
            </a:r>
            <a:r>
              <a:rPr lang="es-ES_tradnl" dirty="0" err="1"/>
              <a:t>fl</a:t>
            </a:r>
            <a:r>
              <a:rPr lang="es-ES_tradnl" dirty="0"/>
              <a:t>(</a:t>
            </a:r>
            <a:r>
              <a:rPr lang="es-ES_tradnl" dirty="0" err="1"/>
              <a:t>x+y</a:t>
            </a:r>
            <a:r>
              <a:rPr lang="es-ES_tradnl" dirty="0"/>
              <a:t>)= (</a:t>
            </a:r>
            <a:r>
              <a:rPr lang="es-ES_tradnl" dirty="0" err="1"/>
              <a:t>x+y</a:t>
            </a:r>
            <a:r>
              <a:rPr lang="es-ES_tradnl" dirty="0"/>
              <a:t>)(1+</a:t>
            </a:r>
            <a:r>
              <a:rPr lang="es-ES_tradnl" b="1" dirty="0"/>
              <a:t>⍬</a:t>
            </a:r>
            <a:r>
              <a:rPr lang="es-ES_tradnl" dirty="0"/>
              <a:t>), con |</a:t>
            </a:r>
            <a:r>
              <a:rPr lang="es-ES_tradnl" b="1" dirty="0"/>
              <a:t>⍬</a:t>
            </a:r>
            <a:r>
              <a:rPr lang="es-ES_tradnl" dirty="0"/>
              <a:t>|&lt;u</a:t>
            </a:r>
          </a:p>
          <a:p>
            <a:pPr marL="400050" lvl="1" indent="0">
              <a:buNone/>
            </a:pPr>
            <a:r>
              <a:rPr lang="es-ES_tradnl" dirty="0"/>
              <a:t>es decir 			</a:t>
            </a:r>
            <a:r>
              <a:rPr lang="es-ES_tradnl" dirty="0" err="1"/>
              <a:t>fl</a:t>
            </a:r>
            <a:r>
              <a:rPr lang="es-ES_tradnl" dirty="0"/>
              <a:t>(</a:t>
            </a:r>
            <a:r>
              <a:rPr lang="es-ES_tradnl" dirty="0" err="1"/>
              <a:t>x+y</a:t>
            </a:r>
            <a:r>
              <a:rPr lang="es-ES_tradnl" dirty="0"/>
              <a:t>)= (</a:t>
            </a:r>
            <a:r>
              <a:rPr lang="es-ES_tradnl" dirty="0" err="1"/>
              <a:t>x+y</a:t>
            </a:r>
            <a:r>
              <a:rPr lang="es-ES_tradnl" dirty="0"/>
              <a:t>) + e,</a:t>
            </a:r>
          </a:p>
          <a:p>
            <a:pPr marL="400050" lvl="1" indent="0">
              <a:buNone/>
            </a:pPr>
            <a:r>
              <a:rPr lang="es-ES_tradnl" dirty="0"/>
              <a:t>								con e = (</a:t>
            </a:r>
            <a:r>
              <a:rPr lang="es-ES_tradnl" b="1" dirty="0"/>
              <a:t>⍬</a:t>
            </a:r>
            <a:r>
              <a:rPr lang="es-ES_tradnl" dirty="0"/>
              <a:t>)(</a:t>
            </a:r>
            <a:r>
              <a:rPr lang="es-ES_tradnl" dirty="0" err="1"/>
              <a:t>x+y</a:t>
            </a:r>
            <a:r>
              <a:rPr lang="es-ES_tradnl" dirty="0"/>
              <a:t>) pequeño</a:t>
            </a:r>
          </a:p>
          <a:p>
            <a:r>
              <a:rPr lang="es-ES_tradnl" dirty="0"/>
              <a:t>Un algoritmo es regresivamente (</a:t>
            </a:r>
            <a:r>
              <a:rPr lang="es-ES_tradnl" dirty="0" err="1"/>
              <a:t>backward</a:t>
            </a:r>
            <a:r>
              <a:rPr lang="es-ES_tradnl" dirty="0"/>
              <a:t>) estable si la solución que produce es la solución exacta de un problema próximo al original.</a:t>
            </a:r>
          </a:p>
          <a:p>
            <a:pPr marL="0" indent="0">
              <a:buNone/>
            </a:pPr>
            <a:r>
              <a:rPr lang="es-ES_tradnl" dirty="0"/>
              <a:t>	Ejemplo: 			</a:t>
            </a:r>
            <a:r>
              <a:rPr lang="es-ES_tradnl" dirty="0" err="1"/>
              <a:t>fl</a:t>
            </a:r>
            <a:r>
              <a:rPr lang="es-ES_tradnl" dirty="0"/>
              <a:t>(</a:t>
            </a:r>
            <a:r>
              <a:rPr lang="es-ES_tradnl" dirty="0" err="1"/>
              <a:t>x+y</a:t>
            </a:r>
            <a:r>
              <a:rPr lang="es-ES_tradnl" dirty="0"/>
              <a:t>)= (</a:t>
            </a:r>
            <a:r>
              <a:rPr lang="es-ES_tradnl" dirty="0" err="1"/>
              <a:t>x+y</a:t>
            </a:r>
            <a:r>
              <a:rPr lang="es-ES_tradnl" dirty="0"/>
              <a:t>)(1+</a:t>
            </a:r>
            <a:r>
              <a:rPr lang="es-ES_tradnl" b="1" dirty="0"/>
              <a:t> ⍬</a:t>
            </a:r>
            <a:r>
              <a:rPr lang="es-ES_tradnl" dirty="0"/>
              <a:t>), con |</a:t>
            </a:r>
            <a:r>
              <a:rPr lang="es-ES_tradnl" b="1" dirty="0"/>
              <a:t>⍬</a:t>
            </a:r>
            <a:r>
              <a:rPr lang="es-ES_tradnl" dirty="0"/>
              <a:t>|&lt;u</a:t>
            </a:r>
          </a:p>
          <a:p>
            <a:pPr marL="0" indent="0">
              <a:buNone/>
            </a:pPr>
            <a:r>
              <a:rPr lang="es-ES_tradnl" dirty="0"/>
              <a:t>	es decir 			</a:t>
            </a:r>
            <a:r>
              <a:rPr lang="es-ES_tradnl" dirty="0" err="1"/>
              <a:t>fl</a:t>
            </a:r>
            <a:r>
              <a:rPr lang="es-ES_tradnl" dirty="0"/>
              <a:t>(</a:t>
            </a:r>
            <a:r>
              <a:rPr lang="es-ES_tradnl" dirty="0" err="1"/>
              <a:t>x+y</a:t>
            </a:r>
            <a:r>
              <a:rPr lang="es-ES_tradnl" dirty="0"/>
              <a:t>)= x(1+</a:t>
            </a:r>
            <a:r>
              <a:rPr lang="es-ES_tradnl" b="1" dirty="0"/>
              <a:t> ⍬</a:t>
            </a:r>
            <a:r>
              <a:rPr lang="es-ES_tradnl" dirty="0"/>
              <a:t>)+y(1+</a:t>
            </a:r>
            <a:r>
              <a:rPr lang="es-ES_tradnl" b="1" dirty="0"/>
              <a:t> ⍬</a:t>
            </a:r>
            <a:r>
              <a:rPr lang="es-ES_tradnl" dirty="0"/>
              <a:t>)=</a:t>
            </a:r>
            <a:r>
              <a:rPr lang="es-ES_tradnl" dirty="0" err="1"/>
              <a:t>x'+y</a:t>
            </a:r>
            <a:r>
              <a:rPr lang="es-ES_tradnl" dirty="0"/>
              <a:t>'</a:t>
            </a:r>
          </a:p>
          <a:p>
            <a:pPr marL="0" indent="0">
              <a:buNone/>
            </a:pPr>
            <a:r>
              <a:rPr lang="es-ES_tradnl" dirty="0"/>
              <a:t>						con (x' próximo a x) e (y' próximo a y)</a:t>
            </a:r>
            <a:endParaRPr lang="es-ES" dirty="0"/>
          </a:p>
        </p:txBody>
      </p:sp>
    </p:spTree>
    <p:extLst>
      <p:ext uri="{BB962C8B-B14F-4D97-AF65-F5344CB8AC3E}">
        <p14:creationId xmlns:p14="http://schemas.microsoft.com/office/powerpoint/2010/main" val="3577854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PROXIMIDAD</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70000" lnSpcReduction="20000"/>
              </a:bodyPr>
              <a:lstStyle/>
              <a:p>
                <a:pPr algn="just"/>
                <a:r>
                  <a:rPr lang="es-ES" dirty="0"/>
                  <a:t>Tradicionalmente se han venido utilizando normas vectoriales y matriciales para medir la proximidad entre vectores y entre matrices</a:t>
                </a:r>
              </a:p>
              <a:p>
                <a:pPr algn="just"/>
                <a:r>
                  <a:rPr lang="es-ES" dirty="0"/>
                  <a:t>Este sistema tiene el inconveniente de que se mide una matriz entera (n</a:t>
                </a:r>
                <a:r>
                  <a:rPr lang="es-ES" baseline="30000" dirty="0"/>
                  <a:t>2</a:t>
                </a:r>
                <a:r>
                  <a:rPr lang="es-ES" dirty="0"/>
                  <a:t> números) utilizando un solo número</a:t>
                </a:r>
              </a:p>
              <a:p>
                <a:r>
                  <a:rPr lang="es-ES" dirty="0"/>
                  <a:t>También se puede utilizar un análisis de proximidad orientado a elementos</a:t>
                </a:r>
              </a:p>
              <a:p>
                <a:pPr marL="0" indent="0">
                  <a:buNone/>
                </a:pPr>
                <a:r>
                  <a:rPr lang="es-ES" dirty="0"/>
                  <a:t>	  Ejemplo:</a:t>
                </a:r>
              </a:p>
              <a:p>
                <a:pPr marL="0" indent="0">
                  <a:buNone/>
                </a:pPr>
                <a:r>
                  <a:rPr lang="es-ES" dirty="0"/>
                  <a:t>		</a:t>
                </a:r>
                <a14:m>
                  <m:oMath xmlns:m="http://schemas.openxmlformats.org/officeDocument/2006/math">
                    <m:r>
                      <a:rPr lang="es-ES" b="0" i="1" smtClean="0">
                        <a:latin typeface="Cambria Math" panose="02040503050406030204" pitchFamily="18" charset="0"/>
                      </a:rPr>
                      <m:t>𝐴</m:t>
                    </m:r>
                    <m:r>
                      <a:rPr lang="es-ES" b="0" i="1" smtClean="0">
                        <a:latin typeface="Cambria Math" panose="02040503050406030204" pitchFamily="18" charset="0"/>
                      </a:rPr>
                      <m:t>,</m:t>
                    </m:r>
                    <m:r>
                      <a:rPr lang="es-ES" b="0" i="1" smtClean="0">
                        <a:latin typeface="Cambria Math" panose="02040503050406030204" pitchFamily="18" charset="0"/>
                      </a:rPr>
                      <m:t>𝐵</m:t>
                    </m:r>
                    <m:r>
                      <a:rPr lang="es-ES" b="0" i="1" smtClean="0">
                        <a:latin typeface="Cambria Math" panose="02040503050406030204" pitchFamily="18" charset="0"/>
                      </a:rPr>
                      <m:t> ∈</m:t>
                    </m:r>
                    <m:r>
                      <a:rPr lang="es-ES" b="0" i="1" smtClean="0">
                        <a:latin typeface="Cambria Math" panose="02040503050406030204" pitchFamily="18" charset="0"/>
                        <a:ea typeface="Cambria Math" panose="02040503050406030204" pitchFamily="18" charset="0"/>
                      </a:rPr>
                      <m:t>ℜ</m:t>
                    </m:r>
                  </m:oMath>
                </a14:m>
                <a:r>
                  <a:rPr lang="es-ES" baseline="30000" dirty="0"/>
                  <a:t>nxn</a:t>
                </a:r>
              </a:p>
              <a:p>
                <a:pPr marL="0" indent="0">
                  <a:buNone/>
                </a:pPr>
                <a:r>
                  <a:rPr lang="nl-NL" dirty="0"/>
                  <a:t>		</a:t>
                </a:r>
                <a:r>
                  <a:rPr lang="nl-NL" dirty="0" err="1"/>
                  <a:t>fl</a:t>
                </a:r>
                <a:r>
                  <a:rPr lang="nl-NL" dirty="0"/>
                  <a:t>(A+B) = [</a:t>
                </a:r>
                <a:r>
                  <a:rPr lang="nl-NL" dirty="0" err="1"/>
                  <a:t>fl</a:t>
                </a:r>
                <a:r>
                  <a:rPr lang="nl-NL" dirty="0"/>
                  <a:t>(</a:t>
                </a:r>
                <a:r>
                  <a:rPr lang="nl-NL" dirty="0" err="1"/>
                  <a:t>a</a:t>
                </a:r>
                <a:r>
                  <a:rPr lang="nl-NL" baseline="-25000" dirty="0" err="1"/>
                  <a:t>ij</a:t>
                </a:r>
                <a:r>
                  <a:rPr lang="nl-NL" dirty="0"/>
                  <a:t> + b</a:t>
                </a:r>
                <a:r>
                  <a:rPr lang="nl-NL" baseline="-25000" dirty="0"/>
                  <a:t>ij</a:t>
                </a:r>
                <a:r>
                  <a:rPr lang="nl-NL" dirty="0"/>
                  <a:t>)] =[(</a:t>
                </a:r>
                <a:r>
                  <a:rPr lang="nl-NL" dirty="0" err="1"/>
                  <a:t>a</a:t>
                </a:r>
                <a:r>
                  <a:rPr lang="nl-NL" baseline="-25000" dirty="0" err="1"/>
                  <a:t>ij</a:t>
                </a:r>
                <a:r>
                  <a:rPr lang="nl-NL" baseline="-25000" dirty="0"/>
                  <a:t> </a:t>
                </a:r>
                <a:r>
                  <a:rPr lang="nl-NL" dirty="0"/>
                  <a:t>+ b</a:t>
                </a:r>
                <a:r>
                  <a:rPr lang="nl-NL" baseline="-25000" dirty="0"/>
                  <a:t>ij</a:t>
                </a:r>
                <a:r>
                  <a:rPr lang="nl-NL" dirty="0"/>
                  <a:t>)(1+</a:t>
                </a:r>
                <a:r>
                  <a:rPr lang="es-ES_tradnl" b="1" dirty="0"/>
                  <a:t> ⍬</a:t>
                </a:r>
                <a:r>
                  <a:rPr lang="nl-NL" baseline="-25000" dirty="0"/>
                  <a:t>ij</a:t>
                </a:r>
                <a:r>
                  <a:rPr lang="nl-NL" dirty="0"/>
                  <a:t>)] con |</a:t>
                </a:r>
                <a:r>
                  <a:rPr lang="es-ES_tradnl" b="1" dirty="0"/>
                  <a:t>⍬</a:t>
                </a:r>
                <a:r>
                  <a:rPr lang="nl-NL" baseline="-25000" dirty="0"/>
                  <a:t>ij</a:t>
                </a:r>
                <a:r>
                  <a:rPr lang="nl-NL" dirty="0"/>
                  <a:t>|&lt;u, </a:t>
                </a:r>
                <a:r>
                  <a:rPr lang="nl-NL" dirty="0" err="1"/>
                  <a:t>i,j</a:t>
                </a:r>
                <a:r>
                  <a:rPr lang="nl-NL" dirty="0"/>
                  <a:t>=1,2,...n</a:t>
                </a:r>
              </a:p>
              <a:p>
                <a:pPr marL="0" indent="0">
                  <a:buNone/>
                </a:pPr>
                <a:r>
                  <a:rPr lang="nl-NL" dirty="0"/>
                  <a:t>		</a:t>
                </a:r>
                <a:r>
                  <a:rPr lang="nl-NL" dirty="0" err="1"/>
                  <a:t>fl</a:t>
                </a:r>
                <a:r>
                  <a:rPr lang="nl-NL" dirty="0"/>
                  <a:t>(A+B)=[(</a:t>
                </a:r>
                <a:r>
                  <a:rPr lang="nl-NL" dirty="0" err="1"/>
                  <a:t>a</a:t>
                </a:r>
                <a:r>
                  <a:rPr lang="nl-NL" baseline="-25000" dirty="0" err="1"/>
                  <a:t>ij</a:t>
                </a:r>
                <a:r>
                  <a:rPr lang="nl-NL" dirty="0"/>
                  <a:t> + b</a:t>
                </a:r>
                <a:r>
                  <a:rPr lang="nl-NL" baseline="-25000" dirty="0"/>
                  <a:t>ij</a:t>
                </a:r>
                <a:r>
                  <a:rPr lang="nl-NL" dirty="0"/>
                  <a:t>)] +[(</a:t>
                </a:r>
                <a:r>
                  <a:rPr lang="nl-NL" dirty="0" err="1"/>
                  <a:t>a</a:t>
                </a:r>
                <a:r>
                  <a:rPr lang="nl-NL" baseline="-25000" dirty="0" err="1"/>
                  <a:t>ij</a:t>
                </a:r>
                <a:r>
                  <a:rPr lang="nl-NL" dirty="0"/>
                  <a:t> + b</a:t>
                </a:r>
                <a:r>
                  <a:rPr lang="nl-NL" baseline="-25000" dirty="0"/>
                  <a:t>ij</a:t>
                </a:r>
                <a:r>
                  <a:rPr lang="nl-NL" dirty="0"/>
                  <a:t>)</a:t>
                </a:r>
                <a:r>
                  <a:rPr lang="es-ES_tradnl" b="1" dirty="0"/>
                  <a:t> ⍬</a:t>
                </a:r>
                <a:r>
                  <a:rPr lang="nl-NL" baseline="-25000" dirty="0"/>
                  <a:t>ij</a:t>
                </a:r>
                <a:r>
                  <a:rPr lang="nl-NL" dirty="0"/>
                  <a:t>] = (A+B) + E</a:t>
                </a:r>
              </a:p>
              <a:p>
                <a:pPr marL="0" indent="0">
                  <a:buNone/>
                </a:pPr>
                <a:r>
                  <a:rPr lang="nl-NL" dirty="0"/>
                  <a:t>		con |</a:t>
                </a:r>
                <a14:m>
                  <m:oMath xmlns:m="http://schemas.openxmlformats.org/officeDocument/2006/math">
                    <m:r>
                      <a:rPr lang="nl-NL" i="1" dirty="0" smtClean="0">
                        <a:latin typeface="Cambria Math" panose="02040503050406030204" pitchFamily="18" charset="0"/>
                        <a:ea typeface="Cambria Math" panose="02040503050406030204" pitchFamily="18" charset="0"/>
                      </a:rPr>
                      <m:t>𝜀</m:t>
                    </m:r>
                  </m:oMath>
                </a14:m>
                <a:r>
                  <a:rPr lang="nl-NL" baseline="-25000" dirty="0" err="1"/>
                  <a:t>ij</a:t>
                </a:r>
                <a:r>
                  <a:rPr lang="nl-NL" dirty="0"/>
                  <a:t>|&lt;=|(</a:t>
                </a:r>
                <a:r>
                  <a:rPr lang="nl-NL" dirty="0" err="1"/>
                  <a:t>a</a:t>
                </a:r>
                <a:r>
                  <a:rPr lang="nl-NL" baseline="-25000" dirty="0" err="1"/>
                  <a:t>ij</a:t>
                </a:r>
                <a:r>
                  <a:rPr lang="nl-NL" baseline="-25000" dirty="0"/>
                  <a:t> </a:t>
                </a:r>
                <a:r>
                  <a:rPr lang="nl-NL" dirty="0"/>
                  <a:t>+ b</a:t>
                </a:r>
                <a:r>
                  <a:rPr lang="nl-NL" baseline="-25000" dirty="0"/>
                  <a:t>ij</a:t>
                </a:r>
                <a:r>
                  <a:rPr lang="nl-NL" dirty="0"/>
                  <a:t>)|u, </a:t>
                </a:r>
                <a:r>
                  <a:rPr lang="nl-NL" dirty="0" err="1"/>
                  <a:t>i,j</a:t>
                </a:r>
                <a:r>
                  <a:rPr lang="nl-NL" dirty="0"/>
                  <a:t>=1,2,...n,   </a:t>
                </a:r>
                <a:r>
                  <a:rPr lang="nl-NL" dirty="0" err="1"/>
                  <a:t>orientado</a:t>
                </a:r>
                <a:r>
                  <a:rPr lang="nl-NL" dirty="0"/>
                  <a:t> a </a:t>
                </a:r>
                <a:r>
                  <a:rPr lang="nl-NL" dirty="0" err="1"/>
                  <a:t>elementos</a:t>
                </a:r>
                <a:endParaRPr lang="nl-NL" dirty="0"/>
              </a:p>
              <a:p>
                <a:pPr marL="0" indent="0">
                  <a:buNone/>
                </a:pPr>
                <a:r>
                  <a:rPr lang="nl-NL" dirty="0"/>
                  <a:t>		con ||E||</a:t>
                </a:r>
                <a:r>
                  <a:rPr lang="nl-NL" baseline="-25000" dirty="0"/>
                  <a:t>F </a:t>
                </a:r>
                <a:r>
                  <a:rPr lang="nl-NL" dirty="0"/>
                  <a:t> </a:t>
                </a:r>
                <a:r>
                  <a:rPr lang="nl-NL" dirty="0" err="1"/>
                  <a:t>pequeña</a:t>
                </a:r>
                <a:r>
                  <a:rPr lang="nl-NL" dirty="0"/>
                  <a:t>, 			      </a:t>
                </a:r>
                <a:r>
                  <a:rPr lang="nl-NL" dirty="0" err="1"/>
                  <a:t>orientado</a:t>
                </a:r>
                <a:r>
                  <a:rPr lang="nl-NL" dirty="0"/>
                  <a:t> a </a:t>
                </a:r>
                <a:r>
                  <a:rPr lang="nl-NL" dirty="0" err="1"/>
                  <a:t>normas</a:t>
                </a:r>
                <a:endParaRPr lang="es-ES"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3"/>
                <a:stretch>
                  <a:fillRect l="-926" t="-1961" r="-772"/>
                </a:stretch>
              </a:blipFill>
            </p:spPr>
            <p:txBody>
              <a:bodyPr/>
              <a:lstStyle/>
              <a:p>
                <a:r>
                  <a:rPr lang="es-ES">
                    <a:noFill/>
                  </a:rPr>
                  <a:t> </a:t>
                </a:r>
              </a:p>
            </p:txBody>
          </p:sp>
        </mc:Fallback>
      </mc:AlternateContent>
    </p:spTree>
    <p:extLst>
      <p:ext uri="{BB962C8B-B14F-4D97-AF65-F5344CB8AC3E}">
        <p14:creationId xmlns:p14="http://schemas.microsoft.com/office/powerpoint/2010/main" val="974506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Condicionamiento de un problema</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77500" lnSpcReduction="20000"/>
              </a:bodyPr>
              <a:lstStyle/>
              <a:p>
                <a:r>
                  <a:rPr lang="es-ES" dirty="0"/>
                  <a:t>Problemas científicos y técnicos se resuelven en base a una</a:t>
                </a:r>
              </a:p>
              <a:p>
                <a:pPr marL="0" indent="0">
                  <a:buNone/>
                </a:pPr>
                <a:r>
                  <a:rPr lang="es-ES" dirty="0"/>
                  <a:t>función f que asocia a un elemento del conjunto de datos un elemento del conjunto de resultados.</a:t>
                </a:r>
              </a:p>
              <a:p>
                <a:pPr marL="0" indent="0">
                  <a:buNone/>
                </a:pPr>
                <a:r>
                  <a:rPr lang="es-ES" dirty="0"/>
                  <a:t>				Problema f: </a:t>
                </a:r>
                <a:r>
                  <a:rPr lang="es-ES" b="1" dirty="0"/>
                  <a:t>D‐</a:t>
                </a:r>
                <a:r>
                  <a:rPr lang="es-ES" dirty="0"/>
                  <a:t>‐‐‐‐‐&gt;</a:t>
                </a:r>
                <a:r>
                  <a:rPr lang="es-ES" b="1" dirty="0"/>
                  <a:t>R</a:t>
                </a:r>
              </a:p>
              <a:p>
                <a:pPr marL="0" indent="0">
                  <a:buNone/>
                </a:pPr>
                <a:endParaRPr lang="es-ES" b="1" dirty="0"/>
              </a:p>
              <a:p>
                <a:r>
                  <a:rPr lang="es-ES" dirty="0"/>
                  <a:t>Si se utiliza una representación no exacta de los datos y se quiere obtener un resultado preciso debemos asegurarnos de que la función f no produce grandes variaciones.</a:t>
                </a:r>
              </a:p>
              <a:p>
                <a:endParaRPr lang="es-ES" dirty="0"/>
              </a:p>
              <a:p>
                <a:r>
                  <a:rPr lang="es-ES" dirty="0"/>
                  <a:t> Si x </a:t>
                </a:r>
                <a14:m>
                  <m:oMath xmlns:m="http://schemas.openxmlformats.org/officeDocument/2006/math">
                    <m:r>
                      <a:rPr lang="es-ES" b="1" i="1" dirty="0" smtClean="0">
                        <a:latin typeface="Cambria Math" panose="02040503050406030204" pitchFamily="18" charset="0"/>
                        <a:ea typeface="Cambria Math" panose="02040503050406030204" pitchFamily="18" charset="0"/>
                      </a:rPr>
                      <m:t>∈</m:t>
                    </m:r>
                  </m:oMath>
                </a14:m>
                <a:r>
                  <a:rPr lang="es-ES" b="1" dirty="0"/>
                  <a:t> D </a:t>
                </a:r>
                <a:r>
                  <a:rPr lang="es-ES" dirty="0"/>
                  <a:t>se aproxima por x*</a:t>
                </a:r>
                <a14:m>
                  <m:oMath xmlns:m="http://schemas.openxmlformats.org/officeDocument/2006/math">
                    <m:r>
                      <a:rPr lang="es-ES" b="1" i="1" dirty="0">
                        <a:latin typeface="Cambria Math" panose="02040503050406030204" pitchFamily="18" charset="0"/>
                        <a:ea typeface="Cambria Math" panose="02040503050406030204" pitchFamily="18" charset="0"/>
                      </a:rPr>
                      <m:t>∈</m:t>
                    </m:r>
                  </m:oMath>
                </a14:m>
                <a:r>
                  <a:rPr lang="es-ES" b="1" dirty="0"/>
                  <a:t>D     </a:t>
                </a:r>
                <a:r>
                  <a:rPr lang="es-ES" dirty="0"/>
                  <a:t>¿qué ocurre con f(x*)?       ¿Es próximo a f(x)?</a:t>
                </a:r>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389" t="-2521"/>
                </a:stretch>
              </a:blipFill>
            </p:spPr>
            <p:txBody>
              <a:bodyPr/>
              <a:lstStyle/>
              <a:p>
                <a:r>
                  <a:rPr lang="es-ES">
                    <a:noFill/>
                  </a:rPr>
                  <a:t> </a:t>
                </a:r>
              </a:p>
            </p:txBody>
          </p:sp>
        </mc:Fallback>
      </mc:AlternateContent>
    </p:spTree>
    <p:extLst>
      <p:ext uri="{BB962C8B-B14F-4D97-AF65-F5344CB8AC3E}">
        <p14:creationId xmlns:p14="http://schemas.microsoft.com/office/powerpoint/2010/main" val="2625186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Condicionamiento de un problema</a:t>
            </a:r>
          </a:p>
        </p:txBody>
      </p:sp>
      <p:pic>
        <p:nvPicPr>
          <p:cNvPr id="11" name="Imagen 10"/>
          <p:cNvPicPr>
            <a:picLocks noChangeAspect="1"/>
          </p:cNvPicPr>
          <p:nvPr/>
        </p:nvPicPr>
        <p:blipFill>
          <a:blip r:embed="rId2"/>
          <a:stretch>
            <a:fillRect/>
          </a:stretch>
        </p:blipFill>
        <p:spPr>
          <a:xfrm>
            <a:off x="1223954" y="1540269"/>
            <a:ext cx="6681137" cy="2746177"/>
          </a:xfrm>
          <a:prstGeom prst="rect">
            <a:avLst/>
          </a:prstGeom>
        </p:spPr>
      </p:pic>
      <p:sp>
        <p:nvSpPr>
          <p:cNvPr id="12" name="CuadroTexto 11"/>
          <p:cNvSpPr txBox="1"/>
          <p:nvPr/>
        </p:nvSpPr>
        <p:spPr>
          <a:xfrm>
            <a:off x="1389603" y="4582736"/>
            <a:ext cx="6994027" cy="646331"/>
          </a:xfrm>
          <a:prstGeom prst="rect">
            <a:avLst/>
          </a:prstGeom>
          <a:noFill/>
        </p:spPr>
        <p:txBody>
          <a:bodyPr wrap="square" rtlCol="0">
            <a:spAutoFit/>
          </a:bodyPr>
          <a:lstStyle/>
          <a:p>
            <a:r>
              <a:rPr lang="es-ES" dirty="0"/>
              <a:t>Obsérvese que esta cuestión atañe al problema que resuelve f y</a:t>
            </a:r>
          </a:p>
          <a:p>
            <a:r>
              <a:rPr lang="es-ES" dirty="0"/>
              <a:t>no al algoritmo que implementemos.</a:t>
            </a:r>
          </a:p>
        </p:txBody>
      </p:sp>
    </p:spTree>
    <p:extLst>
      <p:ext uri="{BB962C8B-B14F-4D97-AF65-F5344CB8AC3E}">
        <p14:creationId xmlns:p14="http://schemas.microsoft.com/office/powerpoint/2010/main" val="213827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l"/>
            <a:r>
              <a:rPr lang="es-ES" dirty="0"/>
              <a:t>DEFINICION</a:t>
            </a:r>
          </a:p>
        </p:txBody>
      </p:sp>
      <p:sp>
        <p:nvSpPr>
          <p:cNvPr id="3" name="Marcador de contenido 2"/>
          <p:cNvSpPr>
            <a:spLocks noGrp="1"/>
          </p:cNvSpPr>
          <p:nvPr>
            <p:ph idx="1"/>
          </p:nvPr>
        </p:nvSpPr>
        <p:spPr/>
        <p:txBody>
          <a:bodyPr>
            <a:normAutofit fontScale="62500" lnSpcReduction="20000"/>
          </a:bodyPr>
          <a:lstStyle/>
          <a:p>
            <a:pPr algn="just"/>
            <a:r>
              <a:rPr lang="es-ES" dirty="0"/>
              <a:t>Un </a:t>
            </a:r>
            <a:r>
              <a:rPr lang="es-ES" b="1" dirty="0"/>
              <a:t>problema está mal condicionado </a:t>
            </a:r>
            <a:r>
              <a:rPr lang="es-ES" dirty="0"/>
              <a:t>(con respecto a un conjunto de datos) si un error relativo pequeño en los datos provoca un error relativo grande en la solución computada,  independientemente del algoritmo utilizado para encontrarla</a:t>
            </a:r>
          </a:p>
          <a:p>
            <a:pPr marL="0" indent="0">
              <a:buNone/>
            </a:pPr>
            <a:endParaRPr lang="es-ES" dirty="0"/>
          </a:p>
          <a:p>
            <a:pPr marL="0" indent="0">
              <a:buNone/>
            </a:pPr>
            <a:r>
              <a:rPr lang="es-ES" b="1" dirty="0"/>
              <a:t>Ejemplo de problema mal condicionado</a:t>
            </a:r>
            <a:r>
              <a:rPr lang="es-ES" dirty="0"/>
              <a:t>:</a:t>
            </a:r>
          </a:p>
          <a:p>
            <a:pPr marL="0" indent="0">
              <a:buNone/>
            </a:pPr>
            <a:endParaRPr lang="es-ES_tradnl" dirty="0"/>
          </a:p>
          <a:p>
            <a:pPr marL="0" indent="0">
              <a:buNone/>
            </a:pPr>
            <a:r>
              <a:rPr lang="es-ES_tradnl" b="1" dirty="0"/>
              <a:t>Polinomio de </a:t>
            </a:r>
            <a:r>
              <a:rPr lang="es-ES_tradnl" b="1" dirty="0" err="1"/>
              <a:t>Wilkinson</a:t>
            </a:r>
            <a:r>
              <a:rPr lang="es-ES_tradnl" dirty="0"/>
              <a:t>: P(x)=(x</a:t>
            </a:r>
            <a:r>
              <a:rPr lang="es-ES_tradnl" b="1" dirty="0"/>
              <a:t>‐</a:t>
            </a:r>
            <a:r>
              <a:rPr lang="es-ES_tradnl" dirty="0"/>
              <a:t>1)(x</a:t>
            </a:r>
            <a:r>
              <a:rPr lang="es-ES_tradnl" b="1" dirty="0"/>
              <a:t>‐</a:t>
            </a:r>
            <a:r>
              <a:rPr lang="es-ES_tradnl" dirty="0"/>
              <a:t>2)...(x</a:t>
            </a:r>
            <a:r>
              <a:rPr lang="es-ES_tradnl" b="1" dirty="0"/>
              <a:t>‐</a:t>
            </a:r>
            <a:r>
              <a:rPr lang="es-ES_tradnl" dirty="0"/>
              <a:t>20)=x</a:t>
            </a:r>
            <a:r>
              <a:rPr lang="es-ES_tradnl" baseline="30000" dirty="0"/>
              <a:t>20</a:t>
            </a:r>
            <a:r>
              <a:rPr lang="es-ES_tradnl" dirty="0"/>
              <a:t> </a:t>
            </a:r>
            <a:r>
              <a:rPr lang="es-ES_tradnl" b="1" dirty="0"/>
              <a:t>‐ </a:t>
            </a:r>
            <a:r>
              <a:rPr lang="es-ES_tradnl" dirty="0"/>
              <a:t>210x</a:t>
            </a:r>
            <a:r>
              <a:rPr lang="es-ES_tradnl" baseline="30000" dirty="0"/>
              <a:t>19</a:t>
            </a:r>
            <a:r>
              <a:rPr lang="es-ES_tradnl" dirty="0"/>
              <a:t> +....</a:t>
            </a:r>
          </a:p>
          <a:p>
            <a:pPr marL="0" indent="0">
              <a:buNone/>
            </a:pPr>
            <a:endParaRPr lang="cs-CZ" dirty="0"/>
          </a:p>
          <a:p>
            <a:pPr marL="0" indent="0">
              <a:buNone/>
            </a:pPr>
            <a:r>
              <a:rPr lang="cs-CZ" dirty="0"/>
              <a:t>			</a:t>
            </a:r>
            <a:r>
              <a:rPr lang="cs-CZ" dirty="0" err="1"/>
              <a:t>Raíces</a:t>
            </a:r>
            <a:r>
              <a:rPr lang="cs-CZ" dirty="0"/>
              <a:t>: 1,2,...,20</a:t>
            </a:r>
          </a:p>
          <a:p>
            <a:pPr marL="0" indent="0">
              <a:buNone/>
            </a:pPr>
            <a:endParaRPr lang="cs-CZ" dirty="0"/>
          </a:p>
          <a:p>
            <a:pPr marL="0" indent="0">
              <a:buNone/>
            </a:pPr>
            <a:r>
              <a:rPr lang="cs-CZ" dirty="0"/>
              <a:t>Si se </a:t>
            </a:r>
            <a:r>
              <a:rPr lang="cs-CZ" dirty="0" err="1"/>
              <a:t>cambia</a:t>
            </a:r>
            <a:r>
              <a:rPr lang="cs-CZ" dirty="0"/>
              <a:t> el </a:t>
            </a:r>
            <a:r>
              <a:rPr lang="cs-CZ" dirty="0" err="1"/>
              <a:t>coeficiente</a:t>
            </a:r>
            <a:r>
              <a:rPr lang="cs-CZ" dirty="0"/>
              <a:t> de x</a:t>
            </a:r>
            <a:r>
              <a:rPr lang="cs-CZ" baseline="30000" dirty="0"/>
              <a:t>19</a:t>
            </a:r>
            <a:r>
              <a:rPr lang="cs-CZ" dirty="0"/>
              <a:t> </a:t>
            </a:r>
            <a:r>
              <a:rPr lang="cs-CZ" dirty="0" err="1"/>
              <a:t>por</a:t>
            </a:r>
            <a:r>
              <a:rPr lang="cs-CZ" dirty="0"/>
              <a:t> </a:t>
            </a:r>
            <a:r>
              <a:rPr lang="cs-CZ" b="1" dirty="0"/>
              <a:t>‐</a:t>
            </a:r>
            <a:r>
              <a:rPr lang="cs-CZ" dirty="0"/>
              <a:t>210+2</a:t>
            </a:r>
            <a:r>
              <a:rPr lang="cs-CZ" b="1" baseline="30000" dirty="0"/>
              <a:t>‐</a:t>
            </a:r>
            <a:r>
              <a:rPr lang="cs-CZ" baseline="30000" dirty="0"/>
              <a:t>23  </a:t>
            </a:r>
            <a:r>
              <a:rPr lang="cs-CZ" dirty="0" err="1"/>
              <a:t>aparecen</a:t>
            </a:r>
            <a:r>
              <a:rPr lang="cs-CZ" dirty="0"/>
              <a:t> </a:t>
            </a:r>
            <a:r>
              <a:rPr lang="cs-CZ" dirty="0" err="1"/>
              <a:t>raíces</a:t>
            </a:r>
            <a:r>
              <a:rPr lang="cs-CZ" dirty="0"/>
              <a:t> </a:t>
            </a:r>
            <a:r>
              <a:rPr lang="cs-CZ" dirty="0" err="1"/>
              <a:t>tales</a:t>
            </a:r>
            <a:r>
              <a:rPr lang="cs-CZ" dirty="0"/>
              <a:t> </a:t>
            </a:r>
            <a:r>
              <a:rPr lang="cs-CZ" dirty="0" err="1"/>
              <a:t>como</a:t>
            </a:r>
            <a:r>
              <a:rPr lang="cs-CZ" dirty="0"/>
              <a:t>:</a:t>
            </a:r>
          </a:p>
          <a:p>
            <a:pPr marL="0" indent="0">
              <a:buNone/>
            </a:pPr>
            <a:endParaRPr lang="cs-CZ" dirty="0"/>
          </a:p>
          <a:p>
            <a:pPr marL="0" indent="0">
              <a:buNone/>
            </a:pPr>
            <a:r>
              <a:rPr lang="cs-CZ" dirty="0"/>
              <a:t>	19.502439400±1.940330347 i, o 16.730737466±2.812624894 i, </a:t>
            </a:r>
            <a:r>
              <a:rPr lang="cs-CZ" dirty="0" err="1"/>
              <a:t>etc</a:t>
            </a:r>
            <a:endParaRPr lang="es-ES" dirty="0"/>
          </a:p>
        </p:txBody>
      </p:sp>
    </p:spTree>
    <p:extLst>
      <p:ext uri="{BB962C8B-B14F-4D97-AF65-F5344CB8AC3E}">
        <p14:creationId xmlns:p14="http://schemas.microsoft.com/office/powerpoint/2010/main" val="3080966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8629</TotalTime>
  <Words>1065</Words>
  <Application>Microsoft Macintosh PowerPoint</Application>
  <PresentationFormat>Presentación en pantalla (4:3)</PresentationFormat>
  <Paragraphs>103</Paragraphs>
  <Slides>18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18</vt:i4>
      </vt:variant>
    </vt:vector>
  </HeadingPairs>
  <TitlesOfParts>
    <vt:vector size="22" baseType="lpstr">
      <vt:lpstr>Arial</vt:lpstr>
      <vt:lpstr>Calibri</vt:lpstr>
      <vt:lpstr>Cambria Math</vt:lpstr>
      <vt:lpstr>Tema de Office</vt:lpstr>
      <vt:lpstr>Tema 1.</vt:lpstr>
      <vt:lpstr>Bibliografía: </vt:lpstr>
      <vt:lpstr>Estabilidad Numérica</vt:lpstr>
      <vt:lpstr>Formas de analizar el comportamiento de los algoritmos en cuanto a su estabilidad</vt:lpstr>
      <vt:lpstr>DEFINICIONES DE ESTABILIDAD</vt:lpstr>
      <vt:lpstr>PROXIMIDAD</vt:lpstr>
      <vt:lpstr>Condicionamiento de un problema</vt:lpstr>
      <vt:lpstr>Condicionamiento de un problema</vt:lpstr>
      <vt:lpstr>DEFINICION</vt:lpstr>
      <vt:lpstr>Precisión de los algoritmos numéricos</vt:lpstr>
      <vt:lpstr>Precisión de los algoritmos numéricos</vt:lpstr>
      <vt:lpstr>DEFINICION</vt:lpstr>
      <vt:lpstr>Número de condición de la Resolución de un Sistema de Ecuaciones</vt:lpstr>
      <vt:lpstr>Número de condición de la Resolución de un Sistema de Ecuaciones</vt:lpstr>
      <vt:lpstr>Número de condición de la Resolución de un Sistema de Ecuaciones</vt:lpstr>
      <vt:lpstr>Número de condición de la Resolución de un Sistema de Ecuaciones</vt:lpstr>
      <vt:lpstr>Número de condición en Matlab</vt:lpstr>
      <vt:lpstr>Número de condición en Matlab</vt:lpstr>
    </vt:vector>
  </TitlesOfParts>
  <Company>UPV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1.</dc:title>
  <dc:creator>Vicent Vidal Gimeno</dc:creator>
  <cp:lastModifiedBy>Vicente Emilio Vidal Gimeno</cp:lastModifiedBy>
  <cp:revision>20</cp:revision>
  <dcterms:created xsi:type="dcterms:W3CDTF">2019-11-20T18:47:02Z</dcterms:created>
  <dcterms:modified xsi:type="dcterms:W3CDTF">2022-11-23T23:11:17Z</dcterms:modified>
</cp:coreProperties>
</file>