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80" r:id="rId20"/>
    <p:sldId id="281" r:id="rId21"/>
    <p:sldId id="278" r:id="rId22"/>
    <p:sldId id="277" r:id="rId23"/>
    <p:sldId id="282" r:id="rId24"/>
    <p:sldId id="283" r:id="rId25"/>
    <p:sldId id="284" r:id="rId26"/>
    <p:sldId id="285" r:id="rId2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10"/>
  </p:normalViewPr>
  <p:slideViewPr>
    <p:cSldViewPr snapToGrid="0" snapToObjects="1">
      <p:cViewPr varScale="1">
        <p:scale>
          <a:sx n="198" d="100"/>
          <a:sy n="198" d="100"/>
        </p:scale>
        <p:origin x="714" y="1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3175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Questo lavoro nasce dall’interesse per la convergenza tra due mondi: da una parte la modellazione dei processi aziendali tramite standard come BPMN, e dall’altra l’adozione di architetture moderne e distribuite, come quelle a microservizi.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L’obiettivo della presentazione è quello di mostrarvi non solo la parte teorica del BPM, ma anche una sperimentazione concreta in cui ho progettato, modellato e automatizzato un processo aziendale realistico.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Dopo aver introdotto il BPM, è il momento di parlare del </a:t>
            </a:r>
            <a:r>
              <a:rPr lang="it-IT" b="1" dirty="0"/>
              <a:t>linguaggio di modellazione</a:t>
            </a:r>
            <a:r>
              <a:rPr lang="it-IT" dirty="0"/>
              <a:t> su cui si basa gran parte della sua applicazione pratica: il </a:t>
            </a:r>
            <a:r>
              <a:rPr lang="it-IT" b="1" dirty="0"/>
              <a:t>BPMN</a:t>
            </a:r>
            <a:r>
              <a:rPr lang="it-IT" dirty="0"/>
              <a:t>, ovvero </a:t>
            </a:r>
            <a:r>
              <a:rPr lang="it-IT" i="1" dirty="0"/>
              <a:t>Business </a:t>
            </a:r>
            <a:r>
              <a:rPr lang="it-IT" i="1" dirty="0" err="1"/>
              <a:t>Process</a:t>
            </a:r>
            <a:r>
              <a:rPr lang="it-IT" i="1" dirty="0"/>
              <a:t> Model and </a:t>
            </a:r>
            <a:r>
              <a:rPr lang="it-IT" i="1" dirty="0" err="1"/>
              <a:t>Notation</a:t>
            </a:r>
            <a:r>
              <a:rPr lang="it-IT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BPMN è uno </a:t>
            </a:r>
            <a:r>
              <a:rPr lang="it-IT" b="1" dirty="0"/>
              <a:t>standard OMG, </a:t>
            </a:r>
            <a:r>
              <a:rPr lang="it-IT" dirty="0"/>
              <a:t>che sta per </a:t>
            </a:r>
            <a:r>
              <a:rPr lang="it-IT" i="1" dirty="0"/>
              <a:t>Object Management Group.</a:t>
            </a:r>
            <a:r>
              <a:rPr lang="it-IT" dirty="0"/>
              <a:t> è un consorzio internazionale che definisce </a:t>
            </a:r>
            <a:r>
              <a:rPr lang="it-IT" b="1" dirty="0"/>
              <a:t>standard aperti</a:t>
            </a:r>
            <a:r>
              <a:rPr lang="it-IT" dirty="0"/>
              <a:t> per la modellazione nel campo dell’ingegneria del software.</a:t>
            </a:r>
            <a:br>
              <a:rPr lang="it-IT" dirty="0"/>
            </a:br>
            <a:r>
              <a:rPr lang="it-IT" dirty="0"/>
              <a:t>(Tra gli altri standard OMG troviamo anche UML per la modellazione dei software, e DMN per le regole decisionali.)</a:t>
            </a:r>
          </a:p>
          <a:p>
            <a:r>
              <a:rPr lang="it-IT" dirty="0"/>
              <a:t>Quando diciamo che BPMN è uno standard OMG, intendiamo che è un linguaggio </a:t>
            </a:r>
            <a:r>
              <a:rPr lang="it-IT" b="1" dirty="0"/>
              <a:t>formalmente definito</a:t>
            </a:r>
            <a:r>
              <a:rPr lang="it-IT" dirty="0"/>
              <a:t>, </a:t>
            </a:r>
            <a:r>
              <a:rPr lang="it-IT" b="1" dirty="0"/>
              <a:t>universalmente riconosciuto</a:t>
            </a:r>
            <a:r>
              <a:rPr lang="it-IT" dirty="0"/>
              <a:t>, e </a:t>
            </a:r>
            <a:r>
              <a:rPr lang="it-IT" b="1" dirty="0"/>
              <a:t>progettato per garantire interoperabilità</a:t>
            </a:r>
            <a:r>
              <a:rPr lang="it-IT" dirty="0"/>
              <a:t> tra strumenti e piattaforme.</a:t>
            </a:r>
          </a:p>
          <a:p>
            <a:r>
              <a:rPr lang="it-IT" i="1" dirty="0"/>
              <a:t>(Pausa e transizione sul valore comunicativo)</a:t>
            </a:r>
            <a:endParaRPr lang="it-IT" dirty="0"/>
          </a:p>
          <a:p>
            <a:r>
              <a:rPr lang="it-IT" dirty="0"/>
              <a:t>Il suo grande vantaggio è che può essere </a:t>
            </a:r>
            <a:r>
              <a:rPr lang="it-IT" b="1" dirty="0"/>
              <a:t>interpretato sia da chi si occupa di business</a:t>
            </a:r>
            <a:r>
              <a:rPr lang="it-IT" dirty="0"/>
              <a:t>, sia dagli sviluppatori IT. Questo lo rende uno strumento perfetto per facilitare il dialogo tra tutte le figure coinvolte in un progetto.</a:t>
            </a:r>
          </a:p>
          <a:p>
            <a:r>
              <a:rPr lang="it-IT" i="1" dirty="0"/>
              <a:t>(Elenco con tono didattico)</a:t>
            </a:r>
            <a:endParaRPr lang="it-IT" dirty="0"/>
          </a:p>
          <a:p>
            <a:r>
              <a:rPr lang="it-IT" dirty="0"/>
              <a:t>Vediamo ora gli </a:t>
            </a:r>
            <a:r>
              <a:rPr lang="it-IT" b="1" dirty="0"/>
              <a:t>elementi fondamentali</a:t>
            </a:r>
            <a:r>
              <a:rPr lang="it-IT" dirty="0"/>
              <a:t> della notazione:</a:t>
            </a:r>
          </a:p>
          <a:p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/>
              <a:t>Eventi (cerchi)</a:t>
            </a:r>
            <a:r>
              <a:rPr lang="it-IT" dirty="0"/>
              <a:t>: segnalano punti critici come l’inizio, la fine o eventi intermedi del processo.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/>
              <a:t>Attività (rettangoli)</a:t>
            </a:r>
            <a:r>
              <a:rPr lang="it-IT" dirty="0"/>
              <a:t>: rappresentano azioni o compiti da eseguire.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/>
              <a:t>Gateway (losanghe)</a:t>
            </a:r>
            <a:r>
              <a:rPr lang="it-IT" dirty="0"/>
              <a:t>: modellano le decisioni, cioè come si biforca il flusso in base a una condizione.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/>
              <a:t>Flussi di sequenza</a:t>
            </a:r>
            <a:r>
              <a:rPr lang="it-IT" dirty="0"/>
              <a:t>: connettono tra loro gli elementi, costruendo il percorso logico del processo.</a:t>
            </a:r>
          </a:p>
          <a:p>
            <a:r>
              <a:rPr lang="it-IT" b="1" dirty="0" err="1"/>
              <a:t>Swimlanes</a:t>
            </a:r>
            <a:r>
              <a:rPr lang="it-IT" b="1" dirty="0"/>
              <a:t> (Pool e Lane)</a:t>
            </a:r>
            <a:r>
              <a:rPr lang="it-IT" dirty="0"/>
              <a:t>: suddividono il diagramma in attori o unità organizzative, chiarendo </a:t>
            </a:r>
            <a:r>
              <a:rPr lang="it-IT" i="1" dirty="0"/>
              <a:t>chi</a:t>
            </a:r>
            <a:r>
              <a:rPr lang="it-IT" dirty="0"/>
              <a:t> fa </a:t>
            </a:r>
            <a:r>
              <a:rPr lang="it-IT" i="1" dirty="0"/>
              <a:t>cosa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i="1" dirty="0"/>
              <a:t>(Conclusione della slide)</a:t>
            </a:r>
            <a:endParaRPr lang="it-IT" dirty="0"/>
          </a:p>
          <a:p>
            <a:r>
              <a:rPr lang="it-IT" dirty="0"/>
              <a:t>L’obiettivo finale è quello di costruire </a:t>
            </a:r>
            <a:r>
              <a:rPr lang="it-IT" b="1" dirty="0"/>
              <a:t>modelli comprensibili, condivisibili ed eseguibili</a:t>
            </a:r>
            <a:r>
              <a:rPr lang="it-IT" dirty="0"/>
              <a:t>, favorendo un’</a:t>
            </a:r>
            <a:r>
              <a:rPr lang="it-IT" b="1" dirty="0"/>
              <a:t>automazione consapevole</a:t>
            </a:r>
            <a:r>
              <a:rPr lang="it-IT" dirty="0"/>
              <a:t> dei processi aziendali.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Finora abbiamo parlato di </a:t>
            </a:r>
            <a:r>
              <a:rPr lang="it-IT" b="1" dirty="0"/>
              <a:t>modellazione</a:t>
            </a:r>
            <a:r>
              <a:rPr lang="it-IT" dirty="0"/>
              <a:t>. Ma uno degli aspetti più potenti del BPM moderno è che i modelli non restano solo sulla carta: possono essere </a:t>
            </a:r>
            <a:r>
              <a:rPr lang="it-IT" b="1" dirty="0"/>
              <a:t>eseguiti automaticamente</a:t>
            </a:r>
            <a:r>
              <a:rPr lang="it-IT" dirty="0"/>
              <a:t>.</a:t>
            </a:r>
          </a:p>
          <a:p>
            <a:r>
              <a:rPr lang="it-IT" dirty="0"/>
              <a:t>Questo è possibile grazie ai cosiddetti </a:t>
            </a:r>
            <a:r>
              <a:rPr lang="it-IT" b="1" dirty="0"/>
              <a:t>motori BPM</a:t>
            </a:r>
            <a:r>
              <a:rPr lang="it-IT" dirty="0"/>
              <a:t>, come </a:t>
            </a:r>
            <a:r>
              <a:rPr lang="it-IT" b="1" dirty="0" err="1"/>
              <a:t>Camunda</a:t>
            </a:r>
            <a:r>
              <a:rPr lang="it-IT" dirty="0"/>
              <a:t>, che trasformano i modelli BPMN in processi operativi reali.</a:t>
            </a:r>
          </a:p>
          <a:p>
            <a:r>
              <a:rPr lang="it-IT" i="1" dirty="0"/>
              <a:t>(Pausa per enfatizzare il passaggio dal disegno all’azione)</a:t>
            </a:r>
            <a:endParaRPr lang="it-IT" dirty="0"/>
          </a:p>
          <a:p>
            <a:r>
              <a:rPr lang="it-IT" dirty="0"/>
              <a:t>Il modello non è più solo uno </a:t>
            </a:r>
            <a:r>
              <a:rPr lang="it-IT" b="1" dirty="0"/>
              <a:t>strumento di comunicazione</a:t>
            </a:r>
            <a:r>
              <a:rPr lang="it-IT" dirty="0"/>
              <a:t>, ma diventa una vera e propria </a:t>
            </a:r>
            <a:r>
              <a:rPr lang="it-IT" b="1" dirty="0"/>
              <a:t>specifica eseguibile</a:t>
            </a:r>
            <a:r>
              <a:rPr lang="it-IT" dirty="0"/>
              <a:t>, che governa ciò che avviene nel sistema.</a:t>
            </a:r>
          </a:p>
          <a:p>
            <a:r>
              <a:rPr lang="it-IT" dirty="0"/>
              <a:t>Questo consente:</a:t>
            </a:r>
          </a:p>
          <a:p>
            <a:r>
              <a:rPr lang="it-IT" b="1" dirty="0"/>
              <a:t>Integrazione diretta</a:t>
            </a:r>
            <a:r>
              <a:rPr lang="it-IT" dirty="0"/>
              <a:t> con architetture moderne (come microservizi e cloud);</a:t>
            </a:r>
          </a:p>
          <a:p>
            <a:r>
              <a:rPr lang="it-IT" b="1" dirty="0"/>
              <a:t>Esecuzione automatica</a:t>
            </a:r>
            <a:r>
              <a:rPr lang="it-IT" dirty="0"/>
              <a:t> delle attività;</a:t>
            </a:r>
          </a:p>
          <a:p>
            <a:r>
              <a:rPr lang="it-IT" b="1" dirty="0"/>
              <a:t>Monitoraggio e tracciabilità</a:t>
            </a:r>
            <a:r>
              <a:rPr lang="it-IT" dirty="0"/>
              <a:t> del processo in tempo reale;</a:t>
            </a:r>
          </a:p>
          <a:p>
            <a:r>
              <a:rPr lang="it-IT" b="1" dirty="0"/>
              <a:t>Coerenza</a:t>
            </a:r>
            <a:r>
              <a:rPr lang="it-IT" dirty="0"/>
              <a:t> tra quanto è stato progettato e ciò che viene realmente eseguito.</a:t>
            </a:r>
          </a:p>
          <a:p>
            <a:r>
              <a:rPr lang="it-IT" i="1" dirty="0"/>
              <a:t>(Transizione tecnica: come si passa dall’idea all’implementazione)</a:t>
            </a:r>
            <a:endParaRPr lang="it-IT" dirty="0"/>
          </a:p>
          <a:p>
            <a:r>
              <a:rPr lang="it-IT" dirty="0"/>
              <a:t>I passaggi principali per arrivare all’esecuzione sono:</a:t>
            </a:r>
          </a:p>
          <a:p>
            <a:r>
              <a:rPr lang="it-IT" b="1" dirty="0"/>
              <a:t>Modellare</a:t>
            </a:r>
            <a:r>
              <a:rPr lang="it-IT" dirty="0"/>
              <a:t> il processo in BPMN 2.0.</a:t>
            </a:r>
          </a:p>
          <a:p>
            <a:r>
              <a:rPr lang="it-IT" b="1" dirty="0"/>
              <a:t>Definire le regole decisionali</a:t>
            </a:r>
            <a:r>
              <a:rPr lang="it-IT" dirty="0"/>
              <a:t>, ad esempio con DMN.</a:t>
            </a:r>
          </a:p>
          <a:p>
            <a:r>
              <a:rPr lang="it-IT" b="1" dirty="0"/>
              <a:t>Configurare i connettori</a:t>
            </a:r>
            <a:r>
              <a:rPr lang="it-IT" dirty="0"/>
              <a:t> per comunicare con servizi esterni (API, email, database...).</a:t>
            </a:r>
          </a:p>
          <a:p>
            <a:r>
              <a:rPr lang="it-IT" b="1" dirty="0"/>
              <a:t>Implementare i worker</a:t>
            </a:r>
            <a:r>
              <a:rPr lang="it-IT" dirty="0"/>
              <a:t>, cioè i servizi che eseguono le attività automatiche.</a:t>
            </a:r>
          </a:p>
          <a:p>
            <a:r>
              <a:rPr lang="it-IT" b="1" dirty="0"/>
              <a:t>Eseguire il </a:t>
            </a:r>
            <a:r>
              <a:rPr lang="it-IT" b="1" dirty="0" err="1"/>
              <a:t>deploy</a:t>
            </a:r>
            <a:r>
              <a:rPr lang="it-IT" dirty="0"/>
              <a:t> del modello su un motore BPM come </a:t>
            </a:r>
            <a:r>
              <a:rPr lang="it-IT" dirty="0" err="1"/>
              <a:t>Camunda</a:t>
            </a:r>
            <a:r>
              <a:rPr lang="it-IT" dirty="0"/>
              <a:t> o </a:t>
            </a:r>
            <a:r>
              <a:rPr lang="it-IT" dirty="0" err="1"/>
              <a:t>Flowable</a:t>
            </a:r>
            <a:r>
              <a:rPr lang="it-IT" dirty="0"/>
              <a:t>.</a:t>
            </a:r>
          </a:p>
          <a:p>
            <a:r>
              <a:rPr lang="it-IT" i="1" dirty="0"/>
              <a:t>(Pausa di chiusura)</a:t>
            </a:r>
            <a:endParaRPr lang="it-IT" dirty="0"/>
          </a:p>
          <a:p>
            <a:r>
              <a:rPr lang="it-IT" dirty="0"/>
              <a:t>Questo approccio consente di portare i processi aziendali </a:t>
            </a:r>
            <a:r>
              <a:rPr lang="it-IT" b="1" dirty="0"/>
              <a:t>dal disegno all’automazione</a:t>
            </a:r>
            <a:r>
              <a:rPr lang="it-IT" dirty="0"/>
              <a:t>, in modo strutturato, trasparente e scalabile.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Un sistema BPM non è composto da un solo componente, ma è il risultato di una </a:t>
            </a:r>
            <a:r>
              <a:rPr lang="it-IT" b="1" dirty="0"/>
              <a:t>architettura modulare</a:t>
            </a:r>
            <a:r>
              <a:rPr lang="it-IT" dirty="0"/>
              <a:t>, in cui ogni parte ha un compito ben preciso.</a:t>
            </a:r>
          </a:p>
          <a:p>
            <a:r>
              <a:rPr lang="it-IT" i="1" dirty="0"/>
              <a:t>(Transizione ai componenti mostrati in slide)</a:t>
            </a:r>
            <a:endParaRPr lang="it-IT" dirty="0"/>
          </a:p>
          <a:p>
            <a:r>
              <a:rPr lang="it-IT" dirty="0"/>
              <a:t>In questa slide vediamo le principali </a:t>
            </a:r>
            <a:r>
              <a:rPr lang="it-IT" b="1" dirty="0"/>
              <a:t>componenti architetturali</a:t>
            </a:r>
            <a:r>
              <a:rPr lang="it-IT" dirty="0"/>
              <a:t> di un sistema BPM completo:</a:t>
            </a:r>
          </a:p>
          <a:p>
            <a:r>
              <a:rPr lang="it-IT" b="1" dirty="0"/>
              <a:t>Modellatore di processo</a:t>
            </a:r>
            <a:r>
              <a:rPr lang="it-IT" dirty="0"/>
              <a:t>: è l’ambiente grafico in cui si disegnano i modelli BPMN. Può essere desktop o web.</a:t>
            </a:r>
          </a:p>
          <a:p>
            <a:r>
              <a:rPr lang="it-IT" b="1" dirty="0"/>
              <a:t>Motore di esecuzione</a:t>
            </a:r>
            <a:r>
              <a:rPr lang="it-IT" dirty="0"/>
              <a:t>: interpreta i modelli e li esegue in </a:t>
            </a:r>
            <a:r>
              <a:rPr lang="it-IT" dirty="0" err="1"/>
              <a:t>runtime</a:t>
            </a:r>
            <a:r>
              <a:rPr lang="it-IT" dirty="0"/>
              <a:t>, gestendo il flusso dei task.</a:t>
            </a:r>
          </a:p>
          <a:p>
            <a:r>
              <a:rPr lang="it-IT" b="1" dirty="0"/>
              <a:t>Motore decisionale</a:t>
            </a:r>
            <a:r>
              <a:rPr lang="it-IT" dirty="0"/>
              <a:t>: valuta regole definite in DMN o tramite script, utile per integrare logica condizionale.</a:t>
            </a:r>
          </a:p>
          <a:p>
            <a:r>
              <a:rPr lang="it-IT" b="1" dirty="0"/>
              <a:t>Interfaccia utente</a:t>
            </a:r>
            <a:r>
              <a:rPr lang="it-IT" dirty="0"/>
              <a:t>: consente agli utenti umani di visualizzare ed eseguire le attività loro assegnate.</a:t>
            </a:r>
          </a:p>
          <a:p>
            <a:r>
              <a:rPr lang="it-IT" b="1" dirty="0"/>
              <a:t>Database di persistenza</a:t>
            </a:r>
            <a:r>
              <a:rPr lang="it-IT" dirty="0"/>
              <a:t>: memorizza lo stato dei processi, utile per tracciabilità.</a:t>
            </a:r>
          </a:p>
          <a:p>
            <a:r>
              <a:rPr lang="it-IT" b="1" dirty="0"/>
              <a:t>Sistema di monitoraggio</a:t>
            </a:r>
            <a:r>
              <a:rPr lang="it-IT" dirty="0"/>
              <a:t>: fornisce dashboard e strumenti per analizzare performance e KPI.</a:t>
            </a:r>
          </a:p>
          <a:p>
            <a:r>
              <a:rPr lang="it-IT" b="1" dirty="0"/>
              <a:t>API e connettori</a:t>
            </a:r>
            <a:r>
              <a:rPr lang="it-IT" dirty="0"/>
              <a:t>: permettono al motore di comunicare con servizi esterni, microservizi, database e applicazioni.</a:t>
            </a:r>
          </a:p>
          <a:p>
            <a:r>
              <a:rPr lang="it-IT" i="1" dirty="0"/>
              <a:t>(Pausa per riflessione)</a:t>
            </a:r>
            <a:endParaRPr lang="it-IT" dirty="0"/>
          </a:p>
          <a:p>
            <a:r>
              <a:rPr lang="it-IT" dirty="0"/>
              <a:t>È importante notare che </a:t>
            </a:r>
            <a:r>
              <a:rPr lang="it-IT" b="1" dirty="0"/>
              <a:t>questa architettura è flessibile</a:t>
            </a:r>
            <a:r>
              <a:rPr lang="it-IT" dirty="0"/>
              <a:t>: può essere adattata a seconda del contesto, e può crescere in parallelo con i bisogni dell’organizzazione.</a:t>
            </a:r>
          </a:p>
          <a:p>
            <a:r>
              <a:rPr lang="it-IT" dirty="0"/>
              <a:t>Inoltre, questa separazione dei ruoli architetturali è fondamentale per poter </a:t>
            </a:r>
            <a:r>
              <a:rPr lang="it-IT" b="1" dirty="0"/>
              <a:t>scalare orizzontalmente</a:t>
            </a:r>
            <a:r>
              <a:rPr lang="it-IT" dirty="0"/>
              <a:t> e per mantenere </a:t>
            </a:r>
            <a:r>
              <a:rPr lang="it-IT" b="1" dirty="0"/>
              <a:t>bassa la complessità</a:t>
            </a:r>
            <a:r>
              <a:rPr lang="it-IT" dirty="0"/>
              <a:t> dei singoli componenti.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/>
              <a:t>Camunda</a:t>
            </a:r>
            <a:r>
              <a:rPr lang="it-IT" dirty="0"/>
              <a:t>, la piattaforma che ho scelto per la sperimentazione.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Camunda</a:t>
            </a:r>
            <a:r>
              <a:rPr lang="it-IT" dirty="0"/>
              <a:t>, nella sua versione più recente — </a:t>
            </a:r>
            <a:r>
              <a:rPr lang="it-IT" b="1" dirty="0" err="1"/>
              <a:t>Camunda</a:t>
            </a:r>
            <a:r>
              <a:rPr lang="it-IT" b="1" dirty="0"/>
              <a:t> 8</a:t>
            </a:r>
            <a:r>
              <a:rPr lang="it-IT" dirty="0"/>
              <a:t> — si basa su un’</a:t>
            </a:r>
            <a:r>
              <a:rPr lang="it-IT" b="1" dirty="0"/>
              <a:t>architettura moderna</a:t>
            </a:r>
            <a:r>
              <a:rPr lang="it-IT" dirty="0"/>
              <a:t>, completamente </a:t>
            </a:r>
            <a:r>
              <a:rPr lang="it-IT" b="1" dirty="0"/>
              <a:t>cloud-native</a:t>
            </a:r>
            <a:r>
              <a:rPr lang="it-IT" dirty="0"/>
              <a:t>, </a:t>
            </a:r>
            <a:r>
              <a:rPr lang="it-IT" b="1" dirty="0"/>
              <a:t>disaccoppiata</a:t>
            </a:r>
            <a:r>
              <a:rPr lang="it-IT" dirty="0"/>
              <a:t> e pensata per lavorare in </a:t>
            </a:r>
            <a:r>
              <a:rPr lang="it-IT" b="1" dirty="0"/>
              <a:t>ambienti distribuiti e orientati ai microservizi</a:t>
            </a:r>
            <a:r>
              <a:rPr lang="it-IT" dirty="0"/>
              <a:t>.</a:t>
            </a:r>
          </a:p>
          <a:p>
            <a:r>
              <a:rPr lang="it-IT" i="1" dirty="0"/>
              <a:t>(Pausa e transizione sui componenti evidenziati)</a:t>
            </a:r>
            <a:endParaRPr lang="it-IT" dirty="0"/>
          </a:p>
          <a:p>
            <a:r>
              <a:rPr lang="it-IT" dirty="0"/>
              <a:t>È composta da </a:t>
            </a:r>
            <a:r>
              <a:rPr lang="it-IT" b="1" dirty="0"/>
              <a:t>diversi motori specializzati</a:t>
            </a:r>
            <a:r>
              <a:rPr lang="it-IT" dirty="0"/>
              <a:t>, ognuno con una responsabilità ben definita:</a:t>
            </a:r>
          </a:p>
          <a:p>
            <a:r>
              <a:rPr lang="it-IT" b="1" dirty="0"/>
              <a:t>Modeler</a:t>
            </a:r>
            <a:r>
              <a:rPr lang="it-IT" dirty="0"/>
              <a:t>: è lo strumento per la modellazione grafica di processi BPMN e regole DMN.</a:t>
            </a:r>
          </a:p>
          <a:p>
            <a:r>
              <a:rPr lang="it-IT" b="1" dirty="0" err="1"/>
              <a:t>Zeebe</a:t>
            </a:r>
            <a:r>
              <a:rPr lang="it-IT" b="1" dirty="0"/>
              <a:t> Engine</a:t>
            </a:r>
            <a:r>
              <a:rPr lang="it-IT" dirty="0"/>
              <a:t>: è il motore che esegue i modelli BPMN in maniera asincrona e altamente scalabile.</a:t>
            </a:r>
          </a:p>
          <a:p>
            <a:r>
              <a:rPr lang="it-IT" b="1" dirty="0" err="1"/>
              <a:t>Feel</a:t>
            </a:r>
            <a:r>
              <a:rPr lang="it-IT" b="1" dirty="0"/>
              <a:t> Engine</a:t>
            </a:r>
            <a:r>
              <a:rPr lang="it-IT" dirty="0"/>
              <a:t>: interpreta le regole DMN utilizzando il linguaggio FEEL.</a:t>
            </a:r>
          </a:p>
          <a:p>
            <a:r>
              <a:rPr lang="it-IT" b="1" dirty="0" err="1"/>
              <a:t>Tasklist</a:t>
            </a:r>
            <a:r>
              <a:rPr lang="it-IT" dirty="0"/>
              <a:t>: fornisce un’interfaccia web per la gestione dei task manuali assegnati agli utenti umani.</a:t>
            </a:r>
          </a:p>
          <a:p>
            <a:r>
              <a:rPr lang="it-IT" b="1" dirty="0"/>
              <a:t>Operate</a:t>
            </a:r>
            <a:r>
              <a:rPr lang="it-IT" dirty="0"/>
              <a:t>: è il modulo dedicato al </a:t>
            </a:r>
            <a:r>
              <a:rPr lang="it-IT" b="1" dirty="0"/>
              <a:t>monitoraggio</a:t>
            </a:r>
            <a:r>
              <a:rPr lang="it-IT" dirty="0"/>
              <a:t> e al </a:t>
            </a:r>
            <a:r>
              <a:rPr lang="it-IT" b="1" dirty="0" err="1"/>
              <a:t>troubleshooting</a:t>
            </a:r>
            <a:r>
              <a:rPr lang="it-IT" dirty="0"/>
              <a:t> delle istanze di processo in esecuzione.</a:t>
            </a:r>
          </a:p>
          <a:p>
            <a:r>
              <a:rPr lang="it-IT" i="1" dirty="0"/>
              <a:t>(Pausa riflessiva)</a:t>
            </a:r>
            <a:endParaRPr lang="it-IT" dirty="0"/>
          </a:p>
          <a:p>
            <a:r>
              <a:rPr lang="it-IT" dirty="0"/>
              <a:t>Il vantaggio di questa architettura è la </a:t>
            </a:r>
            <a:r>
              <a:rPr lang="it-IT" b="1" dirty="0"/>
              <a:t>separazione dei compiti</a:t>
            </a:r>
            <a:r>
              <a:rPr lang="it-IT" dirty="0"/>
              <a:t>: ogni componente può essere gestito, scalato e aggiornato in modo indipendente.</a:t>
            </a:r>
          </a:p>
          <a:p>
            <a:r>
              <a:rPr lang="it-IT" dirty="0"/>
              <a:t>Inoltre, il motore </a:t>
            </a:r>
            <a:r>
              <a:rPr lang="it-IT" dirty="0" err="1"/>
              <a:t>Zeebe</a:t>
            </a:r>
            <a:r>
              <a:rPr lang="it-IT" dirty="0"/>
              <a:t>, cuore dell’esecuzione, è progettato per essere </a:t>
            </a:r>
            <a:r>
              <a:rPr lang="it-IT" b="1" dirty="0"/>
              <a:t>event-</a:t>
            </a:r>
            <a:r>
              <a:rPr lang="it-IT" b="1" dirty="0" err="1"/>
              <a:t>driven</a:t>
            </a:r>
            <a:r>
              <a:rPr lang="it-IT" dirty="0"/>
              <a:t>, </a:t>
            </a:r>
            <a:r>
              <a:rPr lang="it-IT" b="1" dirty="0"/>
              <a:t>non bloccante</a:t>
            </a:r>
            <a:r>
              <a:rPr lang="it-IT" dirty="0"/>
              <a:t>, e quindi perfetto per orchestrare flussi </a:t>
            </a:r>
            <a:r>
              <a:rPr lang="it-IT" b="1" dirty="0"/>
              <a:t>concorrenti e distribuiti</a:t>
            </a:r>
            <a:r>
              <a:rPr lang="it-IT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Dopo aver visto la struttura modulare di </a:t>
            </a:r>
            <a:r>
              <a:rPr lang="it-IT" dirty="0" err="1"/>
              <a:t>Camunda</a:t>
            </a:r>
            <a:r>
              <a:rPr lang="it-IT" dirty="0"/>
              <a:t>, entriamo ora negli </a:t>
            </a:r>
            <a:r>
              <a:rPr lang="it-IT" b="1" dirty="0"/>
              <a:t>aspetti tecnici e di interazione</a:t>
            </a:r>
            <a:r>
              <a:rPr lang="it-IT" dirty="0"/>
              <a:t> con l’ambiente esterno.</a:t>
            </a:r>
          </a:p>
          <a:p>
            <a:r>
              <a:rPr lang="it-IT" i="1" dirty="0"/>
              <a:t>(Transizione sui punti elencati)</a:t>
            </a:r>
            <a:endParaRPr lang="it-IT" dirty="0"/>
          </a:p>
          <a:p>
            <a:r>
              <a:rPr lang="it-IT" dirty="0"/>
              <a:t>In particolare: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I </a:t>
            </a:r>
            <a:r>
              <a:rPr lang="it-IT" b="1" dirty="0"/>
              <a:t>Job Workers</a:t>
            </a:r>
            <a:r>
              <a:rPr lang="it-IT" dirty="0"/>
              <a:t> sono servizi esterni — come nel mio caso, implementati in Python — che si </a:t>
            </a:r>
            <a:r>
              <a:rPr lang="it-IT" b="1" dirty="0"/>
              <a:t>collegano al motore BPM</a:t>
            </a:r>
            <a:r>
              <a:rPr lang="it-IT" dirty="0"/>
              <a:t> per eseguire task automatici, come chiamate API, attivazioni fisiche o invio di notifiche.</a:t>
            </a:r>
          </a:p>
          <a:p>
            <a:r>
              <a:rPr lang="it-IT" dirty="0"/>
              <a:t>Tramite </a:t>
            </a:r>
            <a:r>
              <a:rPr lang="it-IT" b="1" dirty="0"/>
              <a:t>API REST</a:t>
            </a:r>
            <a:r>
              <a:rPr lang="it-IT" dirty="0"/>
              <a:t>, </a:t>
            </a:r>
            <a:r>
              <a:rPr lang="it-IT" dirty="0" err="1"/>
              <a:t>Camunda</a:t>
            </a:r>
            <a:r>
              <a:rPr lang="it-IT" dirty="0"/>
              <a:t> consente la </a:t>
            </a:r>
            <a:r>
              <a:rPr lang="it-IT" b="1" dirty="0"/>
              <a:t>gestione remota</a:t>
            </a:r>
            <a:r>
              <a:rPr lang="it-IT" dirty="0"/>
              <a:t> dei processi, l’invio di comandi, e la raccolta di informazioni sulle istanze attive.</a:t>
            </a:r>
          </a:p>
          <a:p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L’</a:t>
            </a:r>
            <a:r>
              <a:rPr lang="it-IT" b="1" dirty="0"/>
              <a:t>architettura event-</a:t>
            </a:r>
            <a:r>
              <a:rPr lang="it-IT" b="1" dirty="0" err="1"/>
              <a:t>driven</a:t>
            </a:r>
            <a:r>
              <a:rPr lang="it-IT" dirty="0"/>
              <a:t> consente una gestione </a:t>
            </a:r>
            <a:r>
              <a:rPr lang="it-IT" b="1" dirty="0"/>
              <a:t>non bloccante</a:t>
            </a:r>
            <a:r>
              <a:rPr lang="it-IT" dirty="0"/>
              <a:t>, dove ogni worker può essere indipendente e reattivo.</a:t>
            </a:r>
          </a:p>
          <a:p>
            <a:r>
              <a:rPr lang="it-IT" dirty="0"/>
              <a:t>Il </a:t>
            </a:r>
            <a:r>
              <a:rPr lang="it-IT" b="1" dirty="0" err="1"/>
              <a:t>deploy</a:t>
            </a:r>
            <a:r>
              <a:rPr lang="it-IT" b="1" dirty="0"/>
              <a:t> containerizzato</a:t>
            </a:r>
            <a:r>
              <a:rPr lang="it-IT" dirty="0"/>
              <a:t>, attraverso Docker o </a:t>
            </a:r>
            <a:r>
              <a:rPr lang="it-IT" dirty="0" err="1"/>
              <a:t>Kubernetes</a:t>
            </a:r>
            <a:r>
              <a:rPr lang="it-IT" dirty="0"/>
              <a:t>, permette di scalare l’intero sistema con facilità e di integrarlo in ambienti </a:t>
            </a:r>
            <a:r>
              <a:rPr lang="it-IT" dirty="0" err="1"/>
              <a:t>DevOps</a:t>
            </a:r>
            <a:r>
              <a:rPr lang="it-IT" dirty="0"/>
              <a:t> o cloud-native.</a:t>
            </a:r>
          </a:p>
          <a:p>
            <a:r>
              <a:rPr lang="it-IT" i="1" dirty="0"/>
              <a:t>(Pausa di sottolineatura)</a:t>
            </a:r>
            <a:endParaRPr lang="it-IT" dirty="0"/>
          </a:p>
          <a:p>
            <a:r>
              <a:rPr lang="it-IT" dirty="0"/>
              <a:t>Questo approccio garantisce una </a:t>
            </a:r>
            <a:r>
              <a:rPr lang="it-IT" b="1" dirty="0"/>
              <a:t>separazione chiara</a:t>
            </a:r>
            <a:r>
              <a:rPr lang="it-IT" dirty="0"/>
              <a:t> tra la logica di orchestrazione — gestita dal motore BPMN — e la logica applicativa, che risiede nei worker.</a:t>
            </a:r>
          </a:p>
          <a:p>
            <a:r>
              <a:rPr lang="it-IT" dirty="0"/>
              <a:t>È proprio questa </a:t>
            </a:r>
            <a:r>
              <a:rPr lang="it-IT" b="1" dirty="0" err="1"/>
              <a:t>disaccoppiabilità</a:t>
            </a:r>
            <a:r>
              <a:rPr lang="it-IT" dirty="0"/>
              <a:t> che rende </a:t>
            </a:r>
            <a:r>
              <a:rPr lang="it-IT" dirty="0" err="1"/>
              <a:t>Camunda</a:t>
            </a:r>
            <a:r>
              <a:rPr lang="it-IT" dirty="0"/>
              <a:t> adatto a orchestrare </a:t>
            </a:r>
            <a:r>
              <a:rPr lang="it-IT" b="1" dirty="0"/>
              <a:t>microservizi</a:t>
            </a:r>
            <a:r>
              <a:rPr lang="it-IT" dirty="0"/>
              <a:t>, mantenendo al contempo </a:t>
            </a:r>
            <a:r>
              <a:rPr lang="it-IT" b="1" dirty="0"/>
              <a:t>robustezza</a:t>
            </a:r>
            <a:r>
              <a:rPr lang="it-IT" dirty="0"/>
              <a:t> e </a:t>
            </a:r>
            <a:r>
              <a:rPr lang="it-IT" b="1" dirty="0"/>
              <a:t>flessibilità</a:t>
            </a:r>
            <a:r>
              <a:rPr lang="it-IT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Dopo aver introdotto gli strumenti e le basi teoriche, entriamo ora nella parte </a:t>
            </a:r>
            <a:r>
              <a:rPr lang="it-IT" b="1" dirty="0"/>
              <a:t>sperimentale</a:t>
            </a:r>
            <a:r>
              <a:rPr lang="it-IT" dirty="0"/>
              <a:t> del mio lavoro: il </a:t>
            </a:r>
            <a:r>
              <a:rPr lang="it-IT" b="1" dirty="0"/>
              <a:t>caso di studio</a:t>
            </a:r>
            <a:r>
              <a:rPr lang="it-IT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L’obiettivo è stato quello di progettare e automatizzare un </a:t>
            </a:r>
            <a:r>
              <a:rPr lang="it-IT" b="1" dirty="0"/>
              <a:t>sistema di irrigazione intelligente</a:t>
            </a:r>
            <a:r>
              <a:rPr lang="it-IT" dirty="0"/>
              <a:t>, capace di controllare irrigatori in più città in modo totalmente automatico, utilizzando i </a:t>
            </a:r>
            <a:r>
              <a:rPr lang="it-IT" b="1" dirty="0"/>
              <a:t>dati meteo in tempo reale</a:t>
            </a:r>
            <a:r>
              <a:rPr lang="it-IT" dirty="0"/>
              <a:t> forniti da un’</a:t>
            </a:r>
            <a:r>
              <a:rPr lang="it-IT" b="1" dirty="0"/>
              <a:t>API esterna</a:t>
            </a:r>
            <a:r>
              <a:rPr lang="it-IT" dirty="0"/>
              <a:t>, in questo caso </a:t>
            </a:r>
            <a:r>
              <a:rPr lang="it-IT" dirty="0" err="1"/>
              <a:t>OpenWeather</a:t>
            </a:r>
            <a:r>
              <a:rPr lang="it-IT" dirty="0"/>
              <a:t>.</a:t>
            </a:r>
          </a:p>
          <a:p>
            <a:r>
              <a:rPr lang="it-IT" i="1" dirty="0"/>
              <a:t>(Pausa)</a:t>
            </a:r>
            <a:endParaRPr lang="it-IT" dirty="0"/>
          </a:p>
          <a:p>
            <a:r>
              <a:rPr lang="it-IT" dirty="0"/>
              <a:t>Il processo sviluppato ha il compito di </a:t>
            </a:r>
            <a:r>
              <a:rPr lang="it-IT" b="1" dirty="0"/>
              <a:t>valutare le condizioni ambientali</a:t>
            </a:r>
            <a:r>
              <a:rPr lang="it-IT" dirty="0"/>
              <a:t> — come pioggia, temperatura e umidità — per decidere se </a:t>
            </a:r>
            <a:r>
              <a:rPr lang="it-IT" b="1" dirty="0"/>
              <a:t>attivare o meno gli irrigatori</a:t>
            </a:r>
            <a:r>
              <a:rPr lang="it-IT" dirty="0"/>
              <a:t>.</a:t>
            </a:r>
          </a:p>
          <a:p>
            <a:r>
              <a:rPr lang="it-IT" i="1" dirty="0"/>
              <a:t>(Passaggio al riquadro "Target della sperimentazione")</a:t>
            </a:r>
            <a:endParaRPr lang="it-IT" dirty="0"/>
          </a:p>
          <a:p>
            <a:r>
              <a:rPr lang="it-IT" dirty="0"/>
              <a:t>Gli step fondamentali del lavoro sono stati:</a:t>
            </a:r>
          </a:p>
          <a:p>
            <a:r>
              <a:rPr lang="it-IT" b="1" dirty="0"/>
              <a:t>Progettare</a:t>
            </a:r>
            <a:r>
              <a:rPr lang="it-IT" dirty="0"/>
              <a:t> un modello BPMN eseguibile con </a:t>
            </a:r>
            <a:r>
              <a:rPr lang="it-IT" dirty="0" err="1"/>
              <a:t>Camunda</a:t>
            </a:r>
            <a:r>
              <a:rPr lang="it-IT" dirty="0"/>
              <a:t> 8.</a:t>
            </a:r>
          </a:p>
          <a:p>
            <a:r>
              <a:rPr lang="it-IT" b="1" dirty="0"/>
              <a:t>Recuperare</a:t>
            </a:r>
            <a:r>
              <a:rPr lang="it-IT" dirty="0"/>
              <a:t> i dati meteo tramite HTTP Connector.</a:t>
            </a:r>
          </a:p>
          <a:p>
            <a:r>
              <a:rPr lang="it-IT" b="1" dirty="0"/>
              <a:t>Valutare</a:t>
            </a:r>
            <a:r>
              <a:rPr lang="it-IT" dirty="0"/>
              <a:t> le condizioni tramite una </a:t>
            </a:r>
            <a:r>
              <a:rPr lang="it-IT" b="1" dirty="0"/>
              <a:t>tabella DMN</a:t>
            </a:r>
            <a:r>
              <a:rPr lang="it-IT" dirty="0"/>
              <a:t>, con soglie configurabili.</a:t>
            </a:r>
          </a:p>
          <a:p>
            <a:r>
              <a:rPr lang="it-IT" b="1" dirty="0"/>
              <a:t>Orchestrare</a:t>
            </a:r>
            <a:r>
              <a:rPr lang="it-IT" dirty="0"/>
              <a:t> il processo per più città in parallelo, grazie a un </a:t>
            </a:r>
            <a:r>
              <a:rPr lang="it-IT" b="1" dirty="0" err="1"/>
              <a:t>subprocesso</a:t>
            </a:r>
            <a:r>
              <a:rPr lang="it-IT" b="1" dirty="0"/>
              <a:t> multiistanza</a:t>
            </a:r>
            <a:r>
              <a:rPr lang="it-IT" dirty="0"/>
              <a:t>.</a:t>
            </a:r>
          </a:p>
          <a:p>
            <a:r>
              <a:rPr lang="it-IT" b="1" dirty="0"/>
              <a:t>Attivare</a:t>
            </a:r>
            <a:r>
              <a:rPr lang="it-IT" dirty="0"/>
              <a:t> worker Python per l’accensione e lo spegnimento degli irrigatori.</a:t>
            </a:r>
          </a:p>
          <a:p>
            <a:r>
              <a:rPr lang="it-IT" b="1" dirty="0"/>
              <a:t>Inviare</a:t>
            </a:r>
            <a:r>
              <a:rPr lang="it-IT" dirty="0"/>
              <a:t> una notifica email all’utente con il risultato.</a:t>
            </a:r>
          </a:p>
          <a:p>
            <a:r>
              <a:rPr lang="it-IT" b="1" dirty="0"/>
              <a:t>Gestire gli errori eventuali</a:t>
            </a:r>
          </a:p>
          <a:p>
            <a:r>
              <a:rPr lang="it-IT" i="1" dirty="0"/>
              <a:t>(Pausa conclusiva)</a:t>
            </a:r>
          </a:p>
          <a:p>
            <a:r>
              <a:rPr lang="it-IT" dirty="0"/>
              <a:t>Si tratta quindi di una </a:t>
            </a:r>
            <a:r>
              <a:rPr lang="it-IT" b="1" dirty="0"/>
              <a:t>soluzione completa</a:t>
            </a:r>
            <a:r>
              <a:rPr lang="it-IT" dirty="0"/>
              <a:t>, che unisce modellazione, automazione, orchestrazione distribuita e gestione delle eccezioni, sfruttando tutti i principali strumenti offerti dalla piattaforma </a:t>
            </a:r>
            <a:r>
              <a:rPr lang="it-IT" dirty="0" err="1"/>
              <a:t>Camunda</a:t>
            </a:r>
            <a:r>
              <a:rPr lang="it-IT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Il diagramma che vedete rappresenta un </a:t>
            </a:r>
            <a:r>
              <a:rPr lang="it-IT" b="1" dirty="0"/>
              <a:t>flusso chiaro e strutturato</a:t>
            </a:r>
            <a:r>
              <a:rPr lang="it-IT" dirty="0"/>
              <a:t>, che parte dalla raccolta dei dati meteo e arriva fino alla comunicazione con l’utente, includendo anche la gestione degli errori.</a:t>
            </a:r>
          </a:p>
          <a:p>
            <a:r>
              <a:rPr lang="it-IT" i="1" dirty="0"/>
              <a:t>(Pausa – passa a descrivere il flusso da sinistra a destra)</a:t>
            </a:r>
            <a:endParaRPr lang="it-IT" dirty="0"/>
          </a:p>
          <a:p>
            <a:r>
              <a:rPr lang="it-IT" dirty="0"/>
              <a:t>Il processo si avvia con una </a:t>
            </a:r>
            <a:r>
              <a:rPr lang="it-IT" b="1" dirty="0"/>
              <a:t>chiamata all’API meteo</a:t>
            </a:r>
            <a:r>
              <a:rPr lang="it-IT" dirty="0"/>
              <a:t>, tramite un </a:t>
            </a:r>
            <a:r>
              <a:rPr lang="it-IT" b="1" dirty="0"/>
              <a:t>Service Task</a:t>
            </a:r>
            <a:r>
              <a:rPr lang="it-IT" dirty="0"/>
              <a:t>, per ottenere i dati in tempo reale.</a:t>
            </a:r>
            <a:br>
              <a:rPr lang="it-IT" dirty="0"/>
            </a:br>
            <a:r>
              <a:rPr lang="it-IT" dirty="0"/>
              <a:t>Questi dati vengono poi analizzati con una </a:t>
            </a:r>
            <a:r>
              <a:rPr lang="it-IT" b="1" dirty="0"/>
              <a:t>regola DMN</a:t>
            </a:r>
            <a:r>
              <a:rPr lang="it-IT" dirty="0"/>
              <a:t> all’interno di un </a:t>
            </a:r>
            <a:r>
              <a:rPr lang="it-IT" b="1" dirty="0"/>
              <a:t>Business Rule Task</a:t>
            </a:r>
            <a:r>
              <a:rPr lang="it-IT" dirty="0"/>
              <a:t>, che valuta se le condizioni giustificano o meno l’irrigazione.</a:t>
            </a:r>
          </a:p>
          <a:p>
            <a:r>
              <a:rPr lang="it-IT" dirty="0"/>
              <a:t>Il </a:t>
            </a:r>
            <a:r>
              <a:rPr lang="it-IT" b="1" dirty="0"/>
              <a:t>gateway condizionale</a:t>
            </a:r>
            <a:r>
              <a:rPr lang="it-IT" dirty="0"/>
              <a:t> al centro del modello divide il flusso in due rami:</a:t>
            </a:r>
          </a:p>
          <a:p>
            <a:r>
              <a:rPr lang="it-IT" dirty="0"/>
              <a:t>Se la risposta è </a:t>
            </a:r>
            <a:r>
              <a:rPr lang="it-IT" b="1" dirty="0"/>
              <a:t>sì</a:t>
            </a:r>
            <a:r>
              <a:rPr lang="it-IT" dirty="0"/>
              <a:t>, il sistema procede con l’</a:t>
            </a:r>
            <a:r>
              <a:rPr lang="it-IT" b="1" dirty="0"/>
              <a:t>attivazione dell’irrigatore</a:t>
            </a:r>
            <a:r>
              <a:rPr lang="it-IT" dirty="0"/>
              <a:t>, e successivamente con lo </a:t>
            </a:r>
            <a:r>
              <a:rPr lang="it-IT" b="1" dirty="0"/>
              <a:t>spegnimento temporizzato</a:t>
            </a:r>
            <a:r>
              <a:rPr lang="it-IT" dirty="0"/>
              <a:t>.</a:t>
            </a:r>
          </a:p>
          <a:p>
            <a:r>
              <a:rPr lang="it-IT" dirty="0"/>
              <a:t>Se la risposta è no, il sistema procede con lo spegnimento dell’irrigatore.</a:t>
            </a:r>
          </a:p>
          <a:p>
            <a:r>
              <a:rPr lang="it-IT" dirty="0"/>
              <a:t>In entrambi i casi, se qualcosa va storto, entra in gioco una </a:t>
            </a:r>
            <a:r>
              <a:rPr lang="it-IT" b="1" dirty="0"/>
              <a:t>gestione degli errori</a:t>
            </a:r>
            <a:r>
              <a:rPr lang="it-IT" dirty="0"/>
              <a:t>.</a:t>
            </a:r>
          </a:p>
          <a:p>
            <a:r>
              <a:rPr lang="it-IT" dirty="0"/>
              <a:t>Alla fine, viene sempre eseguito un </a:t>
            </a:r>
            <a:r>
              <a:rPr lang="it-IT" b="1" dirty="0"/>
              <a:t>task di notifica all’utente</a:t>
            </a:r>
            <a:r>
              <a:rPr lang="it-IT" dirty="0"/>
              <a:t>, per comunicare l’esito dell’esecuzione.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questa slide vi mostro la struttura della presentazione, che seguirà lo stesso ordine della tesi scritta.</a:t>
            </a:r>
          </a:p>
          <a:p>
            <a:r>
              <a:rPr lang="it-IT" dirty="0"/>
              <a:t>Partirò con il </a:t>
            </a:r>
            <a:r>
              <a:rPr lang="it-IT" b="1" dirty="0"/>
              <a:t>contesto e le motivazioni</a:t>
            </a:r>
            <a:r>
              <a:rPr lang="it-IT" dirty="0"/>
              <a:t> che hanno guidato questo lavoro, per poi illustrarne gli </a:t>
            </a:r>
            <a:r>
              <a:rPr lang="it-IT" b="1" dirty="0"/>
              <a:t>obiettivi</a:t>
            </a:r>
            <a:r>
              <a:rPr lang="it-IT" dirty="0"/>
              <a:t> e l’</a:t>
            </a:r>
            <a:r>
              <a:rPr lang="it-IT" b="1" dirty="0"/>
              <a:t>approccio metodologico</a:t>
            </a:r>
            <a:r>
              <a:rPr lang="it-IT" dirty="0"/>
              <a:t> adottato.</a:t>
            </a:r>
          </a:p>
          <a:p>
            <a:r>
              <a:rPr lang="it-IT" dirty="0"/>
              <a:t>A seguire introdurrò i concetti chiave del </a:t>
            </a:r>
            <a:r>
              <a:rPr lang="it-IT" b="1" dirty="0"/>
              <a:t>Business </a:t>
            </a:r>
            <a:r>
              <a:rPr lang="it-IT" b="1" dirty="0" err="1"/>
              <a:t>Process</a:t>
            </a:r>
            <a:r>
              <a:rPr lang="it-IT" b="1" dirty="0"/>
              <a:t> Management</a:t>
            </a:r>
            <a:r>
              <a:rPr lang="it-IT" dirty="0"/>
              <a:t> e del linguaggio </a:t>
            </a:r>
            <a:r>
              <a:rPr lang="it-IT" b="1" dirty="0"/>
              <a:t>BPMN</a:t>
            </a:r>
            <a:r>
              <a:rPr lang="it-IT" dirty="0"/>
              <a:t>.</a:t>
            </a:r>
          </a:p>
          <a:p>
            <a:r>
              <a:rPr lang="it-IT" dirty="0"/>
              <a:t>Dopo la parte teorica entreremo nella parte centrale del lavoro: vedremo infatti come si inserisce la piattaforma </a:t>
            </a:r>
            <a:r>
              <a:rPr lang="it-IT" b="1" dirty="0" err="1"/>
              <a:t>Camunda</a:t>
            </a:r>
            <a:r>
              <a:rPr lang="it-IT" dirty="0"/>
              <a:t> in questo contesto, per poi concentrarci sul </a:t>
            </a:r>
            <a:r>
              <a:rPr lang="it-IT" b="1" dirty="0"/>
              <a:t>caso di studio</a:t>
            </a:r>
            <a:r>
              <a:rPr lang="it-IT" dirty="0"/>
              <a:t> che ho realizzato.</a:t>
            </a:r>
          </a:p>
          <a:p>
            <a:r>
              <a:rPr lang="it-IT" dirty="0"/>
              <a:t>Concluderò presentando i </a:t>
            </a:r>
            <a:r>
              <a:rPr lang="it-IT" b="1" dirty="0"/>
              <a:t>risultati</a:t>
            </a:r>
            <a:r>
              <a:rPr lang="it-IT" dirty="0"/>
              <a:t> della sperimentazione, le osservazioni principali e le considerazioni finali.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questa slide approfondisco la componente software responsabile dell’esecuzione concreta delle attività automatiche del processo: i </a:t>
            </a:r>
            <a:r>
              <a:rPr lang="it-IT" b="1" dirty="0"/>
              <a:t>worker Python</a:t>
            </a:r>
            <a:r>
              <a:rPr lang="it-IT" dirty="0"/>
              <a:t>.</a:t>
            </a:r>
          </a:p>
          <a:p>
            <a:r>
              <a:rPr lang="it-IT" dirty="0"/>
              <a:t>Questi worker sono connessi al motore </a:t>
            </a:r>
            <a:r>
              <a:rPr lang="it-IT" dirty="0" err="1"/>
              <a:t>Camunda</a:t>
            </a:r>
            <a:r>
              <a:rPr lang="it-IT" dirty="0"/>
              <a:t> tramite </a:t>
            </a:r>
            <a:r>
              <a:rPr lang="it-IT" b="1" dirty="0" err="1"/>
              <a:t>gRPC</a:t>
            </a:r>
            <a:r>
              <a:rPr lang="it-IT" dirty="0"/>
              <a:t>, e rappresentano i moduli in cui è incapsulata la </a:t>
            </a:r>
            <a:r>
              <a:rPr lang="it-IT" b="1" dirty="0"/>
              <a:t>logica applicativa</a:t>
            </a:r>
            <a:r>
              <a:rPr lang="it-IT" dirty="0"/>
              <a:t>. Ogni worker esegue un task specifico, in risposta a quanto orchestrato dal modello BPMN.</a:t>
            </a:r>
          </a:p>
          <a:p>
            <a:r>
              <a:rPr lang="it-IT" i="1" dirty="0"/>
              <a:t>(Pausa – introduce la struttura)</a:t>
            </a:r>
            <a:endParaRPr lang="it-IT" dirty="0"/>
          </a:p>
          <a:p>
            <a:r>
              <a:rPr lang="it-IT" dirty="0"/>
              <a:t>La struttura di ogni worker è abbastanza regolare:</a:t>
            </a:r>
          </a:p>
          <a:p>
            <a:r>
              <a:rPr lang="it-IT" b="1" dirty="0"/>
              <a:t>Registrazione</a:t>
            </a:r>
            <a:r>
              <a:rPr lang="it-IT" dirty="0"/>
              <a:t> del worker a un determinato job </a:t>
            </a:r>
            <a:r>
              <a:rPr lang="it-IT" dirty="0" err="1"/>
              <a:t>type</a:t>
            </a:r>
            <a:r>
              <a:rPr lang="it-IT" dirty="0"/>
              <a:t>.</a:t>
            </a:r>
          </a:p>
          <a:p>
            <a:r>
              <a:rPr lang="it-IT" b="1" dirty="0"/>
              <a:t>Recupero delle variabili</a:t>
            </a:r>
            <a:r>
              <a:rPr lang="it-IT" dirty="0"/>
              <a:t> dal contesto del processo.</a:t>
            </a:r>
          </a:p>
          <a:p>
            <a:r>
              <a:rPr lang="it-IT" b="1" dirty="0"/>
              <a:t>Esecuzione della logica</a:t>
            </a:r>
            <a:r>
              <a:rPr lang="it-IT" dirty="0"/>
              <a:t> specifica.</a:t>
            </a:r>
          </a:p>
          <a:p>
            <a:r>
              <a:rPr lang="it-IT" b="1" dirty="0"/>
              <a:t>Restituzione dell’esito</a:t>
            </a:r>
            <a:r>
              <a:rPr lang="it-IT" dirty="0"/>
              <a:t> al motore (successo o errore).</a:t>
            </a:r>
          </a:p>
          <a:p>
            <a:r>
              <a:rPr lang="it-IT" i="1" dirty="0"/>
              <a:t>(Transizione verso la lista dei worker)</a:t>
            </a:r>
            <a:endParaRPr lang="it-IT" dirty="0"/>
          </a:p>
          <a:p>
            <a:r>
              <a:rPr lang="it-IT" dirty="0"/>
              <a:t>Nello specifico, ho implementato i seguenti worker:</a:t>
            </a:r>
          </a:p>
          <a:p>
            <a:r>
              <a:rPr lang="it-IT" dirty="0"/>
              <a:t>attiva-irrigatore: accende fisicamente o virtualmente l’irrigatore e ne registra lo stato in un file JSON.</a:t>
            </a:r>
          </a:p>
          <a:p>
            <a:r>
              <a:rPr lang="it-IT" dirty="0"/>
              <a:t>spegni-irrigatore: spegne l’irrigatore dopo un timer interno e aggiorna il file di stato.</a:t>
            </a:r>
          </a:p>
          <a:p>
            <a:r>
              <a:rPr lang="it-IT" dirty="0"/>
              <a:t>notifica-email: invia una notifica all’utente con l’esito dell’operazione (sia attivazione che spegnimento).</a:t>
            </a:r>
          </a:p>
          <a:p>
            <a:r>
              <a:rPr lang="it-IT" dirty="0"/>
              <a:t>gestione-errore: gestisce eventuali errori, registrandoli in un file di log e informando il processo per l’invio di una notifica correttiva.</a:t>
            </a:r>
          </a:p>
          <a:p>
            <a:r>
              <a:rPr lang="it-IT" i="1" dirty="0"/>
              <a:t>(Chiusura concettuale)</a:t>
            </a:r>
            <a:endParaRPr lang="it-IT" dirty="0"/>
          </a:p>
          <a:p>
            <a:r>
              <a:rPr lang="it-IT" dirty="0"/>
              <a:t>Il </a:t>
            </a:r>
            <a:r>
              <a:rPr lang="it-IT" b="1" dirty="0"/>
              <a:t>vantaggio principale</a:t>
            </a:r>
            <a:r>
              <a:rPr lang="it-IT" dirty="0"/>
              <a:t> è che tutta la </a:t>
            </a:r>
            <a:r>
              <a:rPr lang="it-IT" b="1" dirty="0"/>
              <a:t>logica applicativa</a:t>
            </a:r>
            <a:r>
              <a:rPr lang="it-IT" dirty="0"/>
              <a:t> rimane separata dal processo BPMN, secondo i principi del design a </a:t>
            </a:r>
            <a:r>
              <a:rPr lang="it-IT" b="1" dirty="0"/>
              <a:t>microservizi</a:t>
            </a:r>
            <a:r>
              <a:rPr lang="it-IT" dirty="0"/>
              <a:t>. Questo rende la soluzione più </a:t>
            </a:r>
            <a:r>
              <a:rPr lang="it-IT" b="1" dirty="0" err="1"/>
              <a:t>manutenibile</a:t>
            </a:r>
            <a:r>
              <a:rPr lang="it-IT" dirty="0"/>
              <a:t>, </a:t>
            </a:r>
            <a:r>
              <a:rPr lang="it-IT" b="1" dirty="0"/>
              <a:t>scalabile</a:t>
            </a:r>
            <a:r>
              <a:rPr lang="it-IT" dirty="0"/>
              <a:t> e facilmente </a:t>
            </a:r>
            <a:r>
              <a:rPr lang="it-IT" b="1" dirty="0"/>
              <a:t>replicabile</a:t>
            </a:r>
            <a:r>
              <a:rPr lang="it-IT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soluzione è progettata secondo un’</a:t>
            </a:r>
            <a:r>
              <a:rPr lang="it-IT" b="1" dirty="0"/>
              <a:t>architettura a microservizi</a:t>
            </a:r>
            <a:r>
              <a:rPr lang="it-IT" dirty="0"/>
              <a:t>, in cui ogni componente ha una </a:t>
            </a:r>
            <a:r>
              <a:rPr lang="it-IT" b="1" dirty="0"/>
              <a:t>responsabilità ben definita</a:t>
            </a:r>
            <a:r>
              <a:rPr lang="it-IT" dirty="0"/>
              <a:t> e comunica tramite API o canali asincroni.</a:t>
            </a:r>
          </a:p>
          <a:p>
            <a:r>
              <a:rPr lang="it-IT" i="1" dirty="0"/>
              <a:t>(Pausa – mentre indichi i blocchi visivi o li richiami uno per uno)</a:t>
            </a:r>
            <a:endParaRPr lang="it-IT" dirty="0"/>
          </a:p>
          <a:p>
            <a:r>
              <a:rPr lang="it-IT" dirty="0"/>
              <a:t>Le componenti principali sono:</a:t>
            </a:r>
          </a:p>
          <a:p>
            <a:r>
              <a:rPr lang="it-IT" b="1" dirty="0" err="1"/>
              <a:t>Camunda</a:t>
            </a:r>
            <a:r>
              <a:rPr lang="it-IT" b="1" dirty="0"/>
              <a:t> Platform 8</a:t>
            </a:r>
            <a:r>
              <a:rPr lang="it-IT" dirty="0"/>
              <a:t>, che funge da </a:t>
            </a:r>
            <a:r>
              <a:rPr lang="it-IT" b="1" dirty="0"/>
              <a:t>motore BPM</a:t>
            </a:r>
            <a:r>
              <a:rPr lang="it-IT" dirty="0"/>
              <a:t>, basato sul motore </a:t>
            </a:r>
            <a:r>
              <a:rPr lang="it-IT" dirty="0" err="1"/>
              <a:t>Zeebe</a:t>
            </a:r>
            <a:r>
              <a:rPr lang="it-IT" dirty="0"/>
              <a:t>, ed è responsabile dell’orchestrazione del processo.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/>
              <a:t>Python Workers</a:t>
            </a:r>
            <a:r>
              <a:rPr lang="it-IT" dirty="0"/>
              <a:t>, che eseguono i task automatici definiti nel modello BPMN.</a:t>
            </a:r>
          </a:p>
          <a:p>
            <a:r>
              <a:rPr lang="it-IT" b="1" dirty="0" err="1"/>
              <a:t>OpenWeather</a:t>
            </a:r>
            <a:r>
              <a:rPr lang="it-IT" b="1" dirty="0"/>
              <a:t> API</a:t>
            </a:r>
            <a:r>
              <a:rPr lang="it-IT" dirty="0"/>
              <a:t>, da cui vengono recuperati i </a:t>
            </a:r>
            <a:r>
              <a:rPr lang="it-IT" b="1" dirty="0"/>
              <a:t>dati meteo in tempo reale</a:t>
            </a:r>
            <a:r>
              <a:rPr lang="it-IT" dirty="0"/>
              <a:t>.</a:t>
            </a:r>
          </a:p>
          <a:p>
            <a:r>
              <a:rPr lang="it-IT" b="1" dirty="0"/>
              <a:t>Email Notification Service</a:t>
            </a:r>
            <a:r>
              <a:rPr lang="it-IT" dirty="0"/>
              <a:t>, che invia messaggi agli utenti tramite protocollo SMTP (simulazione)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/>
              <a:t>Scheduler</a:t>
            </a:r>
            <a:r>
              <a:rPr lang="it-IT" dirty="0"/>
              <a:t>, che </a:t>
            </a:r>
            <a:r>
              <a:rPr lang="it-IT" b="1" dirty="0"/>
              <a:t>attiva il processo ogni 2 ore</a:t>
            </a:r>
            <a:r>
              <a:rPr lang="it-IT" dirty="0"/>
              <a:t>, avviando un’istanza per ciascuna città da monitorare, e spegne gli irrigatori nel caso siano accesi da più di un’ora.</a:t>
            </a:r>
          </a:p>
          <a:p>
            <a:endParaRPr lang="it-IT" dirty="0"/>
          </a:p>
          <a:p>
            <a:r>
              <a:rPr lang="it-IT" i="1" dirty="0"/>
              <a:t>(Transizione sul vantaggio dell’architettura)</a:t>
            </a:r>
            <a:endParaRPr lang="it-IT" dirty="0"/>
          </a:p>
          <a:p>
            <a:r>
              <a:rPr lang="it-IT" dirty="0"/>
              <a:t>Questa architettura è pensata per garantire </a:t>
            </a:r>
            <a:r>
              <a:rPr lang="it-IT" b="1" dirty="0"/>
              <a:t>scalabilità</a:t>
            </a:r>
            <a:r>
              <a:rPr lang="it-IT" dirty="0"/>
              <a:t>, </a:t>
            </a:r>
            <a:r>
              <a:rPr lang="it-IT" b="1" dirty="0"/>
              <a:t>manutenibilità</a:t>
            </a:r>
            <a:r>
              <a:rPr lang="it-IT" dirty="0"/>
              <a:t> e </a:t>
            </a:r>
            <a:r>
              <a:rPr lang="it-IT" b="1" dirty="0"/>
              <a:t>indipendenza</a:t>
            </a:r>
            <a:r>
              <a:rPr lang="it-IT" dirty="0"/>
              <a:t> dei componenti.</a:t>
            </a:r>
            <a:br>
              <a:rPr lang="it-IT" dirty="0"/>
            </a:br>
            <a:r>
              <a:rPr lang="it-IT" dirty="0"/>
              <a:t>Se domani volessi cambiare ad esempio il provider meteo, potrei farlo modificando solo il worker, senza toccare il modello BPMN o il motore di orchestrazione.</a:t>
            </a:r>
          </a:p>
          <a:p>
            <a:r>
              <a:rPr lang="it-IT" dirty="0"/>
              <a:t>In più, ogni componente può essere </a:t>
            </a:r>
            <a:r>
              <a:rPr lang="it-IT" b="1" dirty="0"/>
              <a:t>containerizzato e distribuito</a:t>
            </a:r>
            <a:r>
              <a:rPr lang="it-IT" dirty="0"/>
              <a:t> su ambienti cloud o </a:t>
            </a:r>
            <a:r>
              <a:rPr lang="it-IT" dirty="0" err="1"/>
              <a:t>Kubernetes</a:t>
            </a:r>
            <a:r>
              <a:rPr lang="it-IT" dirty="0"/>
              <a:t>, rendendo il sistema adatto anche a contesti reali e complessi.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questa slide viene enfatizzato un concetto chiave: tutto ciò che è stato modellato nel diagramma BPMN e implementato nei worker viene </a:t>
            </a:r>
            <a:r>
              <a:rPr lang="it-IT" b="1" dirty="0"/>
              <a:t>effettivamente eseguito in modo automatico</a:t>
            </a:r>
            <a:r>
              <a:rPr lang="it-IT" dirty="0"/>
              <a:t>, secondo i flussi che abbiamo appena visto.</a:t>
            </a:r>
          </a:p>
          <a:p>
            <a:r>
              <a:rPr lang="it-IT" dirty="0"/>
              <a:t>Il processo è quindi </a:t>
            </a:r>
            <a:r>
              <a:rPr lang="it-IT" b="1" dirty="0"/>
              <a:t>interamente operativo</a:t>
            </a:r>
            <a:r>
              <a:rPr lang="it-IT" dirty="0"/>
              <a:t>, e ogni sua istanza segue lo stesso comportamento, gestendo automaticamente:</a:t>
            </a:r>
          </a:p>
          <a:p>
            <a:r>
              <a:rPr lang="it-IT" dirty="0"/>
              <a:t>l’interrogazione dell’API,</a:t>
            </a:r>
          </a:p>
          <a:p>
            <a:r>
              <a:rPr lang="it-IT" dirty="0"/>
              <a:t>l’analisi dei dati meteo,</a:t>
            </a:r>
          </a:p>
          <a:p>
            <a:r>
              <a:rPr lang="it-IT" dirty="0"/>
              <a:t>l’eventuale attivazione dell’irrigatore,</a:t>
            </a:r>
          </a:p>
          <a:p>
            <a:r>
              <a:rPr lang="it-IT" dirty="0"/>
              <a:t>il suo spegnimento,</a:t>
            </a:r>
          </a:p>
          <a:p>
            <a:r>
              <a:rPr lang="it-IT" dirty="0"/>
              <a:t>e infine la notifica all’utente.</a:t>
            </a:r>
          </a:p>
          <a:p>
            <a:r>
              <a:rPr lang="it-IT" i="1" dirty="0"/>
              <a:t>(Pausa per enfatizzare l’automazione)</a:t>
            </a:r>
            <a:endParaRPr lang="it-IT" dirty="0"/>
          </a:p>
          <a:p>
            <a:r>
              <a:rPr lang="it-IT" dirty="0"/>
              <a:t>Ciò che lo rende particolarmente interessante è che </a:t>
            </a:r>
            <a:r>
              <a:rPr lang="it-IT" b="1" dirty="0"/>
              <a:t>non è necessaria alcuna interazione umana</a:t>
            </a:r>
            <a:r>
              <a:rPr lang="it-IT" dirty="0"/>
              <a:t> durante l’esecuzione.</a:t>
            </a:r>
            <a:br>
              <a:rPr lang="it-IT" dirty="0"/>
            </a:br>
            <a:r>
              <a:rPr lang="it-IT" dirty="0"/>
              <a:t>Il processo è </a:t>
            </a:r>
            <a:r>
              <a:rPr lang="it-IT" b="1" dirty="0"/>
              <a:t>guidato interamente dal motore BPM</a:t>
            </a:r>
            <a:r>
              <a:rPr lang="it-IT" dirty="0"/>
              <a:t>, ed è in grado di prendere decisioni e attivare servizi esterni in completa autonomia.</a:t>
            </a:r>
          </a:p>
          <a:p>
            <a:r>
              <a:rPr lang="it-IT" dirty="0"/>
              <a:t>Inoltre, ogni istanza viene </a:t>
            </a:r>
            <a:r>
              <a:rPr lang="it-IT" b="1" dirty="0"/>
              <a:t>tracciata e monitorata</a:t>
            </a:r>
            <a:r>
              <a:rPr lang="it-IT" dirty="0"/>
              <a:t> attraverso </a:t>
            </a:r>
            <a:r>
              <a:rPr lang="it-IT" dirty="0" err="1"/>
              <a:t>Camunda</a:t>
            </a:r>
            <a:r>
              <a:rPr lang="it-IT" dirty="0"/>
              <a:t> Operate, permettendo sia il controllo tecnico sia l’analisi dei risultati.</a:t>
            </a:r>
          </a:p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/>
              <a:t>Progettazione e implementazione</a:t>
            </a:r>
            <a:r>
              <a:rPr lang="it-IT" dirty="0"/>
              <a:t>:</a:t>
            </a:r>
          </a:p>
          <a:p>
            <a:r>
              <a:rPr lang="it-IT" dirty="0"/>
              <a:t>Sono riuscito a progettare e realizzare un processo </a:t>
            </a:r>
            <a:r>
              <a:rPr lang="it-IT" b="1" dirty="0"/>
              <a:t>eseguibile su </a:t>
            </a:r>
            <a:r>
              <a:rPr lang="it-IT" b="1" dirty="0" err="1"/>
              <a:t>Camunda</a:t>
            </a:r>
            <a:r>
              <a:rPr lang="it-IT" b="1" dirty="0"/>
              <a:t> 8</a:t>
            </a:r>
            <a:r>
              <a:rPr lang="it-IT" dirty="0"/>
              <a:t>, pienamente conforme agli </a:t>
            </a:r>
            <a:r>
              <a:rPr lang="it-IT" b="1" dirty="0"/>
              <a:t>standard BPMN</a:t>
            </a:r>
            <a:r>
              <a:rPr lang="it-IT" dirty="0"/>
              <a:t>, integrando sia la logica del processo che i componenti esterni.</a:t>
            </a:r>
          </a:p>
          <a:p>
            <a:r>
              <a:rPr lang="it-IT" b="1" dirty="0"/>
              <a:t>Integrazione di sistemi eterogenei</a:t>
            </a:r>
            <a:r>
              <a:rPr lang="it-IT" dirty="0"/>
              <a:t>:</a:t>
            </a:r>
          </a:p>
          <a:p>
            <a:r>
              <a:rPr lang="it-IT" dirty="0"/>
              <a:t>Ho gestito l’interazione tra </a:t>
            </a:r>
            <a:r>
              <a:rPr lang="it-IT" b="1" dirty="0"/>
              <a:t>componenti diversi</a:t>
            </a:r>
            <a:r>
              <a:rPr lang="it-IT" dirty="0"/>
              <a:t>, come l’API meteo di </a:t>
            </a:r>
            <a:r>
              <a:rPr lang="it-IT" dirty="0" err="1"/>
              <a:t>OpenWeather</a:t>
            </a:r>
            <a:r>
              <a:rPr lang="it-IT" dirty="0"/>
              <a:t>, i </a:t>
            </a:r>
            <a:r>
              <a:rPr lang="it-IT" b="1" dirty="0"/>
              <a:t>worker Python</a:t>
            </a:r>
            <a:r>
              <a:rPr lang="it-IT" dirty="0"/>
              <a:t>, il servizio email… tutti orchestrati in modo coerente da un unico motore BPM.</a:t>
            </a:r>
          </a:p>
          <a:p>
            <a:r>
              <a:rPr lang="it-IT" b="1" dirty="0"/>
              <a:t>Automazione multiistanza distribuita</a:t>
            </a:r>
            <a:r>
              <a:rPr lang="it-IT" dirty="0"/>
              <a:t>:</a:t>
            </a:r>
          </a:p>
          <a:p>
            <a:r>
              <a:rPr lang="it-IT" dirty="0"/>
              <a:t>Il processo è stato reso </a:t>
            </a:r>
            <a:r>
              <a:rPr lang="it-IT" b="1" dirty="0"/>
              <a:t>scalabile</a:t>
            </a:r>
            <a:r>
              <a:rPr lang="it-IT" dirty="0"/>
              <a:t>, gestendo più città in parallelo attraverso </a:t>
            </a:r>
            <a:r>
              <a:rPr lang="it-IT" b="1" dirty="0" err="1"/>
              <a:t>subprocessi</a:t>
            </a:r>
            <a:r>
              <a:rPr lang="it-IT" b="1" dirty="0"/>
              <a:t> multiistanza</a:t>
            </a:r>
            <a:r>
              <a:rPr lang="it-IT" dirty="0"/>
              <a:t>. Questo simula uno scenario realistico su scala geografica.</a:t>
            </a:r>
          </a:p>
          <a:p>
            <a:r>
              <a:rPr lang="it-IT" b="1" dirty="0"/>
              <a:t>Separazione tra orchestrazione e logica applicativa</a:t>
            </a:r>
            <a:r>
              <a:rPr lang="it-IT" dirty="0"/>
              <a:t>:</a:t>
            </a:r>
          </a:p>
          <a:p>
            <a:r>
              <a:rPr lang="it-IT" dirty="0"/>
              <a:t>Ho mantenuto una chiara </a:t>
            </a:r>
            <a:r>
              <a:rPr lang="it-IT" b="1" dirty="0"/>
              <a:t>separazione dei ruoli</a:t>
            </a:r>
            <a:r>
              <a:rPr lang="it-IT" dirty="0"/>
              <a:t>: il motore si occupa dell’orchestrazione, mentre la logica operativa è delegata ai worker. Questo migliora la </a:t>
            </a:r>
            <a:r>
              <a:rPr lang="it-IT" b="1" dirty="0"/>
              <a:t>manutenibilità</a:t>
            </a:r>
            <a:r>
              <a:rPr lang="it-IT" dirty="0"/>
              <a:t> e la </a:t>
            </a:r>
            <a:r>
              <a:rPr lang="it-IT" b="1" dirty="0"/>
              <a:t>modularità</a:t>
            </a:r>
            <a:r>
              <a:rPr lang="it-IT" dirty="0"/>
              <a:t> dell’intera soluzione.</a:t>
            </a:r>
          </a:p>
          <a:p>
            <a:r>
              <a:rPr lang="it-IT" b="1" dirty="0"/>
              <a:t>Gestione degli errori e tolleranza ai guasti</a:t>
            </a:r>
            <a:r>
              <a:rPr lang="it-IT" dirty="0"/>
              <a:t>:</a:t>
            </a:r>
          </a:p>
          <a:p>
            <a:r>
              <a:rPr lang="it-IT" dirty="0"/>
              <a:t>Infine, ho implementato </a:t>
            </a:r>
            <a:r>
              <a:rPr lang="it-IT" b="1" dirty="0"/>
              <a:t>meccanismi di </a:t>
            </a:r>
            <a:r>
              <a:rPr lang="it-IT" b="1" dirty="0" err="1"/>
              <a:t>fallback</a:t>
            </a:r>
            <a:r>
              <a:rPr lang="it-IT" dirty="0"/>
              <a:t> e gestione degli errori: i problemi vengono </a:t>
            </a:r>
            <a:r>
              <a:rPr lang="it-IT" b="1" dirty="0"/>
              <a:t>intercettati</a:t>
            </a:r>
            <a:r>
              <a:rPr lang="it-IT" dirty="0"/>
              <a:t>, registrati, e viene inviata una notifica all’utente. Questo rende il processo più </a:t>
            </a:r>
            <a:r>
              <a:rPr lang="it-IT" b="1" dirty="0"/>
              <a:t>affidabile</a:t>
            </a:r>
            <a:r>
              <a:rPr lang="it-IT" dirty="0"/>
              <a:t> e robusto in scenari reali.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questa slide presento alcune evidenze raccolte durante la </a:t>
            </a:r>
            <a:r>
              <a:rPr lang="it-IT" b="1" dirty="0"/>
              <a:t>fase di validazione sperimentale</a:t>
            </a:r>
            <a:r>
              <a:rPr lang="it-IT" dirty="0"/>
              <a:t>.</a:t>
            </a:r>
          </a:p>
          <a:p>
            <a:r>
              <a:rPr lang="it-IT" dirty="0"/>
              <a:t>Il processo è stato schedulato per essere eseguito </a:t>
            </a:r>
            <a:r>
              <a:rPr lang="it-IT" b="1" dirty="0"/>
              <a:t>ogni 2 ore</a:t>
            </a:r>
            <a:r>
              <a:rPr lang="it-IT" dirty="0"/>
              <a:t>, e ha accumulato </a:t>
            </a:r>
            <a:r>
              <a:rPr lang="it-IT" b="1" dirty="0"/>
              <a:t>oltre 40 esecuzioni reali</a:t>
            </a:r>
            <a:r>
              <a:rPr lang="it-IT" dirty="0"/>
              <a:t>. In tutti i casi il comportamento è stato </a:t>
            </a:r>
            <a:r>
              <a:rPr lang="it-IT" b="1" dirty="0"/>
              <a:t>coerente e ripetibile</a:t>
            </a:r>
            <a:r>
              <a:rPr lang="it-IT" dirty="0"/>
              <a:t>, dimostrando l’affidabilità del sistema.</a:t>
            </a:r>
          </a:p>
          <a:p>
            <a:r>
              <a:rPr lang="it-IT" i="1" dirty="0"/>
              <a:t>(Pausa – enfatizza il monitoraggio)</a:t>
            </a:r>
            <a:endParaRPr lang="it-IT" dirty="0"/>
          </a:p>
          <a:p>
            <a:r>
              <a:rPr lang="it-IT" dirty="0"/>
              <a:t>Ho utilizzato </a:t>
            </a:r>
            <a:r>
              <a:rPr lang="it-IT" b="1" dirty="0" err="1"/>
              <a:t>Camunda</a:t>
            </a:r>
            <a:r>
              <a:rPr lang="it-IT" b="1" dirty="0"/>
              <a:t> Operate</a:t>
            </a:r>
            <a:r>
              <a:rPr lang="it-IT" dirty="0"/>
              <a:t> per tenere traccia delle istanze di processo.</a:t>
            </a:r>
            <a:br>
              <a:rPr lang="it-IT" dirty="0"/>
            </a:br>
            <a:r>
              <a:rPr lang="it-IT" dirty="0"/>
              <a:t>Questo strumento ha permesso di monitorare in tempo reale lo stato, i tempi, e gli eventuali errori, fornendo una </a:t>
            </a:r>
            <a:r>
              <a:rPr lang="it-IT" b="1" dirty="0"/>
              <a:t>visibilità completa</a:t>
            </a:r>
            <a:r>
              <a:rPr lang="it-IT" dirty="0"/>
              <a:t> dell’esecuzione.</a:t>
            </a:r>
          </a:p>
          <a:p>
            <a:r>
              <a:rPr lang="it-IT" i="1" dirty="0"/>
              <a:t>(Passaggio ai test di robustezza)</a:t>
            </a:r>
            <a:endParaRPr lang="it-IT" dirty="0"/>
          </a:p>
          <a:p>
            <a:r>
              <a:rPr lang="it-IT" dirty="0"/>
              <a:t>Ho anche condotto delle </a:t>
            </a:r>
            <a:r>
              <a:rPr lang="it-IT" b="1" dirty="0"/>
              <a:t>simulazioni di errore controllato</a:t>
            </a:r>
            <a:r>
              <a:rPr lang="it-IT" dirty="0"/>
              <a:t>, per testare il comportamento del processo in condizioni avverse.</a:t>
            </a:r>
            <a:br>
              <a:rPr lang="it-IT" dirty="0"/>
            </a:br>
            <a:r>
              <a:rPr lang="it-IT" dirty="0"/>
              <a:t>Alcuni esempi:</a:t>
            </a:r>
          </a:p>
          <a:p>
            <a:r>
              <a:rPr lang="it-IT" dirty="0"/>
              <a:t>l’API meteo non disponibile,</a:t>
            </a:r>
          </a:p>
          <a:p>
            <a:r>
              <a:rPr lang="it-IT" dirty="0"/>
              <a:t>dati malformati o incompleti,</a:t>
            </a:r>
          </a:p>
          <a:p>
            <a:r>
              <a:rPr lang="it-IT" dirty="0"/>
              <a:t>worker non attivo o assente.</a:t>
            </a:r>
          </a:p>
          <a:p>
            <a:r>
              <a:rPr lang="it-IT" dirty="0"/>
              <a:t>In tutti questi scenari, il processo ha attivato </a:t>
            </a:r>
            <a:r>
              <a:rPr lang="it-IT" b="1" dirty="0"/>
              <a:t>flussi alternativi di gestione</a:t>
            </a:r>
            <a:r>
              <a:rPr lang="it-IT" dirty="0"/>
              <a:t>, senza blocchi e senza richiedere </a:t>
            </a:r>
            <a:r>
              <a:rPr lang="it-IT" b="1" dirty="0"/>
              <a:t>interventi manuali</a:t>
            </a:r>
            <a:r>
              <a:rPr lang="it-IT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Concludo con alcune considerazioni finali emerse durante la realizzazione del progetto.</a:t>
            </a:r>
          </a:p>
          <a:p>
            <a:r>
              <a:rPr lang="it-IT" dirty="0"/>
              <a:t>Il primo punto riguarda il </a:t>
            </a:r>
            <a:r>
              <a:rPr lang="it-IT" b="1" dirty="0"/>
              <a:t>motore BPM</a:t>
            </a:r>
            <a:r>
              <a:rPr lang="it-IT" dirty="0"/>
              <a:t> adottato.</a:t>
            </a:r>
            <a:br>
              <a:rPr lang="it-IT" dirty="0"/>
            </a:br>
            <a:r>
              <a:rPr lang="it-IT" dirty="0"/>
              <a:t>Si è dimostrato </a:t>
            </a:r>
            <a:r>
              <a:rPr lang="it-IT" b="1" dirty="0"/>
              <a:t>efficace nell’orchestrare processi distribuiti e reattivi</a:t>
            </a:r>
            <a:r>
              <a:rPr lang="it-IT" dirty="0"/>
              <a:t>, garantendo </a:t>
            </a:r>
            <a:r>
              <a:rPr lang="it-IT" b="1" dirty="0"/>
              <a:t>affidabilità</a:t>
            </a:r>
            <a:r>
              <a:rPr lang="it-IT" dirty="0"/>
              <a:t> e </a:t>
            </a:r>
            <a:r>
              <a:rPr lang="it-IT" b="1" dirty="0"/>
              <a:t>coerenza</a:t>
            </a:r>
            <a:r>
              <a:rPr lang="it-IT" dirty="0"/>
              <a:t> nell’esecuzione.</a:t>
            </a:r>
            <a:br>
              <a:rPr lang="it-IT" dirty="0"/>
            </a:br>
            <a:r>
              <a:rPr lang="it-IT" dirty="0"/>
              <a:t>Questa caratteristica è risultata fondamentale per mantenere stabile l’intero sistema anche in scenari concorrenziali.</a:t>
            </a:r>
          </a:p>
          <a:p>
            <a:r>
              <a:rPr lang="it-IT" i="1" dirty="0"/>
              <a:t>(Pausa)</a:t>
            </a:r>
            <a:endParaRPr lang="it-IT" dirty="0"/>
          </a:p>
          <a:p>
            <a:r>
              <a:rPr lang="it-IT" dirty="0"/>
              <a:t>Un secondo aspetto chiave è stato </a:t>
            </a:r>
            <a:r>
              <a:rPr lang="it-IT" b="1" dirty="0"/>
              <a:t>l’impiego dell’architettura a microservizi</a:t>
            </a:r>
            <a:r>
              <a:rPr lang="it-IT" dirty="0"/>
              <a:t>, che ha favorito </a:t>
            </a:r>
            <a:r>
              <a:rPr lang="it-IT" b="1" dirty="0"/>
              <a:t>modularità</a:t>
            </a:r>
            <a:r>
              <a:rPr lang="it-IT" dirty="0"/>
              <a:t>, </a:t>
            </a:r>
            <a:r>
              <a:rPr lang="it-IT" b="1" dirty="0"/>
              <a:t>osservabilità</a:t>
            </a:r>
            <a:r>
              <a:rPr lang="it-IT" dirty="0"/>
              <a:t> e </a:t>
            </a:r>
            <a:r>
              <a:rPr lang="it-IT" b="1" dirty="0"/>
              <a:t>robustezza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>Ogni componente è stato isolato, orchestrato centralmente e facilmente riutilizzabile o estendibile nel tempo.</a:t>
            </a:r>
          </a:p>
          <a:p>
            <a:r>
              <a:rPr lang="it-IT" i="1" dirty="0"/>
              <a:t>(Pausa)</a:t>
            </a:r>
            <a:endParaRPr lang="it-IT" dirty="0"/>
          </a:p>
          <a:p>
            <a:r>
              <a:rPr lang="it-IT" dirty="0"/>
              <a:t>Infine, </a:t>
            </a:r>
            <a:r>
              <a:rPr lang="it-IT" b="1" dirty="0" err="1"/>
              <a:t>Camunda</a:t>
            </a:r>
            <a:r>
              <a:rPr lang="it-IT" dirty="0"/>
              <a:t> ha avuto un ruolo centrale: ha fatto da </a:t>
            </a:r>
            <a:r>
              <a:rPr lang="it-IT" b="1" dirty="0"/>
              <a:t>ponte tra la modellazione concettuale</a:t>
            </a:r>
            <a:r>
              <a:rPr lang="it-IT" dirty="0"/>
              <a:t> e </a:t>
            </a:r>
            <a:r>
              <a:rPr lang="it-IT" b="1" dirty="0"/>
              <a:t>l’automazione esecutiva</a:t>
            </a:r>
            <a:r>
              <a:rPr lang="it-IT" dirty="0"/>
              <a:t>, permettendo di </a:t>
            </a:r>
            <a:r>
              <a:rPr lang="it-IT" b="1" dirty="0"/>
              <a:t>passare dal disegno BPMN all’esecuzione reale</a:t>
            </a:r>
            <a:r>
              <a:rPr lang="it-IT" dirty="0"/>
              <a:t> su componenti distribuiti.</a:t>
            </a:r>
          </a:p>
          <a:p>
            <a:r>
              <a:rPr lang="it-IT"/>
              <a:t>In sintesi, questo lavoro mostra come sia possibile </a:t>
            </a:r>
            <a:r>
              <a:rPr lang="it-IT" b="1"/>
              <a:t>orchestrare sistemi complessi in modo trasparente e scalabile</a:t>
            </a:r>
            <a:r>
              <a:rPr lang="it-IT"/>
              <a:t>, sfruttando la sinergia tra BPM e architetture moderne.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comprendere il valore di questo lavoro, è importante partire dal </a:t>
            </a:r>
            <a:r>
              <a:rPr lang="it-IT" b="1" dirty="0"/>
              <a:t>contesto</a:t>
            </a:r>
            <a:r>
              <a:rPr lang="it-IT" dirty="0"/>
              <a:t> in cui si inserisce.</a:t>
            </a:r>
          </a:p>
          <a:p>
            <a:r>
              <a:rPr lang="it-IT" dirty="0"/>
              <a:t>Oggi le aziende si trovano ad affrontare una crescente </a:t>
            </a:r>
            <a:r>
              <a:rPr lang="it-IT" b="1" dirty="0"/>
              <a:t>esigenza di digitalizzazione e automazione</a:t>
            </a:r>
            <a:r>
              <a:rPr lang="it-IT" dirty="0"/>
              <a:t> dei processi, spinta dalla trasformazione digitale. Questo richiede strumenti che permettano di governare i flussi operativi in modo flessibile, scalabile e trasparente.</a:t>
            </a:r>
          </a:p>
          <a:p>
            <a:r>
              <a:rPr lang="it-IT" dirty="0"/>
              <a:t>In questo scenario, il </a:t>
            </a:r>
            <a:r>
              <a:rPr lang="it-IT" b="1" dirty="0"/>
              <a:t>Business </a:t>
            </a:r>
            <a:r>
              <a:rPr lang="it-IT" b="1" dirty="0" err="1"/>
              <a:t>Process</a:t>
            </a:r>
            <a:r>
              <a:rPr lang="it-IT" b="1" dirty="0"/>
              <a:t> Management</a:t>
            </a:r>
            <a:r>
              <a:rPr lang="it-IT" dirty="0"/>
              <a:t> gioca un ruolo fondamentale perché consente di modellare e orchestrare i processi aziendali in modo strutturato.</a:t>
            </a:r>
          </a:p>
          <a:p>
            <a:r>
              <a:rPr lang="it-IT" dirty="0"/>
              <a:t>Personalmente, ho scelto di orientarmi su un approccio </a:t>
            </a:r>
            <a:r>
              <a:rPr lang="it-IT" b="1" dirty="0"/>
              <a:t>pratico e sperimentale</a:t>
            </a:r>
            <a:r>
              <a:rPr lang="it-IT" dirty="0"/>
              <a:t>, sfruttando strumenti </a:t>
            </a:r>
            <a:r>
              <a:rPr lang="it-IT" b="1" dirty="0"/>
              <a:t>open source</a:t>
            </a:r>
            <a:r>
              <a:rPr lang="it-IT" dirty="0"/>
              <a:t> — in particolare </a:t>
            </a:r>
            <a:r>
              <a:rPr lang="it-IT" dirty="0" err="1"/>
              <a:t>Camunda</a:t>
            </a:r>
            <a:r>
              <a:rPr lang="it-IT" dirty="0"/>
              <a:t> — per dimostrare come sia possibile integrare il BPM con </a:t>
            </a:r>
            <a:r>
              <a:rPr lang="it-IT" b="1" dirty="0"/>
              <a:t>architetture a microservizi</a:t>
            </a:r>
            <a:r>
              <a:rPr lang="it-IT" dirty="0"/>
              <a:t>, che oggi rappresentano lo standard per lo sviluppo di sistemi distribuiti.</a:t>
            </a:r>
          </a:p>
          <a:p>
            <a:r>
              <a:rPr lang="en-US" dirty="0"/>
              <a:t>PAUSA </a:t>
            </a:r>
          </a:p>
          <a:p>
            <a:r>
              <a:rPr lang="it-IT" dirty="0" err="1"/>
              <a:t>nfine</a:t>
            </a:r>
            <a:r>
              <a:rPr lang="it-IT" dirty="0"/>
              <a:t>, va sottolineato che </a:t>
            </a:r>
            <a:r>
              <a:rPr lang="it-IT" b="1" dirty="0"/>
              <a:t>l’informatica ha un ruolo chiave</a:t>
            </a:r>
            <a:r>
              <a:rPr lang="it-IT" dirty="0"/>
              <a:t> nel colmare il divario tra business e tecnologia: chi progetta sistemi deve saper dialogare con entrambe le dimensioni.</a:t>
            </a:r>
            <a:br>
              <a:rPr lang="it-IT" dirty="0"/>
            </a:br>
            <a:r>
              <a:rPr lang="it-IT" dirty="0"/>
              <a:t>E questa tesi vuole proprio porsi in mezzo, come ponte tra modellazione concettuale e implementazione tecnica.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L’obiettivo centrale è stato quello di </a:t>
            </a:r>
            <a:r>
              <a:rPr lang="it-IT" b="1" dirty="0"/>
              <a:t>dimostrare</a:t>
            </a:r>
            <a:r>
              <a:rPr lang="it-IT" dirty="0"/>
              <a:t> che i processi aziendali possono essere </a:t>
            </a:r>
            <a:r>
              <a:rPr lang="it-IT" b="1" dirty="0"/>
              <a:t>modellati, automatizzati e orchestrati</a:t>
            </a:r>
            <a:r>
              <a:rPr lang="it-IT" dirty="0"/>
              <a:t> in ambienti distribuiti, utilizzando BPMN e architetture a microservizi.</a:t>
            </a:r>
          </a:p>
          <a:p>
            <a:r>
              <a:rPr lang="it-IT" i="1" dirty="0"/>
              <a:t>(Pausa e transizione logica)</a:t>
            </a:r>
            <a:endParaRPr lang="it-IT" dirty="0"/>
          </a:p>
          <a:p>
            <a:r>
              <a:rPr lang="it-IT" dirty="0"/>
              <a:t>Per quanto riguarda l’approccio metodologico, ho suddiviso il lavoro in due fasi:</a:t>
            </a:r>
          </a:p>
          <a:p>
            <a:r>
              <a:rPr lang="it-IT" dirty="0"/>
              <a:t>Una prima fase </a:t>
            </a:r>
            <a:r>
              <a:rPr lang="it-IT" b="1" dirty="0"/>
              <a:t>teorica</a:t>
            </a:r>
            <a:r>
              <a:rPr lang="it-IT" dirty="0"/>
              <a:t>, in cui ho analizzato i concetti chiave del BPM, di BPMN e delle architetture distribuite.</a:t>
            </a:r>
          </a:p>
          <a:p>
            <a:r>
              <a:rPr lang="it-IT" dirty="0"/>
              <a:t>Una seconda fase </a:t>
            </a:r>
            <a:r>
              <a:rPr lang="it-IT" b="1" dirty="0"/>
              <a:t>pratica</a:t>
            </a:r>
            <a:r>
              <a:rPr lang="it-IT" dirty="0"/>
              <a:t>, in cui ho modellato e implementato un </a:t>
            </a:r>
            <a:r>
              <a:rPr lang="it-IT" b="1" dirty="0"/>
              <a:t>caso di studio reale</a:t>
            </a:r>
            <a:r>
              <a:rPr lang="it-IT" dirty="0"/>
              <a:t>, che vedremo più avanti nel dettaglio.</a:t>
            </a:r>
          </a:p>
          <a:p>
            <a:r>
              <a:rPr lang="it-IT" dirty="0"/>
              <a:t>Per farlo ho utilizzato diversi </a:t>
            </a:r>
            <a:r>
              <a:rPr lang="it-IT" b="1" dirty="0"/>
              <a:t>strumenti tecnologici</a:t>
            </a:r>
            <a:r>
              <a:rPr lang="it-IT" dirty="0"/>
              <a:t>:</a:t>
            </a:r>
          </a:p>
          <a:p>
            <a:r>
              <a:rPr lang="it-IT" dirty="0"/>
              <a:t>API REST di </a:t>
            </a:r>
            <a:r>
              <a:rPr lang="it-IT" dirty="0" err="1"/>
              <a:t>OpenWeather</a:t>
            </a:r>
            <a:r>
              <a:rPr lang="it-IT" dirty="0"/>
              <a:t> per i dati meteo</a:t>
            </a:r>
          </a:p>
          <a:p>
            <a:r>
              <a:rPr lang="it-IT" dirty="0"/>
              <a:t>Worker scritti in Python</a:t>
            </a:r>
          </a:p>
          <a:p>
            <a:r>
              <a:rPr lang="it-IT" dirty="0"/>
              <a:t>Tabelle decisionali DMN</a:t>
            </a:r>
          </a:p>
          <a:p>
            <a:r>
              <a:rPr lang="it-IT" dirty="0"/>
              <a:t>Connettori per API e invio email</a:t>
            </a:r>
          </a:p>
          <a:p>
            <a:r>
              <a:rPr lang="it-IT" i="1" dirty="0"/>
              <a:t>(Pausa)</a:t>
            </a:r>
            <a:endParaRPr lang="it-IT" dirty="0"/>
          </a:p>
          <a:p>
            <a:r>
              <a:rPr lang="it-IT" dirty="0"/>
              <a:t>Il focus sperimentale è stato anche sull’</a:t>
            </a:r>
            <a:r>
              <a:rPr lang="it-IT" b="1" dirty="0"/>
              <a:t>interoperabilità</a:t>
            </a:r>
            <a:r>
              <a:rPr lang="it-IT" dirty="0"/>
              <a:t> tra motore BPM e microservizi, e sull’analisi delle proprietà del sistema modellato: </a:t>
            </a:r>
            <a:r>
              <a:rPr lang="it-IT" b="1" dirty="0"/>
              <a:t>scalabilità, osservabilità e robustezza</a:t>
            </a:r>
            <a:r>
              <a:rPr lang="it-IT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Il </a:t>
            </a:r>
            <a:r>
              <a:rPr lang="it-IT" b="1" dirty="0"/>
              <a:t>Business </a:t>
            </a:r>
            <a:r>
              <a:rPr lang="it-IT" b="1" dirty="0" err="1"/>
              <a:t>Process</a:t>
            </a:r>
            <a:r>
              <a:rPr lang="it-IT" b="1" dirty="0"/>
              <a:t> Management</a:t>
            </a:r>
            <a:r>
              <a:rPr lang="it-IT" dirty="0"/>
              <a:t>, o BPM, è una disciplina che ha come obiettivo quello di analizzare, modellare, ottimizzare e automatizzare i processi aziendali.</a:t>
            </a:r>
          </a:p>
          <a:p>
            <a:r>
              <a:rPr lang="it-IT" dirty="0"/>
              <a:t>Si tratta di un approccio </a:t>
            </a:r>
            <a:r>
              <a:rPr lang="it-IT" b="1" dirty="0"/>
              <a:t>interdisciplinare</a:t>
            </a:r>
            <a:r>
              <a:rPr lang="it-IT" dirty="0"/>
              <a:t>, che coinvolge aspetti manageriali, organizzativi e informatici.</a:t>
            </a:r>
          </a:p>
          <a:p>
            <a:r>
              <a:rPr lang="it-IT" dirty="0"/>
              <a:t>L’idea di fondo è semplice: ogni organizzazione, anche la più digitale, è fatta di processi. E la qualità, l’efficienza e la flessibilità di questi processi ha un impatto diretto sulle performance aziendali.</a:t>
            </a:r>
          </a:p>
          <a:p>
            <a:r>
              <a:rPr lang="it-IT" i="1" dirty="0"/>
              <a:t>(Pausa breve)</a:t>
            </a:r>
            <a:endParaRPr lang="it-IT" dirty="0"/>
          </a:p>
          <a:p>
            <a:r>
              <a:rPr lang="it-IT" dirty="0"/>
              <a:t>Il BPM serve proprio a questo: a </a:t>
            </a:r>
            <a:r>
              <a:rPr lang="it-IT" b="1" dirty="0"/>
              <a:t>governare i processi in modo sistematico</a:t>
            </a:r>
            <a:r>
              <a:rPr lang="it-IT" dirty="0"/>
              <a:t>, per garantire controllo, adattabilità e valore.</a:t>
            </a:r>
          </a:p>
          <a:p>
            <a:r>
              <a:rPr lang="it-IT" dirty="0"/>
              <a:t>Le sue </a:t>
            </a:r>
            <a:r>
              <a:rPr lang="it-IT" b="1" dirty="0"/>
              <a:t>caratteristiche principali</a:t>
            </a:r>
            <a:r>
              <a:rPr lang="it-IT" dirty="0"/>
              <a:t> sono: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un approccio </a:t>
            </a:r>
            <a:r>
              <a:rPr lang="it-IT" b="1" dirty="0"/>
              <a:t>iterativo</a:t>
            </a:r>
            <a:r>
              <a:rPr lang="it-IT" dirty="0"/>
              <a:t>, che consente il miglioramento continuo.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L’</a:t>
            </a:r>
            <a:r>
              <a:rPr lang="it-IT" b="1" dirty="0"/>
              <a:t>allineamento tra la strategia e l’operatività</a:t>
            </a:r>
            <a:endParaRPr lang="it-IT" dirty="0"/>
          </a:p>
          <a:p>
            <a:r>
              <a:rPr lang="it-IT" dirty="0"/>
              <a:t>L’</a:t>
            </a:r>
            <a:r>
              <a:rPr lang="it-IT" b="1" dirty="0"/>
              <a:t>integrazione tra business e tecnologia</a:t>
            </a:r>
            <a:endParaRPr lang="it-IT" dirty="0"/>
          </a:p>
          <a:p>
            <a:r>
              <a:rPr lang="it-IT" dirty="0"/>
              <a:t>E infine Il supporto alla </a:t>
            </a:r>
            <a:r>
              <a:rPr lang="it-IT" b="1" dirty="0"/>
              <a:t>trasformazione digitale</a:t>
            </a:r>
            <a:endParaRPr lang="it-IT" dirty="0"/>
          </a:p>
          <a:p>
            <a:endParaRPr lang="it-IT" dirty="0"/>
          </a:p>
          <a:p>
            <a:r>
              <a:rPr lang="it-IT" i="1" dirty="0"/>
              <a:t>(Richiamo alla definizione a schermo)</a:t>
            </a:r>
            <a:endParaRPr lang="it-IT" dirty="0"/>
          </a:p>
          <a:p>
            <a:r>
              <a:rPr lang="it-IT" dirty="0"/>
              <a:t>Come cita Dumas et al., un processo di business è un insieme di attività correlate che contribuiscono a raggiungere un obiettivo ben definito.</a:t>
            </a:r>
            <a:br>
              <a:rPr lang="it-IT" dirty="0"/>
            </a:br>
            <a:r>
              <a:rPr lang="it-IT" dirty="0"/>
              <a:t>È quindi qualcosa di </a:t>
            </a:r>
            <a:r>
              <a:rPr lang="it-IT" b="1" dirty="0"/>
              <a:t>coordinato</a:t>
            </a:r>
            <a:r>
              <a:rPr lang="it-IT" dirty="0"/>
              <a:t>, </a:t>
            </a:r>
            <a:r>
              <a:rPr lang="it-IT" b="1" dirty="0"/>
              <a:t>ripetibile</a:t>
            </a:r>
            <a:r>
              <a:rPr lang="it-IT" dirty="0"/>
              <a:t> e </a:t>
            </a:r>
            <a:r>
              <a:rPr lang="it-IT" b="1" dirty="0"/>
              <a:t>misurabile</a:t>
            </a:r>
            <a:r>
              <a:rPr lang="it-IT" dirty="0"/>
              <a:t>, ed è proprio per questo che può e deve essere gestito.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Come cita Dumas et al., un processo di business è un insieme di attività correlate che contribuiscono a raggiungere un obiettivo ben definito.</a:t>
            </a:r>
            <a:br>
              <a:rPr lang="it-IT" dirty="0"/>
            </a:br>
            <a:r>
              <a:rPr lang="it-IT" dirty="0"/>
              <a:t>È quindi qualcosa di </a:t>
            </a:r>
            <a:r>
              <a:rPr lang="it-IT" b="1" dirty="0"/>
              <a:t>coordinato</a:t>
            </a:r>
            <a:r>
              <a:rPr lang="it-IT" dirty="0"/>
              <a:t>, </a:t>
            </a:r>
            <a:r>
              <a:rPr lang="it-IT" b="1" dirty="0"/>
              <a:t>ripetibile</a:t>
            </a:r>
            <a:r>
              <a:rPr lang="it-IT" dirty="0"/>
              <a:t> e </a:t>
            </a:r>
            <a:r>
              <a:rPr lang="it-IT" b="1" dirty="0"/>
              <a:t>misurabile</a:t>
            </a:r>
            <a:r>
              <a:rPr lang="it-IT" dirty="0"/>
              <a:t>, ed è proprio per questo che può e deve essere gestito.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Un elemento fondamentale del BPM è il suo </a:t>
            </a:r>
            <a:r>
              <a:rPr lang="it-IT" b="1" dirty="0"/>
              <a:t>ciclo di vita</a:t>
            </a:r>
            <a:r>
              <a:rPr lang="it-IT" dirty="0"/>
              <a:t>, che guida il miglioramento continuo dei processi aziendali.</a:t>
            </a:r>
          </a:p>
          <a:p>
            <a:r>
              <a:rPr lang="it-IT" dirty="0"/>
              <a:t>Questo ciclo non è un semplice flusso lineare, ma è </a:t>
            </a:r>
            <a:r>
              <a:rPr lang="it-IT" b="1" dirty="0"/>
              <a:t>circolare e adattivo</a:t>
            </a:r>
            <a:r>
              <a:rPr lang="it-IT" dirty="0"/>
              <a:t>, pensato per evolvere insieme al contesto in cui i processi operano.</a:t>
            </a:r>
          </a:p>
          <a:p>
            <a:r>
              <a:rPr lang="it-IT" i="1" dirty="0"/>
              <a:t>(Pausa mentre mostri il diagramma)</a:t>
            </a:r>
            <a:endParaRPr lang="it-IT" dirty="0"/>
          </a:p>
          <a:p>
            <a:r>
              <a:rPr lang="it-IT" dirty="0"/>
              <a:t>Le </a:t>
            </a:r>
            <a:r>
              <a:rPr lang="it-IT" b="1" dirty="0"/>
              <a:t>fasi principali</a:t>
            </a:r>
            <a:r>
              <a:rPr lang="it-IT" dirty="0"/>
              <a:t> sono otto, e ciascuna ha un ruolo specifico:</a:t>
            </a:r>
          </a:p>
          <a:p>
            <a:r>
              <a:rPr lang="it-IT" b="1" dirty="0"/>
              <a:t>Identificazione dei processi</a:t>
            </a:r>
            <a:r>
              <a:rPr lang="it-IT" dirty="0"/>
              <a:t>: capire quali sono i processi chiave che vale la pena analizzare.</a:t>
            </a:r>
          </a:p>
          <a:p>
            <a:r>
              <a:rPr lang="it-IT" b="1" dirty="0"/>
              <a:t>Scoperta</a:t>
            </a:r>
            <a:r>
              <a:rPr lang="it-IT" dirty="0"/>
              <a:t>: raccogliere informazioni sul processo esistente, spesso anche tramite log o interviste.</a:t>
            </a:r>
          </a:p>
          <a:p>
            <a:r>
              <a:rPr lang="it-IT" b="1" dirty="0"/>
              <a:t>Analisi</a:t>
            </a:r>
            <a:r>
              <a:rPr lang="it-IT" dirty="0"/>
              <a:t>: individuare inefficienze, colli di bottiglia, o margini di miglioramento.</a:t>
            </a:r>
          </a:p>
          <a:p>
            <a:r>
              <a:rPr lang="it-IT" b="1" dirty="0"/>
              <a:t>Riprogettazione</a:t>
            </a:r>
            <a:r>
              <a:rPr lang="it-IT" dirty="0"/>
              <a:t>: modellare una versione migliorata del processo.</a:t>
            </a:r>
          </a:p>
          <a:p>
            <a:r>
              <a:rPr lang="it-IT" b="1" dirty="0"/>
              <a:t>Implementazione</a:t>
            </a:r>
            <a:r>
              <a:rPr lang="it-IT" dirty="0"/>
              <a:t>: passare dal modello alla realtà, introducendo il nuovo processo.</a:t>
            </a:r>
          </a:p>
          <a:p>
            <a:r>
              <a:rPr lang="it-IT" b="1" dirty="0"/>
              <a:t>Esecuzione</a:t>
            </a:r>
            <a:r>
              <a:rPr lang="it-IT" dirty="0"/>
              <a:t>: far partire il processo in ambiente operativo.</a:t>
            </a:r>
          </a:p>
          <a:p>
            <a:r>
              <a:rPr lang="it-IT" b="1" dirty="0"/>
              <a:t>Monitoraggio e controllo</a:t>
            </a:r>
            <a:r>
              <a:rPr lang="it-IT" dirty="0"/>
              <a:t>: osservare cosa succede, raccogliere dati, verificare i risultati.</a:t>
            </a:r>
          </a:p>
          <a:p>
            <a:r>
              <a:rPr lang="it-IT" b="1" dirty="0"/>
              <a:t>Ottimizzazione</a:t>
            </a:r>
            <a:r>
              <a:rPr lang="it-IT" dirty="0"/>
              <a:t>: ritoccare e migliorare il processo in base alle evidenze raccolte.</a:t>
            </a:r>
          </a:p>
          <a:p>
            <a:r>
              <a:rPr lang="it-IT" i="1" dirty="0"/>
              <a:t>(Pausa e sguardo alla commissione)</a:t>
            </a:r>
            <a:endParaRPr lang="it-IT" dirty="0"/>
          </a:p>
          <a:p>
            <a:r>
              <a:rPr lang="it-IT" dirty="0"/>
              <a:t>Questo ciclo non si ferma mai. Ed è proprio grazie a questa </a:t>
            </a:r>
            <a:r>
              <a:rPr lang="it-IT" b="1" dirty="0" err="1"/>
              <a:t>iteratività</a:t>
            </a:r>
            <a:r>
              <a:rPr lang="it-IT" dirty="0"/>
              <a:t> che il BPM si adatta anche a contesti </a:t>
            </a:r>
            <a:r>
              <a:rPr lang="it-IT" b="1" dirty="0"/>
              <a:t>dinamici e incerti</a:t>
            </a:r>
            <a:r>
              <a:rPr lang="it-IT" dirty="0"/>
              <a:t>, come quelli delle moderne architetture software.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Il Business </a:t>
            </a:r>
            <a:r>
              <a:rPr lang="it-IT" dirty="0" err="1"/>
              <a:t>Process</a:t>
            </a:r>
            <a:r>
              <a:rPr lang="it-IT" dirty="0"/>
              <a:t> Management è uno dei </a:t>
            </a:r>
            <a:r>
              <a:rPr lang="it-IT" b="1" dirty="0"/>
              <a:t>pilastri fondamentali</a:t>
            </a:r>
            <a:r>
              <a:rPr lang="it-IT" dirty="0"/>
              <a:t> della trasformazione digitale nelle organizzazioni.</a:t>
            </a:r>
          </a:p>
          <a:p>
            <a:r>
              <a:rPr lang="it-IT" dirty="0"/>
              <a:t>Questo perché offre non solo una </a:t>
            </a:r>
            <a:r>
              <a:rPr lang="it-IT" b="1" dirty="0"/>
              <a:t>visione sistemica dei processi</a:t>
            </a:r>
            <a:r>
              <a:rPr lang="it-IT" dirty="0"/>
              <a:t>, ma anche gli </a:t>
            </a:r>
            <a:r>
              <a:rPr lang="it-IT" b="1" dirty="0"/>
              <a:t>strumenti tecnologici</a:t>
            </a:r>
            <a:r>
              <a:rPr lang="it-IT" dirty="0"/>
              <a:t> per renderli digitali, adattabili e automatizzati.</a:t>
            </a:r>
          </a:p>
          <a:p>
            <a:r>
              <a:rPr lang="it-IT" i="1" dirty="0"/>
              <a:t>(Transizione sugli elementi elencati nella slide)</a:t>
            </a:r>
            <a:endParaRPr lang="it-IT" dirty="0"/>
          </a:p>
          <a:p>
            <a:r>
              <a:rPr lang="it-IT" dirty="0"/>
              <a:t>Vediamo ora alcuni </a:t>
            </a:r>
            <a:r>
              <a:rPr lang="it-IT" b="1" dirty="0"/>
              <a:t>contributi chiave</a:t>
            </a:r>
            <a:r>
              <a:rPr lang="it-IT" dirty="0"/>
              <a:t> del BPM alla trasformazione digitale: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/>
              <a:t>Automazione dei processi</a:t>
            </a:r>
            <a:r>
              <a:rPr lang="it-IT" dirty="0"/>
              <a:t>: consente di ridurre l’intervento umano, migliorare la tracciabilità e aumentare l’efficienza operativa.</a:t>
            </a:r>
          </a:p>
          <a:p>
            <a:r>
              <a:rPr lang="it-IT" b="1" dirty="0"/>
              <a:t>Interoperabilità</a:t>
            </a:r>
            <a:r>
              <a:rPr lang="it-IT" dirty="0"/>
              <a:t>: il BPM consente di far dialogare sistemi legacy e tecnologie moderne tramite API e standard aperti.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/>
              <a:t>Modularità e scalabilità</a:t>
            </a:r>
            <a:r>
              <a:rPr lang="it-IT" dirty="0"/>
              <a:t>: le architetture flessibili, tipiche dei microservizi, si integrano perfettamente con un approccio BPM.</a:t>
            </a:r>
          </a:p>
          <a:p>
            <a:r>
              <a:rPr lang="it-IT" b="1" dirty="0"/>
              <a:t>Monitoraggio in tempo reale</a:t>
            </a:r>
            <a:r>
              <a:rPr lang="it-IT" dirty="0"/>
              <a:t>: grazie a strumenti di </a:t>
            </a:r>
            <a:r>
              <a:rPr lang="it-IT" dirty="0" err="1"/>
              <a:t>analytics</a:t>
            </a:r>
            <a:r>
              <a:rPr lang="it-IT" dirty="0"/>
              <a:t> e dashboard, si possono individuare criticità e opportunità in tempo reale.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/>
              <a:t>Orientamento al cliente</a:t>
            </a:r>
            <a:r>
              <a:rPr lang="it-IT" dirty="0"/>
              <a:t>: i processi digitali diventano più reattivi e personalizzati, migliorando l’esperienza utente.</a:t>
            </a:r>
          </a:p>
          <a:p>
            <a:endParaRPr lang="it-IT" dirty="0"/>
          </a:p>
          <a:p>
            <a:r>
              <a:rPr lang="it-IT" i="1" dirty="0"/>
              <a:t>(Pausa)</a:t>
            </a:r>
            <a:endParaRPr lang="it-IT" dirty="0"/>
          </a:p>
          <a:p>
            <a:r>
              <a:rPr lang="it-IT" dirty="0"/>
              <a:t>L’informatico, in questo contesto, non è più solo un tecnico, ma assume un </a:t>
            </a:r>
            <a:r>
              <a:rPr lang="it-IT" b="1" dirty="0"/>
              <a:t>ruolo strategico</a:t>
            </a:r>
            <a:r>
              <a:rPr lang="it-IT" dirty="0"/>
              <a:t>: diventa un </a:t>
            </a:r>
            <a:r>
              <a:rPr lang="it-IT" b="1" dirty="0"/>
              <a:t>ponte</a:t>
            </a:r>
            <a:r>
              <a:rPr lang="it-IT" dirty="0"/>
              <a:t> tra le esigenze di business e le tecnologie abilitanti.</a:t>
            </a:r>
          </a:p>
          <a:p>
            <a:r>
              <a:rPr lang="it-IT" dirty="0"/>
              <a:t>Il suo compito è quello di </a:t>
            </a:r>
            <a:r>
              <a:rPr lang="it-IT" b="1" dirty="0"/>
              <a:t>tradurre modelli concettuali</a:t>
            </a:r>
            <a:r>
              <a:rPr lang="it-IT" dirty="0"/>
              <a:t> in soluzioni reali e interoperabili, gestendo non solo l’esecuzione ma anche la governance dei processi.</a:t>
            </a:r>
          </a:p>
          <a:p>
            <a:r>
              <a:rPr lang="it-IT" i="1" dirty="0"/>
              <a:t>(Pausa finale)</a:t>
            </a:r>
            <a:endParaRPr lang="it-IT" dirty="0"/>
          </a:p>
          <a:p>
            <a:r>
              <a:rPr lang="it-IT" dirty="0"/>
              <a:t>In sintesi, il BPM non è solo una metodologia, ma è anche una leva concreta per l’</a:t>
            </a:r>
            <a:r>
              <a:rPr lang="it-IT" b="1" dirty="0"/>
              <a:t>innovazione digitale</a:t>
            </a:r>
            <a:r>
              <a:rPr lang="it-IT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7D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3976687"/>
            <a:ext cx="9144000" cy="1166813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404940" y="414338"/>
            <a:ext cx="7453312" cy="3105150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4" name="Shape 2"/>
          <p:cNvSpPr/>
          <p:nvPr/>
        </p:nvSpPr>
        <p:spPr>
          <a:xfrm>
            <a:off x="409575" y="4338638"/>
            <a:ext cx="8448675" cy="435699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5" name="Shape 3"/>
          <p:cNvSpPr/>
          <p:nvPr/>
        </p:nvSpPr>
        <p:spPr>
          <a:xfrm>
            <a:off x="409575" y="4338638"/>
            <a:ext cx="2609850" cy="433239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6" name="Shape 4"/>
          <p:cNvSpPr/>
          <p:nvPr/>
        </p:nvSpPr>
        <p:spPr>
          <a:xfrm>
            <a:off x="5186363" y="4338638"/>
            <a:ext cx="3671888" cy="435699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7" name="Shape 5"/>
          <p:cNvSpPr/>
          <p:nvPr/>
        </p:nvSpPr>
        <p:spPr>
          <a:xfrm>
            <a:off x="404940" y="1456823"/>
            <a:ext cx="6691185" cy="2062665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575" y="-2076450"/>
            <a:ext cx="6789775" cy="5260887"/>
          </a:xfrm>
          <a:prstGeom prst="rect">
            <a:avLst/>
          </a:prstGeom>
        </p:spPr>
      </p:pic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940" y="414338"/>
            <a:ext cx="1950244" cy="46423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186278" y="4338638"/>
            <a:ext cx="3777613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102"/>
              </a:lnSpc>
              <a:buNone/>
            </a:pPr>
            <a:r>
              <a:rPr lang="en-US" sz="1575" kern="0" spc="-79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Laureando</a:t>
            </a:r>
            <a:endParaRPr lang="en-US" sz="1575" dirty="0"/>
          </a:p>
        </p:txBody>
      </p:sp>
      <p:sp>
        <p:nvSpPr>
          <p:cNvPr id="11" name="Text 7"/>
          <p:cNvSpPr/>
          <p:nvPr/>
        </p:nvSpPr>
        <p:spPr>
          <a:xfrm>
            <a:off x="5186237" y="4551009"/>
            <a:ext cx="3777613" cy="2190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664"/>
              </a:lnSpc>
              <a:buNone/>
            </a:pPr>
            <a:r>
              <a:rPr lang="en-US" sz="2378" b="1" kern="0" spc="-119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Ardelean Pop Catalin Vasile</a:t>
            </a:r>
            <a:endParaRPr lang="en-US" sz="2378" dirty="0"/>
          </a:p>
        </p:txBody>
      </p:sp>
      <p:sp>
        <p:nvSpPr>
          <p:cNvPr id="12" name="Text 8"/>
          <p:cNvSpPr/>
          <p:nvPr/>
        </p:nvSpPr>
        <p:spPr>
          <a:xfrm>
            <a:off x="409490" y="4338638"/>
            <a:ext cx="3067050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102"/>
              </a:lnSpc>
              <a:buNone/>
            </a:pPr>
            <a:r>
              <a:rPr lang="en-US" sz="1575" kern="0" spc="-79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Relatore</a:t>
            </a:r>
            <a:endParaRPr lang="en-US" sz="1575" dirty="0"/>
          </a:p>
        </p:txBody>
      </p:sp>
      <p:sp>
        <p:nvSpPr>
          <p:cNvPr id="13" name="Text 9"/>
          <p:cNvSpPr/>
          <p:nvPr/>
        </p:nvSpPr>
        <p:spPr>
          <a:xfrm>
            <a:off x="409449" y="4549779"/>
            <a:ext cx="3067050" cy="2190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664"/>
              </a:lnSpc>
              <a:buNone/>
            </a:pPr>
            <a:r>
              <a:rPr lang="en-US" sz="2378" b="1" kern="0" spc="-119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Andrea D’Ambrogio</a:t>
            </a:r>
            <a:endParaRPr lang="en-US" sz="2378" dirty="0"/>
          </a:p>
        </p:txBody>
      </p:sp>
      <p:sp>
        <p:nvSpPr>
          <p:cNvPr id="15" name="Text 11"/>
          <p:cNvSpPr/>
          <p:nvPr/>
        </p:nvSpPr>
        <p:spPr>
          <a:xfrm>
            <a:off x="404940" y="1985963"/>
            <a:ext cx="7148385" cy="1533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4465"/>
              </a:lnSpc>
              <a:buNone/>
            </a:pPr>
            <a:r>
              <a:rPr lang="en-US" sz="5581" b="1" kern="0" spc="-279" dirty="0">
                <a:solidFill>
                  <a:srgbClr val="FFFFFF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Sperimentazione di motori BPM e interoperabilità con architetture a microservizi</a:t>
            </a:r>
            <a:endParaRPr lang="en-US" sz="558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905000" y="2686050"/>
            <a:ext cx="7067550" cy="1681163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171450" y="381000"/>
            <a:ext cx="8801100" cy="0"/>
          </a:xfrm>
          <a:prstGeom prst="line">
            <a:avLst/>
          </a:prstGeom>
          <a:noFill/>
          <a:ln w="3175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4" name="Shape 2"/>
          <p:cNvSpPr/>
          <p:nvPr/>
        </p:nvSpPr>
        <p:spPr>
          <a:xfrm>
            <a:off x="171450" y="4710113"/>
            <a:ext cx="3362325" cy="261937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5" name="Shape 3"/>
          <p:cNvSpPr/>
          <p:nvPr/>
        </p:nvSpPr>
        <p:spPr>
          <a:xfrm>
            <a:off x="171450" y="4710113"/>
            <a:ext cx="1214438" cy="261937"/>
          </a:xfrm>
          <a:prstGeom prst="roundRect">
            <a:avLst>
              <a:gd name="adj" fmla="val 349092"/>
            </a:avLst>
          </a:prstGeom>
          <a:solidFill>
            <a:srgbClr val="000000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6" name="Shape 4"/>
          <p:cNvSpPr/>
          <p:nvPr/>
        </p:nvSpPr>
        <p:spPr>
          <a:xfrm>
            <a:off x="1409700" y="4710113"/>
            <a:ext cx="2124075" cy="261937"/>
          </a:xfrm>
          <a:prstGeom prst="roundRect">
            <a:avLst>
              <a:gd name="adj" fmla="val 349092"/>
            </a:avLst>
          </a:prstGeom>
          <a:solidFill>
            <a:srgbClr val="FFFFFF"/>
          </a:solidFill>
          <a:ln w="254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983366"/>
            <a:ext cx="7067550" cy="4414"/>
          </a:xfrm>
          <a:prstGeom prst="rect">
            <a:avLst/>
          </a:prstGeom>
        </p:spPr>
      </p:pic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438975"/>
            <a:ext cx="7067550" cy="441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900258"/>
            <a:ext cx="7067550" cy="4415"/>
          </a:xfrm>
          <a:prstGeom prst="rect">
            <a:avLst/>
          </a:prstGeom>
        </p:spPr>
      </p:pic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650" y="652463"/>
            <a:ext cx="342900" cy="461963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171450" y="916998"/>
            <a:ext cx="8748713" cy="966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13500" b="1" kern="0" spc="-405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BPMN</a:t>
            </a:r>
            <a:endParaRPr lang="en-US" sz="13500" dirty="0"/>
          </a:p>
        </p:txBody>
      </p:sp>
      <p:sp>
        <p:nvSpPr>
          <p:cNvPr id="13" name="Text 6"/>
          <p:cNvSpPr/>
          <p:nvPr/>
        </p:nvSpPr>
        <p:spPr>
          <a:xfrm>
            <a:off x="1905000" y="2686050"/>
            <a:ext cx="2947988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22"/>
              </a:lnSpc>
              <a:buNone/>
            </a:pPr>
            <a:r>
              <a:rPr lang="en-US" sz="1460" kern="0" spc="-73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Elementi fondamentali di BPMN</a:t>
            </a:r>
            <a:endParaRPr lang="en-US" sz="1460" dirty="0"/>
          </a:p>
        </p:txBody>
      </p:sp>
      <p:sp>
        <p:nvSpPr>
          <p:cNvPr id="15" name="Text 8"/>
          <p:cNvSpPr/>
          <p:nvPr/>
        </p:nvSpPr>
        <p:spPr>
          <a:xfrm>
            <a:off x="1905000" y="3141659"/>
            <a:ext cx="2519363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22"/>
              </a:lnSpc>
              <a:buNone/>
            </a:pPr>
            <a:r>
              <a:rPr lang="en-US" sz="1460" kern="0" spc="-73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Dal modello all’esecuzione</a:t>
            </a:r>
            <a:endParaRPr lang="en-US" sz="1460" dirty="0"/>
          </a:p>
        </p:txBody>
      </p:sp>
      <p:sp>
        <p:nvSpPr>
          <p:cNvPr id="16" name="Text 9"/>
          <p:cNvSpPr/>
          <p:nvPr/>
        </p:nvSpPr>
        <p:spPr>
          <a:xfrm>
            <a:off x="1905000" y="3602941"/>
            <a:ext cx="3028950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22"/>
              </a:lnSpc>
              <a:buNone/>
            </a:pPr>
            <a:r>
              <a:rPr lang="en-US" sz="1460" kern="0" spc="-73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Architettura di un sistema BPMN</a:t>
            </a:r>
            <a:endParaRPr lang="en-US" sz="1460" dirty="0"/>
          </a:p>
        </p:txBody>
      </p:sp>
      <p:sp>
        <p:nvSpPr>
          <p:cNvPr id="17" name="Text 10"/>
          <p:cNvSpPr/>
          <p:nvPr/>
        </p:nvSpPr>
        <p:spPr>
          <a:xfrm>
            <a:off x="1473994" y="4793117"/>
            <a:ext cx="2276475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75"/>
              </a:lnSpc>
              <a:buNone/>
            </a:pPr>
            <a:r>
              <a:rPr lang="en-US" sz="1125" b="1" kern="0" spc="-1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ARDELEAN POP CATALIN VASILE</a:t>
            </a:r>
            <a:endParaRPr lang="en-US" sz="1125" dirty="0"/>
          </a:p>
        </p:txBody>
      </p:sp>
      <p:sp>
        <p:nvSpPr>
          <p:cNvPr id="18" name="Text 11"/>
          <p:cNvSpPr/>
          <p:nvPr/>
        </p:nvSpPr>
        <p:spPr>
          <a:xfrm>
            <a:off x="240723" y="4793116"/>
            <a:ext cx="1366837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75"/>
              </a:lnSpc>
              <a:buNone/>
            </a:pPr>
            <a:r>
              <a:rPr lang="en-US" sz="1125" b="1" kern="0" spc="-11" dirty="0">
                <a:solidFill>
                  <a:srgbClr val="EAEAEA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TESI DI LAUREA</a:t>
            </a:r>
            <a:endParaRPr lang="en-US" sz="112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80975" y="1357313"/>
            <a:ext cx="6624638" cy="3086100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180975" y="1357313"/>
            <a:ext cx="3511707" cy="582292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4" name="Shape 2"/>
          <p:cNvSpPr/>
          <p:nvPr/>
        </p:nvSpPr>
        <p:spPr>
          <a:xfrm>
            <a:off x="180975" y="2181282"/>
            <a:ext cx="6233654" cy="1709660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5" name="Shape 3"/>
          <p:cNvSpPr/>
          <p:nvPr/>
        </p:nvSpPr>
        <p:spPr>
          <a:xfrm>
            <a:off x="180975" y="2181282"/>
            <a:ext cx="6233654" cy="627037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6" name="Shape 4"/>
          <p:cNvSpPr/>
          <p:nvPr/>
        </p:nvSpPr>
        <p:spPr>
          <a:xfrm>
            <a:off x="180975" y="2808319"/>
            <a:ext cx="6233654" cy="627037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7" name="Shape 5"/>
          <p:cNvSpPr/>
          <p:nvPr/>
        </p:nvSpPr>
        <p:spPr>
          <a:xfrm>
            <a:off x="180975" y="3435355"/>
            <a:ext cx="6233654" cy="455587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8" name="Shape 6"/>
          <p:cNvSpPr/>
          <p:nvPr/>
        </p:nvSpPr>
        <p:spPr>
          <a:xfrm>
            <a:off x="180975" y="3435355"/>
            <a:ext cx="5451001" cy="455587"/>
          </a:xfrm>
          <a:prstGeom prst="roundRect">
            <a:avLst>
              <a:gd name="adj" fmla="val 71079"/>
            </a:avLst>
          </a:prstGeom>
          <a:solidFill>
            <a:srgbClr val="FFFFFF"/>
          </a:solidFill>
          <a:ln w="1799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9" name="Shape 7"/>
          <p:cNvSpPr/>
          <p:nvPr/>
        </p:nvSpPr>
        <p:spPr>
          <a:xfrm>
            <a:off x="180975" y="2808319"/>
            <a:ext cx="3116827" cy="627037"/>
          </a:xfrm>
          <a:prstGeom prst="roundRect">
            <a:avLst>
              <a:gd name="adj" fmla="val 51644"/>
            </a:avLst>
          </a:prstGeom>
          <a:solidFill>
            <a:srgbClr val="FFFFFF"/>
          </a:solidFill>
          <a:ln w="1799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10" name="Shape 8"/>
          <p:cNvSpPr/>
          <p:nvPr/>
        </p:nvSpPr>
        <p:spPr>
          <a:xfrm>
            <a:off x="3297800" y="2808319"/>
            <a:ext cx="2741052" cy="627037"/>
          </a:xfrm>
          <a:prstGeom prst="roundRect">
            <a:avLst>
              <a:gd name="adj" fmla="val 51644"/>
            </a:avLst>
          </a:prstGeom>
          <a:solidFill>
            <a:srgbClr val="FFFFFF"/>
          </a:solidFill>
          <a:ln w="1799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11" name="Shape 9"/>
          <p:cNvSpPr/>
          <p:nvPr/>
        </p:nvSpPr>
        <p:spPr>
          <a:xfrm>
            <a:off x="180975" y="2181282"/>
            <a:ext cx="2806494" cy="627037"/>
          </a:xfrm>
          <a:prstGeom prst="roundRect">
            <a:avLst>
              <a:gd name="adj" fmla="val 51644"/>
            </a:avLst>
          </a:prstGeom>
          <a:solidFill>
            <a:srgbClr val="FFFFFF"/>
          </a:solidFill>
          <a:ln w="1799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12" name="Shape 10"/>
          <p:cNvSpPr/>
          <p:nvPr/>
        </p:nvSpPr>
        <p:spPr>
          <a:xfrm>
            <a:off x="2987465" y="2181282"/>
            <a:ext cx="3051386" cy="627037"/>
          </a:xfrm>
          <a:prstGeom prst="roundRect">
            <a:avLst>
              <a:gd name="adj" fmla="val 51644"/>
            </a:avLst>
          </a:prstGeom>
          <a:solidFill>
            <a:srgbClr val="FFFFFF"/>
          </a:solidFill>
          <a:ln w="1799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13" name="Shape 11"/>
          <p:cNvSpPr/>
          <p:nvPr/>
        </p:nvSpPr>
        <p:spPr>
          <a:xfrm>
            <a:off x="171450" y="381000"/>
            <a:ext cx="8801100" cy="0"/>
          </a:xfrm>
          <a:prstGeom prst="line">
            <a:avLst/>
          </a:prstGeom>
          <a:noFill/>
          <a:ln w="3175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14" name="Shape 12"/>
          <p:cNvSpPr/>
          <p:nvPr/>
        </p:nvSpPr>
        <p:spPr>
          <a:xfrm>
            <a:off x="171450" y="4710113"/>
            <a:ext cx="3362325" cy="261937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15" name="Shape 13"/>
          <p:cNvSpPr/>
          <p:nvPr/>
        </p:nvSpPr>
        <p:spPr>
          <a:xfrm>
            <a:off x="171450" y="4710113"/>
            <a:ext cx="1214438" cy="261937"/>
          </a:xfrm>
          <a:prstGeom prst="roundRect">
            <a:avLst>
              <a:gd name="adj" fmla="val 349092"/>
            </a:avLst>
          </a:prstGeom>
          <a:solidFill>
            <a:srgbClr val="000000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6" name="Shape 14"/>
          <p:cNvSpPr/>
          <p:nvPr/>
        </p:nvSpPr>
        <p:spPr>
          <a:xfrm>
            <a:off x="1409700" y="4710113"/>
            <a:ext cx="2124075" cy="261937"/>
          </a:xfrm>
          <a:prstGeom prst="roundRect">
            <a:avLst>
              <a:gd name="adj" fmla="val 349092"/>
            </a:avLst>
          </a:prstGeom>
          <a:solidFill>
            <a:srgbClr val="FFFFFF"/>
          </a:solidFill>
          <a:ln w="254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52" y="1176337"/>
            <a:ext cx="2933700" cy="37052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650" y="652463"/>
            <a:ext cx="342900" cy="461963"/>
          </a:xfrm>
          <a:prstGeom prst="rect">
            <a:avLst/>
          </a:prstGeom>
        </p:spPr>
      </p:pic>
      <p:sp>
        <p:nvSpPr>
          <p:cNvPr id="19" name="Text 15"/>
          <p:cNvSpPr/>
          <p:nvPr/>
        </p:nvSpPr>
        <p:spPr>
          <a:xfrm>
            <a:off x="180975" y="685800"/>
            <a:ext cx="6057900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366"/>
              </a:lnSpc>
              <a:buNone/>
            </a:pPr>
            <a:r>
              <a:rPr lang="en-US" sz="3838" b="1" kern="0" spc="-77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Elementi fondamentali di BPMN</a:t>
            </a:r>
            <a:endParaRPr lang="en-US" sz="3838" dirty="0"/>
          </a:p>
        </p:txBody>
      </p:sp>
      <p:sp>
        <p:nvSpPr>
          <p:cNvPr id="20" name="Text 16"/>
          <p:cNvSpPr/>
          <p:nvPr/>
        </p:nvSpPr>
        <p:spPr>
          <a:xfrm>
            <a:off x="180975" y="4132620"/>
            <a:ext cx="5631775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499"/>
              </a:lnSpc>
              <a:buNone/>
            </a:pPr>
            <a:r>
              <a:rPr lang="en-US" sz="1249" kern="0" spc="-62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L’obiettivo è offrire un formalismo visuale che possa essere interpretato sia dai business analyst che dagli sviluppatori IT.</a:t>
            </a:r>
            <a:endParaRPr lang="en-US" sz="1249" dirty="0"/>
          </a:p>
        </p:txBody>
      </p:sp>
      <p:sp>
        <p:nvSpPr>
          <p:cNvPr id="21" name="Text 17"/>
          <p:cNvSpPr/>
          <p:nvPr/>
        </p:nvSpPr>
        <p:spPr>
          <a:xfrm>
            <a:off x="433964" y="3610762"/>
            <a:ext cx="6262459" cy="1047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339"/>
              </a:lnSpc>
              <a:buNone/>
            </a:pPr>
            <a:r>
              <a:rPr lang="en-US" sz="1116" b="1" kern="0" spc="-56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Swimlanes (Pool e Lane)</a:t>
            </a:r>
            <a:r>
              <a:rPr lang="en-US" sz="1116" kern="0" spc="-56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: usati per rappresentare ruoli, unità organizzative o sistem</a:t>
            </a:r>
            <a:r>
              <a:rPr lang="en-US" sz="1116" b="1" kern="0" spc="-56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i</a:t>
            </a:r>
            <a:endParaRPr lang="en-US" sz="1116" dirty="0"/>
          </a:p>
        </p:txBody>
      </p:sp>
      <p:sp>
        <p:nvSpPr>
          <p:cNvPr id="22" name="Text 18"/>
          <p:cNvSpPr/>
          <p:nvPr/>
        </p:nvSpPr>
        <p:spPr>
          <a:xfrm>
            <a:off x="3550788" y="2983725"/>
            <a:ext cx="2431481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339"/>
              </a:lnSpc>
              <a:buNone/>
            </a:pPr>
            <a:r>
              <a:rPr lang="en-US" sz="1116" b="1" kern="0" spc="-56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Flussi di sequenza</a:t>
            </a:r>
            <a:r>
              <a:rPr lang="en-US" sz="1116" kern="0" spc="-56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: connettono gli elementi in ordine logico</a:t>
            </a:r>
            <a:endParaRPr lang="en-US" sz="1116" dirty="0"/>
          </a:p>
        </p:txBody>
      </p:sp>
      <p:sp>
        <p:nvSpPr>
          <p:cNvPr id="23" name="Text 19"/>
          <p:cNvSpPr/>
          <p:nvPr/>
        </p:nvSpPr>
        <p:spPr>
          <a:xfrm>
            <a:off x="433964" y="2983725"/>
            <a:ext cx="2863835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339"/>
              </a:lnSpc>
              <a:buNone/>
            </a:pPr>
            <a:r>
              <a:rPr lang="en-US" sz="1116" b="1" kern="0" spc="-56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Gateway (losanghe)</a:t>
            </a:r>
            <a:r>
              <a:rPr lang="en-US" sz="1116" kern="0" spc="-56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: definiscono il flusso condizionale, parallelo o esclusivo</a:t>
            </a:r>
            <a:endParaRPr lang="en-US" sz="1116" dirty="0"/>
          </a:p>
        </p:txBody>
      </p:sp>
      <p:sp>
        <p:nvSpPr>
          <p:cNvPr id="24" name="Text 20"/>
          <p:cNvSpPr/>
          <p:nvPr/>
        </p:nvSpPr>
        <p:spPr>
          <a:xfrm>
            <a:off x="3240453" y="2356688"/>
            <a:ext cx="2741816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339"/>
              </a:lnSpc>
              <a:buNone/>
            </a:pPr>
            <a:r>
              <a:rPr lang="en-US" sz="1116" b="1" kern="0" spc="-56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Attività (rettangolari)</a:t>
            </a:r>
            <a:r>
              <a:rPr lang="en-US" sz="1116" kern="0" spc="-56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: rappresentano compiti o sottoprocessi eseguibili</a:t>
            </a:r>
            <a:endParaRPr lang="en-US" sz="1116" dirty="0"/>
          </a:p>
        </p:txBody>
      </p:sp>
      <p:sp>
        <p:nvSpPr>
          <p:cNvPr id="25" name="Text 21"/>
          <p:cNvSpPr/>
          <p:nvPr/>
        </p:nvSpPr>
        <p:spPr>
          <a:xfrm>
            <a:off x="433964" y="2356688"/>
            <a:ext cx="2553505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339"/>
              </a:lnSpc>
              <a:buNone/>
            </a:pPr>
            <a:r>
              <a:rPr lang="en-US" sz="1116" b="1" kern="0" spc="-56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Eventi (circolari)</a:t>
            </a:r>
            <a:r>
              <a:rPr lang="en-US" sz="1116" kern="0" spc="-56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: indicano inizio, fine o condizioni che influenzano il processo</a:t>
            </a:r>
            <a:endParaRPr lang="en-US" sz="1116" dirty="0"/>
          </a:p>
        </p:txBody>
      </p:sp>
      <p:sp>
        <p:nvSpPr>
          <p:cNvPr id="26" name="Text 22"/>
          <p:cNvSpPr/>
          <p:nvPr/>
        </p:nvSpPr>
        <p:spPr>
          <a:xfrm>
            <a:off x="180976" y="1357313"/>
            <a:ext cx="4462463" cy="1762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320"/>
              </a:lnSpc>
              <a:buNone/>
            </a:pPr>
            <a:r>
              <a:rPr lang="en-US" sz="1886" b="1" kern="0" spc="-94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Business Process Model and Notation</a:t>
            </a:r>
            <a:endParaRPr lang="en-US" sz="1886" dirty="0"/>
          </a:p>
        </p:txBody>
      </p:sp>
      <p:sp>
        <p:nvSpPr>
          <p:cNvPr id="27" name="Text 23"/>
          <p:cNvSpPr/>
          <p:nvPr/>
        </p:nvSpPr>
        <p:spPr>
          <a:xfrm>
            <a:off x="180975" y="1628812"/>
            <a:ext cx="5631775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499"/>
              </a:lnSpc>
              <a:buNone/>
            </a:pPr>
            <a:r>
              <a:rPr lang="en-US" sz="1249" kern="0" spc="-62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Standard OMG per la rappresentazione grafica dei processi aziendali. </a:t>
            </a:r>
          </a:p>
          <a:p>
            <a:pPr marL="0" indent="0" algn="l">
              <a:lnSpc>
                <a:spcPts val="1499"/>
              </a:lnSpc>
              <a:buNone/>
            </a:pPr>
            <a:r>
              <a:rPr lang="en-US" sz="1249" b="1" kern="0" spc="-62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Obiettivo</a:t>
            </a:r>
            <a:r>
              <a:rPr lang="en-US" sz="1249" kern="0" spc="-62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: favorire la comunicazione tra stakeholder tecnici e non tecnici.</a:t>
            </a:r>
            <a:endParaRPr lang="en-US" sz="1249" dirty="0"/>
          </a:p>
        </p:txBody>
      </p:sp>
      <p:sp>
        <p:nvSpPr>
          <p:cNvPr id="28" name="Text 24"/>
          <p:cNvSpPr/>
          <p:nvPr/>
        </p:nvSpPr>
        <p:spPr>
          <a:xfrm>
            <a:off x="1473994" y="4783873"/>
            <a:ext cx="2276475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75"/>
              </a:lnSpc>
              <a:buNone/>
            </a:pPr>
            <a:r>
              <a:rPr lang="en-US" sz="1125" b="1" kern="0" spc="-1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ARDELEAN POP CATALIN VASILE</a:t>
            </a:r>
            <a:endParaRPr lang="en-US" sz="1125" dirty="0"/>
          </a:p>
        </p:txBody>
      </p:sp>
      <p:sp>
        <p:nvSpPr>
          <p:cNvPr id="29" name="Text 25"/>
          <p:cNvSpPr/>
          <p:nvPr/>
        </p:nvSpPr>
        <p:spPr>
          <a:xfrm>
            <a:off x="217385" y="4781931"/>
            <a:ext cx="1366837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75"/>
              </a:lnSpc>
              <a:buNone/>
            </a:pPr>
            <a:r>
              <a:rPr lang="en-US" sz="1125" b="1" kern="0" spc="-11" dirty="0">
                <a:solidFill>
                  <a:srgbClr val="EAEAEA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TESI DI LAUREA</a:t>
            </a:r>
            <a:endParaRPr lang="en-US" sz="112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447925" y="1600200"/>
            <a:ext cx="6524625" cy="2871788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171450" y="381000"/>
            <a:ext cx="8801100" cy="0"/>
          </a:xfrm>
          <a:prstGeom prst="line">
            <a:avLst/>
          </a:prstGeom>
          <a:noFill/>
          <a:ln w="3175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4" name="Shape 2"/>
          <p:cNvSpPr/>
          <p:nvPr/>
        </p:nvSpPr>
        <p:spPr>
          <a:xfrm>
            <a:off x="171450" y="4710113"/>
            <a:ext cx="3362325" cy="261937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5" name="Shape 3"/>
          <p:cNvSpPr/>
          <p:nvPr/>
        </p:nvSpPr>
        <p:spPr>
          <a:xfrm>
            <a:off x="171450" y="4710113"/>
            <a:ext cx="1214438" cy="261937"/>
          </a:xfrm>
          <a:prstGeom prst="roundRect">
            <a:avLst>
              <a:gd name="adj" fmla="val 349092"/>
            </a:avLst>
          </a:prstGeom>
          <a:solidFill>
            <a:srgbClr val="000000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6" name="Shape 4"/>
          <p:cNvSpPr/>
          <p:nvPr/>
        </p:nvSpPr>
        <p:spPr>
          <a:xfrm>
            <a:off x="1409700" y="4710113"/>
            <a:ext cx="2124075" cy="261937"/>
          </a:xfrm>
          <a:prstGeom prst="roundRect">
            <a:avLst>
              <a:gd name="adj" fmla="val 349092"/>
            </a:avLst>
          </a:prstGeom>
          <a:solidFill>
            <a:srgbClr val="FFFFFF"/>
          </a:solidFill>
          <a:ln w="254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7" name="Shape 5"/>
          <p:cNvSpPr/>
          <p:nvPr/>
        </p:nvSpPr>
        <p:spPr>
          <a:xfrm>
            <a:off x="2447925" y="2290763"/>
            <a:ext cx="6524625" cy="1866900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8" name="Shape 6"/>
          <p:cNvSpPr/>
          <p:nvPr/>
        </p:nvSpPr>
        <p:spPr>
          <a:xfrm>
            <a:off x="1309687" y="2035968"/>
            <a:ext cx="6524625" cy="1109663"/>
          </a:xfrm>
          <a:prstGeom prst="roundRect">
            <a:avLst>
              <a:gd name="adj" fmla="val 16481"/>
            </a:avLst>
          </a:prstGeom>
          <a:solidFill>
            <a:srgbClr val="FFFFFF"/>
          </a:solidFill>
          <a:ln w="3175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9" name="Shape 7"/>
          <p:cNvSpPr/>
          <p:nvPr/>
        </p:nvSpPr>
        <p:spPr>
          <a:xfrm>
            <a:off x="1309688" y="3357562"/>
            <a:ext cx="6524625" cy="757238"/>
          </a:xfrm>
          <a:prstGeom prst="roundRect">
            <a:avLst>
              <a:gd name="adj" fmla="val 24151"/>
            </a:avLst>
          </a:prstGeom>
          <a:solidFill>
            <a:srgbClr val="000000"/>
          </a:solidFill>
          <a:ln w="3175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10" name="Shape 8"/>
          <p:cNvSpPr/>
          <p:nvPr/>
        </p:nvSpPr>
        <p:spPr>
          <a:xfrm>
            <a:off x="4357688" y="3552825"/>
            <a:ext cx="4357688" cy="452438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11" name="Shape 9"/>
          <p:cNvSpPr/>
          <p:nvPr/>
        </p:nvSpPr>
        <p:spPr>
          <a:xfrm>
            <a:off x="4357688" y="3552825"/>
            <a:ext cx="4357688" cy="100013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12" name="Shape 10"/>
          <p:cNvSpPr/>
          <p:nvPr/>
        </p:nvSpPr>
        <p:spPr>
          <a:xfrm>
            <a:off x="4357688" y="3729038"/>
            <a:ext cx="4357688" cy="100013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13" name="Shape 11"/>
          <p:cNvSpPr/>
          <p:nvPr/>
        </p:nvSpPr>
        <p:spPr>
          <a:xfrm>
            <a:off x="4357688" y="3905250"/>
            <a:ext cx="4357688" cy="100013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14" name="Shape 12"/>
          <p:cNvSpPr/>
          <p:nvPr/>
        </p:nvSpPr>
        <p:spPr>
          <a:xfrm>
            <a:off x="3219451" y="3869531"/>
            <a:ext cx="85725" cy="85725"/>
          </a:xfrm>
          <a:prstGeom prst="ellipse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5" name="Shape 13"/>
          <p:cNvSpPr/>
          <p:nvPr/>
        </p:nvSpPr>
        <p:spPr>
          <a:xfrm>
            <a:off x="3219451" y="3693318"/>
            <a:ext cx="85725" cy="85725"/>
          </a:xfrm>
          <a:prstGeom prst="ellipse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6" name="Shape 14"/>
          <p:cNvSpPr/>
          <p:nvPr/>
        </p:nvSpPr>
        <p:spPr>
          <a:xfrm>
            <a:off x="3219451" y="3517106"/>
            <a:ext cx="85725" cy="85725"/>
          </a:xfrm>
          <a:prstGeom prst="ellipse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7" name="Shape 15"/>
          <p:cNvSpPr/>
          <p:nvPr/>
        </p:nvSpPr>
        <p:spPr>
          <a:xfrm>
            <a:off x="4357688" y="2443163"/>
            <a:ext cx="4357688" cy="804863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18" name="Shape 16"/>
          <p:cNvSpPr/>
          <p:nvPr/>
        </p:nvSpPr>
        <p:spPr>
          <a:xfrm>
            <a:off x="4357688" y="2443163"/>
            <a:ext cx="4357688" cy="100013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19" name="Shape 17"/>
          <p:cNvSpPr/>
          <p:nvPr/>
        </p:nvSpPr>
        <p:spPr>
          <a:xfrm>
            <a:off x="4357688" y="2619375"/>
            <a:ext cx="4357688" cy="100013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20" name="Shape 18"/>
          <p:cNvSpPr/>
          <p:nvPr/>
        </p:nvSpPr>
        <p:spPr>
          <a:xfrm>
            <a:off x="4357688" y="2795588"/>
            <a:ext cx="4357688" cy="100013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21" name="Shape 19"/>
          <p:cNvSpPr/>
          <p:nvPr/>
        </p:nvSpPr>
        <p:spPr>
          <a:xfrm>
            <a:off x="4357688" y="2971800"/>
            <a:ext cx="4357688" cy="100013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22" name="Shape 20"/>
          <p:cNvSpPr/>
          <p:nvPr/>
        </p:nvSpPr>
        <p:spPr>
          <a:xfrm>
            <a:off x="4357688" y="3148013"/>
            <a:ext cx="4357688" cy="100013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23" name="Shape 21"/>
          <p:cNvSpPr/>
          <p:nvPr/>
        </p:nvSpPr>
        <p:spPr>
          <a:xfrm>
            <a:off x="3219450" y="2900361"/>
            <a:ext cx="85725" cy="85725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24" name="Shape 22"/>
          <p:cNvSpPr/>
          <p:nvPr/>
        </p:nvSpPr>
        <p:spPr>
          <a:xfrm>
            <a:off x="3219450" y="2724149"/>
            <a:ext cx="85725" cy="85725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25" name="Shape 23"/>
          <p:cNvSpPr/>
          <p:nvPr/>
        </p:nvSpPr>
        <p:spPr>
          <a:xfrm>
            <a:off x="3219450" y="2547936"/>
            <a:ext cx="85725" cy="85725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26" name="Shape 24"/>
          <p:cNvSpPr/>
          <p:nvPr/>
        </p:nvSpPr>
        <p:spPr>
          <a:xfrm>
            <a:off x="3219450" y="2371724"/>
            <a:ext cx="85725" cy="85725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27" name="Shape 25"/>
          <p:cNvSpPr/>
          <p:nvPr/>
        </p:nvSpPr>
        <p:spPr>
          <a:xfrm>
            <a:off x="3219450" y="2195511"/>
            <a:ext cx="85725" cy="85725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2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650" y="652463"/>
            <a:ext cx="342900" cy="461963"/>
          </a:xfrm>
          <a:prstGeom prst="rect">
            <a:avLst/>
          </a:prstGeom>
        </p:spPr>
      </p:pic>
      <p:sp>
        <p:nvSpPr>
          <p:cNvPr id="29" name="Text 26"/>
          <p:cNvSpPr/>
          <p:nvPr/>
        </p:nvSpPr>
        <p:spPr>
          <a:xfrm>
            <a:off x="171450" y="676275"/>
            <a:ext cx="6291263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4275" b="1" kern="0" spc="-86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Dal modello all’esecuzione</a:t>
            </a:r>
            <a:endParaRPr lang="en-US" sz="4275" dirty="0"/>
          </a:p>
        </p:txBody>
      </p:sp>
      <p:sp>
        <p:nvSpPr>
          <p:cNvPr id="30" name="Text 27"/>
          <p:cNvSpPr/>
          <p:nvPr/>
        </p:nvSpPr>
        <p:spPr>
          <a:xfrm>
            <a:off x="1473994" y="4782475"/>
            <a:ext cx="2276475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75"/>
              </a:lnSpc>
              <a:buNone/>
            </a:pPr>
            <a:r>
              <a:rPr lang="en-US" sz="1125" b="1" kern="0" spc="-1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ARDELEAN POP CATALIN VASILE</a:t>
            </a:r>
            <a:endParaRPr lang="en-US" sz="1125" dirty="0"/>
          </a:p>
        </p:txBody>
      </p:sp>
      <p:sp>
        <p:nvSpPr>
          <p:cNvPr id="31" name="Text 28"/>
          <p:cNvSpPr/>
          <p:nvPr/>
        </p:nvSpPr>
        <p:spPr>
          <a:xfrm>
            <a:off x="269259" y="4792959"/>
            <a:ext cx="1366837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75"/>
              </a:lnSpc>
              <a:buNone/>
            </a:pPr>
            <a:r>
              <a:rPr lang="en-US" sz="1125" b="1" kern="0" spc="-11" dirty="0">
                <a:solidFill>
                  <a:srgbClr val="EAEAEA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TESI DI LAUREA</a:t>
            </a:r>
            <a:endParaRPr lang="en-US" sz="1125" dirty="0"/>
          </a:p>
        </p:txBody>
      </p:sp>
      <p:sp>
        <p:nvSpPr>
          <p:cNvPr id="32" name="Text 29"/>
          <p:cNvSpPr/>
          <p:nvPr/>
        </p:nvSpPr>
        <p:spPr>
          <a:xfrm>
            <a:off x="1309687" y="1407318"/>
            <a:ext cx="6981825" cy="3857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890"/>
              </a:lnSpc>
              <a:buNone/>
            </a:pPr>
            <a:r>
              <a:rPr lang="en-US" sz="1575" kern="0" spc="-79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L’approccio BPM moderno consente di trasformare modelli BPMN in processi eseguibili automaticamente grazie a motori di esecuzione.</a:t>
            </a:r>
            <a:endParaRPr lang="en-US" sz="1575" dirty="0"/>
          </a:p>
        </p:txBody>
      </p:sp>
      <p:sp>
        <p:nvSpPr>
          <p:cNvPr id="33" name="Text 30"/>
          <p:cNvSpPr/>
          <p:nvPr/>
        </p:nvSpPr>
        <p:spPr>
          <a:xfrm>
            <a:off x="1566863" y="3545681"/>
            <a:ext cx="1976437" cy="381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875"/>
              </a:lnSpc>
              <a:buNone/>
            </a:pPr>
            <a:r>
              <a:rPr lang="en-US" sz="2025" b="1" kern="0" spc="-101" dirty="0">
                <a:solidFill>
                  <a:srgbClr val="FFFFFF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Esecuzione automatica</a:t>
            </a:r>
            <a:endParaRPr lang="en-US" sz="2025" dirty="0"/>
          </a:p>
        </p:txBody>
      </p:sp>
      <p:sp>
        <p:nvSpPr>
          <p:cNvPr id="34" name="Text 31"/>
          <p:cNvSpPr/>
          <p:nvPr/>
        </p:nvSpPr>
        <p:spPr>
          <a:xfrm>
            <a:off x="3328988" y="3862387"/>
            <a:ext cx="470535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425" dirty="0">
                <a:solidFill>
                  <a:srgbClr val="FFFFFF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Integrazione con architetture moderne (microservizi, cloud)</a:t>
            </a:r>
            <a:endParaRPr lang="en-US" sz="1425" dirty="0"/>
          </a:p>
        </p:txBody>
      </p:sp>
      <p:sp>
        <p:nvSpPr>
          <p:cNvPr id="35" name="Text 32"/>
          <p:cNvSpPr/>
          <p:nvPr/>
        </p:nvSpPr>
        <p:spPr>
          <a:xfrm>
            <a:off x="3328988" y="3686175"/>
            <a:ext cx="470535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425" dirty="0">
                <a:solidFill>
                  <a:srgbClr val="FFFFFF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Monitoraggio e tracciabilità del processo</a:t>
            </a:r>
            <a:endParaRPr lang="en-US" sz="1425" dirty="0"/>
          </a:p>
        </p:txBody>
      </p:sp>
      <p:sp>
        <p:nvSpPr>
          <p:cNvPr id="36" name="Text 33"/>
          <p:cNvSpPr/>
          <p:nvPr/>
        </p:nvSpPr>
        <p:spPr>
          <a:xfrm>
            <a:off x="3328988" y="3509962"/>
            <a:ext cx="470535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425" dirty="0">
                <a:solidFill>
                  <a:srgbClr val="FFFFFF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Coerenza tra specifica e comportamento reale</a:t>
            </a:r>
            <a:endParaRPr lang="en-US" sz="1425" dirty="0"/>
          </a:p>
        </p:txBody>
      </p:sp>
      <p:sp>
        <p:nvSpPr>
          <p:cNvPr id="37" name="Text 34"/>
          <p:cNvSpPr/>
          <p:nvPr/>
        </p:nvSpPr>
        <p:spPr>
          <a:xfrm>
            <a:off x="1566863" y="2400299"/>
            <a:ext cx="1652588" cy="381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875"/>
              </a:lnSpc>
              <a:buNone/>
            </a:pPr>
            <a:r>
              <a:rPr lang="en-US" sz="2025" b="1" kern="0" spc="-10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Passaggi principali</a:t>
            </a:r>
            <a:endParaRPr lang="en-US" sz="2025" dirty="0"/>
          </a:p>
        </p:txBody>
      </p:sp>
      <p:sp>
        <p:nvSpPr>
          <p:cNvPr id="38" name="Text 35"/>
          <p:cNvSpPr/>
          <p:nvPr/>
        </p:nvSpPr>
        <p:spPr>
          <a:xfrm>
            <a:off x="3328987" y="2893218"/>
            <a:ext cx="470535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425" b="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Deploy</a:t>
            </a:r>
            <a:r>
              <a:rPr lang="en-US" sz="1425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 del modello su un motore BPM (es. Camunda, Flowable)</a:t>
            </a:r>
            <a:endParaRPr lang="en-US" sz="1425" dirty="0"/>
          </a:p>
        </p:txBody>
      </p:sp>
      <p:sp>
        <p:nvSpPr>
          <p:cNvPr id="39" name="Text 36"/>
          <p:cNvSpPr/>
          <p:nvPr/>
        </p:nvSpPr>
        <p:spPr>
          <a:xfrm>
            <a:off x="3328987" y="2717005"/>
            <a:ext cx="470535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425" b="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Implementazione</a:t>
            </a:r>
            <a:r>
              <a:rPr lang="en-US" sz="1425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 dei worker per eseguire attività automatiche</a:t>
            </a:r>
            <a:endParaRPr lang="en-US" sz="1425" dirty="0"/>
          </a:p>
        </p:txBody>
      </p:sp>
      <p:sp>
        <p:nvSpPr>
          <p:cNvPr id="40" name="Text 37"/>
          <p:cNvSpPr/>
          <p:nvPr/>
        </p:nvSpPr>
        <p:spPr>
          <a:xfrm>
            <a:off x="3328987" y="2540793"/>
            <a:ext cx="470535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425" b="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Configurazione </a:t>
            </a:r>
            <a:r>
              <a:rPr lang="en-US" sz="1425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dei connettori per API, email, database ecc.</a:t>
            </a:r>
            <a:endParaRPr lang="en-US" sz="1425" dirty="0"/>
          </a:p>
        </p:txBody>
      </p:sp>
      <p:sp>
        <p:nvSpPr>
          <p:cNvPr id="41" name="Text 38"/>
          <p:cNvSpPr/>
          <p:nvPr/>
        </p:nvSpPr>
        <p:spPr>
          <a:xfrm>
            <a:off x="3328987" y="2364580"/>
            <a:ext cx="470535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425" b="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Definizione</a:t>
            </a:r>
            <a:r>
              <a:rPr lang="en-US" sz="1425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 delle regole decisionali (es. DMN)</a:t>
            </a:r>
            <a:endParaRPr lang="en-US" sz="1425" dirty="0"/>
          </a:p>
        </p:txBody>
      </p:sp>
      <p:sp>
        <p:nvSpPr>
          <p:cNvPr id="42" name="Text 39"/>
          <p:cNvSpPr/>
          <p:nvPr/>
        </p:nvSpPr>
        <p:spPr>
          <a:xfrm>
            <a:off x="3328987" y="2188368"/>
            <a:ext cx="470535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425" b="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Modellazione</a:t>
            </a:r>
            <a:r>
              <a:rPr lang="en-US" sz="1425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 del processo con notazione BPMN 2.0</a:t>
            </a:r>
            <a:endParaRPr lang="en-US" sz="142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animBg="1"/>
      <p:bldP spid="15" grpId="0" animBg="1"/>
      <p:bldP spid="16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03414" y="1385889"/>
            <a:ext cx="4995863" cy="3586162"/>
          </a:xfrm>
          <a:prstGeom prst="roundRect">
            <a:avLst>
              <a:gd name="adj" fmla="val 6127"/>
            </a:avLst>
          </a:prstGeom>
          <a:solidFill>
            <a:srgbClr val="FFFFFF"/>
          </a:solidFill>
          <a:ln w="44279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4162072" y="2120786"/>
            <a:ext cx="4278540" cy="257175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4" name="Shape 2"/>
          <p:cNvSpPr/>
          <p:nvPr/>
        </p:nvSpPr>
        <p:spPr>
          <a:xfrm>
            <a:off x="4162072" y="2558936"/>
            <a:ext cx="4278540" cy="257175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5" name="Shape 3"/>
          <p:cNvSpPr/>
          <p:nvPr/>
        </p:nvSpPr>
        <p:spPr>
          <a:xfrm>
            <a:off x="4162072" y="2997086"/>
            <a:ext cx="4278540" cy="138113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6" name="Shape 4"/>
          <p:cNvSpPr/>
          <p:nvPr/>
        </p:nvSpPr>
        <p:spPr>
          <a:xfrm>
            <a:off x="4162072" y="3316174"/>
            <a:ext cx="4278540" cy="257175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7" name="Shape 5"/>
          <p:cNvSpPr/>
          <p:nvPr/>
        </p:nvSpPr>
        <p:spPr>
          <a:xfrm>
            <a:off x="4162072" y="3754324"/>
            <a:ext cx="4278540" cy="257175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8" name="Shape 6"/>
          <p:cNvSpPr/>
          <p:nvPr/>
        </p:nvSpPr>
        <p:spPr>
          <a:xfrm>
            <a:off x="4162072" y="4192474"/>
            <a:ext cx="4278540" cy="257175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9" name="Shape 7"/>
          <p:cNvSpPr/>
          <p:nvPr/>
        </p:nvSpPr>
        <p:spPr>
          <a:xfrm>
            <a:off x="4162072" y="4630624"/>
            <a:ext cx="4278540" cy="257175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10" name="Shape 8"/>
          <p:cNvSpPr/>
          <p:nvPr/>
        </p:nvSpPr>
        <p:spPr>
          <a:xfrm>
            <a:off x="4162072" y="4630624"/>
            <a:ext cx="4278540" cy="257175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11" name="Shape 9"/>
          <p:cNvSpPr/>
          <p:nvPr/>
        </p:nvSpPr>
        <p:spPr>
          <a:xfrm>
            <a:off x="4162072" y="4192474"/>
            <a:ext cx="4278540" cy="257175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12" name="Shape 10"/>
          <p:cNvSpPr/>
          <p:nvPr/>
        </p:nvSpPr>
        <p:spPr>
          <a:xfrm>
            <a:off x="4162072" y="3754324"/>
            <a:ext cx="4278540" cy="257175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13" name="Shape 11"/>
          <p:cNvSpPr/>
          <p:nvPr/>
        </p:nvSpPr>
        <p:spPr>
          <a:xfrm>
            <a:off x="4162072" y="3316174"/>
            <a:ext cx="4278540" cy="257175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14" name="Shape 12"/>
          <p:cNvSpPr/>
          <p:nvPr/>
        </p:nvSpPr>
        <p:spPr>
          <a:xfrm>
            <a:off x="4162072" y="2997086"/>
            <a:ext cx="4278540" cy="138113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15" name="Shape 13"/>
          <p:cNvSpPr/>
          <p:nvPr/>
        </p:nvSpPr>
        <p:spPr>
          <a:xfrm>
            <a:off x="4162072" y="2558936"/>
            <a:ext cx="4278540" cy="257175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16" name="Shape 14"/>
          <p:cNvSpPr/>
          <p:nvPr/>
        </p:nvSpPr>
        <p:spPr>
          <a:xfrm>
            <a:off x="4162072" y="2120786"/>
            <a:ext cx="4278540" cy="257175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17" name="Shape 15"/>
          <p:cNvSpPr/>
          <p:nvPr/>
        </p:nvSpPr>
        <p:spPr>
          <a:xfrm>
            <a:off x="171450" y="381000"/>
            <a:ext cx="8801100" cy="0"/>
          </a:xfrm>
          <a:prstGeom prst="line">
            <a:avLst/>
          </a:prstGeom>
          <a:noFill/>
          <a:ln w="3175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18" name="Shape 16"/>
          <p:cNvSpPr/>
          <p:nvPr/>
        </p:nvSpPr>
        <p:spPr>
          <a:xfrm>
            <a:off x="171450" y="4710113"/>
            <a:ext cx="3362325" cy="261937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19" name="Shape 17"/>
          <p:cNvSpPr/>
          <p:nvPr/>
        </p:nvSpPr>
        <p:spPr>
          <a:xfrm>
            <a:off x="171450" y="4710113"/>
            <a:ext cx="1214438" cy="261937"/>
          </a:xfrm>
          <a:prstGeom prst="roundRect">
            <a:avLst>
              <a:gd name="adj" fmla="val 349092"/>
            </a:avLst>
          </a:prstGeom>
          <a:solidFill>
            <a:srgbClr val="000000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20" name="Shape 18"/>
          <p:cNvSpPr/>
          <p:nvPr/>
        </p:nvSpPr>
        <p:spPr>
          <a:xfrm>
            <a:off x="1409700" y="4710113"/>
            <a:ext cx="2124075" cy="261937"/>
          </a:xfrm>
          <a:prstGeom prst="roundRect">
            <a:avLst>
              <a:gd name="adj" fmla="val 349092"/>
            </a:avLst>
          </a:prstGeom>
          <a:solidFill>
            <a:srgbClr val="FFFFFF"/>
          </a:solidFill>
          <a:ln w="254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pic>
        <p:nvPicPr>
          <p:cNvPr id="2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650" y="652463"/>
            <a:ext cx="342900" cy="461963"/>
          </a:xfrm>
          <a:prstGeom prst="rect">
            <a:avLst/>
          </a:prstGeom>
        </p:spPr>
      </p:pic>
      <p:sp>
        <p:nvSpPr>
          <p:cNvPr id="22" name="Text 19"/>
          <p:cNvSpPr/>
          <p:nvPr/>
        </p:nvSpPr>
        <p:spPr>
          <a:xfrm>
            <a:off x="204788" y="1385889"/>
            <a:ext cx="3500091" cy="6334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00" kern="0" spc="-75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I sistemi BPM sono composti da più componenti che collaborano per gestire l’intero ciclo di vita dei processi.</a:t>
            </a:r>
            <a:endParaRPr lang="en-US" sz="1500" dirty="0"/>
          </a:p>
        </p:txBody>
      </p:sp>
      <p:sp>
        <p:nvSpPr>
          <p:cNvPr id="23" name="Text 20"/>
          <p:cNvSpPr/>
          <p:nvPr/>
        </p:nvSpPr>
        <p:spPr>
          <a:xfrm>
            <a:off x="175431" y="2520553"/>
            <a:ext cx="3938587" cy="3095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75"/>
              </a:lnSpc>
              <a:buNone/>
            </a:pPr>
            <a:r>
              <a:rPr lang="en-US" sz="1200" b="1" kern="0" spc="-6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Obiettivo architetturale: garantire modularità, scalabilità, osservabilità e interoperabilità.</a:t>
            </a:r>
            <a:endParaRPr lang="en-US" sz="1200" dirty="0"/>
          </a:p>
        </p:txBody>
      </p:sp>
      <p:sp>
        <p:nvSpPr>
          <p:cNvPr id="24" name="Text 21"/>
          <p:cNvSpPr/>
          <p:nvPr/>
        </p:nvSpPr>
        <p:spPr>
          <a:xfrm>
            <a:off x="204788" y="645319"/>
            <a:ext cx="691515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4275" b="1" kern="0" spc="-86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Architettura di un sistema BPMN</a:t>
            </a:r>
            <a:endParaRPr lang="en-US" sz="4275" dirty="0"/>
          </a:p>
        </p:txBody>
      </p:sp>
      <p:sp>
        <p:nvSpPr>
          <p:cNvPr id="25" name="Text 22"/>
          <p:cNvSpPr/>
          <p:nvPr/>
        </p:nvSpPr>
        <p:spPr>
          <a:xfrm>
            <a:off x="4162072" y="1654060"/>
            <a:ext cx="4735740" cy="195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419"/>
              </a:lnSpc>
              <a:buNone/>
            </a:pPr>
            <a:r>
              <a:rPr lang="en-US" sz="2738" b="1" kern="0" spc="-137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Componenti architetturali</a:t>
            </a:r>
            <a:endParaRPr lang="en-US" sz="2738" dirty="0"/>
          </a:p>
        </p:txBody>
      </p:sp>
      <p:sp>
        <p:nvSpPr>
          <p:cNvPr id="26" name="Text 23"/>
          <p:cNvSpPr/>
          <p:nvPr/>
        </p:nvSpPr>
        <p:spPr>
          <a:xfrm>
            <a:off x="4162072" y="4690155"/>
            <a:ext cx="671088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349"/>
              </a:lnSpc>
              <a:buNone/>
            </a:pPr>
            <a:r>
              <a:rPr lang="en-US" sz="195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7</a:t>
            </a:r>
            <a:endParaRPr lang="en-US" sz="1950" dirty="0"/>
          </a:p>
        </p:txBody>
      </p:sp>
      <p:sp>
        <p:nvSpPr>
          <p:cNvPr id="27" name="Text 24"/>
          <p:cNvSpPr/>
          <p:nvPr/>
        </p:nvSpPr>
        <p:spPr>
          <a:xfrm>
            <a:off x="4417386" y="4630624"/>
            <a:ext cx="4480422" cy="2571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271"/>
              </a:lnSpc>
              <a:buNone/>
            </a:pPr>
            <a:r>
              <a:rPr lang="en-US" sz="1050" b="1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API e connettori</a:t>
            </a:r>
            <a:r>
              <a:rPr lang="en-US" sz="105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: facilitano l’integrazione con sistemi esterni e microservizi</a:t>
            </a:r>
            <a:endParaRPr lang="en-US" sz="1050" dirty="0"/>
          </a:p>
        </p:txBody>
      </p:sp>
      <p:sp>
        <p:nvSpPr>
          <p:cNvPr id="28" name="Text 25"/>
          <p:cNvSpPr/>
          <p:nvPr/>
        </p:nvSpPr>
        <p:spPr>
          <a:xfrm>
            <a:off x="4162072" y="4252005"/>
            <a:ext cx="671088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349"/>
              </a:lnSpc>
              <a:buNone/>
            </a:pPr>
            <a:r>
              <a:rPr lang="en-US" sz="195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6</a:t>
            </a:r>
            <a:endParaRPr lang="en-US" sz="1950" dirty="0"/>
          </a:p>
        </p:txBody>
      </p:sp>
      <p:sp>
        <p:nvSpPr>
          <p:cNvPr id="29" name="Text 26"/>
          <p:cNvSpPr/>
          <p:nvPr/>
        </p:nvSpPr>
        <p:spPr>
          <a:xfrm>
            <a:off x="4417386" y="4192474"/>
            <a:ext cx="4480422" cy="2571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271"/>
              </a:lnSpc>
              <a:buNone/>
            </a:pPr>
            <a:r>
              <a:rPr lang="en-US" sz="1050" b="1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Sistema di monitoraggio</a:t>
            </a:r>
            <a:r>
              <a:rPr lang="en-US" sz="105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: cruscotti per il tracking dei KPI e auditing</a:t>
            </a:r>
            <a:endParaRPr lang="en-US" sz="1050" dirty="0"/>
          </a:p>
        </p:txBody>
      </p:sp>
      <p:sp>
        <p:nvSpPr>
          <p:cNvPr id="30" name="Text 27"/>
          <p:cNvSpPr/>
          <p:nvPr/>
        </p:nvSpPr>
        <p:spPr>
          <a:xfrm>
            <a:off x="4162072" y="3813855"/>
            <a:ext cx="671088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349"/>
              </a:lnSpc>
              <a:buNone/>
            </a:pPr>
            <a:r>
              <a:rPr lang="en-US" sz="195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5</a:t>
            </a:r>
            <a:endParaRPr lang="en-US" sz="1950" dirty="0"/>
          </a:p>
        </p:txBody>
      </p:sp>
      <p:sp>
        <p:nvSpPr>
          <p:cNvPr id="31" name="Text 28"/>
          <p:cNvSpPr/>
          <p:nvPr/>
        </p:nvSpPr>
        <p:spPr>
          <a:xfrm>
            <a:off x="4417386" y="3754324"/>
            <a:ext cx="4480422" cy="2571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271"/>
              </a:lnSpc>
              <a:buNone/>
            </a:pPr>
            <a:r>
              <a:rPr lang="en-US" sz="1050" b="1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Database di persistenza</a:t>
            </a:r>
            <a:r>
              <a:rPr lang="en-US" sz="105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: archiviazione dello stato dei processi e delle istanze</a:t>
            </a:r>
            <a:endParaRPr lang="en-US" sz="1050" dirty="0"/>
          </a:p>
        </p:txBody>
      </p:sp>
      <p:sp>
        <p:nvSpPr>
          <p:cNvPr id="32" name="Text 29"/>
          <p:cNvSpPr/>
          <p:nvPr/>
        </p:nvSpPr>
        <p:spPr>
          <a:xfrm>
            <a:off x="4162072" y="3375705"/>
            <a:ext cx="671088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349"/>
              </a:lnSpc>
              <a:buNone/>
            </a:pPr>
            <a:r>
              <a:rPr lang="en-US" sz="195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4</a:t>
            </a:r>
            <a:endParaRPr lang="en-US" sz="1950" dirty="0"/>
          </a:p>
        </p:txBody>
      </p:sp>
      <p:sp>
        <p:nvSpPr>
          <p:cNvPr id="33" name="Text 30"/>
          <p:cNvSpPr/>
          <p:nvPr/>
        </p:nvSpPr>
        <p:spPr>
          <a:xfrm>
            <a:off x="4417386" y="3316174"/>
            <a:ext cx="4480422" cy="2571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271"/>
              </a:lnSpc>
              <a:buNone/>
            </a:pPr>
            <a:r>
              <a:rPr lang="en-US" sz="1050" b="1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Interfaccia utente</a:t>
            </a:r>
            <a:r>
              <a:rPr lang="en-US" sz="105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: task list per utenti umani, gestione attività manuali</a:t>
            </a:r>
            <a:endParaRPr lang="en-US" sz="1050" dirty="0"/>
          </a:p>
        </p:txBody>
      </p:sp>
      <p:sp>
        <p:nvSpPr>
          <p:cNvPr id="34" name="Text 31"/>
          <p:cNvSpPr/>
          <p:nvPr/>
        </p:nvSpPr>
        <p:spPr>
          <a:xfrm>
            <a:off x="4162072" y="2997086"/>
            <a:ext cx="671088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349"/>
              </a:lnSpc>
              <a:buNone/>
            </a:pPr>
            <a:r>
              <a:rPr lang="en-US" sz="195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3</a:t>
            </a:r>
            <a:endParaRPr lang="en-US" sz="1950" dirty="0"/>
          </a:p>
        </p:txBody>
      </p:sp>
      <p:sp>
        <p:nvSpPr>
          <p:cNvPr id="35" name="Text 32"/>
          <p:cNvSpPr/>
          <p:nvPr/>
        </p:nvSpPr>
        <p:spPr>
          <a:xfrm>
            <a:off x="4417386" y="3018517"/>
            <a:ext cx="4480422" cy="95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271"/>
              </a:lnSpc>
              <a:buNone/>
            </a:pPr>
            <a:r>
              <a:rPr lang="en-US" sz="1050" b="1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Motore decisionale</a:t>
            </a:r>
            <a:r>
              <a:rPr lang="en-US" sz="105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: esegue regole DMN o script esterni</a:t>
            </a:r>
            <a:endParaRPr lang="en-US" sz="1050" dirty="0"/>
          </a:p>
        </p:txBody>
      </p:sp>
      <p:sp>
        <p:nvSpPr>
          <p:cNvPr id="36" name="Text 33"/>
          <p:cNvSpPr/>
          <p:nvPr/>
        </p:nvSpPr>
        <p:spPr>
          <a:xfrm>
            <a:off x="4162072" y="2618467"/>
            <a:ext cx="671088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349"/>
              </a:lnSpc>
              <a:buNone/>
            </a:pPr>
            <a:r>
              <a:rPr lang="en-US" sz="195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2</a:t>
            </a:r>
            <a:endParaRPr lang="en-US" sz="1950" dirty="0"/>
          </a:p>
        </p:txBody>
      </p:sp>
      <p:sp>
        <p:nvSpPr>
          <p:cNvPr id="37" name="Text 34"/>
          <p:cNvSpPr/>
          <p:nvPr/>
        </p:nvSpPr>
        <p:spPr>
          <a:xfrm>
            <a:off x="4417386" y="2558936"/>
            <a:ext cx="4480422" cy="2571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271"/>
              </a:lnSpc>
              <a:buNone/>
            </a:pPr>
            <a:r>
              <a:rPr lang="en-US" sz="1050" b="1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Motore di esecuzione</a:t>
            </a:r>
            <a:r>
              <a:rPr lang="en-US" sz="105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: interpreta i modelli e ne gestisce l’esecuzione runtime</a:t>
            </a:r>
            <a:endParaRPr lang="en-US" sz="1050" dirty="0"/>
          </a:p>
        </p:txBody>
      </p:sp>
      <p:sp>
        <p:nvSpPr>
          <p:cNvPr id="38" name="Text 35"/>
          <p:cNvSpPr/>
          <p:nvPr/>
        </p:nvSpPr>
        <p:spPr>
          <a:xfrm>
            <a:off x="4162072" y="2180317"/>
            <a:ext cx="671088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349"/>
              </a:lnSpc>
              <a:buNone/>
            </a:pPr>
            <a:r>
              <a:rPr lang="en-US" sz="195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1</a:t>
            </a:r>
            <a:endParaRPr lang="en-US" sz="1950" dirty="0"/>
          </a:p>
        </p:txBody>
      </p:sp>
      <p:sp>
        <p:nvSpPr>
          <p:cNvPr id="39" name="Text 36"/>
          <p:cNvSpPr/>
          <p:nvPr/>
        </p:nvSpPr>
        <p:spPr>
          <a:xfrm>
            <a:off x="4417386" y="2120786"/>
            <a:ext cx="4480422" cy="2571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271"/>
              </a:lnSpc>
              <a:buNone/>
            </a:pPr>
            <a:r>
              <a:rPr lang="en-US" sz="1050" b="1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Modellatore di processo</a:t>
            </a:r>
            <a:r>
              <a:rPr lang="en-US" sz="105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: ambiente grafico per la creazione di modelli BPMN</a:t>
            </a:r>
            <a:endParaRPr lang="en-US" sz="1050" dirty="0"/>
          </a:p>
        </p:txBody>
      </p:sp>
      <p:sp>
        <p:nvSpPr>
          <p:cNvPr id="40" name="Text 37"/>
          <p:cNvSpPr/>
          <p:nvPr/>
        </p:nvSpPr>
        <p:spPr>
          <a:xfrm>
            <a:off x="1484423" y="4787786"/>
            <a:ext cx="2276475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75"/>
              </a:lnSpc>
              <a:buNone/>
            </a:pPr>
            <a:r>
              <a:rPr lang="en-US" sz="1125" b="1" kern="0" spc="-1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ARDELEAN POP CATALIN VASILE</a:t>
            </a:r>
            <a:endParaRPr lang="en-US" sz="1125" dirty="0"/>
          </a:p>
        </p:txBody>
      </p:sp>
      <p:sp>
        <p:nvSpPr>
          <p:cNvPr id="41" name="Text 38"/>
          <p:cNvSpPr/>
          <p:nvPr/>
        </p:nvSpPr>
        <p:spPr>
          <a:xfrm>
            <a:off x="246192" y="4793473"/>
            <a:ext cx="1366837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75"/>
              </a:lnSpc>
              <a:buNone/>
            </a:pPr>
            <a:r>
              <a:rPr lang="en-US" sz="1125" b="1" kern="0" spc="-11" dirty="0">
                <a:solidFill>
                  <a:srgbClr val="EAEAEA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TESI DI LAUREA</a:t>
            </a:r>
            <a:endParaRPr lang="en-US" sz="112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905000" y="2686050"/>
            <a:ext cx="7067550" cy="1681163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171450" y="381000"/>
            <a:ext cx="8801100" cy="0"/>
          </a:xfrm>
          <a:prstGeom prst="line">
            <a:avLst/>
          </a:prstGeom>
          <a:noFill/>
          <a:ln w="3175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4" name="Shape 2"/>
          <p:cNvSpPr/>
          <p:nvPr/>
        </p:nvSpPr>
        <p:spPr>
          <a:xfrm>
            <a:off x="171450" y="4710113"/>
            <a:ext cx="3362325" cy="261937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5" name="Shape 3"/>
          <p:cNvSpPr/>
          <p:nvPr/>
        </p:nvSpPr>
        <p:spPr>
          <a:xfrm>
            <a:off x="171450" y="4710113"/>
            <a:ext cx="1214438" cy="261937"/>
          </a:xfrm>
          <a:prstGeom prst="roundRect">
            <a:avLst>
              <a:gd name="adj" fmla="val 349092"/>
            </a:avLst>
          </a:prstGeom>
          <a:solidFill>
            <a:srgbClr val="000000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6" name="Shape 4"/>
          <p:cNvSpPr/>
          <p:nvPr/>
        </p:nvSpPr>
        <p:spPr>
          <a:xfrm>
            <a:off x="1409700" y="4710113"/>
            <a:ext cx="2124075" cy="261937"/>
          </a:xfrm>
          <a:prstGeom prst="roundRect">
            <a:avLst>
              <a:gd name="adj" fmla="val 349092"/>
            </a:avLst>
          </a:prstGeom>
          <a:solidFill>
            <a:srgbClr val="FFFFFF"/>
          </a:solidFill>
          <a:ln w="254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668812"/>
            <a:ext cx="7067550" cy="4414"/>
          </a:xfrm>
          <a:prstGeom prst="rect">
            <a:avLst/>
          </a:prstGeom>
        </p:spPr>
      </p:pic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4367213"/>
            <a:ext cx="7067550" cy="4415"/>
          </a:xfrm>
          <a:prstGeom prst="rect">
            <a:avLst/>
          </a:prstGeom>
        </p:spPr>
      </p:pic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650" y="652463"/>
            <a:ext cx="342900" cy="46196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80975" y="963970"/>
            <a:ext cx="8748713" cy="966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13500" b="1" kern="0" spc="-405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CAMUNDA</a:t>
            </a:r>
            <a:endParaRPr lang="en-US" sz="13500" dirty="0"/>
          </a:p>
        </p:txBody>
      </p:sp>
      <p:sp>
        <p:nvSpPr>
          <p:cNvPr id="11" name="Text 6"/>
          <p:cNvSpPr/>
          <p:nvPr/>
        </p:nvSpPr>
        <p:spPr>
          <a:xfrm>
            <a:off x="1905000" y="3252936"/>
            <a:ext cx="2528888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22"/>
              </a:lnSpc>
              <a:buNone/>
            </a:pPr>
            <a:r>
              <a:rPr lang="en-US" sz="1460" kern="0" spc="-73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Architettura e componenti</a:t>
            </a:r>
            <a:endParaRPr lang="en-US" sz="1460" dirty="0"/>
          </a:p>
        </p:txBody>
      </p:sp>
      <p:sp>
        <p:nvSpPr>
          <p:cNvPr id="12" name="Text 7"/>
          <p:cNvSpPr/>
          <p:nvPr/>
        </p:nvSpPr>
        <p:spPr>
          <a:xfrm>
            <a:off x="1905000" y="3951337"/>
            <a:ext cx="2619375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22"/>
              </a:lnSpc>
              <a:buNone/>
            </a:pPr>
            <a:r>
              <a:rPr lang="en-US" sz="1460" kern="0" spc="-73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Interazione e aspetti tecnici</a:t>
            </a:r>
            <a:endParaRPr lang="en-US" sz="1460" dirty="0"/>
          </a:p>
        </p:txBody>
      </p:sp>
      <p:sp>
        <p:nvSpPr>
          <p:cNvPr id="13" name="Text 8"/>
          <p:cNvSpPr/>
          <p:nvPr/>
        </p:nvSpPr>
        <p:spPr>
          <a:xfrm>
            <a:off x="1473994" y="4778674"/>
            <a:ext cx="2276475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75"/>
              </a:lnSpc>
              <a:buNone/>
            </a:pPr>
            <a:r>
              <a:rPr lang="en-US" sz="1125" b="1" kern="0" spc="-1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ARDELEAN POP CATALIN VASILE</a:t>
            </a:r>
            <a:endParaRPr lang="en-US" sz="1125" dirty="0"/>
          </a:p>
        </p:txBody>
      </p:sp>
      <p:sp>
        <p:nvSpPr>
          <p:cNvPr id="14" name="Text 9"/>
          <p:cNvSpPr/>
          <p:nvPr/>
        </p:nvSpPr>
        <p:spPr>
          <a:xfrm>
            <a:off x="249959" y="4792090"/>
            <a:ext cx="1366837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75"/>
              </a:lnSpc>
              <a:buNone/>
            </a:pPr>
            <a:r>
              <a:rPr lang="en-US" sz="1125" b="1" kern="0" spc="-11" dirty="0">
                <a:solidFill>
                  <a:srgbClr val="EAEAEA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TESI DI LAUREA</a:t>
            </a:r>
            <a:endParaRPr lang="en-US" sz="112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71450" y="1443038"/>
            <a:ext cx="4338638" cy="1128713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4805363" y="1443038"/>
            <a:ext cx="4338638" cy="138113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4" name="Shape 2"/>
          <p:cNvSpPr/>
          <p:nvPr/>
        </p:nvSpPr>
        <p:spPr>
          <a:xfrm>
            <a:off x="5219700" y="1781175"/>
            <a:ext cx="3849317" cy="2957548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5" name="Shape 3"/>
          <p:cNvSpPr/>
          <p:nvPr/>
        </p:nvSpPr>
        <p:spPr>
          <a:xfrm>
            <a:off x="171450" y="381000"/>
            <a:ext cx="8801100" cy="0"/>
          </a:xfrm>
          <a:prstGeom prst="line">
            <a:avLst/>
          </a:prstGeom>
          <a:noFill/>
          <a:ln w="3175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6" name="Shape 4"/>
          <p:cNvSpPr/>
          <p:nvPr/>
        </p:nvSpPr>
        <p:spPr>
          <a:xfrm>
            <a:off x="171450" y="4710113"/>
            <a:ext cx="3362325" cy="261937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7" name="Shape 5"/>
          <p:cNvSpPr/>
          <p:nvPr/>
        </p:nvSpPr>
        <p:spPr>
          <a:xfrm>
            <a:off x="171450" y="4710113"/>
            <a:ext cx="1214438" cy="261937"/>
          </a:xfrm>
          <a:prstGeom prst="roundRect">
            <a:avLst>
              <a:gd name="adj" fmla="val 349092"/>
            </a:avLst>
          </a:prstGeom>
          <a:solidFill>
            <a:srgbClr val="000000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8" name="Shape 6"/>
          <p:cNvSpPr/>
          <p:nvPr/>
        </p:nvSpPr>
        <p:spPr>
          <a:xfrm>
            <a:off x="1409700" y="4710113"/>
            <a:ext cx="2124075" cy="261937"/>
          </a:xfrm>
          <a:prstGeom prst="roundRect">
            <a:avLst>
              <a:gd name="adj" fmla="val 349092"/>
            </a:avLst>
          </a:prstGeom>
          <a:solidFill>
            <a:srgbClr val="FFFFFF"/>
          </a:solidFill>
          <a:ln w="254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9" name="Shape 7"/>
          <p:cNvSpPr/>
          <p:nvPr/>
        </p:nvSpPr>
        <p:spPr>
          <a:xfrm>
            <a:off x="5219700" y="1781175"/>
            <a:ext cx="3849317" cy="561975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10" name="Shape 8"/>
          <p:cNvSpPr/>
          <p:nvPr/>
        </p:nvSpPr>
        <p:spPr>
          <a:xfrm>
            <a:off x="5050023" y="2543175"/>
            <a:ext cx="3849317" cy="2195548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pic>
        <p:nvPicPr>
          <p:cNvPr id="11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85888" y="2428341"/>
            <a:ext cx="3232777" cy="18443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650" y="652463"/>
            <a:ext cx="342900" cy="461963"/>
          </a:xfrm>
          <a:prstGeom prst="rect">
            <a:avLst/>
          </a:prstGeom>
        </p:spPr>
      </p:pic>
      <p:sp>
        <p:nvSpPr>
          <p:cNvPr id="13" name="Text 9"/>
          <p:cNvSpPr/>
          <p:nvPr/>
        </p:nvSpPr>
        <p:spPr>
          <a:xfrm>
            <a:off x="171450" y="676275"/>
            <a:ext cx="6291263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4275" b="1" kern="0" spc="-86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Architettura e componenti</a:t>
            </a:r>
            <a:endParaRPr lang="en-US" sz="4275" dirty="0"/>
          </a:p>
        </p:txBody>
      </p:sp>
      <p:sp>
        <p:nvSpPr>
          <p:cNvPr id="14" name="Text 10"/>
          <p:cNvSpPr/>
          <p:nvPr/>
        </p:nvSpPr>
        <p:spPr>
          <a:xfrm>
            <a:off x="1473994" y="4781834"/>
            <a:ext cx="2276475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75"/>
              </a:lnSpc>
              <a:buNone/>
            </a:pPr>
            <a:r>
              <a:rPr lang="en-US" sz="1125" b="1" kern="0" spc="-1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ARDELEAN POP CATALIN VASILE</a:t>
            </a:r>
            <a:endParaRPr lang="en-US" sz="1125" dirty="0"/>
          </a:p>
        </p:txBody>
      </p:sp>
      <p:sp>
        <p:nvSpPr>
          <p:cNvPr id="15" name="Text 11"/>
          <p:cNvSpPr/>
          <p:nvPr/>
        </p:nvSpPr>
        <p:spPr>
          <a:xfrm>
            <a:off x="269259" y="4781834"/>
            <a:ext cx="1366837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75"/>
              </a:lnSpc>
              <a:buNone/>
            </a:pPr>
            <a:r>
              <a:rPr lang="en-US" sz="1125" b="1" kern="0" spc="-11" dirty="0">
                <a:solidFill>
                  <a:srgbClr val="EAEAEA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TESI DI LAUREA</a:t>
            </a:r>
            <a:endParaRPr lang="en-US" sz="1125" dirty="0"/>
          </a:p>
        </p:txBody>
      </p:sp>
      <p:sp>
        <p:nvSpPr>
          <p:cNvPr id="16" name="Text 12"/>
          <p:cNvSpPr/>
          <p:nvPr/>
        </p:nvSpPr>
        <p:spPr>
          <a:xfrm>
            <a:off x="5219700" y="2328644"/>
            <a:ext cx="3974342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 algn="l">
              <a:lnSpc>
                <a:spcPts val="1730"/>
              </a:lnSpc>
              <a:buSzPct val="100000"/>
              <a:buChar char="•"/>
            </a:pPr>
            <a:r>
              <a:rPr lang="en-US" sz="1331" b="1" kern="0" spc="-6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Feel Engine </a:t>
            </a:r>
            <a:r>
              <a:rPr lang="en-US" sz="1331" kern="0" spc="-6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(motore DMN): interpreta regole decisionali DMN usando espressioni FEEL</a:t>
            </a:r>
            <a:endParaRPr lang="en-US" sz="1331" dirty="0"/>
          </a:p>
        </p:txBody>
      </p:sp>
      <p:sp>
        <p:nvSpPr>
          <p:cNvPr id="17" name="Text 13"/>
          <p:cNvSpPr/>
          <p:nvPr/>
        </p:nvSpPr>
        <p:spPr>
          <a:xfrm>
            <a:off x="5219700" y="2882009"/>
            <a:ext cx="3974342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 algn="l">
              <a:lnSpc>
                <a:spcPts val="1730"/>
              </a:lnSpc>
              <a:buSzPct val="100000"/>
              <a:buChar char="•"/>
            </a:pPr>
            <a:r>
              <a:rPr lang="en-US" sz="1331" b="1" kern="0" spc="-6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Tasklist:</a:t>
            </a:r>
            <a:r>
              <a:rPr lang="en-US" sz="1331" kern="0" spc="-6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interfaccia web per task manuali assegnati a utenti umani</a:t>
            </a:r>
            <a:endParaRPr lang="en-US" sz="1331" dirty="0"/>
          </a:p>
        </p:txBody>
      </p:sp>
      <p:sp>
        <p:nvSpPr>
          <p:cNvPr id="18" name="Text 14"/>
          <p:cNvSpPr/>
          <p:nvPr/>
        </p:nvSpPr>
        <p:spPr>
          <a:xfrm>
            <a:off x="5219700" y="3390418"/>
            <a:ext cx="3892455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 algn="l">
              <a:lnSpc>
                <a:spcPts val="1730"/>
              </a:lnSpc>
              <a:buSzPct val="100000"/>
              <a:buChar char="•"/>
            </a:pPr>
            <a:r>
              <a:rPr lang="en-US" sz="1331" b="1" kern="0" spc="-6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Operate</a:t>
            </a:r>
            <a:r>
              <a:rPr lang="en-US" sz="1331" kern="0" spc="-6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: monitoraggio e troubleshooting delle istanze di processo</a:t>
            </a:r>
            <a:endParaRPr lang="en-US" sz="1331" dirty="0"/>
          </a:p>
        </p:txBody>
      </p:sp>
      <p:sp>
        <p:nvSpPr>
          <p:cNvPr id="19" name="Text 15"/>
          <p:cNvSpPr/>
          <p:nvPr/>
        </p:nvSpPr>
        <p:spPr>
          <a:xfrm>
            <a:off x="5219700" y="3761893"/>
            <a:ext cx="4238912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1730"/>
              </a:lnSpc>
              <a:buSzPct val="100000"/>
              <a:buChar char="•"/>
            </a:pPr>
            <a:r>
              <a:rPr lang="en-US" sz="1331" b="1" kern="0" spc="-6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Modeler</a:t>
            </a:r>
            <a:r>
              <a:rPr lang="en-US" sz="1331" kern="0" spc="-6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: editor grafico per BPMN e DMN (desktop/web)</a:t>
            </a:r>
            <a:endParaRPr lang="en-US" sz="1331" dirty="0"/>
          </a:p>
        </p:txBody>
      </p:sp>
      <p:sp>
        <p:nvSpPr>
          <p:cNvPr id="20" name="Text 16"/>
          <p:cNvSpPr/>
          <p:nvPr/>
        </p:nvSpPr>
        <p:spPr>
          <a:xfrm>
            <a:off x="5219700" y="1706550"/>
            <a:ext cx="3892455" cy="5619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 algn="l">
              <a:lnSpc>
                <a:spcPts val="1730"/>
              </a:lnSpc>
              <a:buSzPct val="100000"/>
              <a:buChar char="•"/>
            </a:pPr>
            <a:r>
              <a:rPr lang="en-US" sz="1331" b="1" kern="0" spc="-6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Zeebe Engine </a:t>
            </a:r>
            <a:r>
              <a:rPr lang="en-US" sz="1331" kern="0" spc="-6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(motore BPMN): esegue modelli BPMN 2.0 in modo asincrono, altamente scalabile e </a:t>
            </a:r>
            <a:r>
              <a:rPr lang="en-US" sz="1331" kern="0" spc="-67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robusto</a:t>
            </a:r>
            <a:endParaRPr lang="en-US" sz="1331" dirty="0"/>
          </a:p>
        </p:txBody>
      </p:sp>
      <p:sp>
        <p:nvSpPr>
          <p:cNvPr id="21" name="Text 17"/>
          <p:cNvSpPr/>
          <p:nvPr/>
        </p:nvSpPr>
        <p:spPr>
          <a:xfrm>
            <a:off x="5262563" y="1449464"/>
            <a:ext cx="2543175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00" b="1" kern="0" spc="-75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🔧 Componenti principali</a:t>
            </a:r>
            <a:endParaRPr lang="en-US" sz="1500" dirty="0"/>
          </a:p>
        </p:txBody>
      </p:sp>
      <p:sp>
        <p:nvSpPr>
          <p:cNvPr id="22" name="Text 18"/>
          <p:cNvSpPr/>
          <p:nvPr/>
        </p:nvSpPr>
        <p:spPr>
          <a:xfrm>
            <a:off x="171450" y="1333785"/>
            <a:ext cx="4795838" cy="1128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00" b="1" kern="0" spc="-75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🛠️ Architettura modulare e cloud-native</a:t>
            </a:r>
          </a:p>
          <a:p>
            <a:pPr marL="0" indent="0" algn="l">
              <a:lnSpc>
                <a:spcPts val="1950"/>
              </a:lnSpc>
              <a:buNone/>
            </a:pPr>
            <a:r>
              <a:rPr lang="en-US" sz="1500" b="1" kern="0" spc="-75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Camunda</a:t>
            </a:r>
            <a:r>
              <a:rPr lang="en-US" sz="1500" kern="0" spc="-75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8 si basa su un’architettura moderna, disaccoppiata e scalabile, progettata per </a:t>
            </a:r>
            <a:r>
              <a:rPr lang="en-US" sz="1500" b="1" kern="0" spc="-75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ambienti distribuiti </a:t>
            </a:r>
            <a:r>
              <a:rPr lang="en-US" sz="1500" kern="0" spc="-75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e </a:t>
            </a:r>
            <a:r>
              <a:rPr lang="en-US" sz="1500" b="1" kern="0" spc="-75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microservizi</a:t>
            </a:r>
            <a:r>
              <a:rPr lang="en-US" sz="1500" kern="0" spc="-75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. È composto da più </a:t>
            </a:r>
            <a:r>
              <a:rPr lang="en-US" sz="1500" b="1" kern="0" spc="-75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motori specializzati</a:t>
            </a:r>
            <a:r>
              <a:rPr lang="en-US" sz="1500" kern="0" spc="-75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, ognuno con responsabilità ben definite.</a:t>
            </a:r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633913" y="1443038"/>
            <a:ext cx="4338638" cy="1582761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171450" y="1443038"/>
            <a:ext cx="4338638" cy="1223963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4" name="Shape 2"/>
          <p:cNvSpPr/>
          <p:nvPr/>
        </p:nvSpPr>
        <p:spPr>
          <a:xfrm>
            <a:off x="171450" y="381000"/>
            <a:ext cx="8801100" cy="0"/>
          </a:xfrm>
          <a:prstGeom prst="line">
            <a:avLst/>
          </a:prstGeom>
          <a:noFill/>
          <a:ln w="3175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5" name="Shape 3"/>
          <p:cNvSpPr/>
          <p:nvPr/>
        </p:nvSpPr>
        <p:spPr>
          <a:xfrm>
            <a:off x="171450" y="4710113"/>
            <a:ext cx="3362325" cy="261937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6" name="Shape 4"/>
          <p:cNvSpPr/>
          <p:nvPr/>
        </p:nvSpPr>
        <p:spPr>
          <a:xfrm>
            <a:off x="171450" y="4710113"/>
            <a:ext cx="1214438" cy="261937"/>
          </a:xfrm>
          <a:prstGeom prst="roundRect">
            <a:avLst>
              <a:gd name="adj" fmla="val 349092"/>
            </a:avLst>
          </a:prstGeom>
          <a:solidFill>
            <a:srgbClr val="000000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7" name="Shape 5"/>
          <p:cNvSpPr/>
          <p:nvPr/>
        </p:nvSpPr>
        <p:spPr>
          <a:xfrm>
            <a:off x="1409700" y="4710113"/>
            <a:ext cx="2124075" cy="261937"/>
          </a:xfrm>
          <a:prstGeom prst="roundRect">
            <a:avLst>
              <a:gd name="adj" fmla="val 349092"/>
            </a:avLst>
          </a:prstGeom>
          <a:solidFill>
            <a:srgbClr val="FFFFFF"/>
          </a:solidFill>
          <a:ln w="254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8" name="Shape 6"/>
          <p:cNvSpPr/>
          <p:nvPr/>
        </p:nvSpPr>
        <p:spPr>
          <a:xfrm>
            <a:off x="171450" y="1443038"/>
            <a:ext cx="4338638" cy="138113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9" name="Shape 7"/>
          <p:cNvSpPr/>
          <p:nvPr/>
        </p:nvSpPr>
        <p:spPr>
          <a:xfrm>
            <a:off x="660778" y="1781175"/>
            <a:ext cx="3849317" cy="885825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10" name="Shape 8"/>
          <p:cNvSpPr/>
          <p:nvPr/>
        </p:nvSpPr>
        <p:spPr>
          <a:xfrm>
            <a:off x="660778" y="1781175"/>
            <a:ext cx="3849317" cy="342900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11" name="Shape 9"/>
          <p:cNvSpPr/>
          <p:nvPr/>
        </p:nvSpPr>
        <p:spPr>
          <a:xfrm>
            <a:off x="660778" y="2324100"/>
            <a:ext cx="3849317" cy="342900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12" name="Shape 10"/>
          <p:cNvSpPr/>
          <p:nvPr/>
        </p:nvSpPr>
        <p:spPr>
          <a:xfrm>
            <a:off x="4633913" y="1443038"/>
            <a:ext cx="4338638" cy="138113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13" name="Shape 11"/>
          <p:cNvSpPr/>
          <p:nvPr/>
        </p:nvSpPr>
        <p:spPr>
          <a:xfrm>
            <a:off x="5123241" y="1781175"/>
            <a:ext cx="3849317" cy="1244624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14" name="Shape 12"/>
          <p:cNvSpPr/>
          <p:nvPr/>
        </p:nvSpPr>
        <p:spPr>
          <a:xfrm>
            <a:off x="5123241" y="1781175"/>
            <a:ext cx="3849317" cy="123825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15" name="Shape 13"/>
          <p:cNvSpPr/>
          <p:nvPr/>
        </p:nvSpPr>
        <p:spPr>
          <a:xfrm>
            <a:off x="5123241" y="2105025"/>
            <a:ext cx="3849317" cy="920774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pic>
        <p:nvPicPr>
          <p:cNvPr id="1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650" y="652463"/>
            <a:ext cx="342900" cy="461963"/>
          </a:xfrm>
          <a:prstGeom prst="rect">
            <a:avLst/>
          </a:prstGeom>
        </p:spPr>
      </p:pic>
      <p:sp>
        <p:nvSpPr>
          <p:cNvPr id="17" name="Text 14"/>
          <p:cNvSpPr/>
          <p:nvPr/>
        </p:nvSpPr>
        <p:spPr>
          <a:xfrm>
            <a:off x="171450" y="676275"/>
            <a:ext cx="6291263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4275" b="1" kern="0" spc="-86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Interazione e aspetti tecnici</a:t>
            </a:r>
            <a:endParaRPr lang="en-US" sz="4275" dirty="0"/>
          </a:p>
        </p:txBody>
      </p:sp>
      <p:sp>
        <p:nvSpPr>
          <p:cNvPr id="18" name="Text 15"/>
          <p:cNvSpPr/>
          <p:nvPr/>
        </p:nvSpPr>
        <p:spPr>
          <a:xfrm>
            <a:off x="1473994" y="4772736"/>
            <a:ext cx="2276475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75"/>
              </a:lnSpc>
              <a:buNone/>
            </a:pPr>
            <a:r>
              <a:rPr lang="en-US" sz="1125" b="1" kern="0" spc="-1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ARDELEAN POP CATALIN VASILE</a:t>
            </a:r>
            <a:endParaRPr lang="en-US" sz="1125" dirty="0"/>
          </a:p>
        </p:txBody>
      </p:sp>
      <p:sp>
        <p:nvSpPr>
          <p:cNvPr id="19" name="Text 16"/>
          <p:cNvSpPr/>
          <p:nvPr/>
        </p:nvSpPr>
        <p:spPr>
          <a:xfrm>
            <a:off x="273808" y="4791430"/>
            <a:ext cx="1366837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75"/>
              </a:lnSpc>
              <a:buNone/>
            </a:pPr>
            <a:r>
              <a:rPr lang="en-US" sz="1125" b="1" kern="0" spc="-11" dirty="0">
                <a:solidFill>
                  <a:srgbClr val="EAEAEA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TESI DI LAUREA</a:t>
            </a:r>
            <a:endParaRPr lang="en-US" sz="1125" dirty="0"/>
          </a:p>
        </p:txBody>
      </p:sp>
      <p:sp>
        <p:nvSpPr>
          <p:cNvPr id="20" name="Text 17"/>
          <p:cNvSpPr/>
          <p:nvPr/>
        </p:nvSpPr>
        <p:spPr>
          <a:xfrm>
            <a:off x="171450" y="2290762"/>
            <a:ext cx="4238912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 algn="l">
              <a:lnSpc>
                <a:spcPts val="1730"/>
              </a:lnSpc>
              <a:buSzPct val="100000"/>
              <a:buChar char="•"/>
            </a:pPr>
            <a:r>
              <a:rPr lang="en-US" sz="1331" b="1" kern="0" spc="-6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Gateway/API</a:t>
            </a:r>
            <a:r>
              <a:rPr lang="en-US" sz="1331" kern="0" spc="-6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: interfacce REST e gRPC per gestione dei processi e integrazione</a:t>
            </a:r>
            <a:endParaRPr lang="en-US" sz="1331" dirty="0"/>
          </a:p>
        </p:txBody>
      </p:sp>
      <p:sp>
        <p:nvSpPr>
          <p:cNvPr id="21" name="Text 18"/>
          <p:cNvSpPr/>
          <p:nvPr/>
        </p:nvSpPr>
        <p:spPr>
          <a:xfrm>
            <a:off x="171450" y="1773640"/>
            <a:ext cx="4238912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 algn="l">
              <a:lnSpc>
                <a:spcPts val="1730"/>
              </a:lnSpc>
              <a:buSzPct val="100000"/>
              <a:buChar char="•"/>
            </a:pPr>
            <a:r>
              <a:rPr lang="en-US" sz="1331" b="1" kern="0" spc="-6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Job Workers</a:t>
            </a:r>
            <a:r>
              <a:rPr lang="en-US" sz="1331" kern="0" spc="-6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: servizi esterni (es. Python, Java) che eseguono task definiti nei modelli</a:t>
            </a:r>
            <a:endParaRPr lang="en-US" sz="1331" dirty="0"/>
          </a:p>
        </p:txBody>
      </p:sp>
      <p:sp>
        <p:nvSpPr>
          <p:cNvPr id="22" name="Text 19"/>
          <p:cNvSpPr/>
          <p:nvPr/>
        </p:nvSpPr>
        <p:spPr>
          <a:xfrm>
            <a:off x="171450" y="1443038"/>
            <a:ext cx="3576638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00" b="1" kern="0" spc="-75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📡 Interazione con l’ambiente esterno</a:t>
            </a:r>
            <a:endParaRPr lang="en-US" sz="1500" dirty="0"/>
          </a:p>
        </p:txBody>
      </p:sp>
      <p:sp>
        <p:nvSpPr>
          <p:cNvPr id="23" name="Text 20"/>
          <p:cNvSpPr/>
          <p:nvPr/>
        </p:nvSpPr>
        <p:spPr>
          <a:xfrm>
            <a:off x="4656340" y="2032686"/>
            <a:ext cx="4238912" cy="1238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 algn="l">
              <a:lnSpc>
                <a:spcPts val="1730"/>
              </a:lnSpc>
              <a:buSzPct val="100000"/>
              <a:buChar char="•"/>
            </a:pPr>
            <a:r>
              <a:rPr lang="en-US" sz="1331" b="1" kern="0" spc="-6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Deploy </a:t>
            </a:r>
            <a:r>
              <a:rPr lang="en-US" sz="1331" kern="0" spc="-6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containerizzato (Docker, Kubernetes)</a:t>
            </a:r>
            <a:endParaRPr lang="en-US" sz="1331" dirty="0"/>
          </a:p>
        </p:txBody>
      </p:sp>
      <p:sp>
        <p:nvSpPr>
          <p:cNvPr id="24" name="Text 21"/>
          <p:cNvSpPr/>
          <p:nvPr/>
        </p:nvSpPr>
        <p:spPr>
          <a:xfrm>
            <a:off x="4656340" y="2311424"/>
            <a:ext cx="4238912" cy="1238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 algn="l">
              <a:lnSpc>
                <a:spcPts val="1730"/>
              </a:lnSpc>
              <a:buSzPct val="100000"/>
              <a:buChar char="•"/>
            </a:pPr>
            <a:r>
              <a:rPr lang="en-US" sz="1331" b="1" kern="0" spc="-6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Orchestrazione</a:t>
            </a:r>
            <a:r>
              <a:rPr lang="en-US" sz="1331" kern="0" spc="-6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di flussi distribuiti e concorrenti</a:t>
            </a:r>
            <a:endParaRPr lang="en-US" sz="1331" dirty="0"/>
          </a:p>
        </p:txBody>
      </p:sp>
      <p:sp>
        <p:nvSpPr>
          <p:cNvPr id="25" name="Text 22"/>
          <p:cNvSpPr/>
          <p:nvPr/>
        </p:nvSpPr>
        <p:spPr>
          <a:xfrm>
            <a:off x="4656340" y="2581275"/>
            <a:ext cx="4238912" cy="1238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 algn="l">
              <a:lnSpc>
                <a:spcPts val="1730"/>
              </a:lnSpc>
              <a:buSzPct val="100000"/>
              <a:buChar char="•"/>
            </a:pPr>
            <a:r>
              <a:rPr lang="en-US" sz="1331" b="1" kern="0" spc="-6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Separazione</a:t>
            </a:r>
            <a:r>
              <a:rPr lang="en-US" sz="1331" kern="0" spc="-6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tra orchestrazione e logica di business</a:t>
            </a:r>
            <a:endParaRPr lang="en-US" sz="1331" dirty="0"/>
          </a:p>
        </p:txBody>
      </p:sp>
      <p:sp>
        <p:nvSpPr>
          <p:cNvPr id="26" name="Text 23"/>
          <p:cNvSpPr/>
          <p:nvPr/>
        </p:nvSpPr>
        <p:spPr>
          <a:xfrm>
            <a:off x="4656340" y="1750218"/>
            <a:ext cx="4238912" cy="1238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 algn="l">
              <a:lnSpc>
                <a:spcPts val="1730"/>
              </a:lnSpc>
              <a:buSzPct val="100000"/>
              <a:buChar char="•"/>
            </a:pPr>
            <a:r>
              <a:rPr lang="en-US" sz="1331" b="1" kern="0" spc="-6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Architettura</a:t>
            </a:r>
            <a:r>
              <a:rPr lang="en-US" sz="1331" kern="0" spc="-6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event-driven, non bloccante</a:t>
            </a:r>
            <a:endParaRPr lang="en-US" sz="1331" dirty="0"/>
          </a:p>
        </p:txBody>
      </p:sp>
      <p:sp>
        <p:nvSpPr>
          <p:cNvPr id="27" name="Text 24"/>
          <p:cNvSpPr/>
          <p:nvPr/>
        </p:nvSpPr>
        <p:spPr>
          <a:xfrm>
            <a:off x="4633913" y="1443038"/>
            <a:ext cx="2605088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00" b="1" kern="0" spc="-75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📌 Aspetti tecnici rilevanti</a:t>
            </a:r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905000" y="2033588"/>
            <a:ext cx="7067550" cy="2333625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171450" y="381000"/>
            <a:ext cx="8801100" cy="0"/>
          </a:xfrm>
          <a:prstGeom prst="line">
            <a:avLst/>
          </a:prstGeom>
          <a:noFill/>
          <a:ln w="3175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4" name="Shape 2"/>
          <p:cNvSpPr/>
          <p:nvPr/>
        </p:nvSpPr>
        <p:spPr>
          <a:xfrm>
            <a:off x="171450" y="4710113"/>
            <a:ext cx="3362325" cy="261937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5" name="Shape 3"/>
          <p:cNvSpPr/>
          <p:nvPr/>
        </p:nvSpPr>
        <p:spPr>
          <a:xfrm>
            <a:off x="171450" y="4710113"/>
            <a:ext cx="1214438" cy="261937"/>
          </a:xfrm>
          <a:prstGeom prst="roundRect">
            <a:avLst>
              <a:gd name="adj" fmla="val 349092"/>
            </a:avLst>
          </a:prstGeom>
          <a:solidFill>
            <a:srgbClr val="000000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6" name="Shape 4"/>
          <p:cNvSpPr/>
          <p:nvPr/>
        </p:nvSpPr>
        <p:spPr>
          <a:xfrm>
            <a:off x="1409700" y="4710113"/>
            <a:ext cx="2124075" cy="261937"/>
          </a:xfrm>
          <a:prstGeom prst="roundRect">
            <a:avLst>
              <a:gd name="adj" fmla="val 349092"/>
            </a:avLst>
          </a:prstGeom>
          <a:solidFill>
            <a:srgbClr val="FFFFFF"/>
          </a:solidFill>
          <a:ln w="254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352146"/>
            <a:ext cx="7067550" cy="4414"/>
          </a:xfrm>
          <a:prstGeom prst="rect">
            <a:avLst/>
          </a:prstGeom>
        </p:spPr>
      </p:pic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855912"/>
            <a:ext cx="7067550" cy="4414"/>
          </a:xfrm>
          <a:prstGeom prst="rect">
            <a:avLst/>
          </a:prstGeom>
        </p:spPr>
      </p:pic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359679"/>
            <a:ext cx="7067550" cy="4414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863446"/>
            <a:ext cx="7067550" cy="4415"/>
          </a:xfrm>
          <a:prstGeom prst="rect">
            <a:avLst/>
          </a:prstGeom>
        </p:spPr>
      </p:pic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4367213"/>
            <a:ext cx="7067550" cy="4415"/>
          </a:xfrm>
          <a:prstGeom prst="rect">
            <a:avLst/>
          </a:prstGeom>
        </p:spPr>
      </p:pic>
      <p:pic>
        <p:nvPicPr>
          <p:cNvPr id="12" name="Image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650" y="652463"/>
            <a:ext cx="342900" cy="461963"/>
          </a:xfrm>
          <a:prstGeom prst="rect">
            <a:avLst/>
          </a:prstGeom>
        </p:spPr>
      </p:pic>
      <p:sp>
        <p:nvSpPr>
          <p:cNvPr id="13" name="Text 5"/>
          <p:cNvSpPr/>
          <p:nvPr/>
        </p:nvSpPr>
        <p:spPr>
          <a:xfrm>
            <a:off x="180975" y="837672"/>
            <a:ext cx="8748713" cy="8048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11250" b="1" kern="0" spc="-337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CASO STUDIO</a:t>
            </a:r>
            <a:endParaRPr lang="en-US" sz="11250" dirty="0"/>
          </a:p>
        </p:txBody>
      </p:sp>
      <p:sp>
        <p:nvSpPr>
          <p:cNvPr id="14" name="Text 6"/>
          <p:cNvSpPr/>
          <p:nvPr/>
        </p:nvSpPr>
        <p:spPr>
          <a:xfrm>
            <a:off x="1905000" y="2033588"/>
            <a:ext cx="2576513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22"/>
              </a:lnSpc>
              <a:buNone/>
            </a:pPr>
            <a:r>
              <a:rPr lang="en-US" sz="1460" kern="0" spc="-73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Introduzione al caso studio</a:t>
            </a:r>
            <a:endParaRPr lang="en-US" sz="1460" dirty="0"/>
          </a:p>
        </p:txBody>
      </p:sp>
      <p:sp>
        <p:nvSpPr>
          <p:cNvPr id="15" name="Text 7"/>
          <p:cNvSpPr/>
          <p:nvPr/>
        </p:nvSpPr>
        <p:spPr>
          <a:xfrm>
            <a:off x="1905000" y="2537354"/>
            <a:ext cx="2524125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22"/>
              </a:lnSpc>
              <a:buNone/>
            </a:pPr>
            <a:r>
              <a:rPr lang="en-US" sz="1460" kern="0" spc="-73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Architettura implementata</a:t>
            </a:r>
            <a:endParaRPr lang="en-US" sz="1460" dirty="0"/>
          </a:p>
        </p:txBody>
      </p:sp>
      <p:sp>
        <p:nvSpPr>
          <p:cNvPr id="16" name="Text 8"/>
          <p:cNvSpPr/>
          <p:nvPr/>
        </p:nvSpPr>
        <p:spPr>
          <a:xfrm>
            <a:off x="1905000" y="3041121"/>
            <a:ext cx="3128963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22"/>
              </a:lnSpc>
              <a:buNone/>
            </a:pPr>
            <a:r>
              <a:rPr lang="en-US" sz="1460" kern="0" spc="-73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Modellazione BPMN del processo</a:t>
            </a:r>
            <a:endParaRPr lang="en-US" sz="1460" dirty="0"/>
          </a:p>
        </p:txBody>
      </p:sp>
      <p:sp>
        <p:nvSpPr>
          <p:cNvPr id="17" name="Text 9"/>
          <p:cNvSpPr/>
          <p:nvPr/>
        </p:nvSpPr>
        <p:spPr>
          <a:xfrm>
            <a:off x="1905000" y="3544887"/>
            <a:ext cx="4105275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22"/>
              </a:lnSpc>
              <a:buNone/>
            </a:pPr>
            <a:r>
              <a:rPr lang="en-US" sz="1460" kern="0" spc="-73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Implementazione e orchestrazione dei worker </a:t>
            </a:r>
            <a:endParaRPr lang="en-US" sz="1460" dirty="0"/>
          </a:p>
        </p:txBody>
      </p:sp>
      <p:sp>
        <p:nvSpPr>
          <p:cNvPr id="18" name="Text 10"/>
          <p:cNvSpPr/>
          <p:nvPr/>
        </p:nvSpPr>
        <p:spPr>
          <a:xfrm>
            <a:off x="1905000" y="4048654"/>
            <a:ext cx="1381125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22"/>
              </a:lnSpc>
              <a:buNone/>
            </a:pPr>
            <a:r>
              <a:rPr lang="en-US" sz="1460" kern="0" spc="-73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Conclusioni</a:t>
            </a:r>
            <a:endParaRPr lang="en-US" sz="1460" dirty="0"/>
          </a:p>
        </p:txBody>
      </p:sp>
      <p:sp>
        <p:nvSpPr>
          <p:cNvPr id="19" name="Text 11"/>
          <p:cNvSpPr/>
          <p:nvPr/>
        </p:nvSpPr>
        <p:spPr>
          <a:xfrm>
            <a:off x="1457324" y="4785602"/>
            <a:ext cx="2276475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75"/>
              </a:lnSpc>
              <a:buNone/>
            </a:pPr>
            <a:r>
              <a:rPr lang="en-US" sz="1125" b="1" kern="0" spc="-1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ARDELEAN POP CATALIN VASILE</a:t>
            </a:r>
            <a:endParaRPr lang="en-US" sz="1125" dirty="0"/>
          </a:p>
        </p:txBody>
      </p:sp>
      <p:sp>
        <p:nvSpPr>
          <p:cNvPr id="20" name="Text 12"/>
          <p:cNvSpPr/>
          <p:nvPr/>
        </p:nvSpPr>
        <p:spPr>
          <a:xfrm>
            <a:off x="263814" y="4782149"/>
            <a:ext cx="1366837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75"/>
              </a:lnSpc>
              <a:buNone/>
            </a:pPr>
            <a:r>
              <a:rPr lang="en-US" sz="1125" b="1" kern="0" spc="-11" dirty="0">
                <a:solidFill>
                  <a:srgbClr val="EAEAEA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TESI DI LAUREA</a:t>
            </a:r>
            <a:endParaRPr lang="en-US" sz="112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03414" y="1552575"/>
            <a:ext cx="4995863" cy="3419475"/>
          </a:xfrm>
          <a:prstGeom prst="roundRect">
            <a:avLst>
              <a:gd name="adj" fmla="val 6127"/>
            </a:avLst>
          </a:prstGeom>
          <a:solidFill>
            <a:srgbClr val="FFFFFF"/>
          </a:solidFill>
          <a:ln w="44279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4162076" y="2287474"/>
            <a:ext cx="4278540" cy="138113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4" name="Shape 2"/>
          <p:cNvSpPr/>
          <p:nvPr/>
        </p:nvSpPr>
        <p:spPr>
          <a:xfrm>
            <a:off x="4162076" y="2606561"/>
            <a:ext cx="4278540" cy="257175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5" name="Shape 3"/>
          <p:cNvSpPr/>
          <p:nvPr/>
        </p:nvSpPr>
        <p:spPr>
          <a:xfrm>
            <a:off x="4162076" y="3044711"/>
            <a:ext cx="4278540" cy="257175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6" name="Shape 4"/>
          <p:cNvSpPr/>
          <p:nvPr/>
        </p:nvSpPr>
        <p:spPr>
          <a:xfrm>
            <a:off x="4162076" y="3482861"/>
            <a:ext cx="4278540" cy="138113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7" name="Shape 5"/>
          <p:cNvSpPr/>
          <p:nvPr/>
        </p:nvSpPr>
        <p:spPr>
          <a:xfrm>
            <a:off x="4162076" y="3801948"/>
            <a:ext cx="4278540" cy="257175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8" name="Shape 6"/>
          <p:cNvSpPr/>
          <p:nvPr/>
        </p:nvSpPr>
        <p:spPr>
          <a:xfrm>
            <a:off x="4162076" y="4240099"/>
            <a:ext cx="4278540" cy="257175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9" name="Shape 7"/>
          <p:cNvSpPr/>
          <p:nvPr/>
        </p:nvSpPr>
        <p:spPr>
          <a:xfrm>
            <a:off x="4162076" y="4678249"/>
            <a:ext cx="4278540" cy="138113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10" name="Shape 8"/>
          <p:cNvSpPr/>
          <p:nvPr/>
        </p:nvSpPr>
        <p:spPr>
          <a:xfrm>
            <a:off x="4162076" y="4678249"/>
            <a:ext cx="4278540" cy="138113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11" name="Shape 9"/>
          <p:cNvSpPr/>
          <p:nvPr/>
        </p:nvSpPr>
        <p:spPr>
          <a:xfrm>
            <a:off x="4162076" y="4240099"/>
            <a:ext cx="4278540" cy="257175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12" name="Shape 10"/>
          <p:cNvSpPr/>
          <p:nvPr/>
        </p:nvSpPr>
        <p:spPr>
          <a:xfrm>
            <a:off x="4162076" y="3801948"/>
            <a:ext cx="4278540" cy="257175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13" name="Shape 11"/>
          <p:cNvSpPr/>
          <p:nvPr/>
        </p:nvSpPr>
        <p:spPr>
          <a:xfrm>
            <a:off x="4162076" y="3482861"/>
            <a:ext cx="4278540" cy="138113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14" name="Shape 12"/>
          <p:cNvSpPr/>
          <p:nvPr/>
        </p:nvSpPr>
        <p:spPr>
          <a:xfrm>
            <a:off x="4162076" y="3044711"/>
            <a:ext cx="4278540" cy="257175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15" name="Shape 13"/>
          <p:cNvSpPr/>
          <p:nvPr/>
        </p:nvSpPr>
        <p:spPr>
          <a:xfrm>
            <a:off x="4162076" y="2606561"/>
            <a:ext cx="4278540" cy="257175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16" name="Shape 14"/>
          <p:cNvSpPr/>
          <p:nvPr/>
        </p:nvSpPr>
        <p:spPr>
          <a:xfrm>
            <a:off x="4162076" y="2287474"/>
            <a:ext cx="4278540" cy="138113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17" name="Shape 15"/>
          <p:cNvSpPr/>
          <p:nvPr/>
        </p:nvSpPr>
        <p:spPr>
          <a:xfrm>
            <a:off x="171450" y="381000"/>
            <a:ext cx="8801100" cy="0"/>
          </a:xfrm>
          <a:prstGeom prst="line">
            <a:avLst/>
          </a:prstGeom>
          <a:noFill/>
          <a:ln w="3175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18" name="Shape 16"/>
          <p:cNvSpPr/>
          <p:nvPr/>
        </p:nvSpPr>
        <p:spPr>
          <a:xfrm>
            <a:off x="171450" y="4710113"/>
            <a:ext cx="3362325" cy="261937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19" name="Shape 17"/>
          <p:cNvSpPr/>
          <p:nvPr/>
        </p:nvSpPr>
        <p:spPr>
          <a:xfrm>
            <a:off x="171450" y="4710113"/>
            <a:ext cx="1214438" cy="261937"/>
          </a:xfrm>
          <a:prstGeom prst="roundRect">
            <a:avLst>
              <a:gd name="adj" fmla="val 349092"/>
            </a:avLst>
          </a:prstGeom>
          <a:solidFill>
            <a:srgbClr val="000000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20" name="Shape 18"/>
          <p:cNvSpPr/>
          <p:nvPr/>
        </p:nvSpPr>
        <p:spPr>
          <a:xfrm>
            <a:off x="1409700" y="4710113"/>
            <a:ext cx="2124075" cy="261937"/>
          </a:xfrm>
          <a:prstGeom prst="roundRect">
            <a:avLst>
              <a:gd name="adj" fmla="val 349092"/>
            </a:avLst>
          </a:prstGeom>
          <a:solidFill>
            <a:srgbClr val="FFFFFF"/>
          </a:solidFill>
          <a:ln w="254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pic>
        <p:nvPicPr>
          <p:cNvPr id="2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650" y="652463"/>
            <a:ext cx="342900" cy="461963"/>
          </a:xfrm>
          <a:prstGeom prst="rect">
            <a:avLst/>
          </a:prstGeom>
        </p:spPr>
      </p:pic>
      <p:sp>
        <p:nvSpPr>
          <p:cNvPr id="22" name="Text 19"/>
          <p:cNvSpPr/>
          <p:nvPr/>
        </p:nvSpPr>
        <p:spPr>
          <a:xfrm>
            <a:off x="204788" y="1514475"/>
            <a:ext cx="3500087" cy="21193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00" kern="0" spc="-75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Il caso di studio consiste nella </a:t>
            </a:r>
            <a:r>
              <a:rPr lang="en-US" sz="1500" b="1" kern="0" spc="-75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progettazione</a:t>
            </a:r>
            <a:r>
              <a:rPr lang="en-US" sz="1500" kern="0" spc="-75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e </a:t>
            </a:r>
            <a:r>
              <a:rPr lang="en-US" sz="1500" b="1" kern="0" spc="-75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automazione</a:t>
            </a:r>
            <a:r>
              <a:rPr lang="en-US" sz="1500" kern="0" spc="-75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di un sistema di controllo dell’irrigazione per più città europee, utilizzando dati meteo in tempo reale provenienti da un'API esterna (OpenWeather). Il </a:t>
            </a:r>
            <a:r>
              <a:rPr lang="en-US" sz="1500" b="1" kern="0" spc="-75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processo</a:t>
            </a:r>
            <a:r>
              <a:rPr lang="en-US" sz="1500" kern="0" spc="-75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deve valutare le condizioni ambientali per decidere se attivare o meno gli irrigatori, in modo completamente automatico.</a:t>
            </a:r>
            <a:endParaRPr lang="en-US" sz="1500" dirty="0"/>
          </a:p>
        </p:txBody>
      </p:sp>
      <p:sp>
        <p:nvSpPr>
          <p:cNvPr id="23" name="Text 20"/>
          <p:cNvSpPr/>
          <p:nvPr/>
        </p:nvSpPr>
        <p:spPr>
          <a:xfrm>
            <a:off x="204788" y="3881438"/>
            <a:ext cx="3500087" cy="50958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75"/>
              </a:lnSpc>
              <a:buNone/>
            </a:pPr>
            <a:r>
              <a:rPr lang="en-US" sz="1200" b="1" kern="0" spc="-6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Dimostrare l’integrazione di BPM con architetture a microservizi in uno scenario realistico, osservabile, e tecnicamente replicabile.</a:t>
            </a:r>
            <a:endParaRPr lang="en-US" sz="1200" dirty="0"/>
          </a:p>
        </p:txBody>
      </p:sp>
      <p:sp>
        <p:nvSpPr>
          <p:cNvPr id="24" name="Text 21"/>
          <p:cNvSpPr/>
          <p:nvPr/>
        </p:nvSpPr>
        <p:spPr>
          <a:xfrm>
            <a:off x="171450" y="636733"/>
            <a:ext cx="5843588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4275" b="1" kern="0" spc="-86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Introduzione al caso studio</a:t>
            </a:r>
            <a:endParaRPr lang="en-US" sz="4275" dirty="0"/>
          </a:p>
        </p:txBody>
      </p:sp>
      <p:sp>
        <p:nvSpPr>
          <p:cNvPr id="25" name="Text 22"/>
          <p:cNvSpPr/>
          <p:nvPr/>
        </p:nvSpPr>
        <p:spPr>
          <a:xfrm>
            <a:off x="4160611" y="1822393"/>
            <a:ext cx="4735740" cy="195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419"/>
              </a:lnSpc>
              <a:buNone/>
            </a:pPr>
            <a:r>
              <a:rPr lang="en-US" sz="2738" b="1" kern="0" spc="-137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Target della sperimentazione</a:t>
            </a:r>
            <a:endParaRPr lang="en-US" sz="2738" dirty="0"/>
          </a:p>
        </p:txBody>
      </p:sp>
      <p:sp>
        <p:nvSpPr>
          <p:cNvPr id="26" name="Text 23"/>
          <p:cNvSpPr/>
          <p:nvPr/>
        </p:nvSpPr>
        <p:spPr>
          <a:xfrm>
            <a:off x="4162076" y="4678249"/>
            <a:ext cx="671088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349"/>
              </a:lnSpc>
              <a:buNone/>
            </a:pPr>
            <a:r>
              <a:rPr lang="en-US" sz="1950" b="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7</a:t>
            </a:r>
            <a:endParaRPr lang="en-US" sz="1950" dirty="0"/>
          </a:p>
        </p:txBody>
      </p:sp>
      <p:sp>
        <p:nvSpPr>
          <p:cNvPr id="27" name="Text 24"/>
          <p:cNvSpPr/>
          <p:nvPr/>
        </p:nvSpPr>
        <p:spPr>
          <a:xfrm>
            <a:off x="4417394" y="4699681"/>
            <a:ext cx="4480422" cy="95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271"/>
              </a:lnSpc>
              <a:buNone/>
            </a:pPr>
            <a:r>
              <a:rPr lang="en-US" sz="1050" b="1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Gestire</a:t>
            </a:r>
            <a:r>
              <a:rPr lang="en-US" sz="105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errori con eventi specifici e task correttivi</a:t>
            </a:r>
            <a:endParaRPr lang="en-US" sz="1050" dirty="0"/>
          </a:p>
        </p:txBody>
      </p:sp>
      <p:sp>
        <p:nvSpPr>
          <p:cNvPr id="28" name="Text 25"/>
          <p:cNvSpPr/>
          <p:nvPr/>
        </p:nvSpPr>
        <p:spPr>
          <a:xfrm>
            <a:off x="4162076" y="4299631"/>
            <a:ext cx="671088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349"/>
              </a:lnSpc>
              <a:buNone/>
            </a:pPr>
            <a:r>
              <a:rPr lang="en-US" sz="1950" b="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6</a:t>
            </a:r>
            <a:endParaRPr lang="en-US" sz="1950" dirty="0"/>
          </a:p>
        </p:txBody>
      </p:sp>
      <p:sp>
        <p:nvSpPr>
          <p:cNvPr id="29" name="Text 26"/>
          <p:cNvSpPr/>
          <p:nvPr/>
        </p:nvSpPr>
        <p:spPr>
          <a:xfrm>
            <a:off x="4417394" y="4240099"/>
            <a:ext cx="4480422" cy="2571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271"/>
              </a:lnSpc>
              <a:buNone/>
            </a:pPr>
            <a:r>
              <a:rPr lang="en-US" sz="1050" b="1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Inviare</a:t>
            </a:r>
            <a:r>
              <a:rPr lang="en-US" sz="105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notifiche email agli utenti per conferma dello stato operativo</a:t>
            </a:r>
            <a:endParaRPr lang="en-US" sz="1050" dirty="0"/>
          </a:p>
        </p:txBody>
      </p:sp>
      <p:sp>
        <p:nvSpPr>
          <p:cNvPr id="30" name="Text 27"/>
          <p:cNvSpPr/>
          <p:nvPr/>
        </p:nvSpPr>
        <p:spPr>
          <a:xfrm>
            <a:off x="4162076" y="3861479"/>
            <a:ext cx="671088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349"/>
              </a:lnSpc>
              <a:buNone/>
            </a:pPr>
            <a:r>
              <a:rPr lang="en-US" sz="1950" b="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5</a:t>
            </a:r>
            <a:endParaRPr lang="en-US" sz="1950" dirty="0"/>
          </a:p>
        </p:txBody>
      </p:sp>
      <p:sp>
        <p:nvSpPr>
          <p:cNvPr id="31" name="Text 28"/>
          <p:cNvSpPr/>
          <p:nvPr/>
        </p:nvSpPr>
        <p:spPr>
          <a:xfrm>
            <a:off x="4417394" y="3801948"/>
            <a:ext cx="4480422" cy="2571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271"/>
              </a:lnSpc>
              <a:buNone/>
            </a:pPr>
            <a:r>
              <a:rPr lang="en-US" sz="1050" b="1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Attivare</a:t>
            </a:r>
            <a:r>
              <a:rPr lang="en-US" sz="105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worker Python per eseguire azioni fisiche (accensione/spegnimento irrigatori)</a:t>
            </a:r>
            <a:endParaRPr lang="en-US" sz="1050" dirty="0"/>
          </a:p>
        </p:txBody>
      </p:sp>
      <p:sp>
        <p:nvSpPr>
          <p:cNvPr id="32" name="Text 29"/>
          <p:cNvSpPr/>
          <p:nvPr/>
        </p:nvSpPr>
        <p:spPr>
          <a:xfrm>
            <a:off x="4162076" y="3482861"/>
            <a:ext cx="671088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349"/>
              </a:lnSpc>
              <a:buNone/>
            </a:pPr>
            <a:r>
              <a:rPr lang="en-US" sz="1950" b="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4</a:t>
            </a:r>
            <a:endParaRPr lang="en-US" sz="1950" dirty="0"/>
          </a:p>
        </p:txBody>
      </p:sp>
      <p:sp>
        <p:nvSpPr>
          <p:cNvPr id="33" name="Text 30"/>
          <p:cNvSpPr/>
          <p:nvPr/>
        </p:nvSpPr>
        <p:spPr>
          <a:xfrm>
            <a:off x="4417394" y="3504292"/>
            <a:ext cx="4480422" cy="95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271"/>
              </a:lnSpc>
              <a:buNone/>
            </a:pPr>
            <a:r>
              <a:rPr lang="en-US" sz="1050" b="1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Orchestrare</a:t>
            </a:r>
            <a:r>
              <a:rPr lang="en-US" sz="105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il processo per più città (subprocesso multiistanza)</a:t>
            </a:r>
            <a:endParaRPr lang="en-US" sz="1050" dirty="0"/>
          </a:p>
        </p:txBody>
      </p:sp>
      <p:sp>
        <p:nvSpPr>
          <p:cNvPr id="34" name="Text 31"/>
          <p:cNvSpPr/>
          <p:nvPr/>
        </p:nvSpPr>
        <p:spPr>
          <a:xfrm>
            <a:off x="4162076" y="3104242"/>
            <a:ext cx="671088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349"/>
              </a:lnSpc>
              <a:buNone/>
            </a:pPr>
            <a:r>
              <a:rPr lang="en-US" sz="1950" b="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3</a:t>
            </a:r>
            <a:endParaRPr lang="en-US" sz="1950" dirty="0"/>
          </a:p>
        </p:txBody>
      </p:sp>
      <p:sp>
        <p:nvSpPr>
          <p:cNvPr id="35" name="Text 32"/>
          <p:cNvSpPr/>
          <p:nvPr/>
        </p:nvSpPr>
        <p:spPr>
          <a:xfrm>
            <a:off x="4417394" y="3044711"/>
            <a:ext cx="4480422" cy="2571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271"/>
              </a:lnSpc>
              <a:buNone/>
            </a:pPr>
            <a:r>
              <a:rPr lang="en-US" sz="1050" b="1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Valutare</a:t>
            </a:r>
            <a:r>
              <a:rPr lang="en-US" sz="105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le condizioni meteo tramite regole DMN (es. soglie di pioggia, temperatura, umidità)</a:t>
            </a:r>
            <a:endParaRPr lang="en-US" sz="1050" dirty="0"/>
          </a:p>
        </p:txBody>
      </p:sp>
      <p:sp>
        <p:nvSpPr>
          <p:cNvPr id="36" name="Text 33"/>
          <p:cNvSpPr/>
          <p:nvPr/>
        </p:nvSpPr>
        <p:spPr>
          <a:xfrm>
            <a:off x="4162076" y="2666092"/>
            <a:ext cx="671088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349"/>
              </a:lnSpc>
              <a:buNone/>
            </a:pPr>
            <a:r>
              <a:rPr lang="en-US" sz="1950" b="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2</a:t>
            </a:r>
            <a:endParaRPr lang="en-US" sz="1950" dirty="0"/>
          </a:p>
        </p:txBody>
      </p:sp>
      <p:sp>
        <p:nvSpPr>
          <p:cNvPr id="37" name="Text 34"/>
          <p:cNvSpPr/>
          <p:nvPr/>
        </p:nvSpPr>
        <p:spPr>
          <a:xfrm>
            <a:off x="4417394" y="2606561"/>
            <a:ext cx="4480422" cy="2571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271"/>
              </a:lnSpc>
              <a:buNone/>
            </a:pPr>
            <a:r>
              <a:rPr lang="en-US" sz="1050" b="1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Recuperare</a:t>
            </a:r>
            <a:r>
              <a:rPr lang="en-US" sz="105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dati esterni tramite HTTP Connector (API OpenWeather)</a:t>
            </a:r>
            <a:endParaRPr lang="en-US" sz="1050" dirty="0"/>
          </a:p>
        </p:txBody>
      </p:sp>
      <p:sp>
        <p:nvSpPr>
          <p:cNvPr id="38" name="Text 35"/>
          <p:cNvSpPr/>
          <p:nvPr/>
        </p:nvSpPr>
        <p:spPr>
          <a:xfrm>
            <a:off x="4162076" y="2287474"/>
            <a:ext cx="671088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349"/>
              </a:lnSpc>
              <a:buNone/>
            </a:pPr>
            <a:r>
              <a:rPr lang="en-US" sz="1950" b="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1</a:t>
            </a:r>
            <a:endParaRPr lang="en-US" sz="1950" dirty="0"/>
          </a:p>
        </p:txBody>
      </p:sp>
      <p:sp>
        <p:nvSpPr>
          <p:cNvPr id="39" name="Text 36"/>
          <p:cNvSpPr/>
          <p:nvPr/>
        </p:nvSpPr>
        <p:spPr>
          <a:xfrm>
            <a:off x="4417394" y="2308905"/>
            <a:ext cx="3990975" cy="95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271"/>
              </a:lnSpc>
              <a:buNone/>
            </a:pPr>
            <a:r>
              <a:rPr lang="en-US" sz="1050" b="1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Progettare</a:t>
            </a:r>
            <a:r>
              <a:rPr lang="en-US" sz="105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un modello BPMN eseguibile con Camunda 8</a:t>
            </a:r>
            <a:endParaRPr lang="en-US" sz="1050" dirty="0"/>
          </a:p>
        </p:txBody>
      </p:sp>
      <p:sp>
        <p:nvSpPr>
          <p:cNvPr id="40" name="Text 37"/>
          <p:cNvSpPr/>
          <p:nvPr/>
        </p:nvSpPr>
        <p:spPr>
          <a:xfrm>
            <a:off x="1484427" y="4775880"/>
            <a:ext cx="2276475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75"/>
              </a:lnSpc>
              <a:buNone/>
            </a:pPr>
            <a:r>
              <a:rPr lang="en-US" sz="1125" b="1" kern="0" spc="-1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ARDELEAN POP CATALIN VASILE</a:t>
            </a:r>
            <a:endParaRPr lang="en-US" sz="1125" dirty="0"/>
          </a:p>
        </p:txBody>
      </p:sp>
      <p:sp>
        <p:nvSpPr>
          <p:cNvPr id="41" name="Text 38"/>
          <p:cNvSpPr/>
          <p:nvPr/>
        </p:nvSpPr>
        <p:spPr>
          <a:xfrm>
            <a:off x="274369" y="4786075"/>
            <a:ext cx="1366837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75"/>
              </a:lnSpc>
              <a:buNone/>
            </a:pPr>
            <a:r>
              <a:rPr lang="en-US" sz="1125" b="1" kern="0" spc="-11" dirty="0">
                <a:solidFill>
                  <a:srgbClr val="EAEAEA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TESI DI LAUREA</a:t>
            </a:r>
            <a:endParaRPr lang="en-US" sz="112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381500" y="676275"/>
            <a:ext cx="4734860" cy="3648431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4381500" y="676275"/>
            <a:ext cx="4148137" cy="781050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4" name="Shape 2"/>
          <p:cNvSpPr/>
          <p:nvPr/>
        </p:nvSpPr>
        <p:spPr>
          <a:xfrm>
            <a:off x="171450" y="381000"/>
            <a:ext cx="8801100" cy="0"/>
          </a:xfrm>
          <a:prstGeom prst="line">
            <a:avLst/>
          </a:prstGeom>
          <a:noFill/>
          <a:ln w="3175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5" name="Shape 3"/>
          <p:cNvSpPr/>
          <p:nvPr/>
        </p:nvSpPr>
        <p:spPr>
          <a:xfrm>
            <a:off x="171450" y="4710113"/>
            <a:ext cx="3362325" cy="261937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6" name="Shape 4"/>
          <p:cNvSpPr/>
          <p:nvPr/>
        </p:nvSpPr>
        <p:spPr>
          <a:xfrm>
            <a:off x="171450" y="4710113"/>
            <a:ext cx="1214438" cy="261937"/>
          </a:xfrm>
          <a:prstGeom prst="roundRect">
            <a:avLst>
              <a:gd name="adj" fmla="val 349092"/>
            </a:avLst>
          </a:prstGeom>
          <a:solidFill>
            <a:srgbClr val="000000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7" name="Shape 5"/>
          <p:cNvSpPr/>
          <p:nvPr/>
        </p:nvSpPr>
        <p:spPr>
          <a:xfrm>
            <a:off x="1409700" y="4710113"/>
            <a:ext cx="2124075" cy="261937"/>
          </a:xfrm>
          <a:prstGeom prst="roundRect">
            <a:avLst>
              <a:gd name="adj" fmla="val 349092"/>
            </a:avLst>
          </a:prstGeom>
          <a:solidFill>
            <a:srgbClr val="FFFFFF"/>
          </a:solidFill>
          <a:ln w="254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650" y="652463"/>
            <a:ext cx="342900" cy="461963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4381498" y="1700213"/>
            <a:ext cx="4483536" cy="6238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890"/>
              </a:lnSpc>
              <a:buNone/>
            </a:pPr>
            <a:r>
              <a:rPr lang="en-US" sz="1575" kern="0" spc="-79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Il </a:t>
            </a:r>
            <a:r>
              <a:rPr lang="en-US" sz="1575" b="1" kern="0" spc="-79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modello</a:t>
            </a:r>
            <a:r>
              <a:rPr lang="en-US" sz="1575" kern="0" spc="-79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BPMN rappresenta un flusso completamente automatizzato per la gestione dell’irrigazione.</a:t>
            </a:r>
            <a:endParaRPr lang="en-US" sz="1575" dirty="0"/>
          </a:p>
        </p:txBody>
      </p:sp>
      <p:sp>
        <p:nvSpPr>
          <p:cNvPr id="11" name="Text 7"/>
          <p:cNvSpPr/>
          <p:nvPr/>
        </p:nvSpPr>
        <p:spPr>
          <a:xfrm>
            <a:off x="4381500" y="2571650"/>
            <a:ext cx="4644220" cy="876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 algn="l">
              <a:lnSpc>
                <a:spcPts val="1497"/>
              </a:lnSpc>
              <a:buSzPct val="100000"/>
              <a:buChar char="•"/>
            </a:pPr>
            <a:r>
              <a:rPr lang="en-US" sz="1248" kern="0" spc="-62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Chiamata a un'API meteo tramite Service Task</a:t>
            </a:r>
            <a:endParaRPr lang="en-US" sz="1248" dirty="0"/>
          </a:p>
          <a:p>
            <a:pPr marL="342900" indent="-342900" algn="l">
              <a:lnSpc>
                <a:spcPts val="1497"/>
              </a:lnSpc>
              <a:buSzPct val="100000"/>
              <a:buChar char="•"/>
            </a:pPr>
            <a:r>
              <a:rPr lang="en-US" sz="1248" kern="0" spc="-62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Valutazione delle condizioni tramite DMN (Business Rule Task)</a:t>
            </a:r>
            <a:endParaRPr lang="en-US" sz="1248" dirty="0"/>
          </a:p>
          <a:p>
            <a:pPr marL="342900" indent="-342900" algn="l">
              <a:lnSpc>
                <a:spcPts val="1497"/>
              </a:lnSpc>
              <a:buSzPct val="100000"/>
              <a:buChar char="•"/>
            </a:pPr>
            <a:r>
              <a:rPr lang="en-US" sz="1248" kern="0" spc="-62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Gateway condizionale che decide se attivare o meno l’irrigazione</a:t>
            </a:r>
            <a:endParaRPr lang="en-US" sz="1248" dirty="0"/>
          </a:p>
          <a:p>
            <a:pPr marL="342900" indent="-342900" algn="l">
              <a:lnSpc>
                <a:spcPts val="1497"/>
              </a:lnSpc>
              <a:buSzPct val="100000"/>
              <a:buChar char="•"/>
            </a:pPr>
            <a:r>
              <a:rPr lang="en-US" sz="1248" kern="0" spc="-62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Task automatici per attivazione/spegnimento irrigatore</a:t>
            </a:r>
            <a:endParaRPr lang="en-US" sz="1248" dirty="0"/>
          </a:p>
          <a:p>
            <a:pPr marL="342900" indent="-342900" algn="l">
              <a:lnSpc>
                <a:spcPts val="1497"/>
              </a:lnSpc>
              <a:buSzPct val="100000"/>
              <a:buChar char="•"/>
            </a:pPr>
            <a:r>
              <a:rPr lang="en-US" sz="1248" kern="0" spc="-62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Eventuali gestioni d’errore e notifiche utente</a:t>
            </a:r>
            <a:endParaRPr lang="en-US" sz="1248" dirty="0"/>
          </a:p>
        </p:txBody>
      </p:sp>
      <p:sp>
        <p:nvSpPr>
          <p:cNvPr id="12" name="Text 8"/>
          <p:cNvSpPr/>
          <p:nvPr/>
        </p:nvSpPr>
        <p:spPr>
          <a:xfrm>
            <a:off x="4381498" y="3696155"/>
            <a:ext cx="4483536" cy="6238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890"/>
              </a:lnSpc>
              <a:buNone/>
            </a:pPr>
            <a:r>
              <a:rPr lang="en-US" sz="1575" kern="0" spc="-79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Il </a:t>
            </a:r>
            <a:r>
              <a:rPr lang="en-US" sz="1575" b="1" kern="0" spc="-79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processo</a:t>
            </a:r>
            <a:r>
              <a:rPr lang="en-US" sz="1575" kern="0" spc="-79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integra logica decisionale, temporizzazione, controllo degli attuatori e feedback agli utenti in modo orchestrato.</a:t>
            </a:r>
            <a:endParaRPr lang="en-US" sz="1575" dirty="0"/>
          </a:p>
        </p:txBody>
      </p:sp>
      <p:sp>
        <p:nvSpPr>
          <p:cNvPr id="13" name="Text 9"/>
          <p:cNvSpPr/>
          <p:nvPr/>
        </p:nvSpPr>
        <p:spPr>
          <a:xfrm>
            <a:off x="4381500" y="676275"/>
            <a:ext cx="4605338" cy="781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4275" b="1" kern="0" spc="-86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Modellazione BPMN del processo</a:t>
            </a:r>
            <a:endParaRPr lang="en-US" sz="4275" dirty="0"/>
          </a:p>
        </p:txBody>
      </p:sp>
      <p:sp>
        <p:nvSpPr>
          <p:cNvPr id="14" name="Text 10"/>
          <p:cNvSpPr/>
          <p:nvPr/>
        </p:nvSpPr>
        <p:spPr>
          <a:xfrm>
            <a:off x="1473994" y="4800599"/>
            <a:ext cx="2276475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75"/>
              </a:lnSpc>
              <a:buNone/>
            </a:pPr>
            <a:r>
              <a:rPr lang="en-US" sz="1125" b="1" kern="0" spc="-1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ARDELEAN POP CATALIN VASILE</a:t>
            </a:r>
            <a:endParaRPr lang="en-US" sz="1125" dirty="0"/>
          </a:p>
        </p:txBody>
      </p:sp>
      <p:sp>
        <p:nvSpPr>
          <p:cNvPr id="15" name="Text 11"/>
          <p:cNvSpPr/>
          <p:nvPr/>
        </p:nvSpPr>
        <p:spPr>
          <a:xfrm>
            <a:off x="237414" y="4800598"/>
            <a:ext cx="1366837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75"/>
              </a:lnSpc>
              <a:buNone/>
            </a:pPr>
            <a:r>
              <a:rPr lang="en-US" sz="1125" b="1" kern="0" spc="-11" dirty="0">
                <a:solidFill>
                  <a:srgbClr val="EAEAEA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TESI DI LAUREA</a:t>
            </a:r>
            <a:endParaRPr lang="en-US" sz="1125" dirty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6D6E91B4-4BF1-1570-8D2C-98C48500D562}"/>
              </a:ext>
            </a:extLst>
          </p:cNvPr>
          <p:cNvSpPr/>
          <p:nvPr/>
        </p:nvSpPr>
        <p:spPr>
          <a:xfrm>
            <a:off x="130968" y="618700"/>
            <a:ext cx="4148137" cy="37890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8" name="Image 0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71450" y="1929275"/>
            <a:ext cx="4067175" cy="1284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build="allAtOnce" animBg="1"/>
      <p:bldP spid="12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7D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71450" y="381000"/>
            <a:ext cx="8801100" cy="0"/>
          </a:xfrm>
          <a:prstGeom prst="line">
            <a:avLst/>
          </a:prstGeom>
          <a:noFill/>
          <a:ln w="3175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1905000" y="1509713"/>
            <a:ext cx="7067550" cy="2781110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4" name="Shape 2"/>
          <p:cNvSpPr/>
          <p:nvPr/>
        </p:nvSpPr>
        <p:spPr>
          <a:xfrm>
            <a:off x="171450" y="4710113"/>
            <a:ext cx="3362325" cy="261937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5" name="Shape 3"/>
          <p:cNvSpPr/>
          <p:nvPr/>
        </p:nvSpPr>
        <p:spPr>
          <a:xfrm>
            <a:off x="171450" y="4710113"/>
            <a:ext cx="1214438" cy="261937"/>
          </a:xfrm>
          <a:prstGeom prst="roundRect">
            <a:avLst>
              <a:gd name="adj" fmla="val 349092"/>
            </a:avLst>
          </a:prstGeom>
          <a:solidFill>
            <a:srgbClr val="000000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6" name="Shape 4"/>
          <p:cNvSpPr/>
          <p:nvPr/>
        </p:nvSpPr>
        <p:spPr>
          <a:xfrm>
            <a:off x="1409700" y="4710113"/>
            <a:ext cx="2124075" cy="261937"/>
          </a:xfrm>
          <a:prstGeom prst="roundRect">
            <a:avLst>
              <a:gd name="adj" fmla="val 349092"/>
            </a:avLst>
          </a:prstGeom>
          <a:solidFill>
            <a:srgbClr val="F1F1F1"/>
          </a:solidFill>
          <a:ln w="254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650" y="652463"/>
            <a:ext cx="342900" cy="461963"/>
          </a:xfrm>
          <a:prstGeom prst="rect">
            <a:avLst/>
          </a:prstGeom>
        </p:spPr>
      </p:pic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1736060"/>
            <a:ext cx="7067550" cy="4414"/>
          </a:xfrm>
          <a:prstGeom prst="rect">
            <a:avLst/>
          </a:prstGeom>
        </p:spPr>
      </p:pic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2055405"/>
            <a:ext cx="7067550" cy="4414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2374751"/>
            <a:ext cx="7067550" cy="4414"/>
          </a:xfrm>
          <a:prstGeom prst="rect">
            <a:avLst/>
          </a:prstGeom>
        </p:spPr>
      </p:pic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2694096"/>
            <a:ext cx="7067550" cy="4414"/>
          </a:xfrm>
          <a:prstGeom prst="rect">
            <a:avLst/>
          </a:prstGeom>
        </p:spPr>
      </p:pic>
      <p:pic>
        <p:nvPicPr>
          <p:cNvPr id="12" name="Image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3013441"/>
            <a:ext cx="7067550" cy="4414"/>
          </a:xfrm>
          <a:prstGeom prst="rect">
            <a:avLst/>
          </a:prstGeom>
        </p:spPr>
      </p:pic>
      <p:pic>
        <p:nvPicPr>
          <p:cNvPr id="13" name="Image 6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3332787"/>
            <a:ext cx="7067550" cy="4414"/>
          </a:xfrm>
          <a:prstGeom prst="rect">
            <a:avLst/>
          </a:prstGeom>
        </p:spPr>
      </p:pic>
      <p:pic>
        <p:nvPicPr>
          <p:cNvPr id="14" name="Image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3652132"/>
            <a:ext cx="7067550" cy="4414"/>
          </a:xfrm>
          <a:prstGeom prst="rect">
            <a:avLst/>
          </a:prstGeom>
        </p:spPr>
      </p:pic>
      <p:pic>
        <p:nvPicPr>
          <p:cNvPr id="15" name="Image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3971477"/>
            <a:ext cx="7067550" cy="4415"/>
          </a:xfrm>
          <a:prstGeom prst="rect">
            <a:avLst/>
          </a:prstGeom>
        </p:spPr>
      </p:pic>
      <p:pic>
        <p:nvPicPr>
          <p:cNvPr id="16" name="Image 9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4290822"/>
            <a:ext cx="7067550" cy="4415"/>
          </a:xfrm>
          <a:prstGeom prst="rect">
            <a:avLst/>
          </a:prstGeom>
        </p:spPr>
      </p:pic>
      <p:sp>
        <p:nvSpPr>
          <p:cNvPr id="17" name="Text 5"/>
          <p:cNvSpPr/>
          <p:nvPr/>
        </p:nvSpPr>
        <p:spPr>
          <a:xfrm>
            <a:off x="171450" y="685800"/>
            <a:ext cx="9258300" cy="400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4465"/>
              </a:lnSpc>
              <a:buNone/>
            </a:pPr>
            <a:r>
              <a:rPr lang="en-US" sz="5581" b="1" kern="0" spc="-279" dirty="0">
                <a:solidFill>
                  <a:srgbClr val="FFFFFF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Indice della presentazione</a:t>
            </a:r>
            <a:endParaRPr lang="en-US" sz="5581" dirty="0"/>
          </a:p>
        </p:txBody>
      </p:sp>
      <p:sp>
        <p:nvSpPr>
          <p:cNvPr id="18" name="Text 6"/>
          <p:cNvSpPr/>
          <p:nvPr/>
        </p:nvSpPr>
        <p:spPr>
          <a:xfrm>
            <a:off x="1524000" y="4786094"/>
            <a:ext cx="2276475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75"/>
              </a:lnSpc>
              <a:buNone/>
            </a:pPr>
            <a:r>
              <a:rPr lang="en-US" sz="1125" b="1" kern="0" spc="-1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ARDELEAN POP CATALIN VASILE</a:t>
            </a:r>
            <a:endParaRPr lang="en-US" sz="1125" dirty="0"/>
          </a:p>
        </p:txBody>
      </p:sp>
      <p:sp>
        <p:nvSpPr>
          <p:cNvPr id="19" name="Text 7"/>
          <p:cNvSpPr/>
          <p:nvPr/>
        </p:nvSpPr>
        <p:spPr>
          <a:xfrm>
            <a:off x="264710" y="4787231"/>
            <a:ext cx="1366837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75"/>
              </a:lnSpc>
              <a:buNone/>
            </a:pPr>
            <a:r>
              <a:rPr lang="en-US" sz="1125" b="1" kern="0" spc="-11" dirty="0">
                <a:solidFill>
                  <a:srgbClr val="EAEAEA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TESI DI LAUREA</a:t>
            </a:r>
            <a:endParaRPr lang="en-US" sz="1125" dirty="0"/>
          </a:p>
        </p:txBody>
      </p:sp>
      <p:sp>
        <p:nvSpPr>
          <p:cNvPr id="20" name="Text 8"/>
          <p:cNvSpPr/>
          <p:nvPr/>
        </p:nvSpPr>
        <p:spPr>
          <a:xfrm>
            <a:off x="1905000" y="1509713"/>
            <a:ext cx="7067550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22"/>
              </a:lnSpc>
              <a:buNone/>
            </a:pPr>
            <a:r>
              <a:rPr lang="en-US" sz="1460" kern="0" spc="-73" dirty="0">
                <a:solidFill>
                  <a:srgbClr val="FFFFFF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Contesto e motivazione della tesi</a:t>
            </a:r>
            <a:endParaRPr lang="en-US" sz="1460" dirty="0"/>
          </a:p>
        </p:txBody>
      </p:sp>
      <p:sp>
        <p:nvSpPr>
          <p:cNvPr id="21" name="Text 9"/>
          <p:cNvSpPr/>
          <p:nvPr/>
        </p:nvSpPr>
        <p:spPr>
          <a:xfrm>
            <a:off x="1905000" y="1829058"/>
            <a:ext cx="3219450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22"/>
              </a:lnSpc>
              <a:buNone/>
            </a:pPr>
            <a:r>
              <a:rPr lang="en-US" sz="1460" kern="0" spc="-73" dirty="0">
                <a:solidFill>
                  <a:srgbClr val="FFFFFF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Obiettivi e approccio metodologico</a:t>
            </a:r>
            <a:endParaRPr lang="en-US" sz="1460" dirty="0"/>
          </a:p>
        </p:txBody>
      </p:sp>
      <p:sp>
        <p:nvSpPr>
          <p:cNvPr id="22" name="Text 10"/>
          <p:cNvSpPr/>
          <p:nvPr/>
        </p:nvSpPr>
        <p:spPr>
          <a:xfrm>
            <a:off x="1905000" y="2148403"/>
            <a:ext cx="4805363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22"/>
              </a:lnSpc>
              <a:buNone/>
            </a:pPr>
            <a:r>
              <a:rPr lang="en-US" sz="1460" kern="0" spc="-73" dirty="0">
                <a:solidFill>
                  <a:srgbClr val="FFFFFF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Introduzione al business process management (BPM)</a:t>
            </a:r>
            <a:endParaRPr lang="en-US" sz="1460" dirty="0"/>
          </a:p>
        </p:txBody>
      </p:sp>
      <p:sp>
        <p:nvSpPr>
          <p:cNvPr id="23" name="Text 11"/>
          <p:cNvSpPr/>
          <p:nvPr/>
        </p:nvSpPr>
        <p:spPr>
          <a:xfrm>
            <a:off x="1905000" y="2467748"/>
            <a:ext cx="3400425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22"/>
              </a:lnSpc>
              <a:buNone/>
            </a:pPr>
            <a:r>
              <a:rPr lang="en-US" sz="1460" kern="0" spc="-73" dirty="0">
                <a:solidFill>
                  <a:srgbClr val="FFFFFF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Modellazione dei processi con BPMN</a:t>
            </a:r>
            <a:endParaRPr lang="en-US" sz="1460" dirty="0"/>
          </a:p>
        </p:txBody>
      </p:sp>
      <p:sp>
        <p:nvSpPr>
          <p:cNvPr id="24" name="Text 12"/>
          <p:cNvSpPr/>
          <p:nvPr/>
        </p:nvSpPr>
        <p:spPr>
          <a:xfrm>
            <a:off x="1905000" y="2787094"/>
            <a:ext cx="3824287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22"/>
              </a:lnSpc>
              <a:buNone/>
            </a:pPr>
            <a:r>
              <a:rPr lang="en-US" sz="1460" kern="0" spc="-73" dirty="0">
                <a:solidFill>
                  <a:srgbClr val="FFFFFF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Architettura dei sistemi BPM e microservizi</a:t>
            </a:r>
            <a:endParaRPr lang="en-US" sz="1460" dirty="0"/>
          </a:p>
        </p:txBody>
      </p:sp>
      <p:sp>
        <p:nvSpPr>
          <p:cNvPr id="25" name="Text 13"/>
          <p:cNvSpPr/>
          <p:nvPr/>
        </p:nvSpPr>
        <p:spPr>
          <a:xfrm>
            <a:off x="1905000" y="3106439"/>
            <a:ext cx="2409825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22"/>
              </a:lnSpc>
              <a:buNone/>
            </a:pPr>
            <a:r>
              <a:rPr lang="en-US" sz="1460" kern="0" spc="-73" dirty="0">
                <a:solidFill>
                  <a:srgbClr val="FFFFFF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Introduzione a Camunda</a:t>
            </a:r>
            <a:endParaRPr lang="en-US" sz="1460" dirty="0"/>
          </a:p>
        </p:txBody>
      </p:sp>
      <p:sp>
        <p:nvSpPr>
          <p:cNvPr id="26" name="Text 14"/>
          <p:cNvSpPr/>
          <p:nvPr/>
        </p:nvSpPr>
        <p:spPr>
          <a:xfrm>
            <a:off x="1852612" y="3425784"/>
            <a:ext cx="2105025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22"/>
              </a:lnSpc>
              <a:buNone/>
            </a:pPr>
            <a:r>
              <a:rPr lang="en-US" sz="1460" kern="0" spc="-73" dirty="0">
                <a:solidFill>
                  <a:srgbClr val="FFFFFF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Caso di studio           </a:t>
            </a:r>
            <a:endParaRPr lang="en-US" sz="1460" dirty="0"/>
          </a:p>
        </p:txBody>
      </p:sp>
      <p:sp>
        <p:nvSpPr>
          <p:cNvPr id="27" name="Text 15"/>
          <p:cNvSpPr/>
          <p:nvPr/>
        </p:nvSpPr>
        <p:spPr>
          <a:xfrm>
            <a:off x="1852612" y="3740715"/>
            <a:ext cx="3729038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22"/>
              </a:lnSpc>
              <a:buNone/>
            </a:pPr>
            <a:r>
              <a:rPr lang="en-US" sz="1460" kern="0" spc="-73" dirty="0">
                <a:solidFill>
                  <a:srgbClr val="FFFFFF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Risultati, osservazioni e validazione           </a:t>
            </a:r>
            <a:endParaRPr lang="en-US" sz="1460" dirty="0"/>
          </a:p>
        </p:txBody>
      </p:sp>
      <p:sp>
        <p:nvSpPr>
          <p:cNvPr id="28" name="Text 16"/>
          <p:cNvSpPr/>
          <p:nvPr/>
        </p:nvSpPr>
        <p:spPr>
          <a:xfrm>
            <a:off x="1852612" y="4064475"/>
            <a:ext cx="1895475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22"/>
              </a:lnSpc>
              <a:buNone/>
            </a:pPr>
            <a:r>
              <a:rPr lang="en-US" sz="1460" kern="0" spc="-73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460" kern="0" spc="-73" dirty="0">
                <a:solidFill>
                  <a:srgbClr val="FFFFFF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Conclusioni</a:t>
            </a:r>
            <a:r>
              <a:rPr lang="en-US" sz="1460" kern="0" spc="-73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           </a:t>
            </a:r>
            <a:endParaRPr lang="en-US" sz="146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134100" y="1495425"/>
            <a:ext cx="2838450" cy="3019425"/>
          </a:xfrm>
          <a:prstGeom prst="roundRect">
            <a:avLst>
              <a:gd name="adj" fmla="val 6443"/>
            </a:avLst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171450" y="1313758"/>
            <a:ext cx="5805488" cy="3324225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4" name="Shape 2"/>
          <p:cNvSpPr/>
          <p:nvPr/>
        </p:nvSpPr>
        <p:spPr>
          <a:xfrm>
            <a:off x="171450" y="1313758"/>
            <a:ext cx="5805488" cy="1042988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5" name="Shape 3"/>
          <p:cNvSpPr/>
          <p:nvPr/>
        </p:nvSpPr>
        <p:spPr>
          <a:xfrm>
            <a:off x="171450" y="2354233"/>
            <a:ext cx="5805488" cy="1390650"/>
          </a:xfrm>
          <a:prstGeom prst="roundRect">
            <a:avLst>
              <a:gd name="adj" fmla="val 13151"/>
            </a:avLst>
          </a:prstGeom>
          <a:solidFill>
            <a:srgbClr val="FFFFFF"/>
          </a:solidFill>
          <a:ln w="3175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 dirty="0"/>
          </a:p>
        </p:txBody>
      </p:sp>
      <p:sp>
        <p:nvSpPr>
          <p:cNvPr id="6" name="Shape 4"/>
          <p:cNvSpPr/>
          <p:nvPr/>
        </p:nvSpPr>
        <p:spPr>
          <a:xfrm>
            <a:off x="171450" y="3747396"/>
            <a:ext cx="5805488" cy="661988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7" name="Shape 5"/>
          <p:cNvSpPr/>
          <p:nvPr/>
        </p:nvSpPr>
        <p:spPr>
          <a:xfrm>
            <a:off x="171450" y="3747396"/>
            <a:ext cx="5791200" cy="661988"/>
          </a:xfrm>
          <a:prstGeom prst="roundRect">
            <a:avLst>
              <a:gd name="adj" fmla="val 27626"/>
            </a:avLst>
          </a:prstGeom>
          <a:solidFill>
            <a:srgbClr val="000000"/>
          </a:solidFill>
          <a:ln w="16837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8" name="Shape 6"/>
          <p:cNvSpPr/>
          <p:nvPr/>
        </p:nvSpPr>
        <p:spPr>
          <a:xfrm>
            <a:off x="1728788" y="2509146"/>
            <a:ext cx="4095750" cy="1085850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9" name="Shape 7"/>
          <p:cNvSpPr/>
          <p:nvPr/>
        </p:nvSpPr>
        <p:spPr>
          <a:xfrm>
            <a:off x="171450" y="1285139"/>
            <a:ext cx="5795963" cy="1042988"/>
          </a:xfrm>
          <a:prstGeom prst="roundRect">
            <a:avLst>
              <a:gd name="adj" fmla="val 17534"/>
            </a:avLst>
          </a:prstGeom>
          <a:solidFill>
            <a:srgbClr val="007D34"/>
          </a:solidFill>
          <a:ln w="16837">
            <a:solidFill>
              <a:srgbClr val="007D34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10" name="Shape 8"/>
          <p:cNvSpPr/>
          <p:nvPr/>
        </p:nvSpPr>
        <p:spPr>
          <a:xfrm>
            <a:off x="6286500" y="1495425"/>
            <a:ext cx="2688431" cy="2867025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11" name="Shape 9"/>
          <p:cNvSpPr/>
          <p:nvPr/>
        </p:nvSpPr>
        <p:spPr>
          <a:xfrm>
            <a:off x="6286500" y="1495425"/>
            <a:ext cx="2688431" cy="1624013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12" name="Shape 10"/>
          <p:cNvSpPr/>
          <p:nvPr/>
        </p:nvSpPr>
        <p:spPr>
          <a:xfrm>
            <a:off x="171450" y="381000"/>
            <a:ext cx="8801100" cy="0"/>
          </a:xfrm>
          <a:prstGeom prst="line">
            <a:avLst/>
          </a:prstGeom>
          <a:noFill/>
          <a:ln w="3175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13" name="Shape 11"/>
          <p:cNvSpPr/>
          <p:nvPr/>
        </p:nvSpPr>
        <p:spPr>
          <a:xfrm>
            <a:off x="171450" y="4710113"/>
            <a:ext cx="3362325" cy="261937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14" name="Shape 12"/>
          <p:cNvSpPr/>
          <p:nvPr/>
        </p:nvSpPr>
        <p:spPr>
          <a:xfrm>
            <a:off x="171450" y="4710113"/>
            <a:ext cx="1214438" cy="261937"/>
          </a:xfrm>
          <a:prstGeom prst="roundRect">
            <a:avLst>
              <a:gd name="adj" fmla="val 349092"/>
            </a:avLst>
          </a:prstGeom>
          <a:solidFill>
            <a:srgbClr val="000000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5" name="Shape 13"/>
          <p:cNvSpPr/>
          <p:nvPr/>
        </p:nvSpPr>
        <p:spPr>
          <a:xfrm>
            <a:off x="1409700" y="4710113"/>
            <a:ext cx="2124075" cy="261937"/>
          </a:xfrm>
          <a:prstGeom prst="roundRect">
            <a:avLst>
              <a:gd name="adj" fmla="val 349092"/>
            </a:avLst>
          </a:prstGeom>
          <a:solidFill>
            <a:srgbClr val="FFFFFF"/>
          </a:solidFill>
          <a:ln w="254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pic>
        <p:nvPicPr>
          <p:cNvPr id="1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650" y="652463"/>
            <a:ext cx="342900" cy="461963"/>
          </a:xfrm>
          <a:prstGeom prst="rect">
            <a:avLst/>
          </a:prstGeom>
        </p:spPr>
      </p:pic>
      <p:sp>
        <p:nvSpPr>
          <p:cNvPr id="17" name="Text 14"/>
          <p:cNvSpPr/>
          <p:nvPr/>
        </p:nvSpPr>
        <p:spPr>
          <a:xfrm>
            <a:off x="161925" y="676275"/>
            <a:ext cx="8824913" cy="247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450" b="1" kern="0" spc="-69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Implementazione e orchestrazione dei worker </a:t>
            </a:r>
            <a:endParaRPr lang="en-US" sz="3450" dirty="0"/>
          </a:p>
        </p:txBody>
      </p:sp>
      <p:sp>
        <p:nvSpPr>
          <p:cNvPr id="18" name="Text 15"/>
          <p:cNvSpPr/>
          <p:nvPr/>
        </p:nvSpPr>
        <p:spPr>
          <a:xfrm>
            <a:off x="408222" y="3961708"/>
            <a:ext cx="1838325" cy="23336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828"/>
              </a:lnSpc>
              <a:buNone/>
            </a:pPr>
            <a:r>
              <a:rPr lang="en-US" sz="1950" b="1" kern="0" spc="-98" dirty="0">
                <a:solidFill>
                  <a:srgbClr val="FFFFFF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Orchestrazione</a:t>
            </a:r>
            <a:endParaRPr lang="en-US" sz="1950" dirty="0"/>
          </a:p>
        </p:txBody>
      </p:sp>
      <p:sp>
        <p:nvSpPr>
          <p:cNvPr id="19" name="Text 16"/>
          <p:cNvSpPr/>
          <p:nvPr/>
        </p:nvSpPr>
        <p:spPr>
          <a:xfrm>
            <a:off x="1989372" y="3856933"/>
            <a:ext cx="3868504" cy="4429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320"/>
              </a:lnSpc>
              <a:buNone/>
            </a:pPr>
            <a:r>
              <a:rPr lang="en-US" sz="1200" kern="0" spc="-60" dirty="0">
                <a:solidFill>
                  <a:srgbClr val="FFFFFF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Il motore Zeebe assegna i task ai worker disponibili in modo asincrono, ogni worker è riutilizzabile, estensibile e indipendente dal resto del processo</a:t>
            </a:r>
            <a:endParaRPr lang="en-US" sz="1200" dirty="0"/>
          </a:p>
        </p:txBody>
      </p:sp>
      <p:sp>
        <p:nvSpPr>
          <p:cNvPr id="20" name="Text 17"/>
          <p:cNvSpPr/>
          <p:nvPr/>
        </p:nvSpPr>
        <p:spPr>
          <a:xfrm>
            <a:off x="323850" y="2818708"/>
            <a:ext cx="1662113" cy="4667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828"/>
              </a:lnSpc>
              <a:buNone/>
            </a:pPr>
            <a:r>
              <a:rPr lang="en-US" sz="1950" b="1" kern="0" spc="-98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Struttura</a:t>
            </a:r>
            <a:endParaRPr lang="en-US" sz="1950" dirty="0"/>
          </a:p>
          <a:p>
            <a:pPr marL="0" indent="0" algn="l">
              <a:lnSpc>
                <a:spcPts val="1828"/>
              </a:lnSpc>
              <a:buNone/>
            </a:pPr>
            <a:r>
              <a:rPr lang="en-US" sz="1950" b="1" kern="0" spc="-98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generale</a:t>
            </a:r>
            <a:endParaRPr lang="en-US" sz="1950" dirty="0"/>
          </a:p>
        </p:txBody>
      </p:sp>
      <p:sp>
        <p:nvSpPr>
          <p:cNvPr id="25" name="Text 22"/>
          <p:cNvSpPr/>
          <p:nvPr/>
        </p:nvSpPr>
        <p:spPr>
          <a:xfrm>
            <a:off x="408222" y="1623321"/>
            <a:ext cx="1662113" cy="4238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828"/>
              </a:lnSpc>
              <a:buNone/>
            </a:pPr>
            <a:r>
              <a:rPr lang="en-US" sz="2700" b="1" kern="0" spc="-135" dirty="0">
                <a:solidFill>
                  <a:srgbClr val="FFFFFF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Worker in Python</a:t>
            </a:r>
            <a:endParaRPr lang="en-US" sz="2700" dirty="0"/>
          </a:p>
        </p:txBody>
      </p:sp>
      <p:sp>
        <p:nvSpPr>
          <p:cNvPr id="26" name="Text 23"/>
          <p:cNvSpPr/>
          <p:nvPr/>
        </p:nvSpPr>
        <p:spPr>
          <a:xfrm>
            <a:off x="1813160" y="1613796"/>
            <a:ext cx="4044716" cy="4429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320"/>
              </a:lnSpc>
              <a:buNone/>
            </a:pPr>
            <a:r>
              <a:rPr lang="en-US" sz="1200" kern="0" spc="-60" dirty="0">
                <a:solidFill>
                  <a:srgbClr val="FFFFFF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I worker implementano la logica operativa associata ai task automatici del processo, comunicando con Camunda tramite il job client gRPC.</a:t>
            </a:r>
            <a:endParaRPr lang="en-US" sz="1200" dirty="0"/>
          </a:p>
        </p:txBody>
      </p:sp>
      <p:sp>
        <p:nvSpPr>
          <p:cNvPr id="27" name="Text 24"/>
          <p:cNvSpPr/>
          <p:nvPr/>
        </p:nvSpPr>
        <p:spPr>
          <a:xfrm>
            <a:off x="6286500" y="3919537"/>
            <a:ext cx="2802909" cy="4429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320"/>
              </a:lnSpc>
              <a:buNone/>
            </a:pPr>
            <a:r>
              <a:rPr lang="en-US" sz="1200" kern="0" spc="-6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✅ </a:t>
            </a:r>
            <a:r>
              <a:rPr lang="en-US" sz="1200" b="1" kern="0" spc="-6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Vantaggio</a:t>
            </a:r>
            <a:r>
              <a:rPr lang="en-US" sz="1200" kern="0" spc="-6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: separazione completa tra orchestrazione (BPMN) e logica applicativa (worker).</a:t>
            </a:r>
            <a:endParaRPr lang="en-US" sz="1200" dirty="0"/>
          </a:p>
        </p:txBody>
      </p:sp>
      <p:sp>
        <p:nvSpPr>
          <p:cNvPr id="28" name="Text 25"/>
          <p:cNvSpPr/>
          <p:nvPr/>
        </p:nvSpPr>
        <p:spPr>
          <a:xfrm>
            <a:off x="6286500" y="1495425"/>
            <a:ext cx="2257425" cy="23336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828"/>
              </a:lnSpc>
              <a:buNone/>
            </a:pPr>
            <a:r>
              <a:rPr lang="en-US" sz="1950" b="1" kern="0" spc="-98" dirty="0">
                <a:solidFill>
                  <a:srgbClr val="007D34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Worker </a:t>
            </a:r>
            <a:r>
              <a:rPr lang="en-US" sz="1950" b="1" kern="0" spc="-98" dirty="0" err="1">
                <a:solidFill>
                  <a:srgbClr val="007D34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implementati</a:t>
            </a:r>
            <a:endParaRPr lang="en-US" sz="1950" dirty="0"/>
          </a:p>
        </p:txBody>
      </p:sp>
      <p:sp>
        <p:nvSpPr>
          <p:cNvPr id="29" name="Text 26"/>
          <p:cNvSpPr/>
          <p:nvPr/>
        </p:nvSpPr>
        <p:spPr>
          <a:xfrm>
            <a:off x="6286500" y="1843088"/>
            <a:ext cx="2802909" cy="1276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 algn="l">
              <a:lnSpc>
                <a:spcPts val="1320"/>
              </a:lnSpc>
              <a:buSzPct val="100000"/>
              <a:buChar char="•"/>
            </a:pPr>
            <a:r>
              <a:rPr lang="en-US" sz="1200" b="1" kern="0" spc="-6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`</a:t>
            </a:r>
            <a:r>
              <a:rPr lang="en-US" sz="1200" b="1" kern="0" spc="-60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attiva-irrigarore</a:t>
            </a:r>
            <a:r>
              <a:rPr lang="en-US" sz="1200" b="1" kern="0" spc="-6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’: </a:t>
            </a:r>
            <a:r>
              <a:rPr lang="en-US" sz="1200" kern="0" spc="-60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accende</a:t>
            </a:r>
            <a:r>
              <a:rPr lang="en-US" sz="1200" kern="0" spc="-6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1200" kern="0" spc="-60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l’irrigatore</a:t>
            </a:r>
            <a:r>
              <a:rPr lang="en-US" sz="1200" kern="0" spc="-6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e </a:t>
            </a:r>
            <a:r>
              <a:rPr lang="en-US" sz="1200" kern="0" spc="-60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registra</a:t>
            </a:r>
            <a:r>
              <a:rPr lang="en-US" sz="1200" kern="0" spc="-6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lo </a:t>
            </a:r>
            <a:r>
              <a:rPr lang="en-US" sz="1200" kern="0" spc="-60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stato</a:t>
            </a:r>
            <a:endParaRPr lang="en-US" sz="1200" dirty="0"/>
          </a:p>
          <a:p>
            <a:pPr marL="342900" indent="-342900" algn="l">
              <a:lnSpc>
                <a:spcPts val="1320"/>
              </a:lnSpc>
              <a:buSzPct val="100000"/>
              <a:buChar char="•"/>
            </a:pPr>
            <a:r>
              <a:rPr lang="en-US" sz="1200" b="1" kern="0" spc="-6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`</a:t>
            </a:r>
            <a:r>
              <a:rPr lang="en-US" sz="1200" b="1" kern="0" spc="-60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spegni-irrigatore</a:t>
            </a:r>
            <a:r>
              <a:rPr lang="en-US" sz="1200" b="1" kern="0" spc="-6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`</a:t>
            </a:r>
            <a:r>
              <a:rPr lang="en-US" sz="1200" kern="0" spc="-6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: </a:t>
            </a:r>
            <a:r>
              <a:rPr lang="en-US" sz="1200" kern="0" spc="-60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spegne</a:t>
            </a:r>
            <a:r>
              <a:rPr lang="en-US" sz="1200" kern="0" spc="-6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1200" kern="0" spc="-60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l’irrigatore</a:t>
            </a:r>
            <a:r>
              <a:rPr lang="en-US" sz="1200" kern="0" spc="-6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e </a:t>
            </a:r>
            <a:r>
              <a:rPr lang="en-US" sz="1200" kern="0" spc="-60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aggiorna</a:t>
            </a:r>
            <a:r>
              <a:rPr lang="en-US" sz="1200" kern="0" spc="-6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il file di </a:t>
            </a:r>
            <a:r>
              <a:rPr lang="en-US" sz="1200" kern="0" spc="-60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stato</a:t>
            </a:r>
            <a:endParaRPr lang="en-US" sz="1200" dirty="0"/>
          </a:p>
          <a:p>
            <a:pPr marL="342900" indent="-342900" algn="l">
              <a:lnSpc>
                <a:spcPts val="1320"/>
              </a:lnSpc>
              <a:buSzPct val="100000"/>
              <a:buChar char="•"/>
            </a:pPr>
            <a:r>
              <a:rPr lang="en-US" sz="1200" b="1" kern="0" spc="-6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`</a:t>
            </a:r>
            <a:r>
              <a:rPr lang="en-US" sz="1200" b="1" kern="0" spc="-60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notifica</a:t>
            </a:r>
            <a:r>
              <a:rPr lang="en-US" sz="1200" b="1" kern="0" spc="-6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email`</a:t>
            </a:r>
            <a:r>
              <a:rPr lang="en-US" sz="1200" kern="0" spc="-6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: </a:t>
            </a:r>
            <a:r>
              <a:rPr lang="en-US" sz="1200" kern="0" spc="-60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invia</a:t>
            </a:r>
            <a:r>
              <a:rPr lang="en-US" sz="1200" kern="0" spc="-6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1200" kern="0" spc="-60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notifica</a:t>
            </a:r>
            <a:r>
              <a:rPr lang="en-US" sz="1200" kern="0" spc="-6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con </a:t>
            </a:r>
            <a:r>
              <a:rPr lang="en-US" sz="1200" kern="0" spc="-60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l’esitodell’operazione</a:t>
            </a:r>
            <a:endParaRPr lang="en-US" sz="1200" dirty="0"/>
          </a:p>
          <a:p>
            <a:pPr marL="342900" indent="-342900" algn="l">
              <a:lnSpc>
                <a:spcPts val="1320"/>
              </a:lnSpc>
              <a:buSzPct val="100000"/>
              <a:buChar char="•"/>
            </a:pPr>
            <a:r>
              <a:rPr lang="en-US" sz="1200" b="1" kern="0" spc="-6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`</a:t>
            </a:r>
            <a:r>
              <a:rPr lang="en-US" sz="1200" b="1" kern="0" spc="-60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gestione-errore</a:t>
            </a:r>
            <a:r>
              <a:rPr lang="en-US" sz="1200" b="1" kern="0" spc="-6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`</a:t>
            </a:r>
            <a:r>
              <a:rPr lang="en-US" sz="1200" kern="0" spc="-6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: </a:t>
            </a:r>
            <a:r>
              <a:rPr lang="en-US" sz="1200" kern="0" spc="-60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registra</a:t>
            </a:r>
            <a:r>
              <a:rPr lang="en-US" sz="1200" kern="0" spc="-6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e </a:t>
            </a:r>
            <a:r>
              <a:rPr lang="en-US" sz="1200" kern="0" spc="-60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segnala</a:t>
            </a:r>
            <a:r>
              <a:rPr lang="en-US" sz="1200" kern="0" spc="-6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1200" kern="0" spc="-60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eventuali</a:t>
            </a:r>
            <a:r>
              <a:rPr lang="en-US" sz="1200" kern="0" spc="-6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1200" kern="0" spc="-60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errori</a:t>
            </a:r>
            <a:endParaRPr lang="en-US" sz="1200" dirty="0"/>
          </a:p>
        </p:txBody>
      </p:sp>
      <p:sp>
        <p:nvSpPr>
          <p:cNvPr id="30" name="Text 27"/>
          <p:cNvSpPr/>
          <p:nvPr/>
        </p:nvSpPr>
        <p:spPr>
          <a:xfrm>
            <a:off x="1473994" y="4795594"/>
            <a:ext cx="2276475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75"/>
              </a:lnSpc>
              <a:buNone/>
            </a:pPr>
            <a:r>
              <a:rPr lang="en-US" sz="1125" b="1" kern="0" spc="-1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ARDELEAN POP CATALIN VASILE</a:t>
            </a:r>
            <a:endParaRPr lang="en-US" sz="1125" dirty="0"/>
          </a:p>
        </p:txBody>
      </p:sp>
      <p:sp>
        <p:nvSpPr>
          <p:cNvPr id="31" name="Text 28"/>
          <p:cNvSpPr/>
          <p:nvPr/>
        </p:nvSpPr>
        <p:spPr>
          <a:xfrm>
            <a:off x="241963" y="4790588"/>
            <a:ext cx="1366837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75"/>
              </a:lnSpc>
              <a:buNone/>
            </a:pPr>
            <a:r>
              <a:rPr lang="en-US" sz="1125" b="1" kern="0" spc="-11" dirty="0">
                <a:solidFill>
                  <a:srgbClr val="EAEAEA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TESI DI LAUREA</a:t>
            </a:r>
            <a:endParaRPr lang="en-US" sz="1125" dirty="0"/>
          </a:p>
        </p:txBody>
      </p:sp>
      <p:sp>
        <p:nvSpPr>
          <p:cNvPr id="21" name="Text 18"/>
          <p:cNvSpPr/>
          <p:nvPr/>
        </p:nvSpPr>
        <p:spPr>
          <a:xfrm>
            <a:off x="1726407" y="2530916"/>
            <a:ext cx="1865122" cy="4429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lnSpc>
                <a:spcPts val="1320"/>
              </a:lnSpc>
            </a:pPr>
            <a:r>
              <a:rPr lang="en-US" sz="1200" kern="0" spc="-6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1. </a:t>
            </a:r>
            <a:r>
              <a:rPr lang="en-US" sz="1200" kern="0" spc="-60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Registrazione</a:t>
            </a:r>
            <a:r>
              <a:rPr lang="en-US" sz="1200" kern="0" spc="-6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del worker per uno specifico job type </a:t>
            </a:r>
          </a:p>
          <a:p>
            <a:pPr marL="0" indent="0" algn="l">
              <a:lnSpc>
                <a:spcPts val="1320"/>
              </a:lnSpc>
              <a:buNone/>
            </a:pPr>
            <a:endParaRPr lang="en-US" sz="1200" dirty="0"/>
          </a:p>
        </p:txBody>
      </p:sp>
      <p:sp>
        <p:nvSpPr>
          <p:cNvPr id="23" name="Text 20"/>
          <p:cNvSpPr/>
          <p:nvPr/>
        </p:nvSpPr>
        <p:spPr>
          <a:xfrm>
            <a:off x="1728788" y="3152083"/>
            <a:ext cx="1743075" cy="2381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320"/>
              </a:lnSpc>
              <a:buNone/>
            </a:pPr>
            <a:r>
              <a:rPr lang="en-US" sz="1200" kern="0" spc="-6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3. </a:t>
            </a:r>
            <a:r>
              <a:rPr lang="en-US" sz="1200" kern="0" spc="-60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Esecuzione</a:t>
            </a:r>
            <a:r>
              <a:rPr lang="en-US" sz="1200" kern="0" spc="-6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1200" kern="0" spc="-60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della</a:t>
            </a:r>
            <a:r>
              <a:rPr lang="en-US" sz="1200" kern="0" spc="-6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1200" kern="0" spc="-60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logica</a:t>
            </a:r>
            <a:endParaRPr lang="en-US" sz="1200" dirty="0"/>
          </a:p>
        </p:txBody>
      </p:sp>
      <p:sp>
        <p:nvSpPr>
          <p:cNvPr id="22" name="Text 19"/>
          <p:cNvSpPr/>
          <p:nvPr/>
        </p:nvSpPr>
        <p:spPr>
          <a:xfrm>
            <a:off x="3675158" y="2519364"/>
            <a:ext cx="1915875" cy="2974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lnSpc>
                <a:spcPts val="1320"/>
              </a:lnSpc>
            </a:pPr>
            <a:r>
              <a:rPr lang="en-US" sz="1200" kern="0" spc="-6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2. Recupero delle variabili dal contesto del processo</a:t>
            </a:r>
            <a:endParaRPr lang="en-US" sz="1200" dirty="0"/>
          </a:p>
        </p:txBody>
      </p:sp>
      <p:sp>
        <p:nvSpPr>
          <p:cNvPr id="24" name="Text 21"/>
          <p:cNvSpPr/>
          <p:nvPr/>
        </p:nvSpPr>
        <p:spPr>
          <a:xfrm>
            <a:off x="3629025" y="3152083"/>
            <a:ext cx="2643188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320"/>
              </a:lnSpc>
              <a:buNone/>
            </a:pPr>
            <a:r>
              <a:rPr lang="en-US" sz="1200" kern="0" spc="-6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4. </a:t>
            </a:r>
            <a:r>
              <a:rPr lang="en-US" sz="1200" kern="0" spc="-60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Restituzione</a:t>
            </a:r>
            <a:r>
              <a:rPr lang="en-US" sz="1200" kern="0" spc="-6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dell’esito al motore (completamento o fallimento)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8" grpId="0" animBg="1"/>
      <p:bldP spid="19" grpId="0" animBg="1"/>
      <p:bldP spid="20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21" grpId="0" animBg="1"/>
      <p:bldP spid="23" grpId="0" animBg="1"/>
      <p:bldP spid="22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71450" y="1443038"/>
            <a:ext cx="8972550" cy="2857536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171450" y="381000"/>
            <a:ext cx="8801100" cy="0"/>
          </a:xfrm>
          <a:prstGeom prst="line">
            <a:avLst/>
          </a:prstGeom>
          <a:noFill/>
          <a:ln w="3175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4" name="Shape 2"/>
          <p:cNvSpPr/>
          <p:nvPr/>
        </p:nvSpPr>
        <p:spPr>
          <a:xfrm>
            <a:off x="171450" y="4710113"/>
            <a:ext cx="3362325" cy="261937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5" name="Shape 3"/>
          <p:cNvSpPr/>
          <p:nvPr/>
        </p:nvSpPr>
        <p:spPr>
          <a:xfrm>
            <a:off x="171450" y="4710113"/>
            <a:ext cx="1214438" cy="261937"/>
          </a:xfrm>
          <a:prstGeom prst="roundRect">
            <a:avLst>
              <a:gd name="adj" fmla="val 349092"/>
            </a:avLst>
          </a:prstGeom>
          <a:solidFill>
            <a:srgbClr val="000000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6" name="Shape 4"/>
          <p:cNvSpPr/>
          <p:nvPr/>
        </p:nvSpPr>
        <p:spPr>
          <a:xfrm>
            <a:off x="1409700" y="4710113"/>
            <a:ext cx="2124075" cy="261937"/>
          </a:xfrm>
          <a:prstGeom prst="roundRect">
            <a:avLst>
              <a:gd name="adj" fmla="val 349092"/>
            </a:avLst>
          </a:prstGeom>
          <a:solidFill>
            <a:srgbClr val="FFFFFF"/>
          </a:solidFill>
          <a:ln w="254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7" name="Shape 5"/>
          <p:cNvSpPr/>
          <p:nvPr/>
        </p:nvSpPr>
        <p:spPr>
          <a:xfrm>
            <a:off x="171450" y="1443038"/>
            <a:ext cx="4338638" cy="1128713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8" name="Shape 6"/>
          <p:cNvSpPr/>
          <p:nvPr/>
        </p:nvSpPr>
        <p:spPr>
          <a:xfrm>
            <a:off x="4805363" y="1443038"/>
            <a:ext cx="4338638" cy="2857536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9" name="Shape 7"/>
          <p:cNvSpPr/>
          <p:nvPr/>
        </p:nvSpPr>
        <p:spPr>
          <a:xfrm>
            <a:off x="4805363" y="1443038"/>
            <a:ext cx="4338638" cy="138113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10" name="Shape 8"/>
          <p:cNvSpPr/>
          <p:nvPr/>
        </p:nvSpPr>
        <p:spPr>
          <a:xfrm>
            <a:off x="5294681" y="1781175"/>
            <a:ext cx="3849317" cy="2519398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11" name="Shape 9"/>
          <p:cNvSpPr/>
          <p:nvPr/>
        </p:nvSpPr>
        <p:spPr>
          <a:xfrm>
            <a:off x="5294681" y="1781175"/>
            <a:ext cx="3849317" cy="342900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12" name="Shape 10"/>
          <p:cNvSpPr/>
          <p:nvPr/>
        </p:nvSpPr>
        <p:spPr>
          <a:xfrm>
            <a:off x="5294681" y="2324100"/>
            <a:ext cx="3849317" cy="1976473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pic>
        <p:nvPicPr>
          <p:cNvPr id="1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650" y="652463"/>
            <a:ext cx="342900" cy="461963"/>
          </a:xfrm>
          <a:prstGeom prst="rect">
            <a:avLst/>
          </a:prstGeom>
        </p:spPr>
      </p:pic>
      <p:sp>
        <p:nvSpPr>
          <p:cNvPr id="14" name="Text 11"/>
          <p:cNvSpPr/>
          <p:nvPr/>
        </p:nvSpPr>
        <p:spPr>
          <a:xfrm>
            <a:off x="171450" y="676275"/>
            <a:ext cx="6291263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4275" b="1" kern="0" spc="-86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Architettura implementata</a:t>
            </a:r>
            <a:endParaRPr lang="en-US" sz="4275" dirty="0"/>
          </a:p>
        </p:txBody>
      </p:sp>
      <p:sp>
        <p:nvSpPr>
          <p:cNvPr id="15" name="Text 12"/>
          <p:cNvSpPr/>
          <p:nvPr/>
        </p:nvSpPr>
        <p:spPr>
          <a:xfrm>
            <a:off x="1473994" y="4772736"/>
            <a:ext cx="2276475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75"/>
              </a:lnSpc>
              <a:buNone/>
            </a:pPr>
            <a:r>
              <a:rPr lang="en-US" sz="1125" b="1" kern="0" spc="-1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ARDELEAN POP CATALIN VASILE</a:t>
            </a:r>
            <a:endParaRPr lang="en-US" sz="1125" dirty="0"/>
          </a:p>
        </p:txBody>
      </p:sp>
      <p:sp>
        <p:nvSpPr>
          <p:cNvPr id="16" name="Text 13"/>
          <p:cNvSpPr/>
          <p:nvPr/>
        </p:nvSpPr>
        <p:spPr>
          <a:xfrm>
            <a:off x="264709" y="4788018"/>
            <a:ext cx="1366837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75"/>
              </a:lnSpc>
              <a:buNone/>
            </a:pPr>
            <a:r>
              <a:rPr lang="en-US" sz="1125" b="1" kern="0" spc="-11" dirty="0">
                <a:solidFill>
                  <a:srgbClr val="EAEAEA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TESI DI LAUREA</a:t>
            </a:r>
            <a:endParaRPr lang="en-US" sz="1125" dirty="0"/>
          </a:p>
        </p:txBody>
      </p:sp>
      <p:sp>
        <p:nvSpPr>
          <p:cNvPr id="17" name="Text 14"/>
          <p:cNvSpPr/>
          <p:nvPr/>
        </p:nvSpPr>
        <p:spPr>
          <a:xfrm>
            <a:off x="4824599" y="2432200"/>
            <a:ext cx="4238912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 algn="l">
              <a:lnSpc>
                <a:spcPts val="1730"/>
              </a:lnSpc>
              <a:buSzPct val="100000"/>
              <a:buChar char="•"/>
            </a:pPr>
            <a:r>
              <a:rPr lang="en-US" sz="1331" b="1" kern="0" spc="-6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Python Workers</a:t>
            </a:r>
            <a:r>
              <a:rPr lang="en-US" sz="1331" kern="0" spc="-6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: servizi esterni che eseguono task automatici (es. API call, attivazione irrigatori)</a:t>
            </a:r>
            <a:endParaRPr lang="en-US" sz="1331" dirty="0"/>
          </a:p>
        </p:txBody>
      </p:sp>
      <p:sp>
        <p:nvSpPr>
          <p:cNvPr id="18" name="Text 15"/>
          <p:cNvSpPr/>
          <p:nvPr/>
        </p:nvSpPr>
        <p:spPr>
          <a:xfrm>
            <a:off x="4824599" y="3080535"/>
            <a:ext cx="4238912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 algn="l">
              <a:lnSpc>
                <a:spcPts val="1730"/>
              </a:lnSpc>
              <a:buSzPct val="100000"/>
              <a:buChar char="•"/>
            </a:pPr>
            <a:r>
              <a:rPr lang="en-US" sz="1331" b="1" kern="0" spc="-6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OpenWeather API</a:t>
            </a:r>
            <a:r>
              <a:rPr lang="en-US" sz="1331" kern="0" spc="-6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: fornitore dei dati meteo in tempo reale (RESTful)</a:t>
            </a:r>
            <a:endParaRPr lang="en-US" sz="1331" dirty="0"/>
          </a:p>
        </p:txBody>
      </p:sp>
      <p:sp>
        <p:nvSpPr>
          <p:cNvPr id="19" name="Text 16"/>
          <p:cNvSpPr/>
          <p:nvPr/>
        </p:nvSpPr>
        <p:spPr>
          <a:xfrm>
            <a:off x="4824599" y="3699754"/>
            <a:ext cx="4238912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 algn="l">
              <a:lnSpc>
                <a:spcPts val="1730"/>
              </a:lnSpc>
              <a:buSzPct val="100000"/>
              <a:buChar char="•"/>
            </a:pPr>
            <a:r>
              <a:rPr lang="en-US" sz="1331" b="1" kern="0" spc="-6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Email Notification Service</a:t>
            </a:r>
            <a:r>
              <a:rPr lang="en-US" sz="1331" kern="0" spc="-6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: invio notifiche agli utenti via SMTP</a:t>
            </a:r>
            <a:endParaRPr lang="en-US" sz="1331" dirty="0"/>
          </a:p>
        </p:txBody>
      </p:sp>
      <p:sp>
        <p:nvSpPr>
          <p:cNvPr id="20" name="Text 17"/>
          <p:cNvSpPr/>
          <p:nvPr/>
        </p:nvSpPr>
        <p:spPr>
          <a:xfrm>
            <a:off x="4824599" y="4303391"/>
            <a:ext cx="4238912" cy="1238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 algn="l">
              <a:lnSpc>
                <a:spcPts val="1730"/>
              </a:lnSpc>
              <a:buSzPct val="100000"/>
              <a:buChar char="•"/>
            </a:pPr>
            <a:r>
              <a:rPr lang="en-US" sz="1331" b="1" kern="0" spc="-6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Scheduler</a:t>
            </a:r>
            <a:r>
              <a:rPr lang="en-US" sz="1331" kern="0" spc="-6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: avvio automatico del processo ogni 2 ore</a:t>
            </a:r>
            <a:endParaRPr lang="en-US" sz="1331" dirty="0"/>
          </a:p>
        </p:txBody>
      </p:sp>
      <p:sp>
        <p:nvSpPr>
          <p:cNvPr id="21" name="Text 18"/>
          <p:cNvSpPr/>
          <p:nvPr/>
        </p:nvSpPr>
        <p:spPr>
          <a:xfrm>
            <a:off x="4822146" y="1923400"/>
            <a:ext cx="4238912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 algn="l">
              <a:lnSpc>
                <a:spcPts val="1730"/>
              </a:lnSpc>
              <a:buSzPct val="100000"/>
              <a:buChar char="•"/>
            </a:pPr>
            <a:r>
              <a:rPr lang="en-US" sz="1331" b="1" kern="0" spc="-6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Camunda Platform 8</a:t>
            </a:r>
            <a:r>
              <a:rPr lang="en-US" sz="1331" kern="0" spc="-6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: motore BPM distribuito basato su Zeebe</a:t>
            </a:r>
            <a:endParaRPr lang="en-US" sz="1331" dirty="0"/>
          </a:p>
        </p:txBody>
      </p:sp>
      <p:sp>
        <p:nvSpPr>
          <p:cNvPr id="22" name="Text 19"/>
          <p:cNvSpPr/>
          <p:nvPr/>
        </p:nvSpPr>
        <p:spPr>
          <a:xfrm>
            <a:off x="4725820" y="1585263"/>
            <a:ext cx="2543175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00" b="1" kern="0" spc="-75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🔧 Componenti principali</a:t>
            </a:r>
            <a:endParaRPr lang="en-US" sz="1500" dirty="0"/>
          </a:p>
        </p:txBody>
      </p:sp>
      <p:sp>
        <p:nvSpPr>
          <p:cNvPr id="23" name="Text 20"/>
          <p:cNvSpPr/>
          <p:nvPr/>
        </p:nvSpPr>
        <p:spPr>
          <a:xfrm>
            <a:off x="171450" y="1443038"/>
            <a:ext cx="4795838" cy="1128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00" b="1" kern="0" spc="-75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🏗️ </a:t>
            </a:r>
            <a:r>
              <a:rPr lang="en-US" sz="1500" b="1" kern="0" spc="-75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Panoramica</a:t>
            </a:r>
            <a:r>
              <a:rPr lang="en-US" sz="1500" b="1" kern="0" spc="-75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1500" b="1" kern="0" spc="-75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architetturale</a:t>
            </a:r>
            <a:r>
              <a:rPr lang="en-US" sz="1500" kern="0" spc="-75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 </a:t>
            </a:r>
          </a:p>
          <a:p>
            <a:pPr marL="0" indent="0" algn="l">
              <a:lnSpc>
                <a:spcPts val="1950"/>
              </a:lnSpc>
              <a:buNone/>
            </a:pPr>
            <a:r>
              <a:rPr lang="en-US" sz="1500" kern="0" spc="-75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La </a:t>
            </a:r>
            <a:r>
              <a:rPr lang="en-US" sz="1500" b="1" kern="0" spc="-75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soluzione</a:t>
            </a:r>
            <a:r>
              <a:rPr lang="en-US" sz="1500" kern="0" spc="-75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è costruita secondo </a:t>
            </a:r>
            <a:r>
              <a:rPr lang="en-US" sz="1500" kern="0" spc="-75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un’architettura</a:t>
            </a:r>
            <a:r>
              <a:rPr lang="en-US" sz="1500" kern="0" spc="-75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a microservizi, orchestrata tramite </a:t>
            </a:r>
            <a:r>
              <a:rPr lang="en-US" sz="1500" b="1" kern="0" spc="-75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Camunda</a:t>
            </a:r>
            <a:r>
              <a:rPr lang="en-US" sz="1500" kern="0" spc="-75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. Ogni componente ha una responsabilità specifica, assicurando scalabilità e manutenibilità.</a:t>
            </a:r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71450" y="381000"/>
            <a:ext cx="8801100" cy="0"/>
          </a:xfrm>
          <a:prstGeom prst="line">
            <a:avLst/>
          </a:prstGeom>
          <a:noFill/>
          <a:ln w="3175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171450" y="4710113"/>
            <a:ext cx="3362325" cy="261937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4" name="Shape 2"/>
          <p:cNvSpPr/>
          <p:nvPr/>
        </p:nvSpPr>
        <p:spPr>
          <a:xfrm>
            <a:off x="171450" y="4710113"/>
            <a:ext cx="1214438" cy="261937"/>
          </a:xfrm>
          <a:prstGeom prst="roundRect">
            <a:avLst>
              <a:gd name="adj" fmla="val 349092"/>
            </a:avLst>
          </a:prstGeom>
          <a:solidFill>
            <a:srgbClr val="000000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5" name="Shape 3"/>
          <p:cNvSpPr/>
          <p:nvPr/>
        </p:nvSpPr>
        <p:spPr>
          <a:xfrm>
            <a:off x="1409700" y="4710113"/>
            <a:ext cx="2124075" cy="261937"/>
          </a:xfrm>
          <a:prstGeom prst="roundRect">
            <a:avLst>
              <a:gd name="adj" fmla="val 349092"/>
            </a:avLst>
          </a:prstGeom>
          <a:solidFill>
            <a:srgbClr val="FFFFFF"/>
          </a:solidFill>
          <a:ln w="254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1204913"/>
            <a:ext cx="8801100" cy="3357563"/>
          </a:xfrm>
          <a:prstGeom prst="rect">
            <a:avLst/>
          </a:prstGeom>
        </p:spPr>
      </p:pic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650" y="652463"/>
            <a:ext cx="342900" cy="46196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473994" y="4800599"/>
            <a:ext cx="2276475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75"/>
              </a:lnSpc>
              <a:buNone/>
            </a:pPr>
            <a:r>
              <a:rPr lang="en-US" sz="1125" b="1" kern="0" spc="-1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ARDELEAN POP CATALIN VASILE</a:t>
            </a:r>
            <a:endParaRPr lang="en-US" sz="1125" dirty="0"/>
          </a:p>
        </p:txBody>
      </p:sp>
      <p:sp>
        <p:nvSpPr>
          <p:cNvPr id="9" name="Text 5"/>
          <p:cNvSpPr/>
          <p:nvPr/>
        </p:nvSpPr>
        <p:spPr>
          <a:xfrm>
            <a:off x="260160" y="4800598"/>
            <a:ext cx="1366837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75"/>
              </a:lnSpc>
              <a:buNone/>
            </a:pPr>
            <a:r>
              <a:rPr lang="en-US" sz="1125" b="1" kern="0" spc="-11" dirty="0">
                <a:solidFill>
                  <a:srgbClr val="EAEAEA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TESI DI LAUREA</a:t>
            </a:r>
            <a:endParaRPr lang="en-US" sz="1125" dirty="0"/>
          </a:p>
        </p:txBody>
      </p:sp>
      <p:sp>
        <p:nvSpPr>
          <p:cNvPr id="10" name="Text 14">
            <a:extLst>
              <a:ext uri="{FF2B5EF4-FFF2-40B4-BE49-F238E27FC236}">
                <a16:creationId xmlns:a16="http://schemas.microsoft.com/office/drawing/2014/main" id="{33488969-A967-DF32-FC65-43FC5B7C5D0F}"/>
              </a:ext>
            </a:extLst>
          </p:cNvPr>
          <p:cNvSpPr/>
          <p:nvPr/>
        </p:nvSpPr>
        <p:spPr>
          <a:xfrm>
            <a:off x="139123" y="619125"/>
            <a:ext cx="6291263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4275" b="1" kern="0" spc="-86" dirty="0" err="1">
                <a:solidFill>
                  <a:srgbClr val="000000">
                    <a:alpha val="99000"/>
                  </a:srgbClr>
                </a:solidFill>
                <a:latin typeface="Darker Grotesque" pitchFamily="34" charset="0"/>
              </a:rPr>
              <a:t>Esecuzione</a:t>
            </a:r>
            <a:r>
              <a:rPr lang="en-US" sz="4275" b="1" kern="0" spc="-86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</a:rPr>
              <a:t> del </a:t>
            </a:r>
            <a:r>
              <a:rPr lang="en-US" sz="4275" b="1" kern="0" spc="-86" dirty="0" err="1">
                <a:solidFill>
                  <a:srgbClr val="000000">
                    <a:alpha val="99000"/>
                  </a:srgbClr>
                </a:solidFill>
                <a:latin typeface="Darker Grotesque" pitchFamily="34" charset="0"/>
              </a:rPr>
              <a:t>processo</a:t>
            </a:r>
            <a:endParaRPr lang="en-US" sz="427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85800" y="1690688"/>
            <a:ext cx="8458200" cy="157163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1020180" y="2216927"/>
            <a:ext cx="7493428" cy="1240614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4" name="Shape 2"/>
          <p:cNvSpPr/>
          <p:nvPr/>
        </p:nvSpPr>
        <p:spPr>
          <a:xfrm>
            <a:off x="1020180" y="2216927"/>
            <a:ext cx="7493428" cy="142875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5" name="Shape 3"/>
          <p:cNvSpPr/>
          <p:nvPr/>
        </p:nvSpPr>
        <p:spPr>
          <a:xfrm>
            <a:off x="685800" y="1690688"/>
            <a:ext cx="8458200" cy="157163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6" name="Shape 4"/>
          <p:cNvSpPr/>
          <p:nvPr/>
        </p:nvSpPr>
        <p:spPr>
          <a:xfrm>
            <a:off x="685800" y="1690688"/>
            <a:ext cx="8458200" cy="157163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7" name="Shape 5"/>
          <p:cNvSpPr/>
          <p:nvPr/>
        </p:nvSpPr>
        <p:spPr>
          <a:xfrm>
            <a:off x="171450" y="381000"/>
            <a:ext cx="8801100" cy="0"/>
          </a:xfrm>
          <a:prstGeom prst="line">
            <a:avLst/>
          </a:prstGeom>
          <a:noFill/>
          <a:ln w="3175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8" name="Shape 6"/>
          <p:cNvSpPr/>
          <p:nvPr/>
        </p:nvSpPr>
        <p:spPr>
          <a:xfrm>
            <a:off x="171450" y="4710113"/>
            <a:ext cx="3362325" cy="261937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9" name="Shape 7"/>
          <p:cNvSpPr/>
          <p:nvPr/>
        </p:nvSpPr>
        <p:spPr>
          <a:xfrm>
            <a:off x="171450" y="4710113"/>
            <a:ext cx="1214438" cy="261937"/>
          </a:xfrm>
          <a:prstGeom prst="roundRect">
            <a:avLst>
              <a:gd name="adj" fmla="val 349092"/>
            </a:avLst>
          </a:prstGeom>
          <a:solidFill>
            <a:srgbClr val="000000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0" name="Shape 8"/>
          <p:cNvSpPr/>
          <p:nvPr/>
        </p:nvSpPr>
        <p:spPr>
          <a:xfrm>
            <a:off x="1409700" y="4710113"/>
            <a:ext cx="2124075" cy="261937"/>
          </a:xfrm>
          <a:prstGeom prst="roundRect">
            <a:avLst>
              <a:gd name="adj" fmla="val 349092"/>
            </a:avLst>
          </a:prstGeom>
          <a:solidFill>
            <a:srgbClr val="FFFFFF"/>
          </a:solidFill>
          <a:ln w="254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pic>
        <p:nvPicPr>
          <p:cNvPr id="1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650" y="652463"/>
            <a:ext cx="342900" cy="461963"/>
          </a:xfrm>
          <a:prstGeom prst="rect">
            <a:avLst/>
          </a:prstGeom>
        </p:spPr>
      </p:pic>
      <p:sp>
        <p:nvSpPr>
          <p:cNvPr id="12" name="Text 9"/>
          <p:cNvSpPr/>
          <p:nvPr/>
        </p:nvSpPr>
        <p:spPr>
          <a:xfrm>
            <a:off x="171450" y="676275"/>
            <a:ext cx="6291263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4275" b="1" kern="0" spc="-86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Conclusioni</a:t>
            </a:r>
            <a:endParaRPr lang="en-US" sz="4275" dirty="0"/>
          </a:p>
        </p:txBody>
      </p:sp>
      <p:sp>
        <p:nvSpPr>
          <p:cNvPr id="13" name="Text 10"/>
          <p:cNvSpPr/>
          <p:nvPr/>
        </p:nvSpPr>
        <p:spPr>
          <a:xfrm>
            <a:off x="685800" y="2599467"/>
            <a:ext cx="6443663" cy="1428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285750" indent="-285750" algn="l">
              <a:lnSpc>
                <a:spcPts val="1991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532" b="1" kern="0" spc="-77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Integrazione</a:t>
            </a:r>
            <a:r>
              <a:rPr lang="en-US" sz="1532" kern="0" spc="-7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di </a:t>
            </a:r>
            <a:r>
              <a:rPr lang="en-US" sz="1532" kern="0" spc="-77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sistemi</a:t>
            </a:r>
            <a:r>
              <a:rPr lang="en-US" sz="1532" kern="0" spc="-7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1532" kern="0" spc="-77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eterogenei</a:t>
            </a:r>
            <a:r>
              <a:rPr lang="en-US" sz="1532" kern="0" spc="-7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: API </a:t>
            </a:r>
            <a:r>
              <a:rPr lang="en-US" sz="1532" kern="0" spc="-77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metereologighe</a:t>
            </a:r>
            <a:r>
              <a:rPr lang="en-US" sz="1532" kern="0" spc="-7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, notifiche email, worker Python </a:t>
            </a:r>
            <a:r>
              <a:rPr lang="en-US" sz="1532" kern="0" spc="-77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esterni</a:t>
            </a:r>
            <a:endParaRPr lang="en-US" sz="1532" dirty="0"/>
          </a:p>
        </p:txBody>
      </p:sp>
      <p:sp>
        <p:nvSpPr>
          <p:cNvPr id="14" name="Text 11"/>
          <p:cNvSpPr/>
          <p:nvPr/>
        </p:nvSpPr>
        <p:spPr>
          <a:xfrm>
            <a:off x="685800" y="2977306"/>
            <a:ext cx="7091363" cy="1428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285750" indent="-285750" algn="l">
              <a:lnSpc>
                <a:spcPts val="1991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532" b="1" kern="0" spc="-7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Automazione</a:t>
            </a:r>
            <a:r>
              <a:rPr lang="en-US" sz="1532" kern="0" spc="-7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1532" kern="0" spc="-77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multiistanza</a:t>
            </a:r>
            <a:r>
              <a:rPr lang="en-US" sz="1532" kern="0" spc="-7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1532" kern="0" spc="-77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distribuita</a:t>
            </a:r>
            <a:r>
              <a:rPr lang="en-US" sz="1532" kern="0" spc="-7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con </a:t>
            </a:r>
            <a:r>
              <a:rPr lang="en-US" sz="1532" kern="0" spc="-77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gestione</a:t>
            </a:r>
            <a:r>
              <a:rPr lang="en-US" sz="1532" kern="0" spc="-7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di </a:t>
            </a:r>
            <a:r>
              <a:rPr lang="en-US" sz="1532" kern="0" spc="-77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città</a:t>
            </a:r>
            <a:r>
              <a:rPr lang="en-US" sz="1532" kern="0" spc="-7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1532" kern="0" spc="-77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su</a:t>
            </a:r>
            <a:r>
              <a:rPr lang="en-US" sz="1532" kern="0" spc="-7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scala </a:t>
            </a:r>
            <a:r>
              <a:rPr lang="en-US" sz="1532" kern="0" spc="-77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geografica</a:t>
            </a:r>
            <a:endParaRPr lang="en-US" sz="1532" dirty="0"/>
          </a:p>
        </p:txBody>
      </p:sp>
      <p:sp>
        <p:nvSpPr>
          <p:cNvPr id="15" name="Text 12"/>
          <p:cNvSpPr/>
          <p:nvPr/>
        </p:nvSpPr>
        <p:spPr>
          <a:xfrm>
            <a:off x="685800" y="3304483"/>
            <a:ext cx="7524750" cy="1428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285750" indent="-285750" algn="l">
              <a:lnSpc>
                <a:spcPts val="1991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532" b="1" kern="0" spc="-77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Separazione</a:t>
            </a:r>
            <a:r>
              <a:rPr lang="en-US" sz="1532" kern="0" spc="-7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1532" kern="0" spc="-77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strutturale</a:t>
            </a:r>
            <a:r>
              <a:rPr lang="en-US" sz="1532" kern="0" spc="-7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tra </a:t>
            </a:r>
            <a:r>
              <a:rPr lang="en-US" sz="1532" b="1" kern="0" spc="-7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logica</a:t>
            </a:r>
            <a:r>
              <a:rPr lang="en-US" sz="1532" kern="0" spc="-7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1532" b="1" kern="0" spc="-7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di</a:t>
            </a:r>
            <a:r>
              <a:rPr lang="en-US" sz="1532" kern="0" spc="-7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1532" b="1" kern="0" spc="-7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orchestrazione</a:t>
            </a:r>
            <a:r>
              <a:rPr lang="en-US" sz="1532" kern="0" spc="-7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(BPMN) e </a:t>
            </a:r>
            <a:r>
              <a:rPr lang="en-US" sz="1532" b="1" kern="0" spc="-7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logica</a:t>
            </a:r>
            <a:r>
              <a:rPr lang="en-US" sz="1532" kern="0" spc="-7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1532" b="1" kern="0" spc="-7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applicativa</a:t>
            </a:r>
            <a:r>
              <a:rPr lang="en-US" sz="1532" kern="0" spc="-7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(worker)</a:t>
            </a:r>
            <a:endParaRPr lang="en-US" sz="1532" dirty="0"/>
          </a:p>
        </p:txBody>
      </p:sp>
      <p:sp>
        <p:nvSpPr>
          <p:cNvPr id="16" name="Text 13"/>
          <p:cNvSpPr/>
          <p:nvPr/>
        </p:nvSpPr>
        <p:spPr>
          <a:xfrm>
            <a:off x="685800" y="3758330"/>
            <a:ext cx="5743575" cy="1428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285750" indent="-285750" algn="l">
              <a:lnSpc>
                <a:spcPts val="1991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532" b="1" kern="0" spc="-77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Implementazione</a:t>
            </a:r>
            <a:r>
              <a:rPr lang="en-US" sz="1532" kern="0" spc="-7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di </a:t>
            </a:r>
            <a:r>
              <a:rPr lang="en-US" sz="1532" kern="0" spc="-77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meccanismi</a:t>
            </a:r>
            <a:r>
              <a:rPr lang="en-US" sz="1532" kern="0" spc="-7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di </a:t>
            </a:r>
            <a:r>
              <a:rPr lang="en-US" sz="1532" kern="0" spc="-77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tolleranza</a:t>
            </a:r>
            <a:r>
              <a:rPr lang="en-US" sz="1532" kern="0" spc="-7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1532" kern="0" spc="-77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agli</a:t>
            </a:r>
            <a:r>
              <a:rPr lang="en-US" sz="1532" kern="0" spc="-7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1532" b="1" kern="0" spc="-77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errori</a:t>
            </a:r>
            <a:r>
              <a:rPr lang="en-US" sz="1532" kern="0" spc="-7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, con fallback informative e </a:t>
            </a:r>
            <a:r>
              <a:rPr lang="en-US" sz="1532" kern="0" spc="-77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gestione</a:t>
            </a:r>
            <a:r>
              <a:rPr lang="en-US" sz="1532" kern="0" spc="-7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1532" kern="0" spc="-77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delle</a:t>
            </a:r>
            <a:r>
              <a:rPr lang="en-US" sz="1532" kern="0" spc="-7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1532" b="1" kern="0" spc="-77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eccezioni</a:t>
            </a:r>
            <a:r>
              <a:rPr lang="en-US" sz="1532" kern="0" spc="-7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runtime</a:t>
            </a:r>
            <a:endParaRPr lang="en-US" sz="1532" dirty="0"/>
          </a:p>
        </p:txBody>
      </p:sp>
      <p:sp>
        <p:nvSpPr>
          <p:cNvPr id="17" name="Text 14"/>
          <p:cNvSpPr/>
          <p:nvPr/>
        </p:nvSpPr>
        <p:spPr>
          <a:xfrm>
            <a:off x="685800" y="2107401"/>
            <a:ext cx="7281865" cy="1428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285750" indent="-285750" algn="l">
              <a:lnSpc>
                <a:spcPts val="1991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532" b="1" kern="0" spc="-7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Progettazione</a:t>
            </a:r>
            <a:r>
              <a:rPr lang="en-US" sz="1532" kern="0" spc="-7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e </a:t>
            </a:r>
            <a:r>
              <a:rPr lang="en-US" sz="1532" b="1" kern="0" spc="-7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implementazione</a:t>
            </a:r>
            <a:r>
              <a:rPr lang="en-US" sz="1532" kern="0" spc="-7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di un processo BPMN eseguibile su Camunda 8, </a:t>
            </a:r>
            <a:r>
              <a:rPr lang="en-US" sz="1532" kern="0" spc="-77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conforme</a:t>
            </a:r>
            <a:r>
              <a:rPr lang="en-US" sz="1532" kern="0" spc="-7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1532" kern="0" spc="-77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agli</a:t>
            </a:r>
            <a:r>
              <a:rPr lang="en-US" sz="1532" kern="0" spc="-7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1532" kern="0" spc="-77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standar</a:t>
            </a:r>
            <a:r>
              <a:rPr lang="en-US" sz="1532" kern="0" spc="-7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di </a:t>
            </a:r>
            <a:r>
              <a:rPr lang="en-US" sz="1532" kern="0" spc="-77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modellazione</a:t>
            </a:r>
            <a:endParaRPr lang="en-US" sz="1532" dirty="0"/>
          </a:p>
        </p:txBody>
      </p:sp>
      <p:sp>
        <p:nvSpPr>
          <p:cNvPr id="18" name="Text 15"/>
          <p:cNvSpPr/>
          <p:nvPr/>
        </p:nvSpPr>
        <p:spPr>
          <a:xfrm>
            <a:off x="685800" y="1536725"/>
            <a:ext cx="2305050" cy="1571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244"/>
              </a:lnSpc>
              <a:buNone/>
            </a:pPr>
            <a:r>
              <a:rPr lang="en-US" sz="1727" b="1" kern="0" spc="-86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📊 Risultati ottenuti</a:t>
            </a:r>
            <a:endParaRPr lang="en-US" sz="1727" dirty="0"/>
          </a:p>
        </p:txBody>
      </p:sp>
      <p:sp>
        <p:nvSpPr>
          <p:cNvPr id="19" name="Text 16"/>
          <p:cNvSpPr/>
          <p:nvPr/>
        </p:nvSpPr>
        <p:spPr>
          <a:xfrm>
            <a:off x="1471435" y="4800600"/>
            <a:ext cx="2276475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75"/>
              </a:lnSpc>
              <a:buNone/>
            </a:pPr>
            <a:r>
              <a:rPr lang="en-US" sz="1125" b="1" kern="0" spc="-1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ARDELEAN POP CATALIN VASILE</a:t>
            </a:r>
            <a:endParaRPr lang="en-US" sz="1125" dirty="0"/>
          </a:p>
        </p:txBody>
      </p:sp>
      <p:sp>
        <p:nvSpPr>
          <p:cNvPr id="20" name="Text 17"/>
          <p:cNvSpPr/>
          <p:nvPr/>
        </p:nvSpPr>
        <p:spPr>
          <a:xfrm>
            <a:off x="269259" y="4791731"/>
            <a:ext cx="1366837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75"/>
              </a:lnSpc>
              <a:buNone/>
            </a:pPr>
            <a:r>
              <a:rPr lang="en-US" sz="1125" b="1" kern="0" spc="-11" dirty="0">
                <a:solidFill>
                  <a:srgbClr val="EAEAEA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TESI DI LAUREA</a:t>
            </a:r>
            <a:endParaRPr lang="en-US" sz="112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85800" y="1962150"/>
            <a:ext cx="8458200" cy="157163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1020180" y="2486025"/>
            <a:ext cx="7493428" cy="691745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4" name="Shape 2"/>
          <p:cNvSpPr/>
          <p:nvPr/>
        </p:nvSpPr>
        <p:spPr>
          <a:xfrm>
            <a:off x="1020180" y="2486025"/>
            <a:ext cx="7493428" cy="142875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5" name="Shape 3"/>
          <p:cNvSpPr/>
          <p:nvPr/>
        </p:nvSpPr>
        <p:spPr>
          <a:xfrm>
            <a:off x="685800" y="1962150"/>
            <a:ext cx="8458200" cy="157163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6" name="Shape 4"/>
          <p:cNvSpPr/>
          <p:nvPr/>
        </p:nvSpPr>
        <p:spPr>
          <a:xfrm>
            <a:off x="685800" y="1962150"/>
            <a:ext cx="8458200" cy="157163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7" name="Shape 5"/>
          <p:cNvSpPr/>
          <p:nvPr/>
        </p:nvSpPr>
        <p:spPr>
          <a:xfrm>
            <a:off x="171450" y="381000"/>
            <a:ext cx="8801100" cy="0"/>
          </a:xfrm>
          <a:prstGeom prst="line">
            <a:avLst/>
          </a:prstGeom>
          <a:noFill/>
          <a:ln w="3175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8" name="Shape 6"/>
          <p:cNvSpPr/>
          <p:nvPr/>
        </p:nvSpPr>
        <p:spPr>
          <a:xfrm>
            <a:off x="171450" y="4710113"/>
            <a:ext cx="3362325" cy="261937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9" name="Shape 7"/>
          <p:cNvSpPr/>
          <p:nvPr/>
        </p:nvSpPr>
        <p:spPr>
          <a:xfrm>
            <a:off x="171450" y="4710113"/>
            <a:ext cx="1214438" cy="261937"/>
          </a:xfrm>
          <a:prstGeom prst="roundRect">
            <a:avLst>
              <a:gd name="adj" fmla="val 349092"/>
            </a:avLst>
          </a:prstGeom>
          <a:solidFill>
            <a:srgbClr val="000000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0" name="Shape 8"/>
          <p:cNvSpPr/>
          <p:nvPr/>
        </p:nvSpPr>
        <p:spPr>
          <a:xfrm>
            <a:off x="1409700" y="4710113"/>
            <a:ext cx="2124075" cy="261937"/>
          </a:xfrm>
          <a:prstGeom prst="roundRect">
            <a:avLst>
              <a:gd name="adj" fmla="val 349092"/>
            </a:avLst>
          </a:prstGeom>
          <a:solidFill>
            <a:srgbClr val="FFFFFF"/>
          </a:solidFill>
          <a:ln w="254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pic>
        <p:nvPicPr>
          <p:cNvPr id="1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650" y="652463"/>
            <a:ext cx="342900" cy="461963"/>
          </a:xfrm>
          <a:prstGeom prst="rect">
            <a:avLst/>
          </a:prstGeom>
        </p:spPr>
      </p:pic>
      <p:sp>
        <p:nvSpPr>
          <p:cNvPr id="12" name="Text 9"/>
          <p:cNvSpPr/>
          <p:nvPr/>
        </p:nvSpPr>
        <p:spPr>
          <a:xfrm>
            <a:off x="171450" y="676275"/>
            <a:ext cx="6291263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4275" b="1" kern="0" spc="-86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Conclusioni</a:t>
            </a:r>
            <a:endParaRPr lang="en-US" sz="4275" dirty="0"/>
          </a:p>
        </p:txBody>
      </p:sp>
      <p:sp>
        <p:nvSpPr>
          <p:cNvPr id="16" name="Text 13"/>
          <p:cNvSpPr/>
          <p:nvPr/>
        </p:nvSpPr>
        <p:spPr>
          <a:xfrm>
            <a:off x="171450" y="1269205"/>
            <a:ext cx="3028950" cy="1571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244"/>
              </a:lnSpc>
              <a:buNone/>
            </a:pPr>
            <a:r>
              <a:rPr lang="en-US" sz="1727" b="1" kern="0" spc="-86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🧪 Validazioni sperimentali</a:t>
            </a:r>
            <a:endParaRPr lang="en-US" sz="1727" dirty="0"/>
          </a:p>
        </p:txBody>
      </p:sp>
      <p:sp>
        <p:nvSpPr>
          <p:cNvPr id="17" name="Text 14"/>
          <p:cNvSpPr/>
          <p:nvPr/>
        </p:nvSpPr>
        <p:spPr>
          <a:xfrm>
            <a:off x="1474598" y="4793042"/>
            <a:ext cx="2276475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75"/>
              </a:lnSpc>
              <a:buNone/>
            </a:pPr>
            <a:r>
              <a:rPr lang="en-US" sz="1125" b="1" kern="0" spc="-1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ARDELEAN POP CATALIN VASILE</a:t>
            </a:r>
            <a:endParaRPr lang="en-US" sz="1125" dirty="0"/>
          </a:p>
        </p:txBody>
      </p:sp>
      <p:sp>
        <p:nvSpPr>
          <p:cNvPr id="18" name="Text 15"/>
          <p:cNvSpPr/>
          <p:nvPr/>
        </p:nvSpPr>
        <p:spPr>
          <a:xfrm>
            <a:off x="260160" y="4787154"/>
            <a:ext cx="1366837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75"/>
              </a:lnSpc>
              <a:buNone/>
            </a:pPr>
            <a:r>
              <a:rPr lang="en-US" sz="1125" b="1" kern="0" spc="-11" dirty="0">
                <a:solidFill>
                  <a:srgbClr val="EAEAEA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TESI DI LAUREA</a:t>
            </a:r>
            <a:endParaRPr lang="en-US" sz="1125" dirty="0"/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67FDAACC-0021-FCA7-BBFC-6A52FF74C840}"/>
              </a:ext>
            </a:extLst>
          </p:cNvPr>
          <p:cNvSpPr/>
          <p:nvPr/>
        </p:nvSpPr>
        <p:spPr>
          <a:xfrm>
            <a:off x="2790777" y="1008373"/>
            <a:ext cx="5333043" cy="345885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Oltre 40 esecuzioni schedulate ogni 2 ore, comportamento </a:t>
            </a:r>
            <a:r>
              <a:rPr lang="it-IT" sz="1400" b="1" dirty="0"/>
              <a:t>coerente</a:t>
            </a:r>
            <a:r>
              <a:rPr lang="it-IT" sz="1400" dirty="0"/>
              <a:t> e </a:t>
            </a:r>
            <a:r>
              <a:rPr lang="it-IT" sz="1400" b="1" dirty="0"/>
              <a:t>ripetibile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Monitoraggio continuo tramite </a:t>
            </a:r>
            <a:r>
              <a:rPr lang="it-IT" sz="1400" dirty="0" err="1"/>
              <a:t>Camunda</a:t>
            </a:r>
            <a:r>
              <a:rPr lang="it-IT" sz="1400" dirty="0"/>
              <a:t> Operate: </a:t>
            </a:r>
            <a:r>
              <a:rPr lang="it-IT" sz="1400" b="1" dirty="0"/>
              <a:t>tracciabilità completa delle istanze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Simulazioni di errore controllato:</a:t>
            </a:r>
            <a:br>
              <a:rPr lang="it-IT" sz="1400" dirty="0"/>
            </a:br>
            <a:r>
              <a:rPr lang="it-IT" sz="1400" dirty="0"/>
              <a:t>• API meteo non raggiungibile</a:t>
            </a:r>
            <a:br>
              <a:rPr lang="it-IT" sz="1400" dirty="0"/>
            </a:br>
            <a:r>
              <a:rPr lang="it-IT" sz="1400" dirty="0"/>
              <a:t>• </a:t>
            </a:r>
            <a:r>
              <a:rPr lang="it-IT" sz="1400" dirty="0" err="1"/>
              <a:t>Timeout</a:t>
            </a:r>
            <a:r>
              <a:rPr lang="it-IT" sz="1400" dirty="0"/>
              <a:t> o dati malformati</a:t>
            </a:r>
            <a:br>
              <a:rPr lang="it-IT" sz="1400" dirty="0"/>
            </a:br>
            <a:r>
              <a:rPr lang="it-IT" sz="1400" dirty="0"/>
              <a:t>• Worker non attivo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In tutti i casi: flussi alternativi attivati, nessun intervento manuale necessario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Confermata la </a:t>
            </a:r>
            <a:r>
              <a:rPr lang="it-IT" sz="1400" b="1" dirty="0"/>
              <a:t>robustezza</a:t>
            </a:r>
            <a:r>
              <a:rPr lang="it-IT" sz="1400" dirty="0"/>
              <a:t> del processo in condizioni avverse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85800" y="1838325"/>
            <a:ext cx="8458200" cy="157163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1020180" y="2362200"/>
            <a:ext cx="7493428" cy="944157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4" name="Shape 2"/>
          <p:cNvSpPr/>
          <p:nvPr/>
        </p:nvSpPr>
        <p:spPr>
          <a:xfrm>
            <a:off x="1020180" y="2362200"/>
            <a:ext cx="7493428" cy="142875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5" name="Shape 3"/>
          <p:cNvSpPr/>
          <p:nvPr/>
        </p:nvSpPr>
        <p:spPr>
          <a:xfrm>
            <a:off x="685800" y="1838325"/>
            <a:ext cx="8458200" cy="157163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6" name="Shape 4"/>
          <p:cNvSpPr/>
          <p:nvPr/>
        </p:nvSpPr>
        <p:spPr>
          <a:xfrm>
            <a:off x="685800" y="1838325"/>
            <a:ext cx="8458200" cy="157163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7" name="Shape 5"/>
          <p:cNvSpPr/>
          <p:nvPr/>
        </p:nvSpPr>
        <p:spPr>
          <a:xfrm>
            <a:off x="171450" y="381000"/>
            <a:ext cx="8801100" cy="0"/>
          </a:xfrm>
          <a:prstGeom prst="line">
            <a:avLst/>
          </a:prstGeom>
          <a:noFill/>
          <a:ln w="3175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8" name="Shape 6"/>
          <p:cNvSpPr/>
          <p:nvPr/>
        </p:nvSpPr>
        <p:spPr>
          <a:xfrm>
            <a:off x="171450" y="4710113"/>
            <a:ext cx="3362325" cy="261937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9" name="Shape 7"/>
          <p:cNvSpPr/>
          <p:nvPr/>
        </p:nvSpPr>
        <p:spPr>
          <a:xfrm>
            <a:off x="171450" y="4710113"/>
            <a:ext cx="1214438" cy="261937"/>
          </a:xfrm>
          <a:prstGeom prst="roundRect">
            <a:avLst>
              <a:gd name="adj" fmla="val 349092"/>
            </a:avLst>
          </a:prstGeom>
          <a:solidFill>
            <a:srgbClr val="000000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0" name="Shape 8"/>
          <p:cNvSpPr/>
          <p:nvPr/>
        </p:nvSpPr>
        <p:spPr>
          <a:xfrm>
            <a:off x="1409700" y="4710113"/>
            <a:ext cx="2124075" cy="261937"/>
          </a:xfrm>
          <a:prstGeom prst="roundRect">
            <a:avLst>
              <a:gd name="adj" fmla="val 349092"/>
            </a:avLst>
          </a:prstGeom>
          <a:solidFill>
            <a:srgbClr val="FFFFFF"/>
          </a:solidFill>
          <a:ln w="254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pic>
        <p:nvPicPr>
          <p:cNvPr id="1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650" y="652463"/>
            <a:ext cx="342900" cy="461963"/>
          </a:xfrm>
          <a:prstGeom prst="rect">
            <a:avLst/>
          </a:prstGeom>
        </p:spPr>
      </p:pic>
      <p:sp>
        <p:nvSpPr>
          <p:cNvPr id="12" name="Text 9"/>
          <p:cNvSpPr/>
          <p:nvPr/>
        </p:nvSpPr>
        <p:spPr>
          <a:xfrm>
            <a:off x="171450" y="676275"/>
            <a:ext cx="6291263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4275" b="1" kern="0" spc="-86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Conclusioni</a:t>
            </a:r>
            <a:endParaRPr lang="en-US" sz="4275" dirty="0"/>
          </a:p>
        </p:txBody>
      </p:sp>
      <p:sp>
        <p:nvSpPr>
          <p:cNvPr id="13" name="Text 10"/>
          <p:cNvSpPr/>
          <p:nvPr/>
        </p:nvSpPr>
        <p:spPr>
          <a:xfrm>
            <a:off x="778669" y="2670911"/>
            <a:ext cx="6505575" cy="4625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 algn="l">
              <a:lnSpc>
                <a:spcPts val="1991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400" kern="0" spc="-77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L’impiego</a:t>
            </a:r>
            <a:r>
              <a:rPr lang="en-US" sz="1400" kern="0" spc="-7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di </a:t>
            </a:r>
            <a:r>
              <a:rPr lang="en-US" sz="1400" kern="0" spc="-77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un’</a:t>
            </a:r>
            <a:r>
              <a:rPr lang="en-US" sz="1400" b="1" kern="0" spc="-77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architettura</a:t>
            </a:r>
            <a:r>
              <a:rPr lang="en-US" sz="1400" kern="0" spc="-7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1400" b="1" kern="0" spc="-7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a </a:t>
            </a:r>
            <a:r>
              <a:rPr lang="en-US" sz="1400" b="1" kern="0" spc="-77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microservizi</a:t>
            </a:r>
            <a:r>
              <a:rPr lang="en-US" sz="1400" b="1" kern="0" spc="-7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1400" kern="0" spc="-7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ha </a:t>
            </a:r>
            <a:r>
              <a:rPr lang="en-US" sz="1400" kern="0" spc="-77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favorito</a:t>
            </a:r>
            <a:r>
              <a:rPr lang="en-US" sz="1400" kern="0" spc="-7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1400" b="1" kern="0" spc="-77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modularità</a:t>
            </a:r>
            <a:r>
              <a:rPr lang="en-US" sz="1400" kern="0" spc="-7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, </a:t>
            </a:r>
            <a:r>
              <a:rPr lang="en-US" sz="1400" b="1" kern="0" spc="-77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osservabilità</a:t>
            </a:r>
            <a:r>
              <a:rPr lang="en-US" sz="1400" kern="0" spc="-7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e </a:t>
            </a:r>
            <a:r>
              <a:rPr lang="en-US" sz="1400" b="1" kern="0" spc="-77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robustezza</a:t>
            </a:r>
            <a:r>
              <a:rPr lang="en-US" sz="1400" kern="0" spc="-7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1400" kern="0" spc="-77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dell’intero</a:t>
            </a:r>
            <a:r>
              <a:rPr lang="en-US" sz="1400" kern="0" spc="-77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Sistema.</a:t>
            </a:r>
            <a:endParaRPr lang="en-US" sz="1400" dirty="0"/>
          </a:p>
        </p:txBody>
      </p:sp>
      <p:sp>
        <p:nvSpPr>
          <p:cNvPr id="14" name="Text 11"/>
          <p:cNvSpPr/>
          <p:nvPr/>
        </p:nvSpPr>
        <p:spPr>
          <a:xfrm>
            <a:off x="778669" y="3466225"/>
            <a:ext cx="7773560" cy="4571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b="1" dirty="0" err="1"/>
              <a:t>Camunda</a:t>
            </a:r>
            <a:r>
              <a:rPr lang="it-IT" sz="1400" dirty="0"/>
              <a:t> ha svolto un ruolo centrale come ponte tra la </a:t>
            </a:r>
            <a:r>
              <a:rPr lang="it-IT" sz="1400" b="1" dirty="0"/>
              <a:t>modellazione</a:t>
            </a:r>
            <a:r>
              <a:rPr lang="it-IT" sz="1400" dirty="0"/>
              <a:t> concettuale e </a:t>
            </a:r>
            <a:r>
              <a:rPr lang="it-IT" sz="1400" b="1" dirty="0"/>
              <a:t>l’automazione</a:t>
            </a:r>
            <a:r>
              <a:rPr lang="it-IT" sz="1400" dirty="0"/>
              <a:t> esecutiva, abilitando un’integrazione fluida tra logica di processo e componenti distribuiti.</a:t>
            </a:r>
          </a:p>
        </p:txBody>
      </p:sp>
      <p:sp>
        <p:nvSpPr>
          <p:cNvPr id="15" name="Text 12"/>
          <p:cNvSpPr/>
          <p:nvPr/>
        </p:nvSpPr>
        <p:spPr>
          <a:xfrm>
            <a:off x="778669" y="2153150"/>
            <a:ext cx="7281865" cy="418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1991"/>
              </a:lnSpc>
              <a:buSzPct val="100000"/>
              <a:buFont typeface="Arial" panose="020B0604020202020204" pitchFamily="34" charset="0"/>
              <a:buChar char="•"/>
            </a:pPr>
            <a:r>
              <a:rPr lang="it-IT" sz="1400" dirty="0"/>
              <a:t>Il </a:t>
            </a:r>
            <a:r>
              <a:rPr lang="it-IT" sz="1400" b="1" dirty="0"/>
              <a:t>motore BPM </a:t>
            </a:r>
            <a:r>
              <a:rPr lang="it-IT" sz="1400" dirty="0"/>
              <a:t>adottato si è dimostrato efficace nell’orchestrare processi distribuiti e reattivi, garantendo </a:t>
            </a:r>
            <a:r>
              <a:rPr lang="it-IT" sz="1400" b="1" dirty="0"/>
              <a:t>affidabilità</a:t>
            </a:r>
            <a:r>
              <a:rPr lang="it-IT" sz="1400" dirty="0"/>
              <a:t> e </a:t>
            </a:r>
            <a:r>
              <a:rPr lang="it-IT" sz="1400" b="1" dirty="0"/>
              <a:t>coerenza</a:t>
            </a:r>
            <a:r>
              <a:rPr lang="it-IT" sz="1400" dirty="0"/>
              <a:t> nell’esecuzione.</a:t>
            </a:r>
            <a:endParaRPr lang="en-US" sz="1400" dirty="0"/>
          </a:p>
        </p:txBody>
      </p:sp>
      <p:sp>
        <p:nvSpPr>
          <p:cNvPr id="16" name="Text 13"/>
          <p:cNvSpPr/>
          <p:nvPr/>
        </p:nvSpPr>
        <p:spPr>
          <a:xfrm>
            <a:off x="778669" y="1586826"/>
            <a:ext cx="2686050" cy="1571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244"/>
              </a:lnSpc>
              <a:buNone/>
            </a:pPr>
            <a:r>
              <a:rPr lang="en-US" sz="1727" b="1" kern="0" spc="-86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📌 Considerazioni finali</a:t>
            </a:r>
            <a:endParaRPr lang="en-US" sz="1727" dirty="0"/>
          </a:p>
        </p:txBody>
      </p:sp>
      <p:sp>
        <p:nvSpPr>
          <p:cNvPr id="17" name="Text 14"/>
          <p:cNvSpPr/>
          <p:nvPr/>
        </p:nvSpPr>
        <p:spPr>
          <a:xfrm>
            <a:off x="1473994" y="4781834"/>
            <a:ext cx="2276475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75"/>
              </a:lnSpc>
              <a:buNone/>
            </a:pPr>
            <a:r>
              <a:rPr lang="en-US" sz="1125" b="1" kern="0" spc="-1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ARDELEAN POP CATALIN VASILE</a:t>
            </a:r>
            <a:endParaRPr lang="en-US" sz="1125" dirty="0"/>
          </a:p>
        </p:txBody>
      </p:sp>
      <p:sp>
        <p:nvSpPr>
          <p:cNvPr id="18" name="Text 15"/>
          <p:cNvSpPr/>
          <p:nvPr/>
        </p:nvSpPr>
        <p:spPr>
          <a:xfrm>
            <a:off x="273808" y="4787449"/>
            <a:ext cx="1366837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75"/>
              </a:lnSpc>
              <a:buNone/>
            </a:pPr>
            <a:r>
              <a:rPr lang="en-US" sz="1125" b="1" kern="0" spc="-11" dirty="0">
                <a:solidFill>
                  <a:srgbClr val="EAEAEA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TESI DI LAUREA</a:t>
            </a:r>
            <a:endParaRPr lang="en-US" sz="112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solidFill>
          <a:srgbClr val="007D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3976687"/>
            <a:ext cx="9144000" cy="1166813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404943" y="414338"/>
            <a:ext cx="7453312" cy="3105150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4" name="Shape 2"/>
          <p:cNvSpPr/>
          <p:nvPr/>
        </p:nvSpPr>
        <p:spPr>
          <a:xfrm>
            <a:off x="409575" y="4338638"/>
            <a:ext cx="8448675" cy="435699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5" name="Shape 3"/>
          <p:cNvSpPr/>
          <p:nvPr/>
        </p:nvSpPr>
        <p:spPr>
          <a:xfrm>
            <a:off x="409575" y="4338638"/>
            <a:ext cx="2609850" cy="433239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6" name="Shape 4"/>
          <p:cNvSpPr/>
          <p:nvPr/>
        </p:nvSpPr>
        <p:spPr>
          <a:xfrm>
            <a:off x="5186363" y="4338638"/>
            <a:ext cx="3671888" cy="435699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490" y="-1291849"/>
            <a:ext cx="5629136" cy="3633008"/>
          </a:xfrm>
          <a:prstGeom prst="rect">
            <a:avLst/>
          </a:prstGeom>
        </p:spPr>
      </p:pic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943" y="414338"/>
            <a:ext cx="1950244" cy="464236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186275" y="4338638"/>
            <a:ext cx="3352674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102"/>
              </a:lnSpc>
              <a:buNone/>
            </a:pPr>
            <a:r>
              <a:rPr lang="en-US" sz="1575" kern="0" spc="-79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Laureando</a:t>
            </a:r>
            <a:endParaRPr lang="en-US" sz="1575" dirty="0"/>
          </a:p>
        </p:txBody>
      </p:sp>
      <p:sp>
        <p:nvSpPr>
          <p:cNvPr id="11" name="Text 7"/>
          <p:cNvSpPr/>
          <p:nvPr/>
        </p:nvSpPr>
        <p:spPr>
          <a:xfrm>
            <a:off x="5186239" y="4551008"/>
            <a:ext cx="3707552" cy="2190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664"/>
              </a:lnSpc>
              <a:buNone/>
            </a:pPr>
            <a:r>
              <a:rPr lang="en-US" sz="2378" b="1" kern="0" spc="-119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Ardelean Pop Catalin Vasile</a:t>
            </a:r>
            <a:endParaRPr lang="en-US" sz="2378" dirty="0"/>
          </a:p>
        </p:txBody>
      </p:sp>
      <p:sp>
        <p:nvSpPr>
          <p:cNvPr id="12" name="Text 8"/>
          <p:cNvSpPr/>
          <p:nvPr/>
        </p:nvSpPr>
        <p:spPr>
          <a:xfrm>
            <a:off x="409488" y="4338638"/>
            <a:ext cx="3067050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102"/>
              </a:lnSpc>
              <a:buNone/>
            </a:pPr>
            <a:r>
              <a:rPr lang="en-US" sz="1575" kern="0" spc="-79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Relatore</a:t>
            </a:r>
            <a:endParaRPr lang="en-US" sz="1575" dirty="0"/>
          </a:p>
        </p:txBody>
      </p:sp>
      <p:sp>
        <p:nvSpPr>
          <p:cNvPr id="13" name="Text 9"/>
          <p:cNvSpPr/>
          <p:nvPr/>
        </p:nvSpPr>
        <p:spPr>
          <a:xfrm>
            <a:off x="409451" y="4549778"/>
            <a:ext cx="3067050" cy="2190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664"/>
              </a:lnSpc>
              <a:buNone/>
            </a:pPr>
            <a:r>
              <a:rPr lang="en-US" sz="2378" b="1" kern="0" spc="-119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Andrea D’Ambrogio</a:t>
            </a:r>
            <a:endParaRPr lang="en-US" sz="2378" dirty="0"/>
          </a:p>
        </p:txBody>
      </p:sp>
      <p:sp>
        <p:nvSpPr>
          <p:cNvPr id="14" name="Text 10"/>
          <p:cNvSpPr/>
          <p:nvPr/>
        </p:nvSpPr>
        <p:spPr>
          <a:xfrm>
            <a:off x="409575" y="2022712"/>
            <a:ext cx="7148385" cy="400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4465"/>
              </a:lnSpc>
              <a:buNone/>
            </a:pPr>
            <a:r>
              <a:rPr lang="en-US" sz="5581" b="1" kern="0" spc="-279" dirty="0">
                <a:solidFill>
                  <a:srgbClr val="FFFFFF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Grazie per l’attenzione</a:t>
            </a:r>
            <a:endParaRPr lang="en-US" sz="558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33388" y="1576388"/>
            <a:ext cx="8272463" cy="827500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433388" y="2404529"/>
            <a:ext cx="8272463" cy="827500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4" name="Shape 2"/>
          <p:cNvSpPr/>
          <p:nvPr/>
        </p:nvSpPr>
        <p:spPr>
          <a:xfrm>
            <a:off x="433388" y="3232671"/>
            <a:ext cx="8272463" cy="989425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5" name="Shape 3"/>
          <p:cNvSpPr/>
          <p:nvPr/>
        </p:nvSpPr>
        <p:spPr>
          <a:xfrm>
            <a:off x="401542" y="3363871"/>
            <a:ext cx="8272463" cy="989425"/>
          </a:xfrm>
          <a:prstGeom prst="roundRect">
            <a:avLst>
              <a:gd name="adj" fmla="val 43433"/>
            </a:avLst>
          </a:prstGeom>
          <a:solidFill>
            <a:srgbClr val="000000"/>
          </a:solidFill>
          <a:ln w="23874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6" name="Shape 4"/>
          <p:cNvSpPr/>
          <p:nvPr/>
        </p:nvSpPr>
        <p:spPr>
          <a:xfrm>
            <a:off x="433388" y="2404529"/>
            <a:ext cx="4136231" cy="827500"/>
          </a:xfrm>
          <a:prstGeom prst="roundRect">
            <a:avLst>
              <a:gd name="adj" fmla="val 51932"/>
            </a:avLst>
          </a:prstGeom>
          <a:solidFill>
            <a:srgbClr val="FFFFFF"/>
          </a:solidFill>
          <a:ln w="23874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7" name="Shape 5"/>
          <p:cNvSpPr/>
          <p:nvPr/>
        </p:nvSpPr>
        <p:spPr>
          <a:xfrm>
            <a:off x="4569619" y="2404529"/>
            <a:ext cx="4136231" cy="827500"/>
          </a:xfrm>
          <a:prstGeom prst="roundRect">
            <a:avLst>
              <a:gd name="adj" fmla="val 51932"/>
            </a:avLst>
          </a:prstGeom>
          <a:solidFill>
            <a:srgbClr val="FFFFFF"/>
          </a:solidFill>
          <a:ln w="23874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 dirty="0"/>
          </a:p>
        </p:txBody>
      </p:sp>
      <p:sp>
        <p:nvSpPr>
          <p:cNvPr id="8" name="Shape 6"/>
          <p:cNvSpPr/>
          <p:nvPr/>
        </p:nvSpPr>
        <p:spPr>
          <a:xfrm>
            <a:off x="433388" y="1576388"/>
            <a:ext cx="3724399" cy="827500"/>
          </a:xfrm>
          <a:prstGeom prst="roundRect">
            <a:avLst>
              <a:gd name="adj" fmla="val 51932"/>
            </a:avLst>
          </a:prstGeom>
          <a:solidFill>
            <a:srgbClr val="FFFFFF"/>
          </a:solidFill>
          <a:ln w="23874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9" name="Shape 7"/>
          <p:cNvSpPr/>
          <p:nvPr/>
        </p:nvSpPr>
        <p:spPr>
          <a:xfrm>
            <a:off x="4157786" y="1576388"/>
            <a:ext cx="4548064" cy="827500"/>
          </a:xfrm>
          <a:prstGeom prst="roundRect">
            <a:avLst>
              <a:gd name="adj" fmla="val 51932"/>
            </a:avLst>
          </a:prstGeom>
          <a:solidFill>
            <a:srgbClr val="FFFFFF"/>
          </a:solidFill>
          <a:ln w="23874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10" name="Shape 8"/>
          <p:cNvSpPr/>
          <p:nvPr/>
        </p:nvSpPr>
        <p:spPr>
          <a:xfrm>
            <a:off x="171450" y="381000"/>
            <a:ext cx="8801100" cy="0"/>
          </a:xfrm>
          <a:prstGeom prst="line">
            <a:avLst/>
          </a:prstGeom>
          <a:noFill/>
          <a:ln w="3175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11" name="Shape 9"/>
          <p:cNvSpPr/>
          <p:nvPr/>
        </p:nvSpPr>
        <p:spPr>
          <a:xfrm>
            <a:off x="171450" y="4710113"/>
            <a:ext cx="3362325" cy="261937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12" name="Shape 10"/>
          <p:cNvSpPr/>
          <p:nvPr/>
        </p:nvSpPr>
        <p:spPr>
          <a:xfrm>
            <a:off x="171450" y="4710113"/>
            <a:ext cx="1214438" cy="261937"/>
          </a:xfrm>
          <a:prstGeom prst="roundRect">
            <a:avLst>
              <a:gd name="adj" fmla="val 349092"/>
            </a:avLst>
          </a:prstGeom>
          <a:solidFill>
            <a:srgbClr val="000000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3" name="Shape 11"/>
          <p:cNvSpPr/>
          <p:nvPr/>
        </p:nvSpPr>
        <p:spPr>
          <a:xfrm>
            <a:off x="1409700" y="4710113"/>
            <a:ext cx="2124075" cy="261937"/>
          </a:xfrm>
          <a:prstGeom prst="roundRect">
            <a:avLst>
              <a:gd name="adj" fmla="val 349092"/>
            </a:avLst>
          </a:prstGeom>
          <a:solidFill>
            <a:srgbClr val="FFFFFF"/>
          </a:solidFill>
          <a:ln w="254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pic>
        <p:nvPicPr>
          <p:cNvPr id="1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650" y="652463"/>
            <a:ext cx="342900" cy="461963"/>
          </a:xfrm>
          <a:prstGeom prst="rect">
            <a:avLst/>
          </a:prstGeom>
        </p:spPr>
      </p:pic>
      <p:sp>
        <p:nvSpPr>
          <p:cNvPr id="15" name="Text 12"/>
          <p:cNvSpPr/>
          <p:nvPr/>
        </p:nvSpPr>
        <p:spPr>
          <a:xfrm>
            <a:off x="171450" y="685800"/>
            <a:ext cx="9201150" cy="400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4465"/>
              </a:lnSpc>
              <a:buNone/>
            </a:pPr>
            <a:r>
              <a:rPr lang="en-US" sz="5581" b="1" kern="0" spc="-279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Contesto e motivazione della tesi</a:t>
            </a:r>
            <a:endParaRPr lang="en-US" sz="5581" dirty="0"/>
          </a:p>
        </p:txBody>
      </p:sp>
      <p:sp>
        <p:nvSpPr>
          <p:cNvPr id="16" name="Text 13"/>
          <p:cNvSpPr/>
          <p:nvPr/>
        </p:nvSpPr>
        <p:spPr>
          <a:xfrm>
            <a:off x="728177" y="3714372"/>
            <a:ext cx="2972960" cy="4143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9"/>
              </a:lnSpc>
              <a:buNone/>
            </a:pPr>
            <a:r>
              <a:rPr lang="en-US" sz="4470" b="1" kern="0" spc="-223" dirty="0">
                <a:solidFill>
                  <a:srgbClr val="FFFFFF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Obiettivo</a:t>
            </a:r>
            <a:endParaRPr lang="en-US" sz="4470" dirty="0"/>
          </a:p>
        </p:txBody>
      </p:sp>
      <p:sp>
        <p:nvSpPr>
          <p:cNvPr id="17" name="Text 14"/>
          <p:cNvSpPr/>
          <p:nvPr/>
        </p:nvSpPr>
        <p:spPr>
          <a:xfrm>
            <a:off x="3620105" y="3590542"/>
            <a:ext cx="4873352" cy="5238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481"/>
              </a:lnSpc>
              <a:buNone/>
            </a:pPr>
            <a:r>
              <a:rPr lang="en-US" sz="2256" kern="0" spc="-113" dirty="0">
                <a:solidFill>
                  <a:srgbClr val="FFFFFF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Dimostrare l’efficacia del BPM in architetture moderne e distribuite </a:t>
            </a:r>
            <a:endParaRPr lang="en-US" sz="2256" dirty="0"/>
          </a:p>
        </p:txBody>
      </p:sp>
      <p:sp>
        <p:nvSpPr>
          <p:cNvPr id="18" name="Text 15"/>
          <p:cNvSpPr/>
          <p:nvPr/>
        </p:nvSpPr>
        <p:spPr>
          <a:xfrm>
            <a:off x="4905353" y="2637304"/>
            <a:ext cx="3622630" cy="3619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776"/>
              </a:lnSpc>
              <a:buNone/>
            </a:pPr>
            <a:r>
              <a:rPr lang="en-US" sz="1480" kern="0" spc="-74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Ruolo centrale dell’informatica nel colmare il divario tra business e tecnologia</a:t>
            </a:r>
            <a:endParaRPr lang="en-US" sz="1480" dirty="0"/>
          </a:p>
        </p:txBody>
      </p:sp>
      <p:sp>
        <p:nvSpPr>
          <p:cNvPr id="19" name="Text 16"/>
          <p:cNvSpPr/>
          <p:nvPr/>
        </p:nvSpPr>
        <p:spPr>
          <a:xfrm>
            <a:off x="813335" y="2637304"/>
            <a:ext cx="3484345" cy="3619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776"/>
              </a:lnSpc>
              <a:buNone/>
            </a:pPr>
            <a:r>
              <a:rPr lang="en-US" sz="1480" kern="0" spc="-74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Interesse per la sperimentazione pratica con strumenti open source (</a:t>
            </a:r>
            <a:r>
              <a:rPr lang="en-US" sz="1480" kern="0" spc="-74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e.g.,Camunda</a:t>
            </a:r>
            <a:r>
              <a:rPr lang="en-US" sz="1480" kern="0" spc="-74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)</a:t>
            </a:r>
            <a:endParaRPr lang="en-US" sz="1480" dirty="0"/>
          </a:p>
        </p:txBody>
      </p:sp>
      <p:sp>
        <p:nvSpPr>
          <p:cNvPr id="20" name="Text 17"/>
          <p:cNvSpPr/>
          <p:nvPr/>
        </p:nvSpPr>
        <p:spPr>
          <a:xfrm>
            <a:off x="4613834" y="1809163"/>
            <a:ext cx="4136131" cy="3619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776"/>
              </a:lnSpc>
              <a:buNone/>
            </a:pPr>
            <a:r>
              <a:rPr lang="en-US" sz="1480" kern="0" spc="-74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Necessità di strumenti per la modellazione e orchestrazione dei processi</a:t>
            </a:r>
            <a:endParaRPr lang="en-US" sz="1480" dirty="0"/>
          </a:p>
        </p:txBody>
      </p:sp>
      <p:sp>
        <p:nvSpPr>
          <p:cNvPr id="21" name="Text 18"/>
          <p:cNvSpPr/>
          <p:nvPr/>
        </p:nvSpPr>
        <p:spPr>
          <a:xfrm>
            <a:off x="839151" y="1808777"/>
            <a:ext cx="3090611" cy="3619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776"/>
              </a:lnSpc>
              <a:buNone/>
            </a:pPr>
            <a:r>
              <a:rPr lang="en-US" sz="1480" kern="0" spc="-74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Crescente esigenza di digitalizzazione e automazione nei processi aziendali</a:t>
            </a:r>
            <a:endParaRPr lang="en-US" sz="1480" dirty="0"/>
          </a:p>
        </p:txBody>
      </p:sp>
      <p:sp>
        <p:nvSpPr>
          <p:cNvPr id="22" name="Text 19"/>
          <p:cNvSpPr/>
          <p:nvPr/>
        </p:nvSpPr>
        <p:spPr>
          <a:xfrm>
            <a:off x="1465605" y="4800600"/>
            <a:ext cx="2276475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75"/>
              </a:lnSpc>
              <a:buNone/>
            </a:pPr>
            <a:r>
              <a:rPr lang="en-US" sz="1125" b="1" kern="0" spc="-1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ARDELEAN POP CATALIN VASILE</a:t>
            </a:r>
            <a:endParaRPr lang="en-US" sz="1125" dirty="0"/>
          </a:p>
        </p:txBody>
      </p:sp>
      <p:sp>
        <p:nvSpPr>
          <p:cNvPr id="23" name="Text 20"/>
          <p:cNvSpPr/>
          <p:nvPr/>
        </p:nvSpPr>
        <p:spPr>
          <a:xfrm>
            <a:off x="246513" y="4800600"/>
            <a:ext cx="1366837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75"/>
              </a:lnSpc>
              <a:buNone/>
            </a:pPr>
            <a:r>
              <a:rPr lang="en-US" sz="1125" b="1" kern="0" spc="-11" dirty="0">
                <a:solidFill>
                  <a:srgbClr val="EAEAEA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TESI DI LAUREA</a:t>
            </a:r>
            <a:endParaRPr lang="en-US" sz="112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134100" y="1419225"/>
            <a:ext cx="2838450" cy="3019425"/>
          </a:xfrm>
          <a:prstGeom prst="roundRect">
            <a:avLst>
              <a:gd name="adj" fmla="val 6443"/>
            </a:avLst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 rot="2245490">
            <a:off x="6571972" y="1242734"/>
            <a:ext cx="2819106" cy="2819106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4" name="Shape 2"/>
          <p:cNvSpPr/>
          <p:nvPr/>
        </p:nvSpPr>
        <p:spPr>
          <a:xfrm>
            <a:off x="171450" y="1419225"/>
            <a:ext cx="5805488" cy="2990850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5" name="Shape 3"/>
          <p:cNvSpPr/>
          <p:nvPr/>
        </p:nvSpPr>
        <p:spPr>
          <a:xfrm>
            <a:off x="171450" y="1419225"/>
            <a:ext cx="5805488" cy="1042988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6" name="Shape 4"/>
          <p:cNvSpPr/>
          <p:nvPr/>
        </p:nvSpPr>
        <p:spPr>
          <a:xfrm>
            <a:off x="171450" y="2576513"/>
            <a:ext cx="5805488" cy="1057275"/>
          </a:xfrm>
          <a:prstGeom prst="roundRect">
            <a:avLst>
              <a:gd name="adj" fmla="val 17297"/>
            </a:avLst>
          </a:prstGeom>
          <a:solidFill>
            <a:srgbClr val="FFFFFF"/>
          </a:solidFill>
          <a:ln w="3175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7" name="Shape 5"/>
          <p:cNvSpPr/>
          <p:nvPr/>
        </p:nvSpPr>
        <p:spPr>
          <a:xfrm>
            <a:off x="171450" y="3748087"/>
            <a:ext cx="5805488" cy="661988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8" name="Shape 6"/>
          <p:cNvSpPr/>
          <p:nvPr/>
        </p:nvSpPr>
        <p:spPr>
          <a:xfrm>
            <a:off x="171450" y="3748087"/>
            <a:ext cx="5791200" cy="661988"/>
          </a:xfrm>
          <a:prstGeom prst="roundRect">
            <a:avLst>
              <a:gd name="adj" fmla="val 27626"/>
            </a:avLst>
          </a:prstGeom>
          <a:solidFill>
            <a:srgbClr val="000000"/>
          </a:solidFill>
          <a:ln w="16837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9" name="Shape 7"/>
          <p:cNvSpPr/>
          <p:nvPr/>
        </p:nvSpPr>
        <p:spPr>
          <a:xfrm>
            <a:off x="1728788" y="2728913"/>
            <a:ext cx="4086225" cy="752475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10" name="Shape 8"/>
          <p:cNvSpPr/>
          <p:nvPr/>
        </p:nvSpPr>
        <p:spPr>
          <a:xfrm>
            <a:off x="171450" y="1419225"/>
            <a:ext cx="5795963" cy="1042988"/>
          </a:xfrm>
          <a:prstGeom prst="roundRect">
            <a:avLst>
              <a:gd name="adj" fmla="val 17534"/>
            </a:avLst>
          </a:prstGeom>
          <a:solidFill>
            <a:srgbClr val="007D34"/>
          </a:solidFill>
          <a:ln w="16837">
            <a:solidFill>
              <a:srgbClr val="007D34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11" name="Shape 9"/>
          <p:cNvSpPr/>
          <p:nvPr/>
        </p:nvSpPr>
        <p:spPr>
          <a:xfrm>
            <a:off x="6286500" y="3533775"/>
            <a:ext cx="2688431" cy="752475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12" name="Shape 10"/>
          <p:cNvSpPr/>
          <p:nvPr/>
        </p:nvSpPr>
        <p:spPr>
          <a:xfrm>
            <a:off x="171450" y="381000"/>
            <a:ext cx="8801100" cy="0"/>
          </a:xfrm>
          <a:prstGeom prst="line">
            <a:avLst/>
          </a:prstGeom>
          <a:noFill/>
          <a:ln w="3175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13" name="Shape 11"/>
          <p:cNvSpPr/>
          <p:nvPr/>
        </p:nvSpPr>
        <p:spPr>
          <a:xfrm>
            <a:off x="171450" y="4710113"/>
            <a:ext cx="3362325" cy="261937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14" name="Shape 12"/>
          <p:cNvSpPr/>
          <p:nvPr/>
        </p:nvSpPr>
        <p:spPr>
          <a:xfrm>
            <a:off x="171450" y="4710113"/>
            <a:ext cx="1214438" cy="261937"/>
          </a:xfrm>
          <a:prstGeom prst="roundRect">
            <a:avLst>
              <a:gd name="adj" fmla="val 349092"/>
            </a:avLst>
          </a:prstGeom>
          <a:solidFill>
            <a:srgbClr val="000000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5" name="Shape 13"/>
          <p:cNvSpPr/>
          <p:nvPr/>
        </p:nvSpPr>
        <p:spPr>
          <a:xfrm>
            <a:off x="1409700" y="4710113"/>
            <a:ext cx="2124075" cy="261937"/>
          </a:xfrm>
          <a:prstGeom prst="roundRect">
            <a:avLst>
              <a:gd name="adj" fmla="val 349092"/>
            </a:avLst>
          </a:prstGeom>
          <a:solidFill>
            <a:srgbClr val="FFFFFF"/>
          </a:solidFill>
          <a:ln w="254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pic>
        <p:nvPicPr>
          <p:cNvPr id="1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953" y="2354226"/>
            <a:ext cx="464032" cy="390861"/>
          </a:xfrm>
          <a:prstGeom prst="rect">
            <a:avLst/>
          </a:prstGeom>
        </p:spPr>
      </p:pic>
      <p:pic>
        <p:nvPicPr>
          <p:cNvPr id="1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3520" y="3101778"/>
            <a:ext cx="382893" cy="277766"/>
          </a:xfrm>
          <a:prstGeom prst="rect">
            <a:avLst/>
          </a:prstGeom>
        </p:spPr>
      </p:pic>
      <p:pic>
        <p:nvPicPr>
          <p:cNvPr id="1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4206" y="1904888"/>
            <a:ext cx="1006920" cy="978712"/>
          </a:xfrm>
          <a:prstGeom prst="rect">
            <a:avLst/>
          </a:prstGeom>
        </p:spPr>
      </p:pic>
      <p:pic>
        <p:nvPicPr>
          <p:cNvPr id="1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6774" y="1971559"/>
            <a:ext cx="1006999" cy="978688"/>
          </a:xfrm>
          <a:prstGeom prst="rect">
            <a:avLst/>
          </a:prstGeom>
        </p:spPr>
      </p:pic>
      <p:pic>
        <p:nvPicPr>
          <p:cNvPr id="2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8155" y="2578509"/>
            <a:ext cx="277509" cy="322719"/>
          </a:xfrm>
          <a:prstGeom prst="rect">
            <a:avLst/>
          </a:prstGeom>
        </p:spPr>
      </p:pic>
      <p:pic>
        <p:nvPicPr>
          <p:cNvPr id="21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6820" y="1971558"/>
            <a:ext cx="1006980" cy="961001"/>
          </a:xfrm>
          <a:prstGeom prst="rect">
            <a:avLst/>
          </a:prstGeom>
        </p:spPr>
      </p:pic>
      <p:pic>
        <p:nvPicPr>
          <p:cNvPr id="22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3432" y="2333129"/>
            <a:ext cx="518824" cy="584704"/>
          </a:xfrm>
          <a:prstGeom prst="rect">
            <a:avLst/>
          </a:prstGeom>
        </p:spPr>
      </p:pic>
      <p:pic>
        <p:nvPicPr>
          <p:cNvPr id="23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05510" y="2574836"/>
            <a:ext cx="251040" cy="398472"/>
          </a:xfrm>
          <a:prstGeom prst="rect">
            <a:avLst/>
          </a:prstGeom>
        </p:spPr>
      </p:pic>
      <p:pic>
        <p:nvPicPr>
          <p:cNvPr id="24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55404" y="2222042"/>
            <a:ext cx="565300" cy="433778"/>
          </a:xfrm>
          <a:prstGeom prst="rect">
            <a:avLst/>
          </a:prstGeom>
        </p:spPr>
      </p:pic>
      <p:pic>
        <p:nvPicPr>
          <p:cNvPr id="25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95416" y="2265676"/>
            <a:ext cx="484552" cy="705942"/>
          </a:xfrm>
          <a:prstGeom prst="rect">
            <a:avLst/>
          </a:prstGeom>
        </p:spPr>
      </p:pic>
      <p:pic>
        <p:nvPicPr>
          <p:cNvPr id="26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17737" y="1920840"/>
            <a:ext cx="672880" cy="938127"/>
          </a:xfrm>
          <a:prstGeom prst="rect">
            <a:avLst/>
          </a:prstGeom>
        </p:spPr>
      </p:pic>
      <p:pic>
        <p:nvPicPr>
          <p:cNvPr id="27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17156" y="2038776"/>
            <a:ext cx="673303" cy="818198"/>
          </a:xfrm>
          <a:prstGeom prst="rect">
            <a:avLst/>
          </a:prstGeom>
        </p:spPr>
      </p:pic>
      <p:pic>
        <p:nvPicPr>
          <p:cNvPr id="28" name="Image 12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95687" y="2264354"/>
            <a:ext cx="527484" cy="797302"/>
          </a:xfrm>
          <a:prstGeom prst="rect">
            <a:avLst/>
          </a:prstGeom>
        </p:spPr>
      </p:pic>
      <p:pic>
        <p:nvPicPr>
          <p:cNvPr id="29" name="Image 13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81121" y="2249831"/>
            <a:ext cx="370033" cy="807645"/>
          </a:xfrm>
          <a:prstGeom prst="rect">
            <a:avLst/>
          </a:prstGeom>
        </p:spPr>
      </p:pic>
      <p:pic>
        <p:nvPicPr>
          <p:cNvPr id="30" name="Image 14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17165" y="2038775"/>
            <a:ext cx="673303" cy="818199"/>
          </a:xfrm>
          <a:prstGeom prst="rect">
            <a:avLst/>
          </a:prstGeom>
        </p:spPr>
      </p:pic>
      <p:pic>
        <p:nvPicPr>
          <p:cNvPr id="31" name="Image 15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629650" y="652463"/>
            <a:ext cx="342900" cy="461963"/>
          </a:xfrm>
          <a:prstGeom prst="rect">
            <a:avLst/>
          </a:prstGeom>
        </p:spPr>
      </p:pic>
      <p:sp>
        <p:nvSpPr>
          <p:cNvPr id="32" name="Text 14"/>
          <p:cNvSpPr/>
          <p:nvPr/>
        </p:nvSpPr>
        <p:spPr>
          <a:xfrm>
            <a:off x="161925" y="676275"/>
            <a:ext cx="8824913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4275" b="1" kern="0" spc="-86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Obiettivo &amp; approccio metodologico</a:t>
            </a:r>
            <a:endParaRPr lang="en-US" sz="4275" dirty="0"/>
          </a:p>
        </p:txBody>
      </p:sp>
      <p:sp>
        <p:nvSpPr>
          <p:cNvPr id="33" name="Text 15"/>
          <p:cNvSpPr/>
          <p:nvPr/>
        </p:nvSpPr>
        <p:spPr>
          <a:xfrm>
            <a:off x="408222" y="3981450"/>
            <a:ext cx="1595438" cy="195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828"/>
              </a:lnSpc>
              <a:buNone/>
            </a:pPr>
            <a:r>
              <a:rPr lang="en-US" sz="2700" b="1" kern="0" spc="-135" dirty="0">
                <a:solidFill>
                  <a:srgbClr val="FFFFFF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Tool usati</a:t>
            </a:r>
            <a:endParaRPr lang="en-US" sz="2700" dirty="0"/>
          </a:p>
        </p:txBody>
      </p:sp>
      <p:sp>
        <p:nvSpPr>
          <p:cNvPr id="34" name="Text 16"/>
          <p:cNvSpPr/>
          <p:nvPr/>
        </p:nvSpPr>
        <p:spPr>
          <a:xfrm>
            <a:off x="1746484" y="3940969"/>
            <a:ext cx="4174025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320"/>
              </a:lnSpc>
              <a:buNone/>
            </a:pPr>
            <a:r>
              <a:rPr lang="en-US" sz="1200" kern="0" spc="-60" dirty="0">
                <a:solidFill>
                  <a:srgbClr val="FFFFFF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API Rest (OpenWeather), Worker Python, Decisioni DMN, Timer, Connettori, Notifica mail</a:t>
            </a:r>
            <a:endParaRPr lang="en-US" sz="1200" dirty="0"/>
          </a:p>
        </p:txBody>
      </p:sp>
      <p:sp>
        <p:nvSpPr>
          <p:cNvPr id="35" name="Text 17"/>
          <p:cNvSpPr/>
          <p:nvPr/>
        </p:nvSpPr>
        <p:spPr>
          <a:xfrm>
            <a:off x="323850" y="2871788"/>
            <a:ext cx="1662113" cy="4667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828"/>
              </a:lnSpc>
              <a:buNone/>
            </a:pPr>
            <a:r>
              <a:rPr lang="en-US" sz="1950" b="1" kern="0" spc="-98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Approccio</a:t>
            </a:r>
            <a:endParaRPr lang="en-US" sz="1950" dirty="0"/>
          </a:p>
          <a:p>
            <a:pPr marL="0" indent="0" algn="l">
              <a:lnSpc>
                <a:spcPts val="1828"/>
              </a:lnSpc>
              <a:buNone/>
            </a:pPr>
            <a:r>
              <a:rPr lang="en-US" sz="1950" b="1" kern="0" spc="-98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metodologico</a:t>
            </a:r>
            <a:endParaRPr lang="en-US" sz="1950" dirty="0"/>
          </a:p>
        </p:txBody>
      </p:sp>
      <p:sp>
        <p:nvSpPr>
          <p:cNvPr id="36" name="Text 18"/>
          <p:cNvSpPr/>
          <p:nvPr/>
        </p:nvSpPr>
        <p:spPr>
          <a:xfrm>
            <a:off x="1728788" y="2728913"/>
            <a:ext cx="1993467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1450" indent="-171450" algn="l">
              <a:lnSpc>
                <a:spcPts val="1320"/>
              </a:lnSpc>
              <a:buFont typeface="Arial" panose="020B0604020202020204" pitchFamily="34" charset="0"/>
              <a:buChar char="•"/>
            </a:pPr>
            <a:r>
              <a:rPr lang="en-US" sz="1200" kern="0" spc="-6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Analisi teorica dei concetti di BPM e BPMN</a:t>
            </a:r>
            <a:endParaRPr lang="en-US" sz="1200" dirty="0"/>
          </a:p>
        </p:txBody>
      </p:sp>
      <p:sp>
        <p:nvSpPr>
          <p:cNvPr id="37" name="Text 19"/>
          <p:cNvSpPr/>
          <p:nvPr/>
        </p:nvSpPr>
        <p:spPr>
          <a:xfrm>
            <a:off x="3629025" y="2728913"/>
            <a:ext cx="2410471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1450" indent="-171450" algn="l">
              <a:lnSpc>
                <a:spcPts val="1320"/>
              </a:lnSpc>
              <a:buFont typeface="Arial" panose="020B0604020202020204" pitchFamily="34" charset="0"/>
              <a:buChar char="•"/>
            </a:pPr>
            <a:r>
              <a:rPr lang="en-US" sz="1200" kern="0" spc="-6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Studio dell’architettura dei sistemi BPM e delle integrazioni possibili</a:t>
            </a:r>
            <a:endParaRPr lang="en-US" sz="1200" dirty="0"/>
          </a:p>
        </p:txBody>
      </p:sp>
      <p:sp>
        <p:nvSpPr>
          <p:cNvPr id="38" name="Text 20"/>
          <p:cNvSpPr/>
          <p:nvPr/>
        </p:nvSpPr>
        <p:spPr>
          <a:xfrm>
            <a:off x="1728788" y="3205163"/>
            <a:ext cx="2157413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1450" indent="-171450" algn="l">
              <a:lnSpc>
                <a:spcPts val="1320"/>
              </a:lnSpc>
              <a:buFont typeface="Arial" panose="020B0604020202020204" pitchFamily="34" charset="0"/>
              <a:buChar char="•"/>
            </a:pPr>
            <a:r>
              <a:rPr lang="en-US" sz="1200" kern="0" spc="-6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Scelta della piattaforma open-source Camunda</a:t>
            </a:r>
            <a:endParaRPr lang="en-US" sz="1200" dirty="0"/>
          </a:p>
        </p:txBody>
      </p:sp>
      <p:sp>
        <p:nvSpPr>
          <p:cNvPr id="39" name="Text 21"/>
          <p:cNvSpPr/>
          <p:nvPr/>
        </p:nvSpPr>
        <p:spPr>
          <a:xfrm>
            <a:off x="3629025" y="3205163"/>
            <a:ext cx="2314576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1450" indent="-171450" algn="l">
              <a:lnSpc>
                <a:spcPts val="1320"/>
              </a:lnSpc>
              <a:buFont typeface="Arial" panose="020B0604020202020204" pitchFamily="34" charset="0"/>
              <a:buChar char="•"/>
            </a:pPr>
            <a:r>
              <a:rPr lang="en-US" sz="1200" kern="0" spc="-6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Modellazione e implementazione di un processo aziendale reale</a:t>
            </a:r>
            <a:endParaRPr lang="en-US" sz="1200" dirty="0"/>
          </a:p>
        </p:txBody>
      </p:sp>
      <p:sp>
        <p:nvSpPr>
          <p:cNvPr id="40" name="Text 22"/>
          <p:cNvSpPr/>
          <p:nvPr/>
        </p:nvSpPr>
        <p:spPr>
          <a:xfrm>
            <a:off x="408222" y="1728788"/>
            <a:ext cx="1662113" cy="4238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828"/>
              </a:lnSpc>
              <a:buNone/>
            </a:pPr>
            <a:r>
              <a:rPr lang="en-US" sz="2700" b="1" kern="0" spc="-135" dirty="0">
                <a:solidFill>
                  <a:srgbClr val="FFFFFF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Obiettivo</a:t>
            </a:r>
            <a:endParaRPr lang="en-US" sz="2700" dirty="0"/>
          </a:p>
          <a:p>
            <a:pPr marL="0" indent="0" algn="l">
              <a:lnSpc>
                <a:spcPts val="1828"/>
              </a:lnSpc>
              <a:buNone/>
            </a:pPr>
            <a:r>
              <a:rPr lang="en-US" sz="2700" b="1" kern="0" spc="-135" dirty="0">
                <a:solidFill>
                  <a:srgbClr val="FFFFFF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princip</a:t>
            </a:r>
            <a:r>
              <a:rPr lang="en-US" sz="2325" b="1" kern="0" spc="-135" dirty="0">
                <a:solidFill>
                  <a:srgbClr val="FFFFFF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ale</a:t>
            </a:r>
            <a:endParaRPr lang="en-US" sz="2700" dirty="0"/>
          </a:p>
        </p:txBody>
      </p:sp>
      <p:sp>
        <p:nvSpPr>
          <p:cNvPr id="41" name="Text 23"/>
          <p:cNvSpPr/>
          <p:nvPr/>
        </p:nvSpPr>
        <p:spPr>
          <a:xfrm>
            <a:off x="1813160" y="1719263"/>
            <a:ext cx="4057126" cy="4429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320"/>
              </a:lnSpc>
              <a:buNone/>
            </a:pPr>
            <a:r>
              <a:rPr lang="en-US" sz="1200" kern="0" spc="-60" dirty="0">
                <a:solidFill>
                  <a:srgbClr val="FFFFFF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Dimostrare come i processi aziendali possano essere modellati, automatizzati e orchestrati in ambienti distribuiti, utilizzando BPMN e architetture a microservizi.</a:t>
            </a:r>
            <a:endParaRPr lang="en-US" sz="1200" dirty="0"/>
          </a:p>
        </p:txBody>
      </p:sp>
      <p:sp>
        <p:nvSpPr>
          <p:cNvPr id="42" name="Text 24"/>
          <p:cNvSpPr/>
          <p:nvPr/>
        </p:nvSpPr>
        <p:spPr>
          <a:xfrm>
            <a:off x="6286500" y="3100388"/>
            <a:ext cx="2152650" cy="23336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828"/>
              </a:lnSpc>
              <a:buNone/>
            </a:pPr>
            <a:r>
              <a:rPr lang="en-US" sz="1950" b="1" kern="0" spc="-98" dirty="0">
                <a:solidFill>
                  <a:srgbClr val="007D34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Focus sperimentale</a:t>
            </a:r>
            <a:endParaRPr lang="en-US" sz="1950" dirty="0"/>
          </a:p>
        </p:txBody>
      </p:sp>
      <p:sp>
        <p:nvSpPr>
          <p:cNvPr id="43" name="Text 25"/>
          <p:cNvSpPr/>
          <p:nvPr/>
        </p:nvSpPr>
        <p:spPr>
          <a:xfrm>
            <a:off x="6286501" y="3533775"/>
            <a:ext cx="2814638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320"/>
              </a:lnSpc>
              <a:buNone/>
            </a:pPr>
            <a:r>
              <a:rPr lang="en-US" sz="1200" kern="0" spc="-6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Dimostrare l’</a:t>
            </a:r>
            <a:r>
              <a:rPr lang="en-US" sz="1200" b="1" kern="0" spc="-6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interoperabilità</a:t>
            </a:r>
            <a:r>
              <a:rPr lang="en-US" sz="1200" kern="0" spc="-6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tra motori BPM e microservizi</a:t>
            </a:r>
            <a:endParaRPr lang="en-US" sz="1200" dirty="0"/>
          </a:p>
        </p:txBody>
      </p:sp>
      <p:sp>
        <p:nvSpPr>
          <p:cNvPr id="44" name="Text 26"/>
          <p:cNvSpPr/>
          <p:nvPr/>
        </p:nvSpPr>
        <p:spPr>
          <a:xfrm>
            <a:off x="6286501" y="4010025"/>
            <a:ext cx="2780653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320"/>
              </a:lnSpc>
              <a:buNone/>
            </a:pPr>
            <a:r>
              <a:rPr lang="en-US" sz="1200" kern="0" spc="-60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Evidenziare</a:t>
            </a:r>
            <a:r>
              <a:rPr lang="en-US" sz="1200" kern="0" spc="-6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1200" b="1" kern="0" spc="-60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scalabilità</a:t>
            </a:r>
            <a:r>
              <a:rPr lang="en-US" sz="1200" kern="0" spc="-6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, </a:t>
            </a:r>
            <a:r>
              <a:rPr lang="en-US" sz="1200" b="1" kern="0" spc="-6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osservabilità</a:t>
            </a:r>
            <a:r>
              <a:rPr lang="en-US" sz="1200" kern="0" spc="-6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e </a:t>
            </a:r>
            <a:r>
              <a:rPr lang="en-US" sz="1200" b="1" kern="0" spc="-60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robustezza</a:t>
            </a:r>
            <a:r>
              <a:rPr lang="en-US" sz="1200" kern="0" spc="-6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del processo modellato</a:t>
            </a:r>
            <a:endParaRPr lang="en-US" sz="1200" dirty="0"/>
          </a:p>
        </p:txBody>
      </p:sp>
      <p:sp>
        <p:nvSpPr>
          <p:cNvPr id="45" name="Text 27"/>
          <p:cNvSpPr/>
          <p:nvPr/>
        </p:nvSpPr>
        <p:spPr>
          <a:xfrm>
            <a:off x="1468870" y="4800600"/>
            <a:ext cx="2160155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75"/>
              </a:lnSpc>
              <a:buNone/>
            </a:pPr>
            <a:r>
              <a:rPr lang="en-US" sz="1125" b="1" kern="0" spc="-1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ARDELEAN POP CATALIN VASILE</a:t>
            </a:r>
            <a:endParaRPr lang="en-US" sz="1125" dirty="0"/>
          </a:p>
        </p:txBody>
      </p:sp>
      <p:sp>
        <p:nvSpPr>
          <p:cNvPr id="46" name="Text 28"/>
          <p:cNvSpPr/>
          <p:nvPr/>
        </p:nvSpPr>
        <p:spPr>
          <a:xfrm>
            <a:off x="259196" y="4800600"/>
            <a:ext cx="1366837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75"/>
              </a:lnSpc>
              <a:buNone/>
            </a:pPr>
            <a:r>
              <a:rPr lang="en-US" sz="1125" b="1" kern="0" spc="-11" dirty="0">
                <a:solidFill>
                  <a:srgbClr val="EAEAEA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TESI DI LAUREA</a:t>
            </a:r>
            <a:endParaRPr lang="en-US" sz="112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905000" y="2686050"/>
            <a:ext cx="7067550" cy="1681163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171450" y="381000"/>
            <a:ext cx="8801100" cy="0"/>
          </a:xfrm>
          <a:prstGeom prst="line">
            <a:avLst/>
          </a:prstGeom>
          <a:noFill/>
          <a:ln w="3175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4" name="Shape 2"/>
          <p:cNvSpPr/>
          <p:nvPr/>
        </p:nvSpPr>
        <p:spPr>
          <a:xfrm>
            <a:off x="171450" y="4710113"/>
            <a:ext cx="3362325" cy="261937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5" name="Shape 3"/>
          <p:cNvSpPr/>
          <p:nvPr/>
        </p:nvSpPr>
        <p:spPr>
          <a:xfrm>
            <a:off x="171450" y="4710113"/>
            <a:ext cx="1214438" cy="261937"/>
          </a:xfrm>
          <a:prstGeom prst="roundRect">
            <a:avLst>
              <a:gd name="adj" fmla="val 349092"/>
            </a:avLst>
          </a:prstGeom>
          <a:solidFill>
            <a:srgbClr val="000000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6" name="Shape 4"/>
          <p:cNvSpPr/>
          <p:nvPr/>
        </p:nvSpPr>
        <p:spPr>
          <a:xfrm>
            <a:off x="1409700" y="4710113"/>
            <a:ext cx="2124075" cy="261937"/>
          </a:xfrm>
          <a:prstGeom prst="roundRect">
            <a:avLst>
              <a:gd name="adj" fmla="val 349092"/>
            </a:avLst>
          </a:prstGeom>
          <a:solidFill>
            <a:srgbClr val="FFFFFF"/>
          </a:solidFill>
          <a:ln w="254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932113"/>
            <a:ext cx="7067550" cy="4414"/>
          </a:xfrm>
          <a:prstGeom prst="rect">
            <a:avLst/>
          </a:prstGeom>
        </p:spPr>
      </p:pic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290888"/>
            <a:ext cx="7067550" cy="4414"/>
          </a:xfrm>
          <a:prstGeom prst="rect">
            <a:avLst/>
          </a:prstGeom>
        </p:spPr>
      </p:pic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664791"/>
            <a:ext cx="7067550" cy="4415"/>
          </a:xfrm>
          <a:prstGeom prst="rect">
            <a:avLst/>
          </a:prstGeom>
        </p:spPr>
      </p:pic>
      <p:pic>
        <p:nvPicPr>
          <p:cNvPr id="12" name="Image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650" y="652463"/>
            <a:ext cx="342900" cy="461963"/>
          </a:xfrm>
          <a:prstGeom prst="rect">
            <a:avLst/>
          </a:prstGeom>
        </p:spPr>
      </p:pic>
      <p:sp>
        <p:nvSpPr>
          <p:cNvPr id="13" name="Text 5"/>
          <p:cNvSpPr/>
          <p:nvPr/>
        </p:nvSpPr>
        <p:spPr>
          <a:xfrm>
            <a:off x="197643" y="883444"/>
            <a:ext cx="8748713" cy="966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13500" b="1" kern="0" spc="-405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BPM</a:t>
            </a:r>
            <a:endParaRPr lang="en-US" sz="13500" dirty="0"/>
          </a:p>
        </p:txBody>
      </p:sp>
      <p:sp>
        <p:nvSpPr>
          <p:cNvPr id="14" name="Text 6"/>
          <p:cNvSpPr/>
          <p:nvPr/>
        </p:nvSpPr>
        <p:spPr>
          <a:xfrm>
            <a:off x="1905000" y="2686050"/>
            <a:ext cx="2047875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22"/>
              </a:lnSpc>
              <a:buNone/>
            </a:pPr>
            <a:r>
              <a:rPr lang="en-US" sz="1460" kern="0" spc="-73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Introduzione al BPM</a:t>
            </a:r>
            <a:endParaRPr lang="en-US" sz="1460" dirty="0"/>
          </a:p>
        </p:txBody>
      </p:sp>
      <p:sp>
        <p:nvSpPr>
          <p:cNvPr id="15" name="Text 7"/>
          <p:cNvSpPr/>
          <p:nvPr/>
        </p:nvSpPr>
        <p:spPr>
          <a:xfrm>
            <a:off x="1905000" y="3044825"/>
            <a:ext cx="2066925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22"/>
              </a:lnSpc>
              <a:buNone/>
            </a:pPr>
            <a:r>
              <a:rPr lang="en-US" sz="1460" kern="0" spc="-73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Ciclo di vita del BPM</a:t>
            </a:r>
            <a:endParaRPr lang="en-US" sz="1460" dirty="0"/>
          </a:p>
        </p:txBody>
      </p:sp>
      <p:sp>
        <p:nvSpPr>
          <p:cNvPr id="18" name="Text 10"/>
          <p:cNvSpPr/>
          <p:nvPr/>
        </p:nvSpPr>
        <p:spPr>
          <a:xfrm>
            <a:off x="1905000" y="3455541"/>
            <a:ext cx="2824163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22"/>
              </a:lnSpc>
              <a:buNone/>
            </a:pPr>
            <a:r>
              <a:rPr lang="en-US" sz="1460" kern="0" spc="-73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BPM e trasformazione digitale</a:t>
            </a:r>
            <a:endParaRPr lang="en-US" sz="1460" dirty="0"/>
          </a:p>
        </p:txBody>
      </p:sp>
      <p:sp>
        <p:nvSpPr>
          <p:cNvPr id="19" name="Text 11"/>
          <p:cNvSpPr/>
          <p:nvPr/>
        </p:nvSpPr>
        <p:spPr>
          <a:xfrm>
            <a:off x="1473994" y="4800600"/>
            <a:ext cx="2276475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75"/>
              </a:lnSpc>
              <a:buNone/>
            </a:pPr>
            <a:r>
              <a:rPr lang="en-US" sz="1125" b="1" kern="0" spc="-1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ARDELEAN POP CATALIN VASILE</a:t>
            </a:r>
            <a:endParaRPr lang="en-US" sz="1125" dirty="0"/>
          </a:p>
        </p:txBody>
      </p:sp>
      <p:sp>
        <p:nvSpPr>
          <p:cNvPr id="20" name="Text 12"/>
          <p:cNvSpPr/>
          <p:nvPr/>
        </p:nvSpPr>
        <p:spPr>
          <a:xfrm>
            <a:off x="254577" y="4800599"/>
            <a:ext cx="1366837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75"/>
              </a:lnSpc>
              <a:buNone/>
            </a:pPr>
            <a:r>
              <a:rPr lang="en-US" sz="1125" b="1" kern="0" spc="-11" dirty="0">
                <a:solidFill>
                  <a:srgbClr val="EAEAEA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TESI DI LAUREA</a:t>
            </a:r>
            <a:endParaRPr lang="en-US" sz="112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447925" y="1600200"/>
            <a:ext cx="6524625" cy="2781300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171450" y="381000"/>
            <a:ext cx="8801100" cy="0"/>
          </a:xfrm>
          <a:prstGeom prst="line">
            <a:avLst/>
          </a:prstGeom>
          <a:noFill/>
          <a:ln w="3175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4" name="Shape 2"/>
          <p:cNvSpPr/>
          <p:nvPr/>
        </p:nvSpPr>
        <p:spPr>
          <a:xfrm>
            <a:off x="171450" y="4710113"/>
            <a:ext cx="3362325" cy="261937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5" name="Shape 3"/>
          <p:cNvSpPr/>
          <p:nvPr/>
        </p:nvSpPr>
        <p:spPr>
          <a:xfrm>
            <a:off x="171450" y="4710113"/>
            <a:ext cx="1214438" cy="261937"/>
          </a:xfrm>
          <a:prstGeom prst="roundRect">
            <a:avLst>
              <a:gd name="adj" fmla="val 349092"/>
            </a:avLst>
          </a:prstGeom>
          <a:solidFill>
            <a:srgbClr val="000000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6" name="Shape 4"/>
          <p:cNvSpPr/>
          <p:nvPr/>
        </p:nvSpPr>
        <p:spPr>
          <a:xfrm>
            <a:off x="1409700" y="4710113"/>
            <a:ext cx="2124075" cy="261937"/>
          </a:xfrm>
          <a:prstGeom prst="roundRect">
            <a:avLst>
              <a:gd name="adj" fmla="val 349092"/>
            </a:avLst>
          </a:prstGeom>
          <a:solidFill>
            <a:srgbClr val="FFFFFF"/>
          </a:solidFill>
          <a:ln w="254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7" name="Shape 5"/>
          <p:cNvSpPr/>
          <p:nvPr/>
        </p:nvSpPr>
        <p:spPr>
          <a:xfrm>
            <a:off x="2447925" y="2543175"/>
            <a:ext cx="6524625" cy="1143000"/>
          </a:xfrm>
          <a:prstGeom prst="roundRect">
            <a:avLst>
              <a:gd name="adj" fmla="val 16000"/>
            </a:avLst>
          </a:prstGeom>
          <a:solidFill>
            <a:srgbClr val="FFFFFF"/>
          </a:solidFill>
          <a:ln w="3175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8" name="Shape 6"/>
          <p:cNvSpPr/>
          <p:nvPr/>
        </p:nvSpPr>
        <p:spPr>
          <a:xfrm>
            <a:off x="4357688" y="2800350"/>
            <a:ext cx="4357688" cy="628650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9" name="Shape 7"/>
          <p:cNvSpPr/>
          <p:nvPr/>
        </p:nvSpPr>
        <p:spPr>
          <a:xfrm>
            <a:off x="4357688" y="2800350"/>
            <a:ext cx="4357688" cy="100013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10" name="Shape 8"/>
          <p:cNvSpPr/>
          <p:nvPr/>
        </p:nvSpPr>
        <p:spPr>
          <a:xfrm>
            <a:off x="4357688" y="2976563"/>
            <a:ext cx="4357688" cy="100013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11" name="Shape 9"/>
          <p:cNvSpPr/>
          <p:nvPr/>
        </p:nvSpPr>
        <p:spPr>
          <a:xfrm>
            <a:off x="4357688" y="3152775"/>
            <a:ext cx="4357688" cy="100013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12" name="Shape 10"/>
          <p:cNvSpPr/>
          <p:nvPr/>
        </p:nvSpPr>
        <p:spPr>
          <a:xfrm>
            <a:off x="4357688" y="3328988"/>
            <a:ext cx="4357688" cy="100013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13" name="Shape 11"/>
          <p:cNvSpPr/>
          <p:nvPr/>
        </p:nvSpPr>
        <p:spPr>
          <a:xfrm>
            <a:off x="4357688" y="3336131"/>
            <a:ext cx="85725" cy="85725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4" name="Shape 12"/>
          <p:cNvSpPr/>
          <p:nvPr/>
        </p:nvSpPr>
        <p:spPr>
          <a:xfrm>
            <a:off x="4357688" y="3159919"/>
            <a:ext cx="85725" cy="85725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5" name="Shape 13"/>
          <p:cNvSpPr/>
          <p:nvPr/>
        </p:nvSpPr>
        <p:spPr>
          <a:xfrm>
            <a:off x="4357688" y="2983706"/>
            <a:ext cx="85725" cy="85725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6" name="Shape 14"/>
          <p:cNvSpPr/>
          <p:nvPr/>
        </p:nvSpPr>
        <p:spPr>
          <a:xfrm>
            <a:off x="4357688" y="2807494"/>
            <a:ext cx="85725" cy="85725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650" y="652463"/>
            <a:ext cx="342900" cy="461963"/>
          </a:xfrm>
          <a:prstGeom prst="rect">
            <a:avLst/>
          </a:prstGeom>
        </p:spPr>
      </p:pic>
      <p:sp>
        <p:nvSpPr>
          <p:cNvPr id="18" name="Text 15"/>
          <p:cNvSpPr/>
          <p:nvPr/>
        </p:nvSpPr>
        <p:spPr>
          <a:xfrm>
            <a:off x="171450" y="676275"/>
            <a:ext cx="6291263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4275" b="1" kern="0" spc="-86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Introduzione al BPM</a:t>
            </a:r>
            <a:endParaRPr lang="en-US" sz="4275" dirty="0"/>
          </a:p>
        </p:txBody>
      </p:sp>
      <p:sp>
        <p:nvSpPr>
          <p:cNvPr id="19" name="Text 16"/>
          <p:cNvSpPr/>
          <p:nvPr/>
        </p:nvSpPr>
        <p:spPr>
          <a:xfrm>
            <a:off x="1473994" y="4800600"/>
            <a:ext cx="2276475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75"/>
              </a:lnSpc>
              <a:buNone/>
            </a:pPr>
            <a:r>
              <a:rPr lang="en-US" sz="1125" b="1" kern="0" spc="-1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ARDELEAN POP CATALIN VASILE</a:t>
            </a:r>
            <a:endParaRPr lang="en-US" sz="1125" dirty="0"/>
          </a:p>
        </p:txBody>
      </p:sp>
      <p:sp>
        <p:nvSpPr>
          <p:cNvPr id="20" name="Text 17"/>
          <p:cNvSpPr/>
          <p:nvPr/>
        </p:nvSpPr>
        <p:spPr>
          <a:xfrm>
            <a:off x="260160" y="4800600"/>
            <a:ext cx="1366837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75"/>
              </a:lnSpc>
              <a:buNone/>
            </a:pPr>
            <a:r>
              <a:rPr lang="en-US" sz="1125" b="1" kern="0" spc="-11" dirty="0">
                <a:solidFill>
                  <a:srgbClr val="EAEAEA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TESI DI LAUREA</a:t>
            </a:r>
            <a:endParaRPr lang="en-US" sz="1125" dirty="0"/>
          </a:p>
        </p:txBody>
      </p:sp>
      <p:sp>
        <p:nvSpPr>
          <p:cNvPr id="21" name="Text 18"/>
          <p:cNvSpPr/>
          <p:nvPr/>
        </p:nvSpPr>
        <p:spPr>
          <a:xfrm>
            <a:off x="2447925" y="1600200"/>
            <a:ext cx="6981825" cy="6334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0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Il Business Process Management è una disciplina che unisce approcci manageriali, tecnici e informatici per modellare, ottimizzare e automatizzare i processi aziendali.</a:t>
            </a:r>
            <a:endParaRPr lang="en-US" sz="1500" dirty="0"/>
          </a:p>
        </p:txBody>
      </p:sp>
      <p:sp>
        <p:nvSpPr>
          <p:cNvPr id="22" name="Text 19"/>
          <p:cNvSpPr/>
          <p:nvPr/>
        </p:nvSpPr>
        <p:spPr>
          <a:xfrm>
            <a:off x="2447925" y="3995738"/>
            <a:ext cx="6505575" cy="3857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0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L’obiettivo del BPM è fornire controllo, flessibilità e orientamento al valore attraverso una gestione strutturata dei processi</a:t>
            </a:r>
            <a:endParaRPr lang="en-US" sz="1500" dirty="0"/>
          </a:p>
        </p:txBody>
      </p:sp>
      <p:sp>
        <p:nvSpPr>
          <p:cNvPr id="23" name="Text 20"/>
          <p:cNvSpPr/>
          <p:nvPr/>
        </p:nvSpPr>
        <p:spPr>
          <a:xfrm>
            <a:off x="2705100" y="2924175"/>
            <a:ext cx="1976437" cy="381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875"/>
              </a:lnSpc>
              <a:buNone/>
            </a:pPr>
            <a:r>
              <a:rPr lang="en-US" sz="2025" b="1" kern="0" spc="-10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Caratteristiche principali</a:t>
            </a:r>
            <a:endParaRPr lang="en-US" sz="2025" dirty="0"/>
          </a:p>
        </p:txBody>
      </p:sp>
      <p:sp>
        <p:nvSpPr>
          <p:cNvPr id="24" name="Text 21"/>
          <p:cNvSpPr/>
          <p:nvPr/>
        </p:nvSpPr>
        <p:spPr>
          <a:xfrm>
            <a:off x="4467225" y="3328986"/>
            <a:ext cx="4209950" cy="10001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425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Supporto alla trasformazione digitale e agilità organizzativa</a:t>
            </a:r>
            <a:endParaRPr lang="en-US" sz="1425" dirty="0"/>
          </a:p>
        </p:txBody>
      </p:sp>
      <p:sp>
        <p:nvSpPr>
          <p:cNvPr id="25" name="Text 22"/>
          <p:cNvSpPr/>
          <p:nvPr/>
        </p:nvSpPr>
        <p:spPr>
          <a:xfrm>
            <a:off x="4467225" y="3152775"/>
            <a:ext cx="4357688" cy="10001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425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Integrazione tra business e tecnologie digitali</a:t>
            </a:r>
            <a:endParaRPr lang="en-US" sz="1425" dirty="0"/>
          </a:p>
        </p:txBody>
      </p:sp>
      <p:sp>
        <p:nvSpPr>
          <p:cNvPr id="26" name="Text 23"/>
          <p:cNvSpPr/>
          <p:nvPr/>
        </p:nvSpPr>
        <p:spPr>
          <a:xfrm>
            <a:off x="4467225" y="2976563"/>
            <a:ext cx="4357688" cy="10001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425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Allineamento tra strategia aziendale e operatività</a:t>
            </a:r>
            <a:endParaRPr lang="en-US" sz="1425" dirty="0"/>
          </a:p>
        </p:txBody>
      </p:sp>
      <p:sp>
        <p:nvSpPr>
          <p:cNvPr id="27" name="Text 24"/>
          <p:cNvSpPr/>
          <p:nvPr/>
        </p:nvSpPr>
        <p:spPr>
          <a:xfrm>
            <a:off x="4467225" y="2800350"/>
            <a:ext cx="4357688" cy="10001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425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Approccio sistemico e iterativo per migliorare i processi</a:t>
            </a:r>
            <a:endParaRPr lang="en-US" sz="142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15" grpId="0" animBg="1"/>
      <p:bldP spid="16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7D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71450" y="381000"/>
            <a:ext cx="8801100" cy="0"/>
          </a:xfrm>
          <a:prstGeom prst="line">
            <a:avLst/>
          </a:prstGeom>
          <a:noFill/>
          <a:ln w="3175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171450" y="4710113"/>
            <a:ext cx="3362325" cy="261937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4" name="Shape 2"/>
          <p:cNvSpPr/>
          <p:nvPr/>
        </p:nvSpPr>
        <p:spPr>
          <a:xfrm>
            <a:off x="171450" y="4710113"/>
            <a:ext cx="1214438" cy="261937"/>
          </a:xfrm>
          <a:prstGeom prst="roundRect">
            <a:avLst>
              <a:gd name="adj" fmla="val 349092"/>
            </a:avLst>
          </a:prstGeom>
          <a:solidFill>
            <a:srgbClr val="000000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5" name="Shape 3"/>
          <p:cNvSpPr/>
          <p:nvPr/>
        </p:nvSpPr>
        <p:spPr>
          <a:xfrm>
            <a:off x="1409700" y="4710113"/>
            <a:ext cx="2124075" cy="261937"/>
          </a:xfrm>
          <a:prstGeom prst="roundRect">
            <a:avLst>
              <a:gd name="adj" fmla="val 349092"/>
            </a:avLst>
          </a:prstGeom>
          <a:solidFill>
            <a:srgbClr val="F1F1F1"/>
          </a:solidFill>
          <a:ln w="254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650" y="652463"/>
            <a:ext cx="342900" cy="461963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745331" y="1683544"/>
            <a:ext cx="7653338" cy="1066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240"/>
              </a:lnSpc>
              <a:buNone/>
            </a:pPr>
            <a:r>
              <a:rPr lang="en-US" sz="2700" b="1" i="1" kern="0" spc="-135" dirty="0">
                <a:solidFill>
                  <a:srgbClr val="FFFFFF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“Un processo di business è un insieme di attività correlate e coordinate che contribuiscono a raggiungere un obiettivo ben definito”</a:t>
            </a:r>
            <a:endParaRPr lang="en-US" sz="2700" dirty="0"/>
          </a:p>
        </p:txBody>
      </p:sp>
      <p:sp>
        <p:nvSpPr>
          <p:cNvPr id="8" name="Text 5"/>
          <p:cNvSpPr/>
          <p:nvPr/>
        </p:nvSpPr>
        <p:spPr>
          <a:xfrm>
            <a:off x="778669" y="3215825"/>
            <a:ext cx="5772150" cy="1857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393"/>
              </a:lnSpc>
              <a:buNone/>
            </a:pPr>
            <a:r>
              <a:rPr lang="en-US" sz="1994" kern="0" spc="-100" dirty="0">
                <a:solidFill>
                  <a:srgbClr val="FFFFFF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Dumas et al.</a:t>
            </a:r>
            <a:endParaRPr lang="en-US" sz="1994" dirty="0"/>
          </a:p>
        </p:txBody>
      </p:sp>
      <p:sp>
        <p:nvSpPr>
          <p:cNvPr id="9" name="Text 6"/>
          <p:cNvSpPr/>
          <p:nvPr/>
        </p:nvSpPr>
        <p:spPr>
          <a:xfrm>
            <a:off x="1473994" y="4800599"/>
            <a:ext cx="2276475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75"/>
              </a:lnSpc>
              <a:buNone/>
            </a:pPr>
            <a:r>
              <a:rPr lang="en-US" sz="1125" b="1" kern="0" spc="-1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ARDELEAN POP CATALIN VASILE</a:t>
            </a:r>
            <a:endParaRPr lang="en-US" sz="1125" dirty="0"/>
          </a:p>
        </p:txBody>
      </p:sp>
      <p:sp>
        <p:nvSpPr>
          <p:cNvPr id="10" name="Text 7"/>
          <p:cNvSpPr/>
          <p:nvPr/>
        </p:nvSpPr>
        <p:spPr>
          <a:xfrm>
            <a:off x="251062" y="4800598"/>
            <a:ext cx="1366837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75"/>
              </a:lnSpc>
              <a:buNone/>
            </a:pPr>
            <a:r>
              <a:rPr lang="en-US" sz="1125" b="1" kern="0" spc="-11" dirty="0">
                <a:solidFill>
                  <a:srgbClr val="EAEAEA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TESI DI LAUREA</a:t>
            </a:r>
            <a:endParaRPr lang="en-US" sz="112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157663" y="1557339"/>
            <a:ext cx="4641622" cy="3414712"/>
          </a:xfrm>
          <a:prstGeom prst="roundRect">
            <a:avLst>
              <a:gd name="adj" fmla="val 6391"/>
            </a:avLst>
          </a:prstGeom>
          <a:solidFill>
            <a:srgbClr val="FFFFFF"/>
          </a:solidFill>
          <a:ln w="44279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4516324" y="2482736"/>
            <a:ext cx="3924300" cy="2337722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4" name="Shape 2"/>
          <p:cNvSpPr/>
          <p:nvPr/>
        </p:nvSpPr>
        <p:spPr>
          <a:xfrm>
            <a:off x="4516324" y="2482736"/>
            <a:ext cx="5137263" cy="176213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5" name="Shape 3"/>
          <p:cNvSpPr/>
          <p:nvPr/>
        </p:nvSpPr>
        <p:spPr>
          <a:xfrm>
            <a:off x="4516324" y="2791523"/>
            <a:ext cx="5137263" cy="176213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6" name="Shape 4"/>
          <p:cNvSpPr/>
          <p:nvPr/>
        </p:nvSpPr>
        <p:spPr>
          <a:xfrm>
            <a:off x="4516324" y="3100310"/>
            <a:ext cx="5137263" cy="176213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7" name="Shape 5"/>
          <p:cNvSpPr/>
          <p:nvPr/>
        </p:nvSpPr>
        <p:spPr>
          <a:xfrm>
            <a:off x="4516324" y="3409097"/>
            <a:ext cx="5137263" cy="176213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8" name="Shape 6"/>
          <p:cNvSpPr/>
          <p:nvPr/>
        </p:nvSpPr>
        <p:spPr>
          <a:xfrm>
            <a:off x="4516324" y="3717884"/>
            <a:ext cx="5137263" cy="176213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9" name="Shape 7"/>
          <p:cNvSpPr/>
          <p:nvPr/>
        </p:nvSpPr>
        <p:spPr>
          <a:xfrm>
            <a:off x="4516324" y="4026672"/>
            <a:ext cx="5137263" cy="176213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10" name="Shape 8"/>
          <p:cNvSpPr/>
          <p:nvPr/>
        </p:nvSpPr>
        <p:spPr>
          <a:xfrm>
            <a:off x="4516324" y="4335459"/>
            <a:ext cx="5137263" cy="176213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11" name="Shape 9"/>
          <p:cNvSpPr/>
          <p:nvPr/>
        </p:nvSpPr>
        <p:spPr>
          <a:xfrm>
            <a:off x="4516324" y="4644246"/>
            <a:ext cx="5137263" cy="176213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20" name="Shape 18"/>
          <p:cNvSpPr/>
          <p:nvPr/>
        </p:nvSpPr>
        <p:spPr>
          <a:xfrm>
            <a:off x="171450" y="381000"/>
            <a:ext cx="8801100" cy="0"/>
          </a:xfrm>
          <a:prstGeom prst="line">
            <a:avLst/>
          </a:prstGeom>
          <a:noFill/>
          <a:ln w="3175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21" name="Shape 19"/>
          <p:cNvSpPr/>
          <p:nvPr/>
        </p:nvSpPr>
        <p:spPr>
          <a:xfrm>
            <a:off x="171450" y="4710113"/>
            <a:ext cx="3362325" cy="261937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22" name="Shape 20"/>
          <p:cNvSpPr/>
          <p:nvPr/>
        </p:nvSpPr>
        <p:spPr>
          <a:xfrm>
            <a:off x="171450" y="4710113"/>
            <a:ext cx="1214438" cy="261937"/>
          </a:xfrm>
          <a:prstGeom prst="roundRect">
            <a:avLst>
              <a:gd name="adj" fmla="val 349092"/>
            </a:avLst>
          </a:prstGeom>
          <a:solidFill>
            <a:srgbClr val="000000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23" name="Shape 21"/>
          <p:cNvSpPr/>
          <p:nvPr/>
        </p:nvSpPr>
        <p:spPr>
          <a:xfrm>
            <a:off x="1409700" y="4710113"/>
            <a:ext cx="2124075" cy="261937"/>
          </a:xfrm>
          <a:prstGeom prst="roundRect">
            <a:avLst>
              <a:gd name="adj" fmla="val 349092"/>
            </a:avLst>
          </a:prstGeom>
          <a:solidFill>
            <a:srgbClr val="FFFFFF"/>
          </a:solidFill>
          <a:ln w="254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pic>
        <p:nvPicPr>
          <p:cNvPr id="2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650" y="652463"/>
            <a:ext cx="342900" cy="461963"/>
          </a:xfrm>
          <a:prstGeom prst="rect">
            <a:avLst/>
          </a:prstGeom>
        </p:spPr>
      </p:pic>
      <p:sp>
        <p:nvSpPr>
          <p:cNvPr id="25" name="Text 22"/>
          <p:cNvSpPr/>
          <p:nvPr/>
        </p:nvSpPr>
        <p:spPr>
          <a:xfrm>
            <a:off x="323851" y="1905000"/>
            <a:ext cx="3735274" cy="8810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00" kern="0" spc="-75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Il Business Process Management si basa su un ciclo di vita composto da fasi interconnesse, che guidano il miglioramento continuo dei processi.</a:t>
            </a:r>
            <a:endParaRPr lang="en-US" sz="1500" dirty="0"/>
          </a:p>
        </p:txBody>
      </p:sp>
      <p:sp>
        <p:nvSpPr>
          <p:cNvPr id="26" name="Text 23"/>
          <p:cNvSpPr/>
          <p:nvPr/>
        </p:nvSpPr>
        <p:spPr>
          <a:xfrm>
            <a:off x="323850" y="3638550"/>
            <a:ext cx="3924301" cy="7096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75"/>
              </a:lnSpc>
              <a:buNone/>
            </a:pPr>
            <a:r>
              <a:rPr lang="en-US" sz="1200" b="1" kern="0" spc="-6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♻️ Caratteristica principale</a:t>
            </a:r>
            <a:endParaRPr lang="en-US" sz="1200" dirty="0"/>
          </a:p>
          <a:p>
            <a:pPr marL="0" indent="0" algn="l">
              <a:lnSpc>
                <a:spcPts val="1575"/>
              </a:lnSpc>
              <a:buNone/>
            </a:pPr>
            <a:r>
              <a:rPr lang="en-US" sz="1200" kern="0" spc="-6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Il ciclo non è lineare ma </a:t>
            </a:r>
            <a:r>
              <a:rPr lang="en-US" sz="1200" b="1" kern="0" spc="-6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circolare</a:t>
            </a:r>
            <a:r>
              <a:rPr lang="en-US" sz="1200" kern="0" spc="-6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e </a:t>
            </a:r>
            <a:r>
              <a:rPr lang="en-US" sz="1200" b="1" kern="0" spc="-6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adattivo</a:t>
            </a:r>
            <a:r>
              <a:rPr lang="en-US" sz="1200" kern="0" spc="-6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, per favorire l’evoluzione dinamica dei processi</a:t>
            </a:r>
            <a:endParaRPr lang="en-US" sz="1200" dirty="0"/>
          </a:p>
          <a:p>
            <a:pPr marL="0" indent="0" algn="l">
              <a:lnSpc>
                <a:spcPts val="1575"/>
              </a:lnSpc>
              <a:buNone/>
            </a:pPr>
            <a:r>
              <a:rPr lang="en-US" sz="1200" kern="0" spc="-60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in contesti mutevoli.</a:t>
            </a:r>
            <a:endParaRPr lang="en-US" sz="1200" dirty="0"/>
          </a:p>
        </p:txBody>
      </p:sp>
      <p:sp>
        <p:nvSpPr>
          <p:cNvPr id="27" name="Text 24"/>
          <p:cNvSpPr/>
          <p:nvPr/>
        </p:nvSpPr>
        <p:spPr>
          <a:xfrm>
            <a:off x="323850" y="665959"/>
            <a:ext cx="6291263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4275" b="1" kern="0" spc="-86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Ciclo di vita del BPM</a:t>
            </a:r>
            <a:endParaRPr lang="en-US" sz="4275" dirty="0"/>
          </a:p>
        </p:txBody>
      </p:sp>
      <p:sp>
        <p:nvSpPr>
          <p:cNvPr id="28" name="Text 25"/>
          <p:cNvSpPr/>
          <p:nvPr/>
        </p:nvSpPr>
        <p:spPr>
          <a:xfrm>
            <a:off x="4516324" y="1915999"/>
            <a:ext cx="4381500" cy="26193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419"/>
              </a:lnSpc>
              <a:buNone/>
            </a:pPr>
            <a:r>
              <a:rPr lang="en-US" sz="3692" b="1" kern="0" spc="-185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Fasi principali</a:t>
            </a:r>
            <a:endParaRPr lang="en-US" sz="3692" dirty="0"/>
          </a:p>
        </p:txBody>
      </p:sp>
      <p:sp>
        <p:nvSpPr>
          <p:cNvPr id="29" name="Text 26"/>
          <p:cNvSpPr/>
          <p:nvPr/>
        </p:nvSpPr>
        <p:spPr>
          <a:xfrm>
            <a:off x="4516324" y="4644246"/>
            <a:ext cx="671088" cy="1762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349"/>
              </a:lnSpc>
              <a:buNone/>
            </a:pPr>
            <a:r>
              <a:rPr lang="en-US" sz="2479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8</a:t>
            </a:r>
            <a:endParaRPr lang="en-US" sz="2479" dirty="0"/>
          </a:p>
        </p:txBody>
      </p:sp>
      <p:sp>
        <p:nvSpPr>
          <p:cNvPr id="30" name="Text 27"/>
          <p:cNvSpPr/>
          <p:nvPr/>
        </p:nvSpPr>
        <p:spPr>
          <a:xfrm>
            <a:off x="4793303" y="4644246"/>
            <a:ext cx="5148569" cy="1762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349"/>
              </a:lnSpc>
              <a:buNone/>
            </a:pPr>
            <a:r>
              <a:rPr lang="en-US" sz="2479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Ottimizzazione</a:t>
            </a:r>
            <a:endParaRPr lang="en-US" sz="2479" dirty="0"/>
          </a:p>
        </p:txBody>
      </p:sp>
      <p:sp>
        <p:nvSpPr>
          <p:cNvPr id="31" name="Text 28"/>
          <p:cNvSpPr/>
          <p:nvPr/>
        </p:nvSpPr>
        <p:spPr>
          <a:xfrm>
            <a:off x="4516324" y="4335459"/>
            <a:ext cx="671088" cy="1762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349"/>
              </a:lnSpc>
              <a:buNone/>
            </a:pPr>
            <a:r>
              <a:rPr lang="en-US" sz="2479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7</a:t>
            </a:r>
            <a:endParaRPr lang="en-US" sz="2479" dirty="0"/>
          </a:p>
        </p:txBody>
      </p:sp>
      <p:sp>
        <p:nvSpPr>
          <p:cNvPr id="32" name="Text 29"/>
          <p:cNvSpPr/>
          <p:nvPr/>
        </p:nvSpPr>
        <p:spPr>
          <a:xfrm>
            <a:off x="4809120" y="4335459"/>
            <a:ext cx="5148569" cy="1762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349"/>
              </a:lnSpc>
              <a:buNone/>
            </a:pPr>
            <a:r>
              <a:rPr lang="en-US" sz="2479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Monitoraggio e controllo</a:t>
            </a:r>
            <a:endParaRPr lang="en-US" sz="2479" dirty="0"/>
          </a:p>
        </p:txBody>
      </p:sp>
      <p:sp>
        <p:nvSpPr>
          <p:cNvPr id="33" name="Text 30"/>
          <p:cNvSpPr/>
          <p:nvPr/>
        </p:nvSpPr>
        <p:spPr>
          <a:xfrm>
            <a:off x="4516324" y="4026672"/>
            <a:ext cx="671088" cy="1762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349"/>
              </a:lnSpc>
              <a:buNone/>
            </a:pPr>
            <a:r>
              <a:rPr lang="en-US" sz="2479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6</a:t>
            </a:r>
            <a:endParaRPr lang="en-US" sz="2479" dirty="0"/>
          </a:p>
        </p:txBody>
      </p:sp>
      <p:sp>
        <p:nvSpPr>
          <p:cNvPr id="34" name="Text 31"/>
          <p:cNvSpPr/>
          <p:nvPr/>
        </p:nvSpPr>
        <p:spPr>
          <a:xfrm>
            <a:off x="4809121" y="4026672"/>
            <a:ext cx="5148569" cy="1762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349"/>
              </a:lnSpc>
              <a:buNone/>
            </a:pPr>
            <a:r>
              <a:rPr lang="en-US" sz="2479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Esecuzione</a:t>
            </a:r>
            <a:endParaRPr lang="en-US" sz="2479" dirty="0"/>
          </a:p>
        </p:txBody>
      </p:sp>
      <p:sp>
        <p:nvSpPr>
          <p:cNvPr id="35" name="Text 32"/>
          <p:cNvSpPr/>
          <p:nvPr/>
        </p:nvSpPr>
        <p:spPr>
          <a:xfrm>
            <a:off x="4516324" y="3717884"/>
            <a:ext cx="671088" cy="1762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349"/>
              </a:lnSpc>
              <a:buNone/>
            </a:pPr>
            <a:r>
              <a:rPr lang="en-US" sz="2479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5</a:t>
            </a:r>
            <a:endParaRPr lang="en-US" sz="2479" dirty="0"/>
          </a:p>
        </p:txBody>
      </p:sp>
      <p:sp>
        <p:nvSpPr>
          <p:cNvPr id="36" name="Text 33"/>
          <p:cNvSpPr/>
          <p:nvPr/>
        </p:nvSpPr>
        <p:spPr>
          <a:xfrm>
            <a:off x="4809122" y="3717884"/>
            <a:ext cx="5148569" cy="1762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349"/>
              </a:lnSpc>
              <a:buNone/>
            </a:pPr>
            <a:r>
              <a:rPr lang="en-US" sz="2479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Implementazione</a:t>
            </a:r>
            <a:endParaRPr lang="en-US" sz="2479" dirty="0"/>
          </a:p>
        </p:txBody>
      </p:sp>
      <p:sp>
        <p:nvSpPr>
          <p:cNvPr id="37" name="Text 34"/>
          <p:cNvSpPr/>
          <p:nvPr/>
        </p:nvSpPr>
        <p:spPr>
          <a:xfrm>
            <a:off x="4516324" y="3409097"/>
            <a:ext cx="671088" cy="1762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349"/>
              </a:lnSpc>
              <a:buNone/>
            </a:pPr>
            <a:r>
              <a:rPr lang="en-US" sz="2479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4</a:t>
            </a:r>
            <a:endParaRPr lang="en-US" sz="2479" dirty="0"/>
          </a:p>
        </p:txBody>
      </p:sp>
      <p:sp>
        <p:nvSpPr>
          <p:cNvPr id="38" name="Text 35"/>
          <p:cNvSpPr/>
          <p:nvPr/>
        </p:nvSpPr>
        <p:spPr>
          <a:xfrm>
            <a:off x="4809122" y="3409097"/>
            <a:ext cx="5148569" cy="1762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349"/>
              </a:lnSpc>
              <a:buNone/>
            </a:pPr>
            <a:r>
              <a:rPr lang="en-US" sz="2479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Riprogettazione (Redesign)</a:t>
            </a:r>
            <a:endParaRPr lang="en-US" sz="2479" dirty="0"/>
          </a:p>
        </p:txBody>
      </p:sp>
      <p:sp>
        <p:nvSpPr>
          <p:cNvPr id="39" name="Text 36"/>
          <p:cNvSpPr/>
          <p:nvPr/>
        </p:nvSpPr>
        <p:spPr>
          <a:xfrm>
            <a:off x="4516324" y="3100310"/>
            <a:ext cx="671088" cy="1762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349"/>
              </a:lnSpc>
              <a:buNone/>
            </a:pPr>
            <a:r>
              <a:rPr lang="en-US" sz="2479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3</a:t>
            </a:r>
            <a:endParaRPr lang="en-US" sz="2479" dirty="0"/>
          </a:p>
        </p:txBody>
      </p:sp>
      <p:sp>
        <p:nvSpPr>
          <p:cNvPr id="40" name="Text 37"/>
          <p:cNvSpPr/>
          <p:nvPr/>
        </p:nvSpPr>
        <p:spPr>
          <a:xfrm>
            <a:off x="4809122" y="3100310"/>
            <a:ext cx="5148569" cy="1762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349"/>
              </a:lnSpc>
              <a:buNone/>
            </a:pPr>
            <a:r>
              <a:rPr lang="en-US" sz="2479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Analisi</a:t>
            </a:r>
            <a:endParaRPr lang="en-US" sz="2479" dirty="0"/>
          </a:p>
        </p:txBody>
      </p:sp>
      <p:sp>
        <p:nvSpPr>
          <p:cNvPr id="41" name="Text 38"/>
          <p:cNvSpPr/>
          <p:nvPr/>
        </p:nvSpPr>
        <p:spPr>
          <a:xfrm>
            <a:off x="4516324" y="2791523"/>
            <a:ext cx="671088" cy="1762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349"/>
              </a:lnSpc>
              <a:buNone/>
            </a:pPr>
            <a:r>
              <a:rPr lang="en-US" sz="2479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2</a:t>
            </a:r>
            <a:endParaRPr lang="en-US" sz="2479" dirty="0"/>
          </a:p>
        </p:txBody>
      </p:sp>
      <p:sp>
        <p:nvSpPr>
          <p:cNvPr id="42" name="Text 39"/>
          <p:cNvSpPr/>
          <p:nvPr/>
        </p:nvSpPr>
        <p:spPr>
          <a:xfrm>
            <a:off x="4809122" y="2791523"/>
            <a:ext cx="3933825" cy="1762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349"/>
              </a:lnSpc>
              <a:buNone/>
            </a:pPr>
            <a:r>
              <a:rPr lang="en-US" sz="2479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Scoperta (Process Discovery)</a:t>
            </a:r>
            <a:endParaRPr lang="en-US" sz="2479" dirty="0"/>
          </a:p>
        </p:txBody>
      </p:sp>
      <p:sp>
        <p:nvSpPr>
          <p:cNvPr id="43" name="Text 40"/>
          <p:cNvSpPr/>
          <p:nvPr/>
        </p:nvSpPr>
        <p:spPr>
          <a:xfrm>
            <a:off x="4528135" y="2485233"/>
            <a:ext cx="671088" cy="17371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349"/>
              </a:lnSpc>
              <a:buNone/>
            </a:pPr>
            <a:r>
              <a:rPr lang="en-US" sz="2479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1</a:t>
            </a:r>
            <a:endParaRPr lang="en-US" sz="2479" dirty="0"/>
          </a:p>
        </p:txBody>
      </p:sp>
      <p:sp>
        <p:nvSpPr>
          <p:cNvPr id="44" name="Text 41"/>
          <p:cNvSpPr/>
          <p:nvPr/>
        </p:nvSpPr>
        <p:spPr>
          <a:xfrm>
            <a:off x="4809122" y="2485233"/>
            <a:ext cx="3643313" cy="1762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349"/>
              </a:lnSpc>
              <a:buNone/>
            </a:pPr>
            <a:r>
              <a:rPr lang="en-US" sz="2479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Identificazione dei processi</a:t>
            </a:r>
            <a:endParaRPr lang="en-US" sz="2479" dirty="0"/>
          </a:p>
        </p:txBody>
      </p:sp>
      <p:sp>
        <p:nvSpPr>
          <p:cNvPr id="45" name="Text 42"/>
          <p:cNvSpPr/>
          <p:nvPr/>
        </p:nvSpPr>
        <p:spPr>
          <a:xfrm>
            <a:off x="1485900" y="4800600"/>
            <a:ext cx="2276475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75"/>
              </a:lnSpc>
              <a:buNone/>
            </a:pPr>
            <a:r>
              <a:rPr lang="en-US" sz="1125" b="1" kern="0" spc="-1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ARDELEAN POP CATALIN VASILE</a:t>
            </a:r>
            <a:endParaRPr lang="en-US" sz="1125" dirty="0"/>
          </a:p>
        </p:txBody>
      </p:sp>
      <p:sp>
        <p:nvSpPr>
          <p:cNvPr id="46" name="Text 43"/>
          <p:cNvSpPr/>
          <p:nvPr/>
        </p:nvSpPr>
        <p:spPr>
          <a:xfrm>
            <a:off x="247651" y="4800599"/>
            <a:ext cx="1366837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75"/>
              </a:lnSpc>
              <a:buNone/>
            </a:pPr>
            <a:r>
              <a:rPr lang="en-US" sz="1125" b="1" kern="0" spc="-11" dirty="0">
                <a:solidFill>
                  <a:srgbClr val="EAEAEA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TESI DI LAUREA</a:t>
            </a:r>
            <a:endParaRPr lang="en-US" sz="112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71450" y="1404938"/>
            <a:ext cx="8801101" cy="2982661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171450" y="2000918"/>
            <a:ext cx="8801100" cy="1595438"/>
          </a:xfrm>
          <a:prstGeom prst="roundRect">
            <a:avLst>
              <a:gd name="adj" fmla="val 11463"/>
            </a:avLst>
          </a:prstGeom>
          <a:solidFill>
            <a:srgbClr val="FFFFFF"/>
          </a:solidFill>
          <a:ln w="3175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4" name="Shape 2"/>
          <p:cNvSpPr/>
          <p:nvPr/>
        </p:nvSpPr>
        <p:spPr>
          <a:xfrm>
            <a:off x="428625" y="2534318"/>
            <a:ext cx="8286750" cy="804863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5" name="Shape 3"/>
          <p:cNvSpPr/>
          <p:nvPr/>
        </p:nvSpPr>
        <p:spPr>
          <a:xfrm>
            <a:off x="428625" y="2534318"/>
            <a:ext cx="8286750" cy="100013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6" name="Shape 4"/>
          <p:cNvSpPr/>
          <p:nvPr/>
        </p:nvSpPr>
        <p:spPr>
          <a:xfrm>
            <a:off x="428625" y="2710531"/>
            <a:ext cx="8286750" cy="100013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7" name="Shape 5"/>
          <p:cNvSpPr/>
          <p:nvPr/>
        </p:nvSpPr>
        <p:spPr>
          <a:xfrm>
            <a:off x="428625" y="2886743"/>
            <a:ext cx="8286750" cy="100013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8" name="Shape 6"/>
          <p:cNvSpPr/>
          <p:nvPr/>
        </p:nvSpPr>
        <p:spPr>
          <a:xfrm>
            <a:off x="428625" y="3062956"/>
            <a:ext cx="8286750" cy="100013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9" name="Shape 7"/>
          <p:cNvSpPr/>
          <p:nvPr/>
        </p:nvSpPr>
        <p:spPr>
          <a:xfrm>
            <a:off x="428625" y="3239168"/>
            <a:ext cx="8286750" cy="100013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10" name="Shape 8"/>
          <p:cNvSpPr/>
          <p:nvPr/>
        </p:nvSpPr>
        <p:spPr>
          <a:xfrm>
            <a:off x="428625" y="3246312"/>
            <a:ext cx="85725" cy="85725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1" name="Shape 9"/>
          <p:cNvSpPr/>
          <p:nvPr/>
        </p:nvSpPr>
        <p:spPr>
          <a:xfrm>
            <a:off x="428625" y="3070100"/>
            <a:ext cx="85725" cy="85725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2" name="Shape 10"/>
          <p:cNvSpPr/>
          <p:nvPr/>
        </p:nvSpPr>
        <p:spPr>
          <a:xfrm>
            <a:off x="428625" y="2893887"/>
            <a:ext cx="85725" cy="85725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3" name="Shape 11"/>
          <p:cNvSpPr/>
          <p:nvPr/>
        </p:nvSpPr>
        <p:spPr>
          <a:xfrm>
            <a:off x="428625" y="2717675"/>
            <a:ext cx="85725" cy="85725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4" name="Shape 12"/>
          <p:cNvSpPr/>
          <p:nvPr/>
        </p:nvSpPr>
        <p:spPr>
          <a:xfrm>
            <a:off x="428625" y="2541462"/>
            <a:ext cx="85725" cy="85725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5" name="Shape 13"/>
          <p:cNvSpPr/>
          <p:nvPr/>
        </p:nvSpPr>
        <p:spPr>
          <a:xfrm>
            <a:off x="171450" y="381000"/>
            <a:ext cx="8801100" cy="0"/>
          </a:xfrm>
          <a:prstGeom prst="line">
            <a:avLst/>
          </a:prstGeom>
          <a:noFill/>
          <a:ln w="3175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16" name="Shape 14"/>
          <p:cNvSpPr/>
          <p:nvPr/>
        </p:nvSpPr>
        <p:spPr>
          <a:xfrm>
            <a:off x="171450" y="4710113"/>
            <a:ext cx="3362325" cy="261937"/>
          </a:xfrm>
          <a:prstGeom prst="rect">
            <a:avLst/>
          </a:prstGeom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17" name="Shape 15"/>
          <p:cNvSpPr/>
          <p:nvPr/>
        </p:nvSpPr>
        <p:spPr>
          <a:xfrm>
            <a:off x="171450" y="4710113"/>
            <a:ext cx="1214438" cy="261937"/>
          </a:xfrm>
          <a:prstGeom prst="roundRect">
            <a:avLst>
              <a:gd name="adj" fmla="val 349092"/>
            </a:avLst>
          </a:prstGeom>
          <a:solidFill>
            <a:srgbClr val="000000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8" name="Shape 16"/>
          <p:cNvSpPr/>
          <p:nvPr/>
        </p:nvSpPr>
        <p:spPr>
          <a:xfrm>
            <a:off x="1409700" y="4710113"/>
            <a:ext cx="2124075" cy="261937"/>
          </a:xfrm>
          <a:prstGeom prst="roundRect">
            <a:avLst>
              <a:gd name="adj" fmla="val 349092"/>
            </a:avLst>
          </a:prstGeom>
          <a:solidFill>
            <a:srgbClr val="FFFFFF"/>
          </a:solidFill>
          <a:ln w="254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pic>
        <p:nvPicPr>
          <p:cNvPr id="1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650" y="652463"/>
            <a:ext cx="342900" cy="461963"/>
          </a:xfrm>
          <a:prstGeom prst="rect">
            <a:avLst/>
          </a:prstGeom>
        </p:spPr>
      </p:pic>
      <p:sp>
        <p:nvSpPr>
          <p:cNvPr id="20" name="Text 17"/>
          <p:cNvSpPr/>
          <p:nvPr/>
        </p:nvSpPr>
        <p:spPr>
          <a:xfrm>
            <a:off x="171450" y="676275"/>
            <a:ext cx="6396038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4275" b="1" kern="0" spc="-86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BPM e trasformazione digitale</a:t>
            </a:r>
            <a:endParaRPr lang="en-US" sz="4275" dirty="0"/>
          </a:p>
        </p:txBody>
      </p:sp>
      <p:sp>
        <p:nvSpPr>
          <p:cNvPr id="21" name="Text 18"/>
          <p:cNvSpPr/>
          <p:nvPr/>
        </p:nvSpPr>
        <p:spPr>
          <a:xfrm>
            <a:off x="171273" y="1404938"/>
            <a:ext cx="8840800" cy="3143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45"/>
              </a:lnSpc>
              <a:buNone/>
            </a:pPr>
            <a:r>
              <a:rPr lang="en-US" sz="1288" kern="0" spc="-64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Il Business Process Management rappresenta un abilitante fondamentale della trasformazione digitale, fornendo le metodologie e le tecnologie per digitalizzare, automatizzare e rendere adattabili i processi aziendali.</a:t>
            </a:r>
            <a:endParaRPr lang="en-US" sz="1288" dirty="0"/>
          </a:p>
        </p:txBody>
      </p:sp>
      <p:sp>
        <p:nvSpPr>
          <p:cNvPr id="22" name="Text 19"/>
          <p:cNvSpPr/>
          <p:nvPr/>
        </p:nvSpPr>
        <p:spPr>
          <a:xfrm>
            <a:off x="171157" y="3867819"/>
            <a:ext cx="8972843" cy="50958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45"/>
              </a:lnSpc>
              <a:buNone/>
            </a:pPr>
            <a:r>
              <a:rPr lang="en-US" sz="1288" kern="0" spc="-64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📖 Ruolo </a:t>
            </a:r>
            <a:r>
              <a:rPr lang="en-US" sz="1288" kern="0" spc="-64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strategico</a:t>
            </a:r>
            <a:r>
              <a:rPr lang="en-US" sz="1288" kern="0" spc="-64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1288" kern="0" spc="-64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dell’informatico</a:t>
            </a:r>
            <a:r>
              <a:rPr lang="en-US" sz="1288" kern="0" spc="-64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:</a:t>
            </a:r>
          </a:p>
          <a:p>
            <a:pPr marL="0" indent="0" algn="l">
              <a:lnSpc>
                <a:spcPts val="1545"/>
              </a:lnSpc>
              <a:buNone/>
            </a:pPr>
            <a:r>
              <a:rPr lang="en-US" sz="1288" kern="0" spc="-64" dirty="0" err="1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L’informatico</a:t>
            </a:r>
            <a:r>
              <a:rPr lang="en-US" sz="1288" kern="0" spc="-64" dirty="0">
                <a:solidFill>
                  <a:srgbClr val="000000">
                    <a:alpha val="99000"/>
                  </a:srgbClr>
                </a:solidFill>
                <a:ea typeface="Inter" pitchFamily="34" charset="-122"/>
                <a:cs typeface="Inter" pitchFamily="34" charset="-120"/>
              </a:rPr>
              <a:t> diventa figura ponte tra modelli concettuali e infrastrutture tecnologiche, contribuendo alla governance dei processi e alla realizzazione di soluzioni interoperabili e sostenibili.</a:t>
            </a:r>
            <a:endParaRPr lang="en-US" sz="1288" dirty="0"/>
          </a:p>
        </p:txBody>
      </p:sp>
      <p:sp>
        <p:nvSpPr>
          <p:cNvPr id="23" name="Text 20"/>
          <p:cNvSpPr/>
          <p:nvPr/>
        </p:nvSpPr>
        <p:spPr>
          <a:xfrm>
            <a:off x="428625" y="2258093"/>
            <a:ext cx="7400925" cy="1428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875"/>
              </a:lnSpc>
              <a:buNone/>
            </a:pPr>
            <a:r>
              <a:rPr lang="en-US" sz="2025" b="1" kern="0" spc="-10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Contributi chiave del BPM </a:t>
            </a:r>
            <a:r>
              <a:rPr lang="en-US" sz="2025" b="1" kern="0" spc="-101" dirty="0" err="1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nella</a:t>
            </a:r>
            <a:r>
              <a:rPr lang="en-US" sz="2025" b="1" kern="0" spc="-10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 </a:t>
            </a:r>
            <a:r>
              <a:rPr lang="en-US" sz="2025" b="1" kern="0" spc="-101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trasformazione</a:t>
            </a:r>
            <a:r>
              <a:rPr lang="en-US" sz="2025" b="1" kern="0" spc="-10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 digitale</a:t>
            </a:r>
            <a:endParaRPr lang="en-US" sz="2025" dirty="0"/>
          </a:p>
        </p:txBody>
      </p:sp>
      <p:sp>
        <p:nvSpPr>
          <p:cNvPr id="24" name="Text 21"/>
          <p:cNvSpPr/>
          <p:nvPr/>
        </p:nvSpPr>
        <p:spPr>
          <a:xfrm>
            <a:off x="538163" y="3239168"/>
            <a:ext cx="863441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425" b="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Orientamento</a:t>
            </a:r>
            <a:r>
              <a:rPr lang="en-US" sz="1425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 </a:t>
            </a:r>
            <a:r>
              <a:rPr lang="en-US" sz="1425" b="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al</a:t>
            </a:r>
            <a:r>
              <a:rPr lang="en-US" sz="1425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 </a:t>
            </a:r>
            <a:r>
              <a:rPr lang="en-US" sz="1425" b="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cliente</a:t>
            </a:r>
            <a:r>
              <a:rPr lang="en-US" sz="1425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: Migliorare l’esperienza utente con processi digitali reattivi e personalizzati.</a:t>
            </a:r>
            <a:endParaRPr lang="en-US" sz="1425" dirty="0"/>
          </a:p>
        </p:txBody>
      </p:sp>
      <p:sp>
        <p:nvSpPr>
          <p:cNvPr id="25" name="Text 22"/>
          <p:cNvSpPr/>
          <p:nvPr/>
        </p:nvSpPr>
        <p:spPr>
          <a:xfrm>
            <a:off x="538163" y="3062956"/>
            <a:ext cx="863441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425" b="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Monitoraggio</a:t>
            </a:r>
            <a:r>
              <a:rPr lang="en-US" sz="1425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 in tempo reale: Utilizzo di strumenti di analytics e dashboard per l’ottimizzazione continua dei processi</a:t>
            </a:r>
            <a:endParaRPr lang="en-US" sz="1425" dirty="0"/>
          </a:p>
        </p:txBody>
      </p:sp>
      <p:sp>
        <p:nvSpPr>
          <p:cNvPr id="26" name="Text 23"/>
          <p:cNvSpPr/>
          <p:nvPr/>
        </p:nvSpPr>
        <p:spPr>
          <a:xfrm>
            <a:off x="538163" y="2886743"/>
            <a:ext cx="863441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425" b="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Modularità</a:t>
            </a:r>
            <a:r>
              <a:rPr lang="en-US" sz="1425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 e </a:t>
            </a:r>
            <a:r>
              <a:rPr lang="en-US" sz="1425" b="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scalabilità</a:t>
            </a:r>
            <a:r>
              <a:rPr lang="en-US" sz="1425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: Implementazione di architetture flessibili e componibili, ideali per ambienti distribuiti</a:t>
            </a:r>
            <a:endParaRPr lang="en-US" sz="1425" dirty="0"/>
          </a:p>
        </p:txBody>
      </p:sp>
      <p:sp>
        <p:nvSpPr>
          <p:cNvPr id="27" name="Text 24"/>
          <p:cNvSpPr/>
          <p:nvPr/>
        </p:nvSpPr>
        <p:spPr>
          <a:xfrm>
            <a:off x="538163" y="2710531"/>
            <a:ext cx="863441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425" b="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Interoperabilità</a:t>
            </a:r>
            <a:r>
              <a:rPr lang="en-US" sz="1425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: Integrazione tra sistemi legacy e nuove tecnologie tramite API, microservizi e standard aperti</a:t>
            </a:r>
            <a:endParaRPr lang="en-US" sz="1425" dirty="0"/>
          </a:p>
        </p:txBody>
      </p:sp>
      <p:sp>
        <p:nvSpPr>
          <p:cNvPr id="28" name="Text 25"/>
          <p:cNvSpPr/>
          <p:nvPr/>
        </p:nvSpPr>
        <p:spPr>
          <a:xfrm>
            <a:off x="538163" y="2534318"/>
            <a:ext cx="863441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425" b="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Automazione</a:t>
            </a:r>
            <a:r>
              <a:rPr lang="en-US" sz="1425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 dei processi: Riduzione dell’intervento umano e aumento della tracciabilità mediante workflow automatizzati</a:t>
            </a:r>
            <a:endParaRPr lang="en-US" sz="1425" dirty="0"/>
          </a:p>
        </p:txBody>
      </p:sp>
      <p:sp>
        <p:nvSpPr>
          <p:cNvPr id="29" name="Text 26"/>
          <p:cNvSpPr/>
          <p:nvPr/>
        </p:nvSpPr>
        <p:spPr>
          <a:xfrm>
            <a:off x="1473994" y="4800600"/>
            <a:ext cx="2276475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75"/>
              </a:lnSpc>
              <a:buNone/>
            </a:pPr>
            <a:r>
              <a:rPr lang="en-US" sz="1125" b="1" kern="0" spc="-1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ARDELEAN POP CATALIN VASILE</a:t>
            </a:r>
            <a:endParaRPr lang="en-US" sz="1125" dirty="0"/>
          </a:p>
        </p:txBody>
      </p:sp>
      <p:sp>
        <p:nvSpPr>
          <p:cNvPr id="30" name="Text 27"/>
          <p:cNvSpPr/>
          <p:nvPr/>
        </p:nvSpPr>
        <p:spPr>
          <a:xfrm>
            <a:off x="251062" y="4800600"/>
            <a:ext cx="1366837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75"/>
              </a:lnSpc>
              <a:buNone/>
            </a:pPr>
            <a:r>
              <a:rPr lang="en-US" sz="1125" b="1" kern="0" spc="-11" dirty="0">
                <a:solidFill>
                  <a:srgbClr val="EAEAEA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TESI DI LAUREA</a:t>
            </a:r>
            <a:endParaRPr lang="en-US" sz="112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5860</Words>
  <Application>Microsoft Office PowerPoint</Application>
  <PresentationFormat>Presentazione su schermo (16:9)</PresentationFormat>
  <Paragraphs>531</Paragraphs>
  <Slides>26</Slides>
  <Notes>26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0" baseType="lpstr">
      <vt:lpstr>Arial</vt:lpstr>
      <vt:lpstr>Darker Grotesque</vt:lpstr>
      <vt:lpstr>Inter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catalin vasile ardelean pop</cp:lastModifiedBy>
  <cp:revision>168</cp:revision>
  <dcterms:created xsi:type="dcterms:W3CDTF">2025-07-21T07:19:23Z</dcterms:created>
  <dcterms:modified xsi:type="dcterms:W3CDTF">2025-07-23T10:41:33Z</dcterms:modified>
</cp:coreProperties>
</file>