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29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UK%20RE%20Data\Analysis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dev\UK%20RE%20Data\Analysis.xlsb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dev\UK%20RE%20Data\Analysis.xlsb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dev\UK%20RE%20Data\Analysis.xlsb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D:\dev\UK%20RE%20Data\Analysis.xlsb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D:\dev\UK%20RE%20Data\Analysis.xlsb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D:\dev\UK%20RE%20Data\Analysis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>
                <a:latin typeface="Britannic Bold" panose="020B0903060703020204" pitchFamily="34" charset="0"/>
              </a:rPr>
              <a:t>UK Property vs Flagship ETFs vs Pound</a:t>
            </a:r>
            <a:r>
              <a:rPr lang="en-US" sz="2000" baseline="0">
                <a:latin typeface="Britannic Bold" panose="020B0903060703020204" pitchFamily="34" charset="0"/>
              </a:rPr>
              <a:t> Sterling </a:t>
            </a:r>
            <a:r>
              <a:rPr lang="en-US" sz="2000">
                <a:latin typeface="Britannic Bold" panose="020B0903060703020204" pitchFamily="34" charset="0"/>
              </a:rPr>
              <a:t>@ BoE rate</a:t>
            </a:r>
          </a:p>
          <a:p>
            <a:pPr>
              <a:defRPr sz="2000"/>
            </a:pPr>
            <a:r>
              <a:rPr lang="en-US" sz="2000">
                <a:latin typeface="Britannic Bold" panose="020B0903060703020204" pitchFamily="34" charset="0"/>
              </a:rPr>
              <a:t>(1995=100%)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'nominal-%of1995'!$B$2</c:f>
              <c:strCache>
                <c:ptCount val="1"/>
                <c:pt idx="0">
                  <c:v>Property:London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numRef>
              <c:f>'nominal-%of1995'!$A$3:$A$32</c:f>
              <c:numCache>
                <c:formatCode>General</c:formatCode>
                <c:ptCount val="30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2020</c:v>
                </c:pt>
                <c:pt idx="26">
                  <c:v>2021</c:v>
                </c:pt>
                <c:pt idx="27">
                  <c:v>2022</c:v>
                </c:pt>
                <c:pt idx="28">
                  <c:v>2023</c:v>
                </c:pt>
                <c:pt idx="29">
                  <c:v>2024</c:v>
                </c:pt>
              </c:numCache>
            </c:numRef>
          </c:cat>
          <c:val>
            <c:numRef>
              <c:f>'nominal-%of1995'!$B$3:$B$32</c:f>
              <c:numCache>
                <c:formatCode>0%</c:formatCode>
                <c:ptCount val="30"/>
                <c:pt idx="0">
                  <c:v>1</c:v>
                </c:pt>
                <c:pt idx="1">
                  <c:v>1.0791894398739146</c:v>
                </c:pt>
                <c:pt idx="2">
                  <c:v>1.2269275878008901</c:v>
                </c:pt>
                <c:pt idx="3">
                  <c:v>1.38281305552218</c:v>
                </c:pt>
                <c:pt idx="4">
                  <c:v>1.6214763027881951</c:v>
                </c:pt>
                <c:pt idx="5">
                  <c:v>1.9320346622962041</c:v>
                </c:pt>
                <c:pt idx="6">
                  <c:v>2.0972222515027901</c:v>
                </c:pt>
                <c:pt idx="7">
                  <c:v>2.3877823076059812</c:v>
                </c:pt>
                <c:pt idx="8">
                  <c:v>2.5724672777543378</c:v>
                </c:pt>
                <c:pt idx="9">
                  <c:v>2.8205462219307598</c:v>
                </c:pt>
                <c:pt idx="10">
                  <c:v>2.9714580435257956</c:v>
                </c:pt>
                <c:pt idx="11">
                  <c:v>3.2346076042435259</c:v>
                </c:pt>
                <c:pt idx="12">
                  <c:v>3.6108322406548785</c:v>
                </c:pt>
                <c:pt idx="13">
                  <c:v>3.7043295131979361</c:v>
                </c:pt>
                <c:pt idx="14">
                  <c:v>3.7111317892607216</c:v>
                </c:pt>
                <c:pt idx="15">
                  <c:v>4.1773816519629179</c:v>
                </c:pt>
                <c:pt idx="16">
                  <c:v>4.318322868605085</c:v>
                </c:pt>
                <c:pt idx="17">
                  <c:v>4.4833010581950017</c:v>
                </c:pt>
                <c:pt idx="18">
                  <c:v>5.2455327244386245</c:v>
                </c:pt>
                <c:pt idx="19">
                  <c:v>6.0047801176428131</c:v>
                </c:pt>
                <c:pt idx="20">
                  <c:v>6.5869917738968073</c:v>
                </c:pt>
                <c:pt idx="21">
                  <c:v>7.1379932890294002</c:v>
                </c:pt>
                <c:pt idx="22">
                  <c:v>8.1487475703612002</c:v>
                </c:pt>
                <c:pt idx="23">
                  <c:v>8.3928104998485722</c:v>
                </c:pt>
                <c:pt idx="24">
                  <c:v>8.5795564903001065</c:v>
                </c:pt>
                <c:pt idx="25">
                  <c:v>8.7844934575470646</c:v>
                </c:pt>
                <c:pt idx="26">
                  <c:v>8.2134314956379377</c:v>
                </c:pt>
                <c:pt idx="27">
                  <c:v>8.7381103162039597</c:v>
                </c:pt>
                <c:pt idx="28">
                  <c:v>8.1420891052573232</c:v>
                </c:pt>
                <c:pt idx="29">
                  <c:v>6.9767493911477869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73-4CE0-AB82-FA732F3B576F}"/>
            </c:ext>
          </c:extLst>
        </c:ser>
        <c:ser>
          <c:idx val="2"/>
          <c:order val="1"/>
          <c:tx>
            <c:strRef>
              <c:f>'nominal-%of1995'!$C$2</c:f>
              <c:strCache>
                <c:ptCount val="1"/>
                <c:pt idx="0">
                  <c:v>Property:Rest of England &amp; Wales</c:v>
                </c:pt>
              </c:strCache>
            </c:strRef>
          </c:tx>
          <c:spPr>
            <a:ln w="34925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5">
                  <a:lumMod val="40000"/>
                  <a:lumOff val="60000"/>
                  <a:alpha val="40000"/>
                </a:schemeClr>
              </a:glow>
            </a:effectLst>
          </c:spPr>
          <c:marker>
            <c:symbol val="none"/>
          </c:marker>
          <c:cat>
            <c:numRef>
              <c:f>'nominal-%of1995'!$A$3:$A$32</c:f>
              <c:numCache>
                <c:formatCode>General</c:formatCode>
                <c:ptCount val="30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2020</c:v>
                </c:pt>
                <c:pt idx="26">
                  <c:v>2021</c:v>
                </c:pt>
                <c:pt idx="27">
                  <c:v>2022</c:v>
                </c:pt>
                <c:pt idx="28">
                  <c:v>2023</c:v>
                </c:pt>
                <c:pt idx="29">
                  <c:v>2024</c:v>
                </c:pt>
              </c:numCache>
            </c:numRef>
          </c:cat>
          <c:val>
            <c:numRef>
              <c:f>'nominal-%of1995'!$C$3:$C$32</c:f>
              <c:numCache>
                <c:formatCode>0%</c:formatCode>
                <c:ptCount val="30"/>
                <c:pt idx="0">
                  <c:v>1</c:v>
                </c:pt>
                <c:pt idx="1">
                  <c:v>1.0434034567961954</c:v>
                </c:pt>
                <c:pt idx="2">
                  <c:v>1.1320875273817708</c:v>
                </c:pt>
                <c:pt idx="3">
                  <c:v>1.2215454121723934</c:v>
                </c:pt>
                <c:pt idx="4">
                  <c:v>1.3527270581046513</c:v>
                </c:pt>
                <c:pt idx="5">
                  <c:v>1.4995217601074422</c:v>
                </c:pt>
                <c:pt idx="6">
                  <c:v>1.6715965737354397</c:v>
                </c:pt>
                <c:pt idx="7">
                  <c:v>1.9543933231247612</c:v>
                </c:pt>
                <c:pt idx="8">
                  <c:v>2.2528984370587044</c:v>
                </c:pt>
                <c:pt idx="9">
                  <c:v>2.6015631577854075</c:v>
                </c:pt>
                <c:pt idx="10">
                  <c:v>2.7548161978138888</c:v>
                </c:pt>
                <c:pt idx="11">
                  <c:v>2.9507505204845441</c:v>
                </c:pt>
                <c:pt idx="12">
                  <c:v>3.1491429782269535</c:v>
                </c:pt>
                <c:pt idx="13">
                  <c:v>3.1018754402547106</c:v>
                </c:pt>
                <c:pt idx="14">
                  <c:v>3.0478237680468179</c:v>
                </c:pt>
                <c:pt idx="15">
                  <c:v>3.2911961449906708</c:v>
                </c:pt>
                <c:pt idx="16">
                  <c:v>3.2052720986950489</c:v>
                </c:pt>
                <c:pt idx="17">
                  <c:v>3.2504650306707843</c:v>
                </c:pt>
                <c:pt idx="18">
                  <c:v>3.3987604092556878</c:v>
                </c:pt>
                <c:pt idx="19">
                  <c:v>3.6958714657527061</c:v>
                </c:pt>
                <c:pt idx="20">
                  <c:v>3.8947319826692759</c:v>
                </c:pt>
                <c:pt idx="21">
                  <c:v>4.1536405792161641</c:v>
                </c:pt>
                <c:pt idx="22">
                  <c:v>4.6037036931301651</c:v>
                </c:pt>
                <c:pt idx="23">
                  <c:v>4.6633262814110505</c:v>
                </c:pt>
                <c:pt idx="24">
                  <c:v>4.6956144780005928</c:v>
                </c:pt>
                <c:pt idx="25">
                  <c:v>5.0503419190809247</c:v>
                </c:pt>
                <c:pt idx="26">
                  <c:v>5.3081437236236519</c:v>
                </c:pt>
                <c:pt idx="27">
                  <c:v>5.5880424908026223</c:v>
                </c:pt>
                <c:pt idx="28">
                  <c:v>5.3079915614114377</c:v>
                </c:pt>
                <c:pt idx="29">
                  <c:v>4.9380660249839021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73-4CE0-AB82-FA732F3B576F}"/>
            </c:ext>
          </c:extLst>
        </c:ser>
        <c:ser>
          <c:idx val="3"/>
          <c:order val="2"/>
          <c:tx>
            <c:strRef>
              <c:f>'nominal-%of1995'!$D$2</c:f>
              <c:strCache>
                <c:ptCount val="1"/>
                <c:pt idx="0">
                  <c:v>FTSI 100</c:v>
                </c:pt>
              </c:strCache>
            </c:strRef>
          </c:tx>
          <c:spPr>
            <a:ln w="38100" cap="rnd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numRef>
              <c:f>'nominal-%of1995'!$A$3:$A$32</c:f>
              <c:numCache>
                <c:formatCode>General</c:formatCode>
                <c:ptCount val="30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2020</c:v>
                </c:pt>
                <c:pt idx="26">
                  <c:v>2021</c:v>
                </c:pt>
                <c:pt idx="27">
                  <c:v>2022</c:v>
                </c:pt>
                <c:pt idx="28">
                  <c:v>2023</c:v>
                </c:pt>
                <c:pt idx="29">
                  <c:v>2024</c:v>
                </c:pt>
              </c:numCache>
            </c:numRef>
          </c:cat>
          <c:val>
            <c:numRef>
              <c:f>'nominal-%of1995'!$D$3:$D$32</c:f>
              <c:numCache>
                <c:formatCode>0%</c:formatCode>
                <c:ptCount val="30"/>
                <c:pt idx="0">
                  <c:v>1</c:v>
                </c:pt>
                <c:pt idx="1">
                  <c:v>1.1163364323855474</c:v>
                </c:pt>
                <c:pt idx="2">
                  <c:v>1.3919984820968747</c:v>
                </c:pt>
                <c:pt idx="3">
                  <c:v>1.5945030222535441</c:v>
                </c:pt>
                <c:pt idx="4">
                  <c:v>1.878459328327867</c:v>
                </c:pt>
                <c:pt idx="5">
                  <c:v>1.6866343208738783</c:v>
                </c:pt>
                <c:pt idx="6">
                  <c:v>1.414197815303716</c:v>
                </c:pt>
                <c:pt idx="7">
                  <c:v>1.0680616919198764</c:v>
                </c:pt>
                <c:pt idx="8">
                  <c:v>1.2134822324018104</c:v>
                </c:pt>
                <c:pt idx="9">
                  <c:v>1.304935895698371</c:v>
                </c:pt>
                <c:pt idx="10">
                  <c:v>1.5229989428888948</c:v>
                </c:pt>
                <c:pt idx="11">
                  <c:v>1.6861735288537121</c:v>
                </c:pt>
                <c:pt idx="12">
                  <c:v>1.7501694088309434</c:v>
                </c:pt>
                <c:pt idx="13">
                  <c:v>1.201908221071748</c:v>
                </c:pt>
                <c:pt idx="14">
                  <c:v>1.4671888976228551</c:v>
                </c:pt>
                <c:pt idx="15">
                  <c:v>1.599192258694061</c:v>
                </c:pt>
                <c:pt idx="16">
                  <c:v>1.5103949258666955</c:v>
                </c:pt>
                <c:pt idx="17">
                  <c:v>1.5986230450220908</c:v>
                </c:pt>
                <c:pt idx="18">
                  <c:v>1.829371425473667</c:v>
                </c:pt>
                <c:pt idx="19">
                  <c:v>1.7797685197733988</c:v>
                </c:pt>
                <c:pt idx="20">
                  <c:v>1.6920011926381697</c:v>
                </c:pt>
                <c:pt idx="21">
                  <c:v>1.9360854362616213</c:v>
                </c:pt>
                <c:pt idx="22">
                  <c:v>2.0838099368443879</c:v>
                </c:pt>
                <c:pt idx="23">
                  <c:v>1.8236792887539641</c:v>
                </c:pt>
                <c:pt idx="24">
                  <c:v>2.0443986664136826</c:v>
                </c:pt>
                <c:pt idx="25">
                  <c:v>1.7511452036971782</c:v>
                </c:pt>
                <c:pt idx="26">
                  <c:v>2.001599219364107</c:v>
                </c:pt>
                <c:pt idx="27">
                  <c:v>2.0198140568671561</c:v>
                </c:pt>
                <c:pt idx="28">
                  <c:v>2.0961157943241262</c:v>
                </c:pt>
                <c:pt idx="29">
                  <c:v>2.2878540644566718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73-4CE0-AB82-FA732F3B576F}"/>
            </c:ext>
          </c:extLst>
        </c:ser>
        <c:ser>
          <c:idx val="4"/>
          <c:order val="3"/>
          <c:tx>
            <c:strRef>
              <c:f>'nominal-%of1995'!$E$2</c:f>
              <c:strCache>
                <c:ptCount val="1"/>
                <c:pt idx="0">
                  <c:v>SPDR S&amp;P 500</c:v>
                </c:pt>
              </c:strCache>
            </c:strRef>
          </c:tx>
          <c:spPr>
            <a:ln w="38100" cap="rnd" cmpd="tri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numRef>
              <c:f>'nominal-%of1995'!$A$3:$A$32</c:f>
              <c:numCache>
                <c:formatCode>General</c:formatCode>
                <c:ptCount val="30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2020</c:v>
                </c:pt>
                <c:pt idx="26">
                  <c:v>2021</c:v>
                </c:pt>
                <c:pt idx="27">
                  <c:v>2022</c:v>
                </c:pt>
                <c:pt idx="28">
                  <c:v>2023</c:v>
                </c:pt>
                <c:pt idx="29">
                  <c:v>2024</c:v>
                </c:pt>
              </c:numCache>
            </c:numRef>
          </c:cat>
          <c:val>
            <c:numRef>
              <c:f>'nominal-%of1995'!$E$3:$E$32</c:f>
              <c:numCache>
                <c:formatCode>0%</c:formatCode>
                <c:ptCount val="30"/>
                <c:pt idx="0">
                  <c:v>1</c:v>
                </c:pt>
                <c:pt idx="1">
                  <c:v>1.2010409889394926</c:v>
                </c:pt>
                <c:pt idx="2">
                  <c:v>1.5787247885491218</c:v>
                </c:pt>
                <c:pt idx="3">
                  <c:v>2.0056929082628496</c:v>
                </c:pt>
                <c:pt idx="4">
                  <c:v>2.3890696161353286</c:v>
                </c:pt>
                <c:pt idx="5">
                  <c:v>2.1338646714378662</c:v>
                </c:pt>
                <c:pt idx="6">
                  <c:v>1.8591411841249188</c:v>
                </c:pt>
                <c:pt idx="7">
                  <c:v>1.4351008458035135</c:v>
                </c:pt>
                <c:pt idx="8">
                  <c:v>1.8100195185426156</c:v>
                </c:pt>
                <c:pt idx="9">
                  <c:v>1.9660052049446977</c:v>
                </c:pt>
                <c:pt idx="10">
                  <c:v>2.0252114508783348</c:v>
                </c:pt>
                <c:pt idx="11">
                  <c:v>2.3035133376707875</c:v>
                </c:pt>
                <c:pt idx="12">
                  <c:v>2.3781717631750166</c:v>
                </c:pt>
                <c:pt idx="13">
                  <c:v>1.4677944046844502</c:v>
                </c:pt>
                <c:pt idx="14">
                  <c:v>1.8126219908913468</c:v>
                </c:pt>
                <c:pt idx="15">
                  <c:v>2.045380611581002</c:v>
                </c:pt>
                <c:pt idx="16">
                  <c:v>2.0413142485361093</c:v>
                </c:pt>
                <c:pt idx="17">
                  <c:v>2.3163630448926482</c:v>
                </c:pt>
                <c:pt idx="18">
                  <c:v>3.0040663630448927</c:v>
                </c:pt>
                <c:pt idx="19">
                  <c:v>3.3432010409889394</c:v>
                </c:pt>
                <c:pt idx="20">
                  <c:v>3.3160377358490569</c:v>
                </c:pt>
                <c:pt idx="21">
                  <c:v>3.6358165256994148</c:v>
                </c:pt>
                <c:pt idx="22">
                  <c:v>4.3405985686402087</c:v>
                </c:pt>
                <c:pt idx="23">
                  <c:v>4.0650618087182826</c:v>
                </c:pt>
                <c:pt idx="24">
                  <c:v>5.2351984385165915</c:v>
                </c:pt>
                <c:pt idx="25">
                  <c:v>6.0813272608978535</c:v>
                </c:pt>
                <c:pt idx="26">
                  <c:v>7.7254391672088483</c:v>
                </c:pt>
                <c:pt idx="27">
                  <c:v>6.2203968770331821</c:v>
                </c:pt>
                <c:pt idx="28">
                  <c:v>7.7311320754716988</c:v>
                </c:pt>
                <c:pt idx="29">
                  <c:v>8.4617761873780104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73-4CE0-AB82-FA732F3B576F}"/>
            </c:ext>
          </c:extLst>
        </c:ser>
        <c:ser>
          <c:idx val="5"/>
          <c:order val="4"/>
          <c:tx>
            <c:strRef>
              <c:f>'nominal-%of1995'!$F$2</c:f>
              <c:strCache>
                <c:ptCount val="1"/>
                <c:pt idx="0">
                  <c:v>GBP @ BoE Rate</c:v>
                </c:pt>
              </c:strCache>
            </c:strRef>
          </c:tx>
          <c:spPr>
            <a:ln w="3492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numRef>
              <c:f>'nominal-%of1995'!$A$3:$A$32</c:f>
              <c:numCache>
                <c:formatCode>General</c:formatCode>
                <c:ptCount val="30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2020</c:v>
                </c:pt>
                <c:pt idx="26">
                  <c:v>2021</c:v>
                </c:pt>
                <c:pt idx="27">
                  <c:v>2022</c:v>
                </c:pt>
                <c:pt idx="28">
                  <c:v>2023</c:v>
                </c:pt>
                <c:pt idx="29">
                  <c:v>2024</c:v>
                </c:pt>
              </c:numCache>
            </c:numRef>
          </c:cat>
          <c:val>
            <c:numRef>
              <c:f>'nominal-%of1995'!$F$3:$F$32</c:f>
              <c:numCache>
                <c:formatCode>0%</c:formatCode>
                <c:ptCount val="30"/>
                <c:pt idx="0">
                  <c:v>1</c:v>
                </c:pt>
                <c:pt idx="1">
                  <c:v>1.0588541666666667</c:v>
                </c:pt>
                <c:pt idx="2">
                  <c:v>1.1283414713541666</c:v>
                </c:pt>
                <c:pt idx="3">
                  <c:v>1.2096760857476128</c:v>
                </c:pt>
                <c:pt idx="4">
                  <c:v>1.2741921436541521</c:v>
                </c:pt>
                <c:pt idx="5">
                  <c:v>1.3503782155768065</c:v>
                </c:pt>
                <c:pt idx="6">
                  <c:v>1.4190224415352943</c:v>
                </c:pt>
                <c:pt idx="7">
                  <c:v>1.4757833391967061</c:v>
                </c:pt>
                <c:pt idx="8">
                  <c:v>1.5302028498295845</c:v>
                </c:pt>
                <c:pt idx="9">
                  <c:v>1.5974680167700099</c:v>
                </c:pt>
                <c:pt idx="10">
                  <c:v>1.6716837183824498</c:v>
                </c:pt>
                <c:pt idx="11">
                  <c:v>1.7493473577989678</c:v>
                </c:pt>
                <c:pt idx="12">
                  <c:v>1.8459259098441192</c:v>
                </c:pt>
                <c:pt idx="13">
                  <c:v>1.9312999831744095</c:v>
                </c:pt>
                <c:pt idx="14">
                  <c:v>1.9433706080692499</c:v>
                </c:pt>
                <c:pt idx="15">
                  <c:v>1.9530874611095959</c:v>
                </c:pt>
                <c:pt idx="16">
                  <c:v>1.9628528984151439</c:v>
                </c:pt>
                <c:pt idx="17">
                  <c:v>1.9726671629072192</c:v>
                </c:pt>
                <c:pt idx="18">
                  <c:v>1.9825304987217551</c:v>
                </c:pt>
                <c:pt idx="19">
                  <c:v>1.992443151215364</c:v>
                </c:pt>
                <c:pt idx="20">
                  <c:v>2.0024053669714403</c:v>
                </c:pt>
                <c:pt idx="21">
                  <c:v>2.0103315548823688</c:v>
                </c:pt>
                <c:pt idx="22">
                  <c:v>2.0161950219174423</c:v>
                </c:pt>
                <c:pt idx="23">
                  <c:v>2.0262759970270294</c:v>
                </c:pt>
                <c:pt idx="24">
                  <c:v>2.0364073770121642</c:v>
                </c:pt>
                <c:pt idx="25">
                  <c:v>2.0423468985284496</c:v>
                </c:pt>
                <c:pt idx="26">
                  <c:v>2.0474527657747705</c:v>
                </c:pt>
                <c:pt idx="27">
                  <c:v>2.0790176625804651</c:v>
                </c:pt>
                <c:pt idx="28">
                  <c:v>2.1773378728733332</c:v>
                </c:pt>
                <c:pt idx="29">
                  <c:v>2.2916481111991831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773-4CE0-AB82-FA732F3B5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5965327"/>
        <c:axId val="1155962927"/>
        <c:extLst>
          <c:ext xmlns:c15="http://schemas.microsoft.com/office/drawing/2012/chart" uri="{02D57815-91ED-43cb-92C2-25804820EDAC}">
            <c15:filteredLineSeries>
              <c15:ser>
                <c:idx val="6"/>
                <c:order val="5"/>
                <c:tx>
                  <c:strRef>
                    <c:extLst>
                      <c:ext uri="{02D57815-91ED-43cb-92C2-25804820EDAC}">
                        <c15:formulaRef>
                          <c15:sqref>'nominal-%of1995'!$G$2</c15:sqref>
                        </c15:formulaRef>
                      </c:ext>
                    </c:extLst>
                    <c:strCache>
                      <c:ptCount val="1"/>
                      <c:pt idx="0">
                        <c:v>BoE Reference Rate (Avg)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'nominal-%of1995'!$A$3:$A$32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1995</c:v>
                      </c:pt>
                      <c:pt idx="1">
                        <c:v>1996</c:v>
                      </c:pt>
                      <c:pt idx="2">
                        <c:v>1997</c:v>
                      </c:pt>
                      <c:pt idx="3">
                        <c:v>1998</c:v>
                      </c:pt>
                      <c:pt idx="4">
                        <c:v>1999</c:v>
                      </c:pt>
                      <c:pt idx="5">
                        <c:v>2000</c:v>
                      </c:pt>
                      <c:pt idx="6">
                        <c:v>2001</c:v>
                      </c:pt>
                      <c:pt idx="7">
                        <c:v>2002</c:v>
                      </c:pt>
                      <c:pt idx="8">
                        <c:v>2003</c:v>
                      </c:pt>
                      <c:pt idx="9">
                        <c:v>2004</c:v>
                      </c:pt>
                      <c:pt idx="10">
                        <c:v>2005</c:v>
                      </c:pt>
                      <c:pt idx="11">
                        <c:v>2006</c:v>
                      </c:pt>
                      <c:pt idx="12">
                        <c:v>2007</c:v>
                      </c:pt>
                      <c:pt idx="13">
                        <c:v>2008</c:v>
                      </c:pt>
                      <c:pt idx="14">
                        <c:v>2009</c:v>
                      </c:pt>
                      <c:pt idx="15">
                        <c:v>2010</c:v>
                      </c:pt>
                      <c:pt idx="16">
                        <c:v>2011</c:v>
                      </c:pt>
                      <c:pt idx="17">
                        <c:v>2012</c:v>
                      </c:pt>
                      <c:pt idx="18">
                        <c:v>2013</c:v>
                      </c:pt>
                      <c:pt idx="19">
                        <c:v>2014</c:v>
                      </c:pt>
                      <c:pt idx="20">
                        <c:v>2015</c:v>
                      </c:pt>
                      <c:pt idx="21">
                        <c:v>2016</c:v>
                      </c:pt>
                      <c:pt idx="22">
                        <c:v>2017</c:v>
                      </c:pt>
                      <c:pt idx="23">
                        <c:v>2018</c:v>
                      </c:pt>
                      <c:pt idx="24">
                        <c:v>2019</c:v>
                      </c:pt>
                      <c:pt idx="25">
                        <c:v>2020</c:v>
                      </c:pt>
                      <c:pt idx="26">
                        <c:v>2021</c:v>
                      </c:pt>
                      <c:pt idx="27">
                        <c:v>2022</c:v>
                      </c:pt>
                      <c:pt idx="28">
                        <c:v>2023</c:v>
                      </c:pt>
                      <c:pt idx="29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'nominal-%of1995'!$G$3:$G$32</c15:sqref>
                        </c15:formulaRef>
                      </c:ext>
                    </c:extLst>
                    <c:numCache>
                      <c:formatCode>0.00%</c:formatCode>
                      <c:ptCount val="30"/>
                      <c:pt idx="0">
                        <c:v>6.5625000000000017E-2</c:v>
                      </c:pt>
                      <c:pt idx="1">
                        <c:v>5.8854166666666659E-2</c:v>
                      </c:pt>
                      <c:pt idx="2">
                        <c:v>6.5625000000000003E-2</c:v>
                      </c:pt>
                      <c:pt idx="3">
                        <c:v>7.2083333333333319E-2</c:v>
                      </c:pt>
                      <c:pt idx="4">
                        <c:v>5.3333333333333337E-2</c:v>
                      </c:pt>
                      <c:pt idx="5">
                        <c:v>5.9791666666666667E-2</c:v>
                      </c:pt>
                      <c:pt idx="6">
                        <c:v>5.0833333333333335E-2</c:v>
                      </c:pt>
                      <c:pt idx="7">
                        <c:v>3.9999999999999994E-2</c:v>
                      </c:pt>
                      <c:pt idx="8">
                        <c:v>3.6874999999999998E-2</c:v>
                      </c:pt>
                      <c:pt idx="9">
                        <c:v>4.3958333333333328E-2</c:v>
                      </c:pt>
                      <c:pt idx="10">
                        <c:v>4.6458333333333331E-2</c:v>
                      </c:pt>
                      <c:pt idx="11">
                        <c:v>4.6458333333333331E-2</c:v>
                      </c:pt>
                      <c:pt idx="12">
                        <c:v>5.5208333333333338E-2</c:v>
                      </c:pt>
                      <c:pt idx="13">
                        <c:v>4.6250000000000006E-2</c:v>
                      </c:pt>
                      <c:pt idx="14">
                        <c:v>6.2499999999999995E-3</c:v>
                      </c:pt>
                      <c:pt idx="15">
                        <c:v>4.9999999999999992E-3</c:v>
                      </c:pt>
                      <c:pt idx="16">
                        <c:v>4.9999999999999992E-3</c:v>
                      </c:pt>
                      <c:pt idx="17">
                        <c:v>4.9999999999999992E-3</c:v>
                      </c:pt>
                      <c:pt idx="18">
                        <c:v>4.9999999999999992E-3</c:v>
                      </c:pt>
                      <c:pt idx="19">
                        <c:v>4.9999999999999992E-3</c:v>
                      </c:pt>
                      <c:pt idx="20">
                        <c:v>4.9999999999999992E-3</c:v>
                      </c:pt>
                      <c:pt idx="21">
                        <c:v>3.9583333333333345E-3</c:v>
                      </c:pt>
                      <c:pt idx="22">
                        <c:v>2.9166666666666664E-3</c:v>
                      </c:pt>
                      <c:pt idx="23">
                        <c:v>4.9999999999999992E-3</c:v>
                      </c:pt>
                      <c:pt idx="24">
                        <c:v>4.9999999999999992E-3</c:v>
                      </c:pt>
                      <c:pt idx="25">
                        <c:v>2.9166666666666664E-3</c:v>
                      </c:pt>
                      <c:pt idx="26">
                        <c:v>2.4999999999999996E-3</c:v>
                      </c:pt>
                      <c:pt idx="27">
                        <c:v>1.5416666666666667E-2</c:v>
                      </c:pt>
                      <c:pt idx="28">
                        <c:v>4.7291666666666669E-2</c:v>
                      </c:pt>
                      <c:pt idx="29">
                        <c:v>5.2499999999999998E-2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F773-4CE0-AB82-FA732F3B576F}"/>
                  </c:ext>
                </c:extLst>
              </c15:ser>
            </c15:filteredLineSeries>
          </c:ext>
        </c:extLst>
      </c:lineChart>
      <c:catAx>
        <c:axId val="1155965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962927"/>
        <c:crosses val="autoZero"/>
        <c:auto val="1"/>
        <c:lblAlgn val="ctr"/>
        <c:lblOffset val="100"/>
        <c:noMultiLvlLbl val="0"/>
      </c:catAx>
      <c:valAx>
        <c:axId val="115596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96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  <a:ea typeface="+mn-ea"/>
                <a:cs typeface="+mn-cs"/>
              </a:defRPr>
            </a:pPr>
            <a:r>
              <a:rPr lang="en-US">
                <a:latin typeface="Britannic Bold" panose="020B0903060703020204" pitchFamily="34" charset="0"/>
              </a:rPr>
              <a:t>UK Property vs Flagship ETFs vs Pound Sterling @ BoE rate</a:t>
            </a:r>
          </a:p>
          <a:p>
            <a:pPr>
              <a:defRPr sz="2000">
                <a:latin typeface="Britannic Bold" panose="020B0903060703020204" pitchFamily="34" charset="0"/>
              </a:defRPr>
            </a:pPr>
            <a:r>
              <a:rPr lang="en-US">
                <a:latin typeface="Britannic Bold" panose="020B0903060703020204" pitchFamily="34" charset="0"/>
              </a:rPr>
              <a:t>(inflation-adjusted, 1995=100%)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'rpiadj-%of1995'!$B$2</c:f>
              <c:strCache>
                <c:ptCount val="1"/>
                <c:pt idx="0">
                  <c:v>Property:London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numRef>
              <c:f>'rpiadj-%of1995'!$A$3:$A$32</c:f>
              <c:numCache>
                <c:formatCode>General</c:formatCode>
                <c:ptCount val="30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2020</c:v>
                </c:pt>
                <c:pt idx="26">
                  <c:v>2021</c:v>
                </c:pt>
                <c:pt idx="27">
                  <c:v>2022</c:v>
                </c:pt>
                <c:pt idx="28">
                  <c:v>2023</c:v>
                </c:pt>
                <c:pt idx="29">
                  <c:v>2024</c:v>
                </c:pt>
              </c:numCache>
            </c:numRef>
          </c:cat>
          <c:val>
            <c:numRef>
              <c:f>'rpiadj-%of1995'!$B$3:$B$32</c:f>
              <c:numCache>
                <c:formatCode>0%</c:formatCode>
                <c:ptCount val="30"/>
                <c:pt idx="0">
                  <c:v>1</c:v>
                </c:pt>
                <c:pt idx="1">
                  <c:v>1.0525118293674764</c:v>
                </c:pt>
                <c:pt idx="2">
                  <c:v>1.1606717969834139</c:v>
                </c:pt>
                <c:pt idx="3">
                  <c:v>1.2652023914549753</c:v>
                </c:pt>
                <c:pt idx="4">
                  <c:v>1.4603139761775901</c:v>
                </c:pt>
                <c:pt idx="5">
                  <c:v>1.6923000212065991</c:v>
                </c:pt>
                <c:pt idx="6">
                  <c:v>1.803059973855474</c:v>
                </c:pt>
                <c:pt idx="7">
                  <c:v>2.0195291550247187</c:v>
                </c:pt>
                <c:pt idx="8">
                  <c:v>2.1140155037529564</c:v>
                </c:pt>
                <c:pt idx="9">
                  <c:v>2.253768634953857</c:v>
                </c:pt>
                <c:pt idx="10">
                  <c:v>2.3056098673670351</c:v>
                </c:pt>
                <c:pt idx="11">
                  <c:v>2.4312863426755955</c:v>
                </c:pt>
                <c:pt idx="12">
                  <c:v>2.6073444873327012</c:v>
                </c:pt>
                <c:pt idx="13">
                  <c:v>2.5758598968900901</c:v>
                </c:pt>
                <c:pt idx="14">
                  <c:v>2.5813162391855276</c:v>
                </c:pt>
                <c:pt idx="15">
                  <c:v>2.7848358133116236</c:v>
                </c:pt>
                <c:pt idx="16">
                  <c:v>2.7358755059894162</c:v>
                </c:pt>
                <c:pt idx="17">
                  <c:v>2.7532939130537231</c:v>
                </c:pt>
                <c:pt idx="18">
                  <c:v>3.1215937522884842</c:v>
                </c:pt>
                <c:pt idx="19">
                  <c:v>3.4971503394710788</c:v>
                </c:pt>
                <c:pt idx="20">
                  <c:v>3.7970433996680635</c:v>
                </c:pt>
                <c:pt idx="21">
                  <c:v>4.0452656693687743</c:v>
                </c:pt>
                <c:pt idx="22">
                  <c:v>4.4580438485211955</c:v>
                </c:pt>
                <c:pt idx="23">
                  <c:v>4.4443572273505296</c:v>
                </c:pt>
                <c:pt idx="24">
                  <c:v>4.4306341845586621</c:v>
                </c:pt>
                <c:pt idx="25">
                  <c:v>4.4656442175239341</c:v>
                </c:pt>
                <c:pt idx="26">
                  <c:v>4.0264517122771508</c:v>
                </c:pt>
                <c:pt idx="27">
                  <c:v>3.833974329901805</c:v>
                </c:pt>
                <c:pt idx="28">
                  <c:v>3.2568741862163137</c:v>
                </c:pt>
                <c:pt idx="29">
                  <c:v>2.7389983408749607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B0-4396-873B-DA408C3D6FC8}"/>
            </c:ext>
          </c:extLst>
        </c:ser>
        <c:ser>
          <c:idx val="2"/>
          <c:order val="1"/>
          <c:tx>
            <c:strRef>
              <c:f>'rpiadj-%of1995'!$C$2</c:f>
              <c:strCache>
                <c:ptCount val="1"/>
                <c:pt idx="0">
                  <c:v>Property:Rest of England &amp; Wales</c:v>
                </c:pt>
              </c:strCache>
            </c:strRef>
          </c:tx>
          <c:spPr>
            <a:ln w="34925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5">
                  <a:lumMod val="40000"/>
                  <a:lumOff val="60000"/>
                  <a:alpha val="40000"/>
                </a:schemeClr>
              </a:glow>
            </a:effectLst>
          </c:spPr>
          <c:marker>
            <c:symbol val="none"/>
          </c:marker>
          <c:cat>
            <c:numRef>
              <c:f>'rpiadj-%of1995'!$A$3:$A$32</c:f>
              <c:numCache>
                <c:formatCode>General</c:formatCode>
                <c:ptCount val="30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2020</c:v>
                </c:pt>
                <c:pt idx="26">
                  <c:v>2021</c:v>
                </c:pt>
                <c:pt idx="27">
                  <c:v>2022</c:v>
                </c:pt>
                <c:pt idx="28">
                  <c:v>2023</c:v>
                </c:pt>
                <c:pt idx="29">
                  <c:v>2024</c:v>
                </c:pt>
              </c:numCache>
            </c:numRef>
          </c:cat>
          <c:val>
            <c:numRef>
              <c:f>'rpiadj-%of1995'!$C$3:$C$32</c:f>
              <c:numCache>
                <c:formatCode>0%</c:formatCode>
                <c:ptCount val="30"/>
                <c:pt idx="0">
                  <c:v>1</c:v>
                </c:pt>
                <c:pt idx="1">
                  <c:v>1.0179694752524</c:v>
                </c:pt>
                <c:pt idx="2">
                  <c:v>1.0711235060441691</c:v>
                </c:pt>
                <c:pt idx="3">
                  <c:v>1.1176619448595775</c:v>
                </c:pt>
                <c:pt idx="4">
                  <c:v>1.2187301256122069</c:v>
                </c:pt>
                <c:pt idx="5">
                  <c:v>1.3129391955256886</c:v>
                </c:pt>
                <c:pt idx="6">
                  <c:v>1.4372873653445557</c:v>
                </c:pt>
                <c:pt idx="7">
                  <c:v>1.6530067170135394</c:v>
                </c:pt>
                <c:pt idx="8">
                  <c:v>1.8515373654426848</c:v>
                </c:pt>
                <c:pt idx="9">
                  <c:v>2.0788132688520116</c:v>
                </c:pt>
                <c:pt idx="10">
                  <c:v>2.137827629797282</c:v>
                </c:pt>
                <c:pt idx="11">
                  <c:v>2.2176692953912926</c:v>
                </c:pt>
                <c:pt idx="12">
                  <c:v>2.2736994348443922</c:v>
                </c:pt>
                <c:pt idx="13">
                  <c:v>2.1564196411286103</c:v>
                </c:pt>
                <c:pt idx="14">
                  <c:v>2.1214553449125737</c:v>
                </c:pt>
                <c:pt idx="15">
                  <c:v>2.1934434006465038</c:v>
                </c:pt>
                <c:pt idx="16">
                  <c:v>2.0298174398991087</c:v>
                </c:pt>
                <c:pt idx="17">
                  <c:v>1.9966188685173514</c:v>
                </c:pt>
                <c:pt idx="18">
                  <c:v>2.0237708848544997</c:v>
                </c:pt>
                <c:pt idx="19">
                  <c:v>2.152573492223866</c:v>
                </c:pt>
                <c:pt idx="20">
                  <c:v>2.245765921324272</c:v>
                </c:pt>
                <c:pt idx="21">
                  <c:v>2.3537376476001257</c:v>
                </c:pt>
                <c:pt idx="22">
                  <c:v>2.5180098366136598</c:v>
                </c:pt>
                <c:pt idx="23">
                  <c:v>2.4684125392478293</c:v>
                </c:pt>
                <c:pt idx="24">
                  <c:v>2.4238486858806807</c:v>
                </c:pt>
                <c:pt idx="25">
                  <c:v>2.5679019472299065</c:v>
                </c:pt>
                <c:pt idx="26">
                  <c:v>2.6025627310548325</c:v>
                </c:pt>
                <c:pt idx="27">
                  <c:v>2.4481845577747041</c:v>
                </c:pt>
                <c:pt idx="28">
                  <c:v>2.1232459678783346</c:v>
                </c:pt>
                <c:pt idx="29">
                  <c:v>1.9383307284566018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B0-4396-873B-DA408C3D6FC8}"/>
            </c:ext>
          </c:extLst>
        </c:ser>
        <c:ser>
          <c:idx val="3"/>
          <c:order val="2"/>
          <c:tx>
            <c:strRef>
              <c:f>'rpiadj-%of1995'!$D$2</c:f>
              <c:strCache>
                <c:ptCount val="1"/>
                <c:pt idx="0">
                  <c:v>RPI-Adjusted FTSI 100</c:v>
                </c:pt>
              </c:strCache>
            </c:strRef>
          </c:tx>
          <c:spPr>
            <a:ln w="38100" cap="rnd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numRef>
              <c:f>'rpiadj-%of1995'!$A$3:$A$32</c:f>
              <c:numCache>
                <c:formatCode>General</c:formatCode>
                <c:ptCount val="30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2020</c:v>
                </c:pt>
                <c:pt idx="26">
                  <c:v>2021</c:v>
                </c:pt>
                <c:pt idx="27">
                  <c:v>2022</c:v>
                </c:pt>
                <c:pt idx="28">
                  <c:v>2023</c:v>
                </c:pt>
                <c:pt idx="29">
                  <c:v>2024</c:v>
                </c:pt>
              </c:numCache>
            </c:numRef>
          </c:cat>
          <c:val>
            <c:numRef>
              <c:f>'rpiadj-%of1995'!$D$3:$D$32</c:f>
              <c:numCache>
                <c:formatCode>0%</c:formatCode>
                <c:ptCount val="30"/>
                <c:pt idx="0">
                  <c:v>1</c:v>
                </c:pt>
                <c:pt idx="1">
                  <c:v>1.0900180882035699</c:v>
                </c:pt>
                <c:pt idx="2">
                  <c:v>1.3177585630517081</c:v>
                </c:pt>
                <c:pt idx="3">
                  <c:v>1.4594254181584003</c:v>
                </c:pt>
                <c:pt idx="4">
                  <c:v>1.6933390922230045</c:v>
                </c:pt>
                <c:pt idx="5">
                  <c:v>1.4766716220921625</c:v>
                </c:pt>
                <c:pt idx="6">
                  <c:v>1.216716066138396</c:v>
                </c:pt>
                <c:pt idx="7">
                  <c:v>0.90379113657919175</c:v>
                </c:pt>
                <c:pt idx="8">
                  <c:v>0.99796029151191346</c:v>
                </c:pt>
                <c:pt idx="9">
                  <c:v>1.0421314517869689</c:v>
                </c:pt>
                <c:pt idx="10">
                  <c:v>1.1827038665871574</c:v>
                </c:pt>
                <c:pt idx="11">
                  <c:v>1.2690988044022637</c:v>
                </c:pt>
                <c:pt idx="12">
                  <c:v>1.2630699847855453</c:v>
                </c:pt>
                <c:pt idx="13">
                  <c:v>0.83428545512941155</c:v>
                </c:pt>
                <c:pt idx="14">
                  <c:v>1.0236680609993809</c:v>
                </c:pt>
                <c:pt idx="15">
                  <c:v>1.0663665732168359</c:v>
                </c:pt>
                <c:pt idx="16">
                  <c:v>0.95748249764763738</c:v>
                </c:pt>
                <c:pt idx="17">
                  <c:v>0.98209598686771216</c:v>
                </c:pt>
                <c:pt idx="18">
                  <c:v>1.0906008778013745</c:v>
                </c:pt>
                <c:pt idx="19">
                  <c:v>1.0365761183523974</c:v>
                </c:pt>
                <c:pt idx="20">
                  <c:v>0.97592796062805065</c:v>
                </c:pt>
                <c:pt idx="21">
                  <c:v>1.0971886679840657</c:v>
                </c:pt>
                <c:pt idx="22">
                  <c:v>1.1401690333339385</c:v>
                </c:pt>
                <c:pt idx="23">
                  <c:v>0.9655915552315909</c:v>
                </c:pt>
                <c:pt idx="24">
                  <c:v>1.0554703641353187</c:v>
                </c:pt>
                <c:pt idx="25">
                  <c:v>0.89080774435772514</c:v>
                </c:pt>
                <c:pt idx="26">
                  <c:v>0.97848670035143714</c:v>
                </c:pt>
                <c:pt idx="27">
                  <c:v>0.88496701698176006</c:v>
                </c:pt>
                <c:pt idx="28">
                  <c:v>0.83721099634001406</c:v>
                </c:pt>
                <c:pt idx="29">
                  <c:v>0.8906502376252996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B0-4396-873B-DA408C3D6FC8}"/>
            </c:ext>
          </c:extLst>
        </c:ser>
        <c:ser>
          <c:idx val="4"/>
          <c:order val="3"/>
          <c:tx>
            <c:strRef>
              <c:f>'rpiadj-%of1995'!$E$2</c:f>
              <c:strCache>
                <c:ptCount val="1"/>
                <c:pt idx="0">
                  <c:v>CPI-Adjusted SPDR S&amp;P 500</c:v>
                </c:pt>
              </c:strCache>
            </c:strRef>
          </c:tx>
          <c:spPr>
            <a:ln w="38100" cap="rnd" cmpd="tri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numRef>
              <c:f>'rpiadj-%of1995'!$A$3:$A$32</c:f>
              <c:numCache>
                <c:formatCode>General</c:formatCode>
                <c:ptCount val="30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2020</c:v>
                </c:pt>
                <c:pt idx="26">
                  <c:v>2021</c:v>
                </c:pt>
                <c:pt idx="27">
                  <c:v>2022</c:v>
                </c:pt>
                <c:pt idx="28">
                  <c:v>2023</c:v>
                </c:pt>
                <c:pt idx="29">
                  <c:v>2024</c:v>
                </c:pt>
              </c:numCache>
            </c:numRef>
          </c:cat>
          <c:val>
            <c:numRef>
              <c:f>'rpiadj-%of1995'!$E$3:$E$32</c:f>
              <c:numCache>
                <c:formatCode>0%</c:formatCode>
                <c:ptCount val="30"/>
                <c:pt idx="0">
                  <c:v>1</c:v>
                </c:pt>
                <c:pt idx="1">
                  <c:v>1.1617863494518412</c:v>
                </c:pt>
                <c:pt idx="2">
                  <c:v>1.5016424286632253</c:v>
                </c:pt>
                <c:pt idx="3">
                  <c:v>1.8775920838300035</c:v>
                </c:pt>
                <c:pt idx="4">
                  <c:v>2.178186101440919</c:v>
                </c:pt>
                <c:pt idx="5">
                  <c:v>1.8808807155457481</c:v>
                </c:pt>
                <c:pt idx="6">
                  <c:v>1.6128626168930387</c:v>
                </c:pt>
                <c:pt idx="7">
                  <c:v>1.214862597190103</c:v>
                </c:pt>
                <c:pt idx="8">
                  <c:v>1.5016819617450596</c:v>
                </c:pt>
                <c:pt idx="9">
                  <c:v>1.5783422067865887</c:v>
                </c:pt>
                <c:pt idx="10">
                  <c:v>1.5733470080271366</c:v>
                </c:pt>
                <c:pt idx="11">
                  <c:v>1.7454982898450724</c:v>
                </c:pt>
                <c:pt idx="12">
                  <c:v>1.7309495819368401</c:v>
                </c:pt>
                <c:pt idx="13">
                  <c:v>1.0685699906382129</c:v>
                </c:pt>
                <c:pt idx="14">
                  <c:v>1.2834891873279977</c:v>
                </c:pt>
                <c:pt idx="15">
                  <c:v>1.427773486530336</c:v>
                </c:pt>
                <c:pt idx="16">
                  <c:v>1.3825988691712867</c:v>
                </c:pt>
                <c:pt idx="17">
                  <c:v>1.5417642541506982</c:v>
                </c:pt>
                <c:pt idx="18">
                  <c:v>1.9696991435401865</c:v>
                </c:pt>
                <c:pt idx="19">
                  <c:v>2.1778382414040847</c:v>
                </c:pt>
                <c:pt idx="20">
                  <c:v>2.1464336352352569</c:v>
                </c:pt>
                <c:pt idx="21">
                  <c:v>2.306128757383004</c:v>
                </c:pt>
                <c:pt idx="22">
                  <c:v>2.6957410855863611</c:v>
                </c:pt>
                <c:pt idx="23">
                  <c:v>2.475058106326157</c:v>
                </c:pt>
                <c:pt idx="24">
                  <c:v>3.1152497378018924</c:v>
                </c:pt>
                <c:pt idx="25">
                  <c:v>3.5721313160137389</c:v>
                </c:pt>
                <c:pt idx="26">
                  <c:v>4.2340143009937101</c:v>
                </c:pt>
                <c:pt idx="27">
                  <c:v>3.2037504496988296</c:v>
                </c:pt>
                <c:pt idx="28">
                  <c:v>3.8537718432059598</c:v>
                </c:pt>
                <c:pt idx="29">
                  <c:v>4.1708591590733617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B0-4396-873B-DA408C3D6FC8}"/>
            </c:ext>
          </c:extLst>
        </c:ser>
        <c:ser>
          <c:idx val="5"/>
          <c:order val="4"/>
          <c:tx>
            <c:strRef>
              <c:f>'rpiadj-%of1995'!$F$2</c:f>
              <c:strCache>
                <c:ptCount val="1"/>
                <c:pt idx="0">
                  <c:v>RPI-Adjusted GBP @ BoE Rate</c:v>
                </c:pt>
              </c:strCache>
            </c:strRef>
          </c:tx>
          <c:spPr>
            <a:ln w="3492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numRef>
              <c:f>'rpiadj-%of1995'!$A$3:$A$32</c:f>
              <c:numCache>
                <c:formatCode>General</c:formatCode>
                <c:ptCount val="30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25">
                  <c:v>2020</c:v>
                </c:pt>
                <c:pt idx="26">
                  <c:v>2021</c:v>
                </c:pt>
                <c:pt idx="27">
                  <c:v>2022</c:v>
                </c:pt>
                <c:pt idx="28">
                  <c:v>2023</c:v>
                </c:pt>
                <c:pt idx="29">
                  <c:v>2024</c:v>
                </c:pt>
              </c:numCache>
            </c:numRef>
          </c:cat>
          <c:val>
            <c:numRef>
              <c:f>'rpiadj-%of1995'!$F$3:$F$32</c:f>
              <c:numCache>
                <c:formatCode>0%</c:formatCode>
                <c:ptCount val="30"/>
                <c:pt idx="0">
                  <c:v>1</c:v>
                </c:pt>
                <c:pt idx="1">
                  <c:v>1.0338910036018336</c:v>
                </c:pt>
                <c:pt idx="2">
                  <c:v>1.068163259548611</c:v>
                </c:pt>
                <c:pt idx="3">
                  <c:v>1.1071989219457892</c:v>
                </c:pt>
                <c:pt idx="4">
                  <c:v>1.1486218175262035</c:v>
                </c:pt>
                <c:pt idx="5">
                  <c:v>1.182274761846752</c:v>
                </c:pt>
                <c:pt idx="6">
                  <c:v>1.2208669707611792</c:v>
                </c:pt>
                <c:pt idx="7">
                  <c:v>1.2488041763577122</c:v>
                </c:pt>
                <c:pt idx="8">
                  <c:v>1.258429370709272</c:v>
                </c:pt>
                <c:pt idx="9">
                  <c:v>1.2757497659368424</c:v>
                </c:pt>
                <c:pt idx="10">
                  <c:v>1.2981668875563712</c:v>
                </c:pt>
                <c:pt idx="11">
                  <c:v>1.3166465979193644</c:v>
                </c:pt>
                <c:pt idx="12">
                  <c:v>1.3321759591372613</c:v>
                </c:pt>
                <c:pt idx="13">
                  <c:v>1.3405811335721809</c:v>
                </c:pt>
                <c:pt idx="14">
                  <c:v>1.3559034050684378</c:v>
                </c:pt>
                <c:pt idx="15">
                  <c:v>1.3023494653463363</c:v>
                </c:pt>
                <c:pt idx="16">
                  <c:v>1.244308533816743</c:v>
                </c:pt>
                <c:pt idx="17">
                  <c:v>1.2118857601543733</c:v>
                </c:pt>
                <c:pt idx="18">
                  <c:v>1.1819084260672279</c:v>
                </c:pt>
                <c:pt idx="19">
                  <c:v>1.1604424759617606</c:v>
                </c:pt>
                <c:pt idx="20">
                  <c:v>1.1549657261719217</c:v>
                </c:pt>
                <c:pt idx="21">
                  <c:v>1.1392642905091643</c:v>
                </c:pt>
                <c:pt idx="22">
                  <c:v>1.1031731294234519</c:v>
                </c:pt>
                <c:pt idx="23">
                  <c:v>1.0728613322327061</c:v>
                </c:pt>
                <c:pt idx="24">
                  <c:v>1.0513446672870974</c:v>
                </c:pt>
                <c:pt idx="25">
                  <c:v>1.0389420763240935</c:v>
                </c:pt>
                <c:pt idx="26">
                  <c:v>1.0009023192689126</c:v>
                </c:pt>
                <c:pt idx="27">
                  <c:v>0.91090665145679506</c:v>
                </c:pt>
                <c:pt idx="28">
                  <c:v>0.86965196047525839</c:v>
                </c:pt>
                <c:pt idx="29">
                  <c:v>0.89212724120051745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5B0-4396-873B-DA408C3D6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5965327"/>
        <c:axId val="1155962927"/>
        <c:extLst>
          <c:ext xmlns:c15="http://schemas.microsoft.com/office/drawing/2012/chart" uri="{02D57815-91ED-43cb-92C2-25804820EDAC}">
            <c15:filteredLineSeries>
              <c15:ser>
                <c:idx val="0"/>
                <c:order val="5"/>
                <c:tx>
                  <c:strRef>
                    <c:extLst>
                      <c:ext uri="{02D57815-91ED-43cb-92C2-25804820EDAC}">
                        <c15:formulaRef>
                          <c15:sqref>'rpiadj-%of1995'!$G$2</c15:sqref>
                        </c15:formulaRef>
                      </c:ext>
                    </c:extLst>
                    <c:strCache>
                      <c:ptCount val="1"/>
                      <c:pt idx="0">
                        <c:v>BoE Reference Rate (Avg)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'rpiadj-%of1995'!$A$3:$A$32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1995</c:v>
                      </c:pt>
                      <c:pt idx="1">
                        <c:v>1996</c:v>
                      </c:pt>
                      <c:pt idx="2">
                        <c:v>1997</c:v>
                      </c:pt>
                      <c:pt idx="3">
                        <c:v>1998</c:v>
                      </c:pt>
                      <c:pt idx="4">
                        <c:v>1999</c:v>
                      </c:pt>
                      <c:pt idx="5">
                        <c:v>2000</c:v>
                      </c:pt>
                      <c:pt idx="6">
                        <c:v>2001</c:v>
                      </c:pt>
                      <c:pt idx="7">
                        <c:v>2002</c:v>
                      </c:pt>
                      <c:pt idx="8">
                        <c:v>2003</c:v>
                      </c:pt>
                      <c:pt idx="9">
                        <c:v>2004</c:v>
                      </c:pt>
                      <c:pt idx="10">
                        <c:v>2005</c:v>
                      </c:pt>
                      <c:pt idx="11">
                        <c:v>2006</c:v>
                      </c:pt>
                      <c:pt idx="12">
                        <c:v>2007</c:v>
                      </c:pt>
                      <c:pt idx="13">
                        <c:v>2008</c:v>
                      </c:pt>
                      <c:pt idx="14">
                        <c:v>2009</c:v>
                      </c:pt>
                      <c:pt idx="15">
                        <c:v>2010</c:v>
                      </c:pt>
                      <c:pt idx="16">
                        <c:v>2011</c:v>
                      </c:pt>
                      <c:pt idx="17">
                        <c:v>2012</c:v>
                      </c:pt>
                      <c:pt idx="18">
                        <c:v>2013</c:v>
                      </c:pt>
                      <c:pt idx="19">
                        <c:v>2014</c:v>
                      </c:pt>
                      <c:pt idx="20">
                        <c:v>2015</c:v>
                      </c:pt>
                      <c:pt idx="21">
                        <c:v>2016</c:v>
                      </c:pt>
                      <c:pt idx="22">
                        <c:v>2017</c:v>
                      </c:pt>
                      <c:pt idx="23">
                        <c:v>2018</c:v>
                      </c:pt>
                      <c:pt idx="24">
                        <c:v>2019</c:v>
                      </c:pt>
                      <c:pt idx="25">
                        <c:v>2020</c:v>
                      </c:pt>
                      <c:pt idx="26">
                        <c:v>2021</c:v>
                      </c:pt>
                      <c:pt idx="27">
                        <c:v>2022</c:v>
                      </c:pt>
                      <c:pt idx="28">
                        <c:v>2023</c:v>
                      </c:pt>
                      <c:pt idx="29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'rpiadj-%of1995'!$G$3:$G$32</c15:sqref>
                        </c15:formulaRef>
                      </c:ext>
                    </c:extLst>
                    <c:numCache>
                      <c:formatCode>0.00%</c:formatCode>
                      <c:ptCount val="30"/>
                      <c:pt idx="0">
                        <c:v>6.5625000000000017E-2</c:v>
                      </c:pt>
                      <c:pt idx="1">
                        <c:v>5.8854166666666659E-2</c:v>
                      </c:pt>
                      <c:pt idx="2">
                        <c:v>6.5625000000000003E-2</c:v>
                      </c:pt>
                      <c:pt idx="3">
                        <c:v>7.2083333333333319E-2</c:v>
                      </c:pt>
                      <c:pt idx="4">
                        <c:v>5.3333333333333337E-2</c:v>
                      </c:pt>
                      <c:pt idx="5">
                        <c:v>5.9791666666666667E-2</c:v>
                      </c:pt>
                      <c:pt idx="6">
                        <c:v>5.0833333333333335E-2</c:v>
                      </c:pt>
                      <c:pt idx="7">
                        <c:v>3.9999999999999994E-2</c:v>
                      </c:pt>
                      <c:pt idx="8">
                        <c:v>3.6874999999999998E-2</c:v>
                      </c:pt>
                      <c:pt idx="9">
                        <c:v>4.3958333333333328E-2</c:v>
                      </c:pt>
                      <c:pt idx="10">
                        <c:v>4.6458333333333331E-2</c:v>
                      </c:pt>
                      <c:pt idx="11">
                        <c:v>4.6458333333333331E-2</c:v>
                      </c:pt>
                      <c:pt idx="12">
                        <c:v>5.5208333333333338E-2</c:v>
                      </c:pt>
                      <c:pt idx="13">
                        <c:v>4.6250000000000006E-2</c:v>
                      </c:pt>
                      <c:pt idx="14">
                        <c:v>6.2499999999999995E-3</c:v>
                      </c:pt>
                      <c:pt idx="15">
                        <c:v>4.9999999999999992E-3</c:v>
                      </c:pt>
                      <c:pt idx="16">
                        <c:v>4.9999999999999992E-3</c:v>
                      </c:pt>
                      <c:pt idx="17">
                        <c:v>4.9999999999999992E-3</c:v>
                      </c:pt>
                      <c:pt idx="18">
                        <c:v>4.9999999999999992E-3</c:v>
                      </c:pt>
                      <c:pt idx="19">
                        <c:v>4.9999999999999992E-3</c:v>
                      </c:pt>
                      <c:pt idx="20">
                        <c:v>4.9999999999999992E-3</c:v>
                      </c:pt>
                      <c:pt idx="21">
                        <c:v>3.9583333333333345E-3</c:v>
                      </c:pt>
                      <c:pt idx="22">
                        <c:v>2.9166666666666664E-3</c:v>
                      </c:pt>
                      <c:pt idx="23">
                        <c:v>4.9999999999999992E-3</c:v>
                      </c:pt>
                      <c:pt idx="24">
                        <c:v>4.9999999999999992E-3</c:v>
                      </c:pt>
                      <c:pt idx="25">
                        <c:v>2.9166666666666664E-3</c:v>
                      </c:pt>
                      <c:pt idx="26">
                        <c:v>2.4999999999999996E-3</c:v>
                      </c:pt>
                      <c:pt idx="27">
                        <c:v>1.5416666666666667E-2</c:v>
                      </c:pt>
                      <c:pt idx="28">
                        <c:v>4.7291666666666669E-2</c:v>
                      </c:pt>
                      <c:pt idx="29">
                        <c:v>5.2499999999999998E-2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A5B0-4396-873B-DA408C3D6FC8}"/>
                  </c:ext>
                </c:extLst>
              </c15:ser>
            </c15:filteredLineSeries>
          </c:ext>
        </c:extLst>
      </c:lineChart>
      <c:catAx>
        <c:axId val="1155965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962927"/>
        <c:crosses val="autoZero"/>
        <c:auto val="1"/>
        <c:lblAlgn val="ctr"/>
        <c:lblOffset val="100"/>
        <c:noMultiLvlLbl val="0"/>
      </c:catAx>
      <c:valAx>
        <c:axId val="115596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96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[Analysis.xlsb]piv-rpiadjpp-%of2016!PivotTable1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latin typeface="Britannic Bold" panose="020B0903060703020204" pitchFamily="34" charset="0"/>
              </a:rPr>
              <a:t>England &amp; Wales Property Prices</a:t>
            </a:r>
            <a:endParaRPr lang="en-US" baseline="0">
              <a:latin typeface="Britannic Bold" panose="020B0903060703020204" pitchFamily="34" charset="0"/>
            </a:endParaRPr>
          </a:p>
          <a:p>
            <a:pPr>
              <a:defRPr sz="2000"/>
            </a:pPr>
            <a:r>
              <a:rPr lang="en-US" baseline="0">
                <a:latin typeface="Britannic Bold" panose="020B0903060703020204" pitchFamily="34" charset="0"/>
              </a:rPr>
              <a:t>(RPI-Adjusted 2016=100%)</a:t>
            </a:r>
            <a:endParaRPr lang="en-US">
              <a:latin typeface="Britannic Bold" panose="020B0903060703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40000"/>
                <a:lumOff val="60000"/>
              </a:schemeClr>
            </a:solidFill>
            <a:round/>
          </a:ln>
          <a:effectLst>
            <a:glow rad="101600">
              <a:schemeClr val="accent5">
                <a:lumMod val="40000"/>
                <a:lumOff val="60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40000"/>
                <a:lumOff val="60000"/>
              </a:schemeClr>
            </a:solidFill>
            <a:round/>
          </a:ln>
          <a:effectLst>
            <a:glow rad="101600">
              <a:schemeClr val="accent5">
                <a:lumMod val="40000"/>
                <a:lumOff val="60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40000"/>
                <a:lumOff val="60000"/>
              </a:schemeClr>
            </a:solidFill>
            <a:round/>
          </a:ln>
          <a:effectLst>
            <a:glow rad="101600">
              <a:schemeClr val="accent5">
                <a:lumMod val="40000"/>
                <a:lumOff val="60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1"/>
          <c:order val="0"/>
          <c:tx>
            <c:strRef>
              <c:f>'piv-rpiadjpp-%of2016'!$B$3:$B$7</c:f>
              <c:strCache>
                <c:ptCount val="1"/>
                <c:pt idx="0">
                  <c:v>LONDON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'piv-rpiadjpp-%of2016'!$A$8:$A$17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strCache>
            </c:strRef>
          </c:cat>
          <c:val>
            <c:numRef>
              <c:f>'piv-rpiadjpp-%of2016'!$B$8:$B$17</c:f>
              <c:numCache>
                <c:formatCode>0%</c:formatCode>
                <c:ptCount val="9"/>
                <c:pt idx="0">
                  <c:v>1</c:v>
                </c:pt>
                <c:pt idx="1">
                  <c:v>1.1020398196039449</c:v>
                </c:pt>
                <c:pt idx="2">
                  <c:v>1.0986564519121014</c:v>
                </c:pt>
                <c:pt idx="3">
                  <c:v>1.0952640807025216</c:v>
                </c:pt>
                <c:pt idx="4">
                  <c:v>1.1039186502232263</c:v>
                </c:pt>
                <c:pt idx="5">
                  <c:v>0.99534914177971412</c:v>
                </c:pt>
                <c:pt idx="6">
                  <c:v>0.94776824151083761</c:v>
                </c:pt>
                <c:pt idx="7">
                  <c:v>0.8051076128022312</c:v>
                </c:pt>
                <c:pt idx="8">
                  <c:v>0.67708738182883188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8D-41A2-9812-089A0FE6BAC1}"/>
            </c:ext>
          </c:extLst>
        </c:ser>
        <c:ser>
          <c:idx val="2"/>
          <c:order val="1"/>
          <c:tx>
            <c:strRef>
              <c:f>'piv-rpiadjpp-%of2016'!$C$3:$C$7</c:f>
              <c:strCache>
                <c:ptCount val="1"/>
                <c:pt idx="0">
                  <c:v>England and Wales ex London</c:v>
                </c:pt>
              </c:strCache>
            </c:strRef>
          </c:tx>
          <c:spPr>
            <a:ln w="34925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5">
                  <a:lumMod val="40000"/>
                  <a:lumOff val="60000"/>
                  <a:alpha val="40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'piv-rpiadjpp-%of2016'!$A$8:$A$17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strCache>
            </c:strRef>
          </c:cat>
          <c:val>
            <c:numRef>
              <c:f>'piv-rpiadjpp-%of2016'!$C$8:$C$17</c:f>
              <c:numCache>
                <c:formatCode>0%</c:formatCode>
                <c:ptCount val="9"/>
                <c:pt idx="0">
                  <c:v>1</c:v>
                </c:pt>
                <c:pt idx="1">
                  <c:v>1.0697920557038403</c:v>
                </c:pt>
                <c:pt idx="2">
                  <c:v>1.0487203371049556</c:v>
                </c:pt>
                <c:pt idx="3">
                  <c:v>1.0297871083262147</c:v>
                </c:pt>
                <c:pt idx="4">
                  <c:v>1.0909890275359035</c:v>
                </c:pt>
                <c:pt idx="5">
                  <c:v>1.1057148759584183</c:v>
                </c:pt>
                <c:pt idx="6">
                  <c:v>1.0401263540441206</c:v>
                </c:pt>
                <c:pt idx="7">
                  <c:v>0.90207418402947304</c:v>
                </c:pt>
                <c:pt idx="8">
                  <c:v>0.82351180066008056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8D-41A2-9812-089A0FE6B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5965327"/>
        <c:axId val="1155962927"/>
        <c:extLst/>
      </c:lineChart>
      <c:catAx>
        <c:axId val="1155965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962927"/>
        <c:crosses val="autoZero"/>
        <c:auto val="1"/>
        <c:lblAlgn val="ctr"/>
        <c:lblOffset val="100"/>
        <c:noMultiLvlLbl val="0"/>
      </c:catAx>
      <c:valAx>
        <c:axId val="115596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96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[Analysis.xlsb]piv-pp-%of2016-LDNdets!PivotTable1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latin typeface="Britannic Bold" panose="020B0903060703020204" pitchFamily="34" charset="0"/>
              </a:rPr>
              <a:t>London Property Prices by Property Type</a:t>
            </a:r>
          </a:p>
          <a:p>
            <a:pPr>
              <a:defRPr sz="2000"/>
            </a:pPr>
            <a:r>
              <a:rPr lang="en-US">
                <a:latin typeface="Britannic Bold" panose="020B0903060703020204" pitchFamily="34" charset="0"/>
              </a:rPr>
              <a:t>(RPI-Adjusted 2016=100%)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40000"/>
                <a:lumOff val="60000"/>
              </a:schemeClr>
            </a:solidFill>
            <a:round/>
          </a:ln>
          <a:effectLst>
            <a:glow rad="101600">
              <a:schemeClr val="accent5">
                <a:lumMod val="40000"/>
                <a:lumOff val="60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8100" cap="rnd">
            <a:solidFill>
              <a:schemeClr val="accent4">
                <a:lumMod val="40000"/>
                <a:lumOff val="60000"/>
              </a:schemeClr>
            </a:solidFill>
            <a:rou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8100" cap="rnd" cmpd="tri">
            <a:solidFill>
              <a:schemeClr val="accent4">
                <a:lumMod val="60000"/>
                <a:lumOff val="40000"/>
              </a:schemeClr>
            </a:solidFill>
            <a:rou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40000"/>
                <a:lumOff val="60000"/>
              </a:schemeClr>
            </a:solidFill>
            <a:round/>
          </a:ln>
          <a:effectLst>
            <a:glow rad="101600">
              <a:schemeClr val="accent5">
                <a:lumMod val="40000"/>
                <a:lumOff val="60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8100" cap="rnd">
            <a:solidFill>
              <a:schemeClr val="accent4">
                <a:lumMod val="40000"/>
                <a:lumOff val="60000"/>
              </a:schemeClr>
            </a:solidFill>
            <a:rou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8100" cap="rnd" cmpd="tri">
            <a:solidFill>
              <a:schemeClr val="accent4">
                <a:lumMod val="60000"/>
                <a:lumOff val="40000"/>
              </a:schemeClr>
            </a:solidFill>
            <a:rou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40000"/>
                <a:lumOff val="60000"/>
              </a:schemeClr>
            </a:solidFill>
            <a:round/>
          </a:ln>
          <a:effectLst>
            <a:glow rad="101600">
              <a:schemeClr val="accent5">
                <a:lumMod val="40000"/>
                <a:lumOff val="60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8100" cap="rnd">
            <a:solidFill>
              <a:schemeClr val="accent4">
                <a:lumMod val="40000"/>
                <a:lumOff val="60000"/>
              </a:schemeClr>
            </a:solidFill>
            <a:rou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8100" cap="rnd" cmpd="tri">
            <a:solidFill>
              <a:schemeClr val="accent4">
                <a:lumMod val="60000"/>
                <a:lumOff val="40000"/>
              </a:schemeClr>
            </a:solidFill>
            <a:rou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1"/>
          <c:order val="0"/>
          <c:tx>
            <c:strRef>
              <c:f>'piv-pp-%of2016-LDNdets'!$B$4:$B$9</c:f>
              <c:strCache>
                <c:ptCount val="1"/>
                <c:pt idx="0">
                  <c:v>Detached - LONDON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'piv-pp-%of2016-LDNdets'!$A$10:$A$19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strCache>
            </c:strRef>
          </c:cat>
          <c:val>
            <c:numRef>
              <c:f>'piv-pp-%of2016-LDNdets'!$B$10:$B$19</c:f>
              <c:numCache>
                <c:formatCode>0%</c:formatCode>
                <c:ptCount val="9"/>
                <c:pt idx="0">
                  <c:v>1</c:v>
                </c:pt>
                <c:pt idx="1">
                  <c:v>0.99757737107518907</c:v>
                </c:pt>
                <c:pt idx="2">
                  <c:v>1.0034972942370375</c:v>
                </c:pt>
                <c:pt idx="3">
                  <c:v>0.95784634974058736</c:v>
                </c:pt>
                <c:pt idx="4">
                  <c:v>1.0104472227534051</c:v>
                </c:pt>
                <c:pt idx="5">
                  <c:v>1.042444309861893</c:v>
                </c:pt>
                <c:pt idx="6">
                  <c:v>1.0430839980702165</c:v>
                </c:pt>
                <c:pt idx="7">
                  <c:v>0.95198782865561615</c:v>
                </c:pt>
                <c:pt idx="8">
                  <c:v>0.79318324234758575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3E-4FFE-85F4-D23A287DC2A3}"/>
            </c:ext>
          </c:extLst>
        </c:ser>
        <c:ser>
          <c:idx val="2"/>
          <c:order val="1"/>
          <c:tx>
            <c:strRef>
              <c:f>'piv-pp-%of2016-LDNdets'!$C$4:$C$9</c:f>
              <c:strCache>
                <c:ptCount val="1"/>
                <c:pt idx="0">
                  <c:v>Semi-detached - LONDON</c:v>
                </c:pt>
              </c:strCache>
            </c:strRef>
          </c:tx>
          <c:spPr>
            <a:ln w="34925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5">
                  <a:lumMod val="40000"/>
                  <a:lumOff val="60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'piv-pp-%of2016-LDNdets'!$A$10:$A$19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strCache>
            </c:strRef>
          </c:cat>
          <c:val>
            <c:numRef>
              <c:f>'piv-pp-%of2016-LDNdets'!$C$10:$C$19</c:f>
              <c:numCache>
                <c:formatCode>0%</c:formatCode>
                <c:ptCount val="9"/>
                <c:pt idx="0">
                  <c:v>1</c:v>
                </c:pt>
                <c:pt idx="1">
                  <c:v>0.99990775599717785</c:v>
                </c:pt>
                <c:pt idx="2">
                  <c:v>0.96121075741025352</c:v>
                </c:pt>
                <c:pt idx="3">
                  <c:v>0.93627102706059739</c:v>
                </c:pt>
                <c:pt idx="4">
                  <c:v>0.96949622087678522</c:v>
                </c:pt>
                <c:pt idx="5">
                  <c:v>0.99881319304050842</c:v>
                </c:pt>
                <c:pt idx="6">
                  <c:v>0.97860027116817272</c:v>
                </c:pt>
                <c:pt idx="7">
                  <c:v>0.90754431120938073</c:v>
                </c:pt>
                <c:pt idx="8">
                  <c:v>0.7541748877798149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3E-4FFE-85F4-D23A287DC2A3}"/>
            </c:ext>
          </c:extLst>
        </c:ser>
        <c:ser>
          <c:idx val="3"/>
          <c:order val="2"/>
          <c:tx>
            <c:strRef>
              <c:f>'piv-pp-%of2016-LDNdets'!$D$4:$D$9</c:f>
              <c:strCache>
                <c:ptCount val="1"/>
                <c:pt idx="0">
                  <c:v>Terraced - LONDON</c:v>
                </c:pt>
              </c:strCache>
            </c:strRef>
          </c:tx>
          <c:spPr>
            <a:ln w="38100" cap="rnd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'piv-pp-%of2016-LDNdets'!$A$10:$A$19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strCache>
            </c:strRef>
          </c:cat>
          <c:val>
            <c:numRef>
              <c:f>'piv-pp-%of2016-LDNdets'!$D$10:$D$19</c:f>
              <c:numCache>
                <c:formatCode>0%</c:formatCode>
                <c:ptCount val="9"/>
                <c:pt idx="0">
                  <c:v>1</c:v>
                </c:pt>
                <c:pt idx="1">
                  <c:v>0.98519900528534388</c:v>
                </c:pt>
                <c:pt idx="2">
                  <c:v>0.96359534271074798</c:v>
                </c:pt>
                <c:pt idx="3">
                  <c:v>0.93133438323953754</c:v>
                </c:pt>
                <c:pt idx="4">
                  <c:v>0.98682358851515295</c:v>
                </c:pt>
                <c:pt idx="5">
                  <c:v>0.98210232331871194</c:v>
                </c:pt>
                <c:pt idx="6">
                  <c:v>0.99794445089485928</c:v>
                </c:pt>
                <c:pt idx="7">
                  <c:v>0.87019745694730166</c:v>
                </c:pt>
                <c:pt idx="8">
                  <c:v>0.78060069932948517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3E-4FFE-85F4-D23A287DC2A3}"/>
            </c:ext>
          </c:extLst>
        </c:ser>
        <c:ser>
          <c:idx val="4"/>
          <c:order val="3"/>
          <c:tx>
            <c:strRef>
              <c:f>'piv-pp-%of2016-LDNdets'!$E$4:$E$9</c:f>
              <c:strCache>
                <c:ptCount val="1"/>
                <c:pt idx="0">
                  <c:v>Flats - LONDON</c:v>
                </c:pt>
              </c:strCache>
            </c:strRef>
          </c:tx>
          <c:spPr>
            <a:ln w="38100" cap="rnd" cmpd="tri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'piv-pp-%of2016-LDNdets'!$A$10:$A$19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strCache>
            </c:strRef>
          </c:cat>
          <c:val>
            <c:numRef>
              <c:f>'piv-pp-%of2016-LDNdets'!$E$10:$E$19</c:f>
              <c:numCache>
                <c:formatCode>0%</c:formatCode>
                <c:ptCount val="9"/>
                <c:pt idx="0">
                  <c:v>1</c:v>
                </c:pt>
                <c:pt idx="1">
                  <c:v>1.0244924796251107</c:v>
                </c:pt>
                <c:pt idx="2">
                  <c:v>0.98789285013190531</c:v>
                </c:pt>
                <c:pt idx="3">
                  <c:v>0.96024180651889013</c:v>
                </c:pt>
                <c:pt idx="4">
                  <c:v>1.0029548555932764</c:v>
                </c:pt>
                <c:pt idx="5">
                  <c:v>0.90566358572069261</c:v>
                </c:pt>
                <c:pt idx="6">
                  <c:v>0.86024604581145647</c:v>
                </c:pt>
                <c:pt idx="7">
                  <c:v>0.77078233781205119</c:v>
                </c:pt>
                <c:pt idx="8">
                  <c:v>0.64731243792819448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3E-4FFE-85F4-D23A287DC2A3}"/>
            </c:ext>
          </c:extLst>
        </c:ser>
        <c:ser>
          <c:idx val="5"/>
          <c:order val="4"/>
          <c:tx>
            <c:strRef>
              <c:f>'piv-pp-%of2016-LDNdets'!$F$4:$F$9</c:f>
              <c:strCache>
                <c:ptCount val="1"/>
                <c:pt idx="0">
                  <c:v>Other - LONDON</c:v>
                </c:pt>
              </c:strCache>
            </c:strRef>
          </c:tx>
          <c:spPr>
            <a:ln w="3492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'piv-pp-%of2016-LDNdets'!$A$10:$A$19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strCache>
            </c:strRef>
          </c:cat>
          <c:val>
            <c:numRef>
              <c:f>'piv-pp-%of2016-LDNdets'!$F$10:$F$19</c:f>
              <c:numCache>
                <c:formatCode>0%</c:formatCode>
                <c:ptCount val="9"/>
                <c:pt idx="0">
                  <c:v>1</c:v>
                </c:pt>
                <c:pt idx="1">
                  <c:v>0.97816084300654238</c:v>
                </c:pt>
                <c:pt idx="2">
                  <c:v>1.063108967830634</c:v>
                </c:pt>
                <c:pt idx="3">
                  <c:v>1.080413381458581</c:v>
                </c:pt>
                <c:pt idx="4">
                  <c:v>1.0952846268122305</c:v>
                </c:pt>
                <c:pt idx="5">
                  <c:v>1.0130508839810768</c:v>
                </c:pt>
                <c:pt idx="6">
                  <c:v>0.8573113129296166</c:v>
                </c:pt>
                <c:pt idx="7">
                  <c:v>0.56817334108769413</c:v>
                </c:pt>
                <c:pt idx="8">
                  <c:v>0.54480431562632337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3E-4FFE-85F4-D23A287DC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5965327"/>
        <c:axId val="1155962927"/>
        <c:extLst/>
      </c:lineChart>
      <c:catAx>
        <c:axId val="1155965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962927"/>
        <c:crosses val="autoZero"/>
        <c:auto val="1"/>
        <c:lblAlgn val="ctr"/>
        <c:lblOffset val="100"/>
        <c:noMultiLvlLbl val="0"/>
      </c:catAx>
      <c:valAx>
        <c:axId val="115596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96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[Analysis.xlsb]piv-rpiadjpp-%of2016-exLDNdets!PivotTable1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latin typeface="Britannic Bold" panose="020B0903060703020204" pitchFamily="34" charset="0"/>
              </a:rPr>
              <a:t>Rest of England &amp; Wales Property Prices by Property Type</a:t>
            </a:r>
          </a:p>
          <a:p>
            <a:pPr>
              <a:defRPr sz="2000"/>
            </a:pPr>
            <a:r>
              <a:rPr lang="en-US">
                <a:latin typeface="Britannic Bold" panose="020B0903060703020204" pitchFamily="34" charset="0"/>
              </a:rPr>
              <a:t>(RPI-Adjusted 2016=100%)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40000"/>
                <a:lumOff val="60000"/>
              </a:schemeClr>
            </a:solidFill>
            <a:round/>
          </a:ln>
          <a:effectLst>
            <a:glow rad="101600">
              <a:schemeClr val="accent5">
                <a:lumMod val="40000"/>
                <a:lumOff val="60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8100" cap="rnd">
            <a:solidFill>
              <a:schemeClr val="accent4">
                <a:lumMod val="40000"/>
                <a:lumOff val="60000"/>
              </a:schemeClr>
            </a:solidFill>
            <a:rou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8100" cap="rnd" cmpd="tri">
            <a:solidFill>
              <a:schemeClr val="accent4">
                <a:lumMod val="60000"/>
                <a:lumOff val="40000"/>
              </a:schemeClr>
            </a:solidFill>
            <a:rou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40000"/>
                <a:lumOff val="60000"/>
              </a:schemeClr>
            </a:solidFill>
            <a:round/>
          </a:ln>
          <a:effectLst>
            <a:glow rad="101600">
              <a:schemeClr val="accent5">
                <a:lumMod val="40000"/>
                <a:lumOff val="60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8100" cap="rnd">
            <a:solidFill>
              <a:schemeClr val="accent4">
                <a:lumMod val="40000"/>
                <a:lumOff val="60000"/>
              </a:schemeClr>
            </a:solidFill>
            <a:rou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8100" cap="rnd" cmpd="tri">
            <a:solidFill>
              <a:schemeClr val="accent4">
                <a:lumMod val="60000"/>
                <a:lumOff val="40000"/>
              </a:schemeClr>
            </a:solidFill>
            <a:rou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5">
                <a:lumMod val="40000"/>
                <a:lumOff val="60000"/>
              </a:schemeClr>
            </a:solidFill>
            <a:round/>
          </a:ln>
          <a:effectLst>
            <a:glow rad="101600">
              <a:schemeClr val="accent5">
                <a:lumMod val="40000"/>
                <a:lumOff val="60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8100" cap="rnd">
            <a:solidFill>
              <a:schemeClr val="accent4">
                <a:lumMod val="40000"/>
                <a:lumOff val="60000"/>
              </a:schemeClr>
            </a:solidFill>
            <a:rou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8100" cap="rnd" cmpd="tri">
            <a:solidFill>
              <a:schemeClr val="accent4">
                <a:lumMod val="60000"/>
                <a:lumOff val="40000"/>
              </a:schemeClr>
            </a:solidFill>
            <a:rou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1"/>
          <c:order val="0"/>
          <c:tx>
            <c:strRef>
              <c:f>'piv-rpiadjpp-%of2016-exLDNdets'!$B$4:$B$9</c:f>
              <c:strCache>
                <c:ptCount val="1"/>
                <c:pt idx="0">
                  <c:v>Detached - England and Wales ex London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'piv-rpiadjpp-%of2016-exLDNdets'!$A$10:$A$19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strCache>
            </c:strRef>
          </c:cat>
          <c:val>
            <c:numRef>
              <c:f>'piv-rpiadjpp-%of2016-exLDNdets'!$B$10:$B$19</c:f>
              <c:numCache>
                <c:formatCode>0%</c:formatCode>
                <c:ptCount val="9"/>
                <c:pt idx="0">
                  <c:v>1</c:v>
                </c:pt>
                <c:pt idx="1">
                  <c:v>1.0074932287890557</c:v>
                </c:pt>
                <c:pt idx="2">
                  <c:v>0.99646627510484331</c:v>
                </c:pt>
                <c:pt idx="3">
                  <c:v>0.9825734906119642</c:v>
                </c:pt>
                <c:pt idx="4">
                  <c:v>1.0350150537891072</c:v>
                </c:pt>
                <c:pt idx="5">
                  <c:v>1.0892619621285762</c:v>
                </c:pt>
                <c:pt idx="6">
                  <c:v>1.0578771413696042</c:v>
                </c:pt>
                <c:pt idx="7">
                  <c:v>0.97688574365677128</c:v>
                </c:pt>
                <c:pt idx="8">
                  <c:v>0.87885541852181259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EB-4144-B9B3-BC715E8A1632}"/>
            </c:ext>
          </c:extLst>
        </c:ser>
        <c:ser>
          <c:idx val="2"/>
          <c:order val="1"/>
          <c:tx>
            <c:strRef>
              <c:f>'piv-rpiadjpp-%of2016-exLDNdets'!$C$4:$C$9</c:f>
              <c:strCache>
                <c:ptCount val="1"/>
                <c:pt idx="0">
                  <c:v>Semi-detached - England and Wales ex London</c:v>
                </c:pt>
              </c:strCache>
            </c:strRef>
          </c:tx>
          <c:spPr>
            <a:ln w="34925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5">
                  <a:lumMod val="40000"/>
                  <a:lumOff val="60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'piv-rpiadjpp-%of2016-exLDNdets'!$A$10:$A$19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strCache>
            </c:strRef>
          </c:cat>
          <c:val>
            <c:numRef>
              <c:f>'piv-rpiadjpp-%of2016-exLDNdets'!$C$10:$C$19</c:f>
              <c:numCache>
                <c:formatCode>0%</c:formatCode>
                <c:ptCount val="9"/>
                <c:pt idx="0">
                  <c:v>1</c:v>
                </c:pt>
                <c:pt idx="1">
                  <c:v>1.0048079570308697</c:v>
                </c:pt>
                <c:pt idx="2">
                  <c:v>0.99895722583371926</c:v>
                </c:pt>
                <c:pt idx="3">
                  <c:v>0.98151332321699991</c:v>
                </c:pt>
                <c:pt idx="4">
                  <c:v>1.0299371349038109</c:v>
                </c:pt>
                <c:pt idx="5">
                  <c:v>1.0758182802361833</c:v>
                </c:pt>
                <c:pt idx="6">
                  <c:v>1.0292876269444675</c:v>
                </c:pt>
                <c:pt idx="7">
                  <c:v>0.93232076722303869</c:v>
                </c:pt>
                <c:pt idx="8">
                  <c:v>0.87625033842453681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EB-4144-B9B3-BC715E8A1632}"/>
            </c:ext>
          </c:extLst>
        </c:ser>
        <c:ser>
          <c:idx val="3"/>
          <c:order val="2"/>
          <c:tx>
            <c:strRef>
              <c:f>'piv-rpiadjpp-%of2016-exLDNdets'!$D$4:$D$9</c:f>
              <c:strCache>
                <c:ptCount val="1"/>
                <c:pt idx="0">
                  <c:v>Terraced - England and Wales ex London</c:v>
                </c:pt>
              </c:strCache>
            </c:strRef>
          </c:tx>
          <c:spPr>
            <a:ln w="38100" cap="rnd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'piv-rpiadjpp-%of2016-exLDNdets'!$A$10:$A$19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strCache>
            </c:strRef>
          </c:cat>
          <c:val>
            <c:numRef>
              <c:f>'piv-rpiadjpp-%of2016-exLDNdets'!$D$10:$D$19</c:f>
              <c:numCache>
                <c:formatCode>0%</c:formatCode>
                <c:ptCount val="9"/>
                <c:pt idx="0">
                  <c:v>1</c:v>
                </c:pt>
                <c:pt idx="1">
                  <c:v>0.98564540680741153</c:v>
                </c:pt>
                <c:pt idx="2">
                  <c:v>0.96858124639081111</c:v>
                </c:pt>
                <c:pt idx="3">
                  <c:v>0.94475046728632028</c:v>
                </c:pt>
                <c:pt idx="4">
                  <c:v>0.97891865939313727</c:v>
                </c:pt>
                <c:pt idx="5">
                  <c:v>1.038393779201944</c:v>
                </c:pt>
                <c:pt idx="6">
                  <c:v>0.97140515274719097</c:v>
                </c:pt>
                <c:pt idx="7">
                  <c:v>0.86018323731279223</c:v>
                </c:pt>
                <c:pt idx="8">
                  <c:v>0.79875172155373564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EB-4144-B9B3-BC715E8A1632}"/>
            </c:ext>
          </c:extLst>
        </c:ser>
        <c:ser>
          <c:idx val="4"/>
          <c:order val="3"/>
          <c:tx>
            <c:strRef>
              <c:f>'piv-rpiadjpp-%of2016-exLDNdets'!$E$4:$E$9</c:f>
              <c:strCache>
                <c:ptCount val="1"/>
                <c:pt idx="0">
                  <c:v>Flats - England and Wales ex London</c:v>
                </c:pt>
              </c:strCache>
            </c:strRef>
          </c:tx>
          <c:spPr>
            <a:ln w="38100" cap="rnd" cmpd="tri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'piv-rpiadjpp-%of2016-exLDNdets'!$A$10:$A$19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strCache>
            </c:strRef>
          </c:cat>
          <c:val>
            <c:numRef>
              <c:f>'piv-rpiadjpp-%of2016-exLDNdets'!$E$10:$E$19</c:f>
              <c:numCache>
                <c:formatCode>0%</c:formatCode>
                <c:ptCount val="9"/>
                <c:pt idx="0">
                  <c:v>1</c:v>
                </c:pt>
                <c:pt idx="1">
                  <c:v>1.0008781921205623</c:v>
                </c:pt>
                <c:pt idx="2">
                  <c:v>0.98195784325812874</c:v>
                </c:pt>
                <c:pt idx="3">
                  <c:v>0.96903837830620032</c:v>
                </c:pt>
                <c:pt idx="4">
                  <c:v>0.97103966014991638</c:v>
                </c:pt>
                <c:pt idx="5">
                  <c:v>0.99867361392135534</c:v>
                </c:pt>
                <c:pt idx="6">
                  <c:v>0.911599575632008</c:v>
                </c:pt>
                <c:pt idx="7">
                  <c:v>0.78171741728952526</c:v>
                </c:pt>
                <c:pt idx="8">
                  <c:v>0.73285821960314246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EB-4144-B9B3-BC715E8A1632}"/>
            </c:ext>
          </c:extLst>
        </c:ser>
        <c:ser>
          <c:idx val="5"/>
          <c:order val="4"/>
          <c:tx>
            <c:strRef>
              <c:f>'piv-rpiadjpp-%of2016-exLDNdets'!$F$4:$F$9</c:f>
              <c:strCache>
                <c:ptCount val="1"/>
                <c:pt idx="0">
                  <c:v>Other - England and Wales ex London</c:v>
                </c:pt>
              </c:strCache>
            </c:strRef>
          </c:tx>
          <c:spPr>
            <a:ln w="3492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'piv-rpiadjpp-%of2016-exLDNdets'!$A$10:$A$19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strCache>
            </c:strRef>
          </c:cat>
          <c:val>
            <c:numRef>
              <c:f>'piv-rpiadjpp-%of2016-exLDNdets'!$F$10:$F$19</c:f>
              <c:numCache>
                <c:formatCode>0%</c:formatCode>
                <c:ptCount val="9"/>
                <c:pt idx="0">
                  <c:v>1</c:v>
                </c:pt>
                <c:pt idx="1">
                  <c:v>1.0409084224414038</c:v>
                </c:pt>
                <c:pt idx="2">
                  <c:v>1.0199403712116466</c:v>
                </c:pt>
                <c:pt idx="3">
                  <c:v>1.0211535543765489</c:v>
                </c:pt>
                <c:pt idx="4">
                  <c:v>1.1181327276288309</c:v>
                </c:pt>
                <c:pt idx="5">
                  <c:v>1.0591773788547862</c:v>
                </c:pt>
                <c:pt idx="6">
                  <c:v>1.0474919615803138</c:v>
                </c:pt>
                <c:pt idx="7">
                  <c:v>0.82567328713073374</c:v>
                </c:pt>
                <c:pt idx="8">
                  <c:v>0.91311925466240285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EB-4144-B9B3-BC715E8A16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5965327"/>
        <c:axId val="1155962927"/>
        <c:extLst/>
      </c:lineChart>
      <c:catAx>
        <c:axId val="1155965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962927"/>
        <c:crosses val="autoZero"/>
        <c:auto val="1"/>
        <c:lblAlgn val="ctr"/>
        <c:lblOffset val="100"/>
        <c:noMultiLvlLbl val="0"/>
      </c:catAx>
      <c:valAx>
        <c:axId val="115596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96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  <a:ea typeface="+mn-ea"/>
                <a:cs typeface="+mn-cs"/>
              </a:defRPr>
            </a:pPr>
            <a:r>
              <a:rPr lang="en-US">
                <a:latin typeface="Britannic Bold" panose="020B0903060703020204" pitchFamily="34" charset="0"/>
              </a:rPr>
              <a:t>London</a:t>
            </a:r>
            <a:r>
              <a:rPr lang="en-US" baseline="0">
                <a:latin typeface="Britannic Bold" panose="020B0903060703020204" pitchFamily="34" charset="0"/>
              </a:rPr>
              <a:t> Property Transaction Count by Type</a:t>
            </a:r>
            <a:endParaRPr lang="en-US">
              <a:latin typeface="Britannic Bold" panose="020B0903060703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'piv-count-%of2016-LDNdets'!$B$27</c:f>
              <c:strCache>
                <c:ptCount val="1"/>
                <c:pt idx="0">
                  <c:v>Detached-LONDON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'piv-count-%of2016-LDNdets'!$A$28:$A$36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2024-Forecast</c:v>
                </c:pt>
              </c:strCache>
            </c:strRef>
          </c:cat>
          <c:val>
            <c:numRef>
              <c:f>'piv-count-%of2016-LDNdets'!$B$28:$B$36</c:f>
              <c:numCache>
                <c:formatCode>0.00%</c:formatCode>
                <c:ptCount val="9"/>
                <c:pt idx="0">
                  <c:v>1</c:v>
                </c:pt>
                <c:pt idx="1">
                  <c:v>0.93690209647872991</c:v>
                </c:pt>
                <c:pt idx="2">
                  <c:v>0.92102584978628133</c:v>
                </c:pt>
                <c:pt idx="3">
                  <c:v>0.92896397313250556</c:v>
                </c:pt>
                <c:pt idx="4">
                  <c:v>0.92611439039283538</c:v>
                </c:pt>
                <c:pt idx="5">
                  <c:v>1.3498880521066559</c:v>
                </c:pt>
                <c:pt idx="6">
                  <c:v>1.0264604111540809</c:v>
                </c:pt>
                <c:pt idx="7">
                  <c:v>0.71504172603297378</c:v>
                </c:pt>
                <c:pt idx="8">
                  <c:v>0.14410746997761043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D5-4868-8F8D-8F5E4942EAEB}"/>
            </c:ext>
          </c:extLst>
        </c:ser>
        <c:ser>
          <c:idx val="2"/>
          <c:order val="1"/>
          <c:tx>
            <c:strRef>
              <c:f>'piv-count-%of2016-LDNdets'!$C$27</c:f>
              <c:strCache>
                <c:ptCount val="1"/>
                <c:pt idx="0">
                  <c:v>Semi-detached-LONDON</c:v>
                </c:pt>
              </c:strCache>
            </c:strRef>
          </c:tx>
          <c:spPr>
            <a:ln w="34925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5">
                  <a:lumMod val="40000"/>
                  <a:lumOff val="60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'piv-count-%of2016-LDNdets'!$A$28:$A$36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2024-Forecast</c:v>
                </c:pt>
              </c:strCache>
            </c:strRef>
          </c:cat>
          <c:val>
            <c:numRef>
              <c:f>'piv-count-%of2016-LDNdets'!$C$28:$C$36</c:f>
              <c:numCache>
                <c:formatCode>0.00%</c:formatCode>
                <c:ptCount val="9"/>
                <c:pt idx="0">
                  <c:v>1</c:v>
                </c:pt>
                <c:pt idx="1">
                  <c:v>1.0023499252296517</c:v>
                </c:pt>
                <c:pt idx="2">
                  <c:v>0.97023428042441073</c:v>
                </c:pt>
                <c:pt idx="3">
                  <c:v>0.99693797621590829</c:v>
                </c:pt>
                <c:pt idx="4">
                  <c:v>0.94025493128248949</c:v>
                </c:pt>
                <c:pt idx="5">
                  <c:v>1.41315958128605</c:v>
                </c:pt>
                <c:pt idx="6">
                  <c:v>1.0779035818557288</c:v>
                </c:pt>
                <c:pt idx="7">
                  <c:v>0.76365448978138573</c:v>
                </c:pt>
                <c:pt idx="8">
                  <c:v>0.16435234636473689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D5-4868-8F8D-8F5E4942EAEB}"/>
            </c:ext>
          </c:extLst>
        </c:ser>
        <c:ser>
          <c:idx val="3"/>
          <c:order val="2"/>
          <c:tx>
            <c:strRef>
              <c:f>'piv-count-%of2016-LDNdets'!$D$27</c:f>
              <c:strCache>
                <c:ptCount val="1"/>
                <c:pt idx="0">
                  <c:v>Terraced-LONDON</c:v>
                </c:pt>
              </c:strCache>
            </c:strRef>
          </c:tx>
          <c:spPr>
            <a:ln w="38100" cap="rnd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'piv-count-%of2016-LDNdets'!$A$28:$A$36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2024-Forecast</c:v>
                </c:pt>
              </c:strCache>
            </c:strRef>
          </c:cat>
          <c:val>
            <c:numRef>
              <c:f>'piv-count-%of2016-LDNdets'!$D$28:$D$36</c:f>
              <c:numCache>
                <c:formatCode>0.00%</c:formatCode>
                <c:ptCount val="9"/>
                <c:pt idx="0">
                  <c:v>1</c:v>
                </c:pt>
                <c:pt idx="1">
                  <c:v>0.94738125936509043</c:v>
                </c:pt>
                <c:pt idx="2">
                  <c:v>0.92190821340209783</c:v>
                </c:pt>
                <c:pt idx="3">
                  <c:v>0.91469491584486184</c:v>
                </c:pt>
                <c:pt idx="4">
                  <c:v>0.85319022894379204</c:v>
                </c:pt>
                <c:pt idx="5">
                  <c:v>1.3280482280377739</c:v>
                </c:pt>
                <c:pt idx="6">
                  <c:v>1.0153674600132419</c:v>
                </c:pt>
                <c:pt idx="7">
                  <c:v>0.70746071017876433</c:v>
                </c:pt>
                <c:pt idx="8">
                  <c:v>0.16475589782904138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D5-4868-8F8D-8F5E4942EAEB}"/>
            </c:ext>
          </c:extLst>
        </c:ser>
        <c:ser>
          <c:idx val="4"/>
          <c:order val="3"/>
          <c:tx>
            <c:strRef>
              <c:f>'piv-count-%of2016-LDNdets'!$E$27</c:f>
              <c:strCache>
                <c:ptCount val="1"/>
                <c:pt idx="0">
                  <c:v>Flats-LONDON</c:v>
                </c:pt>
              </c:strCache>
            </c:strRef>
          </c:tx>
          <c:spPr>
            <a:ln w="38100" cap="rnd" cmpd="tri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'piv-count-%of2016-LDNdets'!$A$28:$A$36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2024-Forecast</c:v>
                </c:pt>
              </c:strCache>
            </c:strRef>
          </c:cat>
          <c:val>
            <c:numRef>
              <c:f>'piv-count-%of2016-LDNdets'!$E$28:$E$36</c:f>
              <c:numCache>
                <c:formatCode>0.00%</c:formatCode>
                <c:ptCount val="9"/>
                <c:pt idx="0">
                  <c:v>1</c:v>
                </c:pt>
                <c:pt idx="1">
                  <c:v>0.9065790045327502</c:v>
                </c:pt>
                <c:pt idx="2">
                  <c:v>0.84207782427990097</c:v>
                </c:pt>
                <c:pt idx="3">
                  <c:v>0.79357884523481959</c:v>
                </c:pt>
                <c:pt idx="4">
                  <c:v>0.70293832273760737</c:v>
                </c:pt>
                <c:pt idx="5">
                  <c:v>1.0080373046790148</c:v>
                </c:pt>
                <c:pt idx="6">
                  <c:v>0.85589329934977476</c:v>
                </c:pt>
                <c:pt idx="7">
                  <c:v>0.5056985214255717</c:v>
                </c:pt>
                <c:pt idx="8">
                  <c:v>0.12297800240395058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D5-4868-8F8D-8F5E4942EAEB}"/>
            </c:ext>
          </c:extLst>
        </c:ser>
        <c:ser>
          <c:idx val="5"/>
          <c:order val="4"/>
          <c:tx>
            <c:strRef>
              <c:f>'piv-count-%of2016-LDNdets'!$F$27</c:f>
              <c:strCache>
                <c:ptCount val="1"/>
                <c:pt idx="0">
                  <c:v>Other-LONDON</c:v>
                </c:pt>
              </c:strCache>
            </c:strRef>
          </c:tx>
          <c:spPr>
            <a:ln w="3492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'piv-count-%of2016-LDNdets'!$A$28:$A$36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2024-Forecast</c:v>
                </c:pt>
              </c:strCache>
            </c:strRef>
          </c:cat>
          <c:val>
            <c:numRef>
              <c:f>'piv-count-%of2016-LDNdets'!$F$28:$F$36</c:f>
              <c:numCache>
                <c:formatCode>0.00%</c:formatCode>
                <c:ptCount val="9"/>
                <c:pt idx="0">
                  <c:v>1</c:v>
                </c:pt>
                <c:pt idx="1">
                  <c:v>1.5657466140922338</c:v>
                </c:pt>
                <c:pt idx="2">
                  <c:v>1.4241385222012686</c:v>
                </c:pt>
                <c:pt idx="3">
                  <c:v>1.4438539345105434</c:v>
                </c:pt>
                <c:pt idx="4">
                  <c:v>1.1381793245328304</c:v>
                </c:pt>
                <c:pt idx="5">
                  <c:v>1.2494428253043031</c:v>
                </c:pt>
                <c:pt idx="6">
                  <c:v>1.0814332247557004</c:v>
                </c:pt>
                <c:pt idx="7">
                  <c:v>0.61974969998285612</c:v>
                </c:pt>
                <c:pt idx="8">
                  <c:v>0.11314932281844677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D5-4868-8F8D-8F5E4942E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5965327"/>
        <c:axId val="1155962927"/>
        <c:extLst/>
      </c:lineChart>
      <c:catAx>
        <c:axId val="1155965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962927"/>
        <c:crosses val="autoZero"/>
        <c:auto val="1"/>
        <c:lblAlgn val="ctr"/>
        <c:lblOffset val="100"/>
        <c:noMultiLvlLbl val="0"/>
      </c:catAx>
      <c:valAx>
        <c:axId val="115596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96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Rest of England &amp; Wales Property Transaction Count by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'piv-count-%of2016-exLDNdets'!$B$27</c:f>
              <c:strCache>
                <c:ptCount val="1"/>
                <c:pt idx="0">
                  <c:v>Detached-England and Wales ex London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'piv-count-%of2016-exLDNdets'!$A$28:$A$36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2024-Forecast</c:v>
                </c:pt>
              </c:strCache>
            </c:strRef>
          </c:cat>
          <c:val>
            <c:numRef>
              <c:f>'piv-count-%of2016-exLDNdets'!$B$28:$B$36</c:f>
              <c:numCache>
                <c:formatCode>0.00%</c:formatCode>
                <c:ptCount val="9"/>
                <c:pt idx="0">
                  <c:v>1</c:v>
                </c:pt>
                <c:pt idx="1">
                  <c:v>1.0160019260781523</c:v>
                </c:pt>
                <c:pt idx="2">
                  <c:v>0.99051148553076784</c:v>
                </c:pt>
                <c:pt idx="3">
                  <c:v>0.97830152581503627</c:v>
                </c:pt>
                <c:pt idx="4">
                  <c:v>0.92908335017218624</c:v>
                </c:pt>
                <c:pt idx="5">
                  <c:v>1.3046556920338612</c:v>
                </c:pt>
                <c:pt idx="6">
                  <c:v>0.95943197891632304</c:v>
                </c:pt>
                <c:pt idx="7">
                  <c:v>0.57444421037244675</c:v>
                </c:pt>
                <c:pt idx="8">
                  <c:v>0.17296869693074288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72-4007-9803-E8670B3ACA21}"/>
            </c:ext>
          </c:extLst>
        </c:ser>
        <c:ser>
          <c:idx val="2"/>
          <c:order val="1"/>
          <c:tx>
            <c:strRef>
              <c:f>'piv-count-%of2016-exLDNdets'!$C$27</c:f>
              <c:strCache>
                <c:ptCount val="1"/>
                <c:pt idx="0">
                  <c:v>Semi-detached-England and Wales ex London</c:v>
                </c:pt>
              </c:strCache>
            </c:strRef>
          </c:tx>
          <c:spPr>
            <a:ln w="34925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5">
                  <a:lumMod val="40000"/>
                  <a:lumOff val="60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'piv-count-%of2016-exLDNdets'!$A$28:$A$36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2024-Forecast</c:v>
                </c:pt>
              </c:strCache>
            </c:strRef>
          </c:cat>
          <c:val>
            <c:numRef>
              <c:f>'piv-count-%of2016-exLDNdets'!$C$28:$C$36</c:f>
              <c:numCache>
                <c:formatCode>0.00%</c:formatCode>
                <c:ptCount val="9"/>
                <c:pt idx="0">
                  <c:v>1</c:v>
                </c:pt>
                <c:pt idx="1">
                  <c:v>1.0453454806767111</c:v>
                </c:pt>
                <c:pt idx="2">
                  <c:v>1.0374367156701541</c:v>
                </c:pt>
                <c:pt idx="3">
                  <c:v>1.0321019532375999</c:v>
                </c:pt>
                <c:pt idx="4">
                  <c:v>0.90837525222383264</c:v>
                </c:pt>
                <c:pt idx="5">
                  <c:v>1.2694014429030203</c:v>
                </c:pt>
                <c:pt idx="6">
                  <c:v>1.0276603778181066</c:v>
                </c:pt>
                <c:pt idx="7">
                  <c:v>0.68322310593603974</c:v>
                </c:pt>
                <c:pt idx="8">
                  <c:v>0.18474355382872734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72-4007-9803-E8670B3ACA21}"/>
            </c:ext>
          </c:extLst>
        </c:ser>
        <c:ser>
          <c:idx val="3"/>
          <c:order val="2"/>
          <c:tx>
            <c:strRef>
              <c:f>'piv-count-%of2016-exLDNdets'!$D$27</c:f>
              <c:strCache>
                <c:ptCount val="1"/>
                <c:pt idx="0">
                  <c:v>Terraced-England and Wales ex London</c:v>
                </c:pt>
              </c:strCache>
            </c:strRef>
          </c:tx>
          <c:spPr>
            <a:ln w="38100" cap="rnd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'piv-count-%of2016-exLDNdets'!$A$28:$A$36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2024-Forecast</c:v>
                </c:pt>
              </c:strCache>
            </c:strRef>
          </c:cat>
          <c:val>
            <c:numRef>
              <c:f>'piv-count-%of2016-exLDNdets'!$D$28:$D$36</c:f>
              <c:numCache>
                <c:formatCode>0.00%</c:formatCode>
                <c:ptCount val="9"/>
                <c:pt idx="0">
                  <c:v>1</c:v>
                </c:pt>
                <c:pt idx="1">
                  <c:v>0.9789955495140561</c:v>
                </c:pt>
                <c:pt idx="2">
                  <c:v>0.95785286132838754</c:v>
                </c:pt>
                <c:pt idx="3">
                  <c:v>0.93410285652846736</c:v>
                </c:pt>
                <c:pt idx="4">
                  <c:v>0.80389446319613245</c:v>
                </c:pt>
                <c:pt idx="5">
                  <c:v>1.1682621601176557</c:v>
                </c:pt>
                <c:pt idx="6">
                  <c:v>0.96871604056508498</c:v>
                </c:pt>
                <c:pt idx="7">
                  <c:v>0.67370142960821133</c:v>
                </c:pt>
                <c:pt idx="8">
                  <c:v>0.19211968312847275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72-4007-9803-E8670B3ACA21}"/>
            </c:ext>
          </c:extLst>
        </c:ser>
        <c:ser>
          <c:idx val="4"/>
          <c:order val="3"/>
          <c:tx>
            <c:strRef>
              <c:f>'piv-count-%of2016-exLDNdets'!$E$27</c:f>
              <c:strCache>
                <c:ptCount val="1"/>
                <c:pt idx="0">
                  <c:v>Flats-England and Wales ex London</c:v>
                </c:pt>
              </c:strCache>
            </c:strRef>
          </c:tx>
          <c:spPr>
            <a:ln w="38100" cap="rnd" cmpd="tri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'piv-count-%of2016-exLDNdets'!$A$28:$A$36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2024-Forecast</c:v>
                </c:pt>
              </c:strCache>
            </c:strRef>
          </c:cat>
          <c:val>
            <c:numRef>
              <c:f>'piv-count-%of2016-exLDNdets'!$E$28:$E$36</c:f>
              <c:numCache>
                <c:formatCode>0.00%</c:formatCode>
                <c:ptCount val="9"/>
                <c:pt idx="0">
                  <c:v>1</c:v>
                </c:pt>
                <c:pt idx="1">
                  <c:v>0.92475265372908733</c:v>
                </c:pt>
                <c:pt idx="2">
                  <c:v>0.88502471729378562</c:v>
                </c:pt>
                <c:pt idx="3">
                  <c:v>0.82627867795411525</c:v>
                </c:pt>
                <c:pt idx="4">
                  <c:v>0.66747093204650876</c:v>
                </c:pt>
                <c:pt idx="5">
                  <c:v>0.98791521933564908</c:v>
                </c:pt>
                <c:pt idx="6">
                  <c:v>0.91044920994793077</c:v>
                </c:pt>
                <c:pt idx="7">
                  <c:v>0.54721245779340089</c:v>
                </c:pt>
                <c:pt idx="8">
                  <c:v>0.18969569648688561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72-4007-9803-E8670B3ACA21}"/>
            </c:ext>
          </c:extLst>
        </c:ser>
        <c:ser>
          <c:idx val="5"/>
          <c:order val="4"/>
          <c:tx>
            <c:strRef>
              <c:f>'piv-count-%of2016-exLDNdets'!$F$27</c:f>
              <c:strCache>
                <c:ptCount val="1"/>
                <c:pt idx="0">
                  <c:v>Other-England and Wales ex London</c:v>
                </c:pt>
              </c:strCache>
            </c:strRef>
          </c:tx>
          <c:spPr>
            <a:ln w="3492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'piv-count-%of2016-exLDNdets'!$A$28:$A$36</c:f>
              <c:strCache>
                <c:ptCount val="9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2024-Forecast</c:v>
                </c:pt>
              </c:strCache>
            </c:strRef>
          </c:cat>
          <c:val>
            <c:numRef>
              <c:f>'piv-count-%of2016-exLDNdets'!$F$28:$F$36</c:f>
              <c:numCache>
                <c:formatCode>0.00%</c:formatCode>
                <c:ptCount val="9"/>
                <c:pt idx="0">
                  <c:v>1</c:v>
                </c:pt>
                <c:pt idx="1">
                  <c:v>1.6855472686958275</c:v>
                </c:pt>
                <c:pt idx="2">
                  <c:v>1.5692148760330578</c:v>
                </c:pt>
                <c:pt idx="3">
                  <c:v>1.4514210844587785</c:v>
                </c:pt>
                <c:pt idx="4">
                  <c:v>1.2062336222535779</c:v>
                </c:pt>
                <c:pt idx="5">
                  <c:v>1.5059967748437815</c:v>
                </c:pt>
                <c:pt idx="6">
                  <c:v>1.2168413626285024</c:v>
                </c:pt>
                <c:pt idx="7">
                  <c:v>0.7165642007659746</c:v>
                </c:pt>
                <c:pt idx="8">
                  <c:v>0.14503124370086676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772-4007-9803-E8670B3AC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5965327"/>
        <c:axId val="1155962927"/>
        <c:extLst/>
      </c:lineChart>
      <c:catAx>
        <c:axId val="1155965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962927"/>
        <c:crosses val="autoZero"/>
        <c:auto val="1"/>
        <c:lblAlgn val="ctr"/>
        <c:lblOffset val="100"/>
        <c:noMultiLvlLbl val="0"/>
      </c:catAx>
      <c:valAx>
        <c:axId val="115596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96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BA86-66C7-46A0-93C4-077F5560A9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1A8A-3EFC-4D24-A450-77F2A285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BA86-66C7-46A0-93C4-077F5560A9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1A8A-3EFC-4D24-A450-77F2A285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9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457201"/>
            <a:ext cx="7316788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42080"/>
            <a:ext cx="2741611" cy="3673099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BA86-66C7-46A0-93C4-077F5560A9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1A8A-3EFC-4D24-A450-77F2A28569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265D26-5D8E-73BC-5FC3-4C18D8355EF7}"/>
              </a:ext>
            </a:extLst>
          </p:cNvPr>
          <p:cNvCxnSpPr>
            <a:cxnSpLocks/>
          </p:cNvCxnSpPr>
          <p:nvPr userDrawn="1"/>
        </p:nvCxnSpPr>
        <p:spPr>
          <a:xfrm>
            <a:off x="3820332" y="1542081"/>
            <a:ext cx="0" cy="367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42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BA86-66C7-46A0-93C4-077F5560A9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1A8A-3EFC-4D24-A450-77F2A285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7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BA86-66C7-46A0-93C4-077F5560A9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1A8A-3EFC-4D24-A450-77F2A285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29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BA86-66C7-46A0-93C4-077F5560A9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1A8A-3EFC-4D24-A450-77F2A285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9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BA86-66C7-46A0-93C4-077F5560A9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1A8A-3EFC-4D24-A450-77F2A285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39308"/>
          </a:xfrm>
        </p:spPr>
        <p:txBody>
          <a:bodyPr>
            <a:noAutofit/>
          </a:bodyPr>
          <a:lstStyle>
            <a:lvl1pPr>
              <a:defRPr sz="2800">
                <a:latin typeface="Britannic Bold" panose="020B09030607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8420"/>
            <a:ext cx="10515600" cy="54485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BA86-66C7-46A0-93C4-077F5560A9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1A8A-3EFC-4D24-A450-77F2A285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BA86-66C7-46A0-93C4-077F5560A9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1A8A-3EFC-4D24-A450-77F2A285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BA86-66C7-46A0-93C4-077F5560A9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1A8A-3EFC-4D24-A450-77F2A285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2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BA86-66C7-46A0-93C4-077F5560A9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1A8A-3EFC-4D24-A450-77F2A285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BA86-66C7-46A0-93C4-077F5560A9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1A8A-3EFC-4D24-A450-77F2A285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21"/>
            <a:ext cx="10515600" cy="254807"/>
          </a:xfrm>
        </p:spPr>
        <p:txBody>
          <a:bodyPr>
            <a:noAutofit/>
          </a:bodyPr>
          <a:lstStyle>
            <a:lvl1pPr>
              <a:defRPr sz="1800">
                <a:latin typeface="Britannic Bold" panose="020B09030607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BA86-66C7-46A0-93C4-077F5560A9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1A8A-3EFC-4D24-A450-77F2A285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6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BA86-66C7-46A0-93C4-077F5560A9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1A8A-3EFC-4D24-A450-77F2A285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E14BA86-66C7-46A0-93C4-077F5560A9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C5F1A8A-3EFC-4D24-A450-77F2A285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02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22" r:id="rId3"/>
    <p:sldLayoutId id="2147483711" r:id="rId4"/>
    <p:sldLayoutId id="2147483712" r:id="rId5"/>
    <p:sldLayoutId id="2147483713" r:id="rId6"/>
    <p:sldLayoutId id="2147483714" r:id="rId7"/>
    <p:sldLayoutId id="2147483721" r:id="rId8"/>
    <p:sldLayoutId id="2147483715" r:id="rId9"/>
    <p:sldLayoutId id="2147483716" r:id="rId10"/>
    <p:sldLayoutId id="2147483720" r:id="rId11"/>
    <p:sldLayoutId id="2147483717" r:id="rId12"/>
    <p:sldLayoutId id="2147483718" r:id="rId13"/>
    <p:sldLayoutId id="214748371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e.yahoo.com/" TargetMode="External"/><Relationship Id="rId2" Type="http://schemas.openxmlformats.org/officeDocument/2006/relationships/hyperlink" Target="https://www.gov.uk/government/statistical-data-sets/price-paid-data-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nkofengland.co.uk/-/media/boe/files/monetary-policy/baserate.xls" TargetMode="External"/><Relationship Id="rId4" Type="http://schemas.openxmlformats.org/officeDocument/2006/relationships/hyperlink" Target="https://www.ons.gov.uk/economy/inflationandpriceindices/timeseries/chaw/mm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B1D0-655F-0FA9-0B17-11BB182E0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UK Property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E02B7-5AC7-9A2C-2D30-CB766EF04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</a:rPr>
              <a:t>March 2024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E2F677-5072-4134-5ADE-CDFFADA66122}"/>
              </a:ext>
            </a:extLst>
          </p:cNvPr>
          <p:cNvSpPr/>
          <p:nvPr/>
        </p:nvSpPr>
        <p:spPr>
          <a:xfrm>
            <a:off x="1524000" y="6384175"/>
            <a:ext cx="9144000" cy="3268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© 2024 Catalin Tilimpea. All rights reserved. Unauthorized use or reproduction of this presentation without express written permission is strictly prohibited.</a:t>
            </a:r>
          </a:p>
        </p:txBody>
      </p:sp>
    </p:spTree>
    <p:extLst>
      <p:ext uri="{BB962C8B-B14F-4D97-AF65-F5344CB8AC3E}">
        <p14:creationId xmlns:p14="http://schemas.microsoft.com/office/powerpoint/2010/main" val="371290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44D9E9-4EB6-A250-7E9B-86F498BE8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Until relatively recently, E&amp;W (England &amp; Wales) property yielded better long-term returns than popular ETFs</a:t>
            </a:r>
          </a:p>
          <a:p>
            <a:r>
              <a:rPr lang="en-US" dirty="0"/>
              <a:t>Post 2008 GFC London properties recovered faster and continued to outperform</a:t>
            </a:r>
          </a:p>
          <a:p>
            <a:r>
              <a:rPr lang="en-US" dirty="0"/>
              <a:t>Post 2016 Brexit E&amp;W property growth stalled</a:t>
            </a:r>
          </a:p>
          <a:p>
            <a:r>
              <a:rPr lang="en-US" dirty="0"/>
              <a:t>Post 2020 EU Withdrawal Agreement E&amp;W and COVID-19 property values started to decline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5454B73-3209-6C79-C5A6-3B22B65CD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596857"/>
              </p:ext>
            </p:extLst>
          </p:nvPr>
        </p:nvGraphicFramePr>
        <p:xfrm>
          <a:off x="4038600" y="457200"/>
          <a:ext cx="7316788" cy="540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33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9D9676E-D6F4-7111-2D39-12629E67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On an inflation-adjusted basis the post Brexit returns of E&amp;W property look even less attractive</a:t>
            </a:r>
          </a:p>
          <a:p>
            <a:r>
              <a:rPr lang="en-US" dirty="0"/>
              <a:t>Same can be said for FTSI 100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61537B95-05A4-4BBC-A3F9-C38E95BD1E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38600" y="457200"/>
          <a:ext cx="7316788" cy="540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889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3042B-C59C-7822-1141-8A5BE2FE8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Zooming into the post-Brexit evolution of property prices and adjusting for inflation we see the extent of the decline</a:t>
            </a:r>
          </a:p>
          <a:p>
            <a:pPr lvl="1"/>
            <a:r>
              <a:rPr lang="en-US" dirty="0"/>
              <a:t>₤1 invested in 2016 in London property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68p by 2024</a:t>
            </a:r>
          </a:p>
          <a:p>
            <a:pPr lvl="1"/>
            <a:r>
              <a:rPr lang="en-US" dirty="0"/>
              <a:t>₤1 invested in 2016  in rest of E&amp;W property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82p by 2024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DB86CF-0DD5-5644-4155-0337BF764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624840"/>
              </p:ext>
            </p:extLst>
          </p:nvPr>
        </p:nvGraphicFramePr>
        <p:xfrm>
          <a:off x="4038600" y="457200"/>
          <a:ext cx="7316788" cy="540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366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DE5B6-36ED-973B-05B5-7D27BA2CD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More valuable property types such as detached and semi-detached have held their value better than terraced houses and flats</a:t>
            </a:r>
          </a:p>
          <a:p>
            <a:r>
              <a:rPr lang="en-US" dirty="0"/>
              <a:t>All property types followed the same trend, with flats losing value slightly faster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1372DB-F416-4411-8ABE-72088486C4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38600" y="457200"/>
          <a:ext cx="7316788" cy="540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290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F3FF2-F546-2A4E-A2CC-FDB7F1E6A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Rest of England &amp; Wales property types roughly following the same downward trend</a:t>
            </a:r>
          </a:p>
          <a:p>
            <a:r>
              <a:rPr lang="en-US" dirty="0"/>
              <a:t>Slower decline in average price than for London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F871F6-B412-4F5F-87AA-FB97D62A52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38600" y="457200"/>
          <a:ext cx="7316788" cy="540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047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370AF-40EB-DA7F-5687-814D2671E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Post Brexit transaction counts have been flat</a:t>
            </a:r>
          </a:p>
          <a:p>
            <a:r>
              <a:rPr lang="en-US" dirty="0"/>
              <a:t>Since 2022, transaction counts have started a process of accelerated decline</a:t>
            </a:r>
          </a:p>
          <a:p>
            <a:r>
              <a:rPr lang="en-US" dirty="0"/>
              <a:t>2024 forecasted transaction count (based on Q1 actuals x 4) is &lt;15% of 2016 levels for London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17C4FC-8630-4579-BADD-CC3D13241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767928"/>
              </p:ext>
            </p:extLst>
          </p:nvPr>
        </p:nvGraphicFramePr>
        <p:xfrm>
          <a:off x="4038600" y="457200"/>
          <a:ext cx="7316788" cy="540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18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57678-1EAD-0AE2-4905-332A9D1E2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of England &amp; Wales follow a similar trend with 2024 transaction counts around 18% of 2016 levels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8B4F68-2DB8-15F2-C187-5D532F46D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472278"/>
              </p:ext>
            </p:extLst>
          </p:nvPr>
        </p:nvGraphicFramePr>
        <p:xfrm>
          <a:off x="4038600" y="457200"/>
          <a:ext cx="7316788" cy="540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960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1761B6-1FD5-9057-7282-DEC4049E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97A42-12C9-1B25-0395-F59EEC92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HM Land Registry Open Data</a:t>
            </a:r>
            <a:r>
              <a:rPr lang="en-US" dirty="0"/>
              <a:t> – Prices for all properties sold between individuals in England &amp; Wales</a:t>
            </a:r>
          </a:p>
          <a:p>
            <a:r>
              <a:rPr lang="en-US" dirty="0">
                <a:hlinkClick r:id="rId3"/>
              </a:rPr>
              <a:t>Yahoo Finance </a:t>
            </a:r>
            <a:r>
              <a:rPr lang="en-US" dirty="0"/>
              <a:t>- SPDR S&amp;P 500, FTSI 100 data series</a:t>
            </a:r>
          </a:p>
          <a:p>
            <a:r>
              <a:rPr lang="en-US" dirty="0">
                <a:hlinkClick r:id="rId4"/>
              </a:rPr>
              <a:t>Office for National Statistics</a:t>
            </a:r>
            <a:r>
              <a:rPr lang="en-US" dirty="0"/>
              <a:t> – RPI (Retail Price Index) data series</a:t>
            </a:r>
          </a:p>
          <a:p>
            <a:r>
              <a:rPr lang="en-US" dirty="0">
                <a:hlinkClick r:id="rId5"/>
              </a:rPr>
              <a:t>Bank of England</a:t>
            </a:r>
            <a:r>
              <a:rPr lang="en-US" dirty="0"/>
              <a:t> – Bank of England rate history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6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401</Words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Britannic Bold</vt:lpstr>
      <vt:lpstr>Wingdings</vt:lpstr>
      <vt:lpstr>Office Theme</vt:lpstr>
      <vt:lpstr>UK Property Market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2024-05-11T03:23:13Z</dcterms:created>
  <dcterms:modified xsi:type="dcterms:W3CDTF">2024-05-20T15:14:56Z</dcterms:modified>
</cp:coreProperties>
</file>