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984"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21577497-49D6-49B5-AB15-1FB29BD9081E}" type="slidenum">
              <a:rPr lang="en-US"/>
              <a:pPr/>
              <a:t>‹#›</a:t>
            </a:fld>
            <a:endParaRPr lang="en-US"/>
          </a:p>
        </p:txBody>
      </p:sp>
    </p:spTree>
    <p:extLst>
      <p:ext uri="{BB962C8B-B14F-4D97-AF65-F5344CB8AC3E}">
        <p14:creationId xmlns:p14="http://schemas.microsoft.com/office/powerpoint/2010/main" val="168711928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1705-D1B5-415C-A6F7-9F51DFB512CD}" type="slidenum">
              <a:rPr lang="en-US"/>
              <a:pPr/>
              <a:t>1</a:t>
            </a:fld>
            <a:endParaRPr lang="en-US"/>
          </a:p>
        </p:txBody>
      </p:sp>
      <p:sp>
        <p:nvSpPr>
          <p:cNvPr id="460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DB3C906-5FF9-4BE3-9370-BBD24C9FA9AE}" type="slidenum">
              <a:rPr lang="en-US"/>
              <a:pPr/>
              <a:t>10</a:t>
            </a:fld>
            <a:endParaRPr lang="en-US"/>
          </a:p>
        </p:txBody>
      </p:sp>
      <p:sp>
        <p:nvSpPr>
          <p:cNvPr id="552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9F41CB-1968-4D82-90F8-BACCEB498888}" type="slidenum">
              <a:rPr lang="en-US"/>
              <a:pPr/>
              <a:t>11</a:t>
            </a:fld>
            <a:endParaRPr lang="en-US"/>
          </a:p>
        </p:txBody>
      </p:sp>
      <p:sp>
        <p:nvSpPr>
          <p:cNvPr id="563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9D744E-5BDF-4141-832D-1C205CE3D68B}" type="slidenum">
              <a:rPr lang="en-US"/>
              <a:pPr/>
              <a:t>12</a:t>
            </a:fld>
            <a:endParaRPr lang="en-US"/>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8E5CA3-BF38-4524-A1C1-7D7E0B7001C3}" type="slidenum">
              <a:rPr lang="en-US"/>
              <a:pPr/>
              <a:t>13</a:t>
            </a:fld>
            <a:endParaRPr lang="en-US"/>
          </a:p>
        </p:txBody>
      </p:sp>
      <p:sp>
        <p:nvSpPr>
          <p:cNvPr id="583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DD1674-E424-4AC0-90E8-0E90C5D5FB85}" type="slidenum">
              <a:rPr lang="en-US"/>
              <a:pPr/>
              <a:t>14</a:t>
            </a:fld>
            <a:endParaRPr lang="en-US"/>
          </a:p>
        </p:txBody>
      </p:sp>
      <p:sp>
        <p:nvSpPr>
          <p:cNvPr id="593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70522D-833D-41BD-BE16-EB157850CF14}" type="slidenum">
              <a:rPr lang="en-US"/>
              <a:pPr/>
              <a:t>15</a:t>
            </a:fld>
            <a:endParaRPr lang="en-US"/>
          </a:p>
        </p:txBody>
      </p:sp>
      <p:sp>
        <p:nvSpPr>
          <p:cNvPr id="604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77B3918-CD6D-43A9-A08D-59A219A6AA00}" type="slidenum">
              <a:rPr lang="en-US"/>
              <a:pPr/>
              <a:t>16</a:t>
            </a:fld>
            <a:endParaRPr lang="en-US"/>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2EE7420-CABD-41B4-83A2-09F8C8333E53}" type="slidenum">
              <a:rPr lang="en-US"/>
              <a:pPr/>
              <a:t>17</a:t>
            </a:fld>
            <a:endParaRPr lang="en-US"/>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EFEDA2-9A77-4FD9-90AD-D001238A201D}" type="slidenum">
              <a:rPr lang="en-US"/>
              <a:pPr/>
              <a:t>18</a:t>
            </a:fld>
            <a:endParaRPr lang="en-US"/>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C272730-D47B-4973-A741-DBA57926C5BE}" type="slidenum">
              <a:rPr lang="en-US"/>
              <a:pPr/>
              <a:t>19</a:t>
            </a:fld>
            <a:endParaRPr lang="en-US"/>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69CADB-5063-47EE-9828-1E86A90DFF2E}" type="slidenum">
              <a:rPr lang="en-US"/>
              <a:pPr/>
              <a:t>2</a:t>
            </a:fld>
            <a:endParaRPr lang="en-US"/>
          </a:p>
        </p:txBody>
      </p:sp>
      <p:sp>
        <p:nvSpPr>
          <p:cNvPr id="471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6FE210-08BB-48C8-8A22-A14FCDB835EC}" type="slidenum">
              <a:rPr lang="en-US"/>
              <a:pPr/>
              <a:t>20</a:t>
            </a:fld>
            <a:endParaRPr lang="en-US"/>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A088DD-EBB7-4EF9-A001-05F94D404614}" type="slidenum">
              <a:rPr lang="en-US"/>
              <a:pPr/>
              <a:t>21</a:t>
            </a:fld>
            <a:endParaRPr lang="en-US"/>
          </a:p>
        </p:txBody>
      </p:sp>
      <p:sp>
        <p:nvSpPr>
          <p:cNvPr id="665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6663BF7-72E8-43B2-AFE2-8D2C5CD2EE40}" type="slidenum">
              <a:rPr lang="en-US"/>
              <a:pPr/>
              <a:t>22</a:t>
            </a:fld>
            <a:endParaRPr lang="en-US"/>
          </a:p>
        </p:txBody>
      </p:sp>
      <p:sp>
        <p:nvSpPr>
          <p:cNvPr id="6758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charset="0"/>
              <a:cs typeface="Arial Unicode MS" charset="0"/>
            </a:endParaRPr>
          </a:p>
        </p:txBody>
      </p:sp>
      <p:sp>
        <p:nvSpPr>
          <p:cNvPr id="67587"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06AB9E3E-6B5B-4434-8559-5BE868EAE1D6}" type="slidenum">
              <a:rPr lang="en-US">
                <a:solidFill>
                  <a:srgbClr val="000000"/>
                </a:solidFill>
                <a:latin typeface="+mn-lt" charset="0"/>
              </a:rPr>
              <a:pPr hangingPunct="1">
                <a:lnSpc>
                  <a:spcPct val="100000"/>
                </a:lnSpc>
              </a:pPr>
              <a:t>22</a:t>
            </a:fld>
            <a:endParaRPr lang="en-US">
              <a:solidFill>
                <a:srgbClr val="000000"/>
              </a:solidFill>
              <a:latin typeface="+mn-lt"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EE4677A-C106-421F-A28C-29F51963E63A}" type="slidenum">
              <a:rPr lang="en-US"/>
              <a:pPr/>
              <a:t>23</a:t>
            </a:fld>
            <a:endParaRPr lang="en-US"/>
          </a:p>
        </p:txBody>
      </p:sp>
      <p:sp>
        <p:nvSpPr>
          <p:cNvPr id="686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50CD51-AF75-4E0C-986D-C1D6B3B751BA}" type="slidenum">
              <a:rPr lang="en-US"/>
              <a:pPr/>
              <a:t>24</a:t>
            </a:fld>
            <a:endParaRPr lang="en-US"/>
          </a:p>
        </p:txBody>
      </p:sp>
      <p:sp>
        <p:nvSpPr>
          <p:cNvPr id="696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32CCF7-9564-4D14-8275-8004CD3D227F}" type="slidenum">
              <a:rPr lang="en-US"/>
              <a:pPr/>
              <a:t>25</a:t>
            </a:fld>
            <a:endParaRPr lang="en-US"/>
          </a:p>
        </p:txBody>
      </p:sp>
      <p:sp>
        <p:nvSpPr>
          <p:cNvPr id="706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0B8C7E-9F4E-4F5B-9444-13766F2D3430}" type="slidenum">
              <a:rPr lang="en-US"/>
              <a:pPr/>
              <a:t>26</a:t>
            </a:fld>
            <a:endParaRPr lang="en-US"/>
          </a:p>
        </p:txBody>
      </p:sp>
      <p:sp>
        <p:nvSpPr>
          <p:cNvPr id="716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5119EB-71A0-41EB-A270-696DD3C009AF}" type="slidenum">
              <a:rPr lang="en-US"/>
              <a:pPr/>
              <a:t>27</a:t>
            </a:fld>
            <a:endParaRPr lang="en-US"/>
          </a:p>
        </p:txBody>
      </p:sp>
      <p:sp>
        <p:nvSpPr>
          <p:cNvPr id="727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C45C5C-56AD-461D-9950-227EBCC7A508}" type="slidenum">
              <a:rPr lang="en-US"/>
              <a:pPr/>
              <a:t>28</a:t>
            </a:fld>
            <a:endParaRPr lang="en-US"/>
          </a:p>
        </p:txBody>
      </p:sp>
      <p:sp>
        <p:nvSpPr>
          <p:cNvPr id="737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393FAB-CAF7-4CFE-BE7C-F7580DF9C710}" type="slidenum">
              <a:rPr lang="en-US"/>
              <a:pPr/>
              <a:t>29</a:t>
            </a:fld>
            <a:endParaRPr lang="en-US"/>
          </a:p>
        </p:txBody>
      </p:sp>
      <p:sp>
        <p:nvSpPr>
          <p:cNvPr id="747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834657F-1989-4955-B849-83FDF59E97F9}" type="slidenum">
              <a:rPr lang="en-US"/>
              <a:pPr/>
              <a:t>3</a:t>
            </a:fld>
            <a:endParaRPr lang="en-US"/>
          </a:p>
        </p:txBody>
      </p:sp>
      <p:sp>
        <p:nvSpPr>
          <p:cNvPr id="481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9DDDED8-4812-4C71-8E36-F30FDFB6E600}" type="slidenum">
              <a:rPr lang="en-US"/>
              <a:pPr/>
              <a:t>30</a:t>
            </a:fld>
            <a:endParaRPr lang="en-US"/>
          </a:p>
        </p:txBody>
      </p:sp>
      <p:sp>
        <p:nvSpPr>
          <p:cNvPr id="757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D4ECAB7-8F04-443C-9E0D-A7F14A9FC291}" type="slidenum">
              <a:rPr lang="en-US"/>
              <a:pPr/>
              <a:t>31</a:t>
            </a:fld>
            <a:endParaRPr lang="en-US"/>
          </a:p>
        </p:txBody>
      </p:sp>
      <p:sp>
        <p:nvSpPr>
          <p:cNvPr id="768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01ED512-371C-4A24-87B2-C1D1108E3D1C}" type="slidenum">
              <a:rPr lang="en-US"/>
              <a:pPr/>
              <a:t>32</a:t>
            </a:fld>
            <a:endParaRPr lang="en-US"/>
          </a:p>
        </p:txBody>
      </p:sp>
      <p:sp>
        <p:nvSpPr>
          <p:cNvPr id="778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43876C8-ABE7-4482-A6B7-C30DCA84CACE}" type="slidenum">
              <a:rPr lang="en-US"/>
              <a:pPr/>
              <a:t>33</a:t>
            </a:fld>
            <a:endParaRPr lang="en-US"/>
          </a:p>
        </p:txBody>
      </p:sp>
      <p:sp>
        <p:nvSpPr>
          <p:cNvPr id="788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989E2DA-32C2-4F2C-AD0B-C9BBE1E30D9C}" type="slidenum">
              <a:rPr lang="en-US"/>
              <a:pPr/>
              <a:t>34</a:t>
            </a:fld>
            <a:endParaRPr lang="en-US"/>
          </a:p>
        </p:txBody>
      </p:sp>
      <p:sp>
        <p:nvSpPr>
          <p:cNvPr id="798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91D719-2C7D-4DD5-A4C0-38D9F534A6E6}" type="slidenum">
              <a:rPr lang="en-US"/>
              <a:pPr/>
              <a:t>35</a:t>
            </a:fld>
            <a:endParaRPr lang="en-US"/>
          </a:p>
        </p:txBody>
      </p:sp>
      <p:sp>
        <p:nvSpPr>
          <p:cNvPr id="808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2410464-762C-47D4-A805-187849AE7814}" type="slidenum">
              <a:rPr lang="en-US"/>
              <a:pPr/>
              <a:t>36</a:t>
            </a:fld>
            <a:endParaRPr lang="en-US"/>
          </a:p>
        </p:txBody>
      </p:sp>
      <p:sp>
        <p:nvSpPr>
          <p:cNvPr id="819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905093-1D81-4ED5-A536-D5333F16C901}" type="slidenum">
              <a:rPr lang="en-US"/>
              <a:pPr/>
              <a:t>37</a:t>
            </a:fld>
            <a:endParaRPr lang="en-US"/>
          </a:p>
        </p:txBody>
      </p:sp>
      <p:sp>
        <p:nvSpPr>
          <p:cNvPr id="829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4454BBC-5360-4962-8A6E-25F09BAFEFBB}" type="slidenum">
              <a:rPr lang="en-US"/>
              <a:pPr/>
              <a:t>38</a:t>
            </a:fld>
            <a:endParaRPr lang="en-US"/>
          </a:p>
        </p:txBody>
      </p:sp>
      <p:sp>
        <p:nvSpPr>
          <p:cNvPr id="839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423896-BE6D-47DD-8638-F7D5CA716D71}" type="slidenum">
              <a:rPr lang="en-US"/>
              <a:pPr/>
              <a:t>39</a:t>
            </a:fld>
            <a:endParaRPr 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34662F-C009-4F9F-8560-BF83444AEEDD}" type="slidenum">
              <a:rPr lang="en-US"/>
              <a:pPr/>
              <a:t>4</a:t>
            </a:fld>
            <a:endParaRPr lang="en-US"/>
          </a:p>
        </p:txBody>
      </p:sp>
      <p:sp>
        <p:nvSpPr>
          <p:cNvPr id="491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17E831-4A44-4B93-9D68-8533991C72B1}" type="slidenum">
              <a:rPr lang="en-US"/>
              <a:pPr/>
              <a:t>40</a:t>
            </a:fld>
            <a:endParaRPr lang="en-US"/>
          </a:p>
        </p:txBody>
      </p:sp>
      <p:sp>
        <p:nvSpPr>
          <p:cNvPr id="860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A1B0D1-21D0-4A6E-B018-8763FF4C0DBC}" type="slidenum">
              <a:rPr lang="en-US"/>
              <a:pPr/>
              <a:t>41</a:t>
            </a:fld>
            <a:endParaRPr lang="en-US"/>
          </a:p>
        </p:txBody>
      </p:sp>
      <p:sp>
        <p:nvSpPr>
          <p:cNvPr id="870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548B422-1027-4A01-BB7F-33F6D5209389}" type="slidenum">
              <a:rPr lang="en-US"/>
              <a:pPr/>
              <a:t>5</a:t>
            </a:fld>
            <a:endParaRPr lang="en-US"/>
          </a:p>
        </p:txBody>
      </p:sp>
      <p:sp>
        <p:nvSpPr>
          <p:cNvPr id="501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ACE7538-0D9C-4D06-8F13-ED8371DA17DF}" type="slidenum">
              <a:rPr lang="en-US"/>
              <a:pPr/>
              <a:t>6</a:t>
            </a:fld>
            <a:endParaRPr lang="en-US"/>
          </a:p>
        </p:txBody>
      </p:sp>
      <p:sp>
        <p:nvSpPr>
          <p:cNvPr id="512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3A02C6-2304-478D-9BC1-E0FFAD9EE84E}" type="slidenum">
              <a:rPr lang="en-US"/>
              <a:pPr/>
              <a:t>7</a:t>
            </a:fld>
            <a:endParaRPr lang="en-US"/>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6926C0-0BFD-43D2-9261-FDD97A603DAF}" type="slidenum">
              <a:rPr lang="en-US"/>
              <a:pPr/>
              <a:t>8</a:t>
            </a:fld>
            <a:endParaRPr lang="en-US"/>
          </a:p>
        </p:txBody>
      </p:sp>
      <p:sp>
        <p:nvSpPr>
          <p:cNvPr id="532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231F6F-F70B-4A0B-BFC5-CC5DC75FF8A7}" type="slidenum">
              <a:rPr lang="en-US"/>
              <a:pPr/>
              <a:t>9</a:t>
            </a:fld>
            <a:endParaRPr lang="en-US"/>
          </a:p>
        </p:txBody>
      </p:sp>
      <p:sp>
        <p:nvSpPr>
          <p:cNvPr id="542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B5AE7863-A51E-4C6A-A405-DB7F8724D410}" type="slidenum">
              <a:rPr lang="en-US"/>
              <a:pPr/>
              <a:t>‹#›</a:t>
            </a:fld>
            <a:endParaRPr lang="en-US"/>
          </a:p>
        </p:txBody>
      </p:sp>
    </p:spTree>
    <p:extLst>
      <p:ext uri="{BB962C8B-B14F-4D97-AF65-F5344CB8AC3E}">
        <p14:creationId xmlns:p14="http://schemas.microsoft.com/office/powerpoint/2010/main" val="376592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38DC7DE0-0737-4EE2-9D46-28C7AC5D4AC3}" type="slidenum">
              <a:rPr lang="en-US"/>
              <a:pPr/>
              <a:t>‹#›</a:t>
            </a:fld>
            <a:endParaRPr lang="en-US"/>
          </a:p>
        </p:txBody>
      </p:sp>
    </p:spTree>
    <p:extLst>
      <p:ext uri="{BB962C8B-B14F-4D97-AF65-F5344CB8AC3E}">
        <p14:creationId xmlns:p14="http://schemas.microsoft.com/office/powerpoint/2010/main" val="229589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2AA663E8-50AD-4CB6-862E-0F5C6D0452C8}" type="slidenum">
              <a:rPr lang="en-US"/>
              <a:pPr/>
              <a:t>‹#›</a:t>
            </a:fld>
            <a:endParaRPr lang="en-US"/>
          </a:p>
        </p:txBody>
      </p:sp>
    </p:spTree>
    <p:extLst>
      <p:ext uri="{BB962C8B-B14F-4D97-AF65-F5344CB8AC3E}">
        <p14:creationId xmlns:p14="http://schemas.microsoft.com/office/powerpoint/2010/main" val="2592723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356350"/>
            <a:ext cx="2132013" cy="363538"/>
          </a:xfrm>
        </p:spPr>
        <p:txBody>
          <a:bodyPr/>
          <a:lstStyle>
            <a:lvl1pPr>
              <a:defRPr/>
            </a:lvl1pPr>
          </a:lstStyle>
          <a:p>
            <a:r>
              <a:rPr lang="en-US"/>
              <a:t>7/8/13</a:t>
            </a:r>
          </a:p>
        </p:txBody>
      </p:sp>
      <p:sp>
        <p:nvSpPr>
          <p:cNvPr id="4" name="Slide Number Placeholder 3"/>
          <p:cNvSpPr>
            <a:spLocks noGrp="1"/>
          </p:cNvSpPr>
          <p:nvPr>
            <p:ph type="sldNum" idx="11"/>
          </p:nvPr>
        </p:nvSpPr>
        <p:spPr>
          <a:xfrm>
            <a:off x="6553200" y="6356350"/>
            <a:ext cx="2132013" cy="363538"/>
          </a:xfrm>
        </p:spPr>
        <p:txBody>
          <a:bodyPr/>
          <a:lstStyle>
            <a:lvl1pPr>
              <a:defRPr/>
            </a:lvl1pPr>
          </a:lstStyle>
          <a:p>
            <a:fld id="{EC840D1B-E98C-42CF-A59E-1702E0B63B17}" type="slidenum">
              <a:rPr lang="en-US"/>
              <a:pPr/>
              <a:t>‹#›</a:t>
            </a:fld>
            <a:endParaRPr lang="en-US"/>
          </a:p>
        </p:txBody>
      </p:sp>
    </p:spTree>
    <p:extLst>
      <p:ext uri="{BB962C8B-B14F-4D97-AF65-F5344CB8AC3E}">
        <p14:creationId xmlns:p14="http://schemas.microsoft.com/office/powerpoint/2010/main" val="291721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2C625A62-03B2-4CD7-9C6B-80B59C2F11DD}" type="slidenum">
              <a:rPr lang="en-US"/>
              <a:pPr/>
              <a:t>‹#›</a:t>
            </a:fld>
            <a:endParaRPr lang="en-US"/>
          </a:p>
        </p:txBody>
      </p:sp>
    </p:spTree>
    <p:extLst>
      <p:ext uri="{BB962C8B-B14F-4D97-AF65-F5344CB8AC3E}">
        <p14:creationId xmlns:p14="http://schemas.microsoft.com/office/powerpoint/2010/main" val="3274823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563D1F4F-5F0D-4699-ADA6-D460F55532F5}" type="slidenum">
              <a:rPr lang="en-US"/>
              <a:pPr/>
              <a:t>‹#›</a:t>
            </a:fld>
            <a:endParaRPr lang="en-US"/>
          </a:p>
        </p:txBody>
      </p:sp>
    </p:spTree>
    <p:extLst>
      <p:ext uri="{BB962C8B-B14F-4D97-AF65-F5344CB8AC3E}">
        <p14:creationId xmlns:p14="http://schemas.microsoft.com/office/powerpoint/2010/main" val="414379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2BF0A977-0E08-45D1-A392-44607FB32026}" type="slidenum">
              <a:rPr lang="en-US"/>
              <a:pPr/>
              <a:t>‹#›</a:t>
            </a:fld>
            <a:endParaRPr lang="en-US"/>
          </a:p>
        </p:txBody>
      </p:sp>
    </p:spTree>
    <p:extLst>
      <p:ext uri="{BB962C8B-B14F-4D97-AF65-F5344CB8AC3E}">
        <p14:creationId xmlns:p14="http://schemas.microsoft.com/office/powerpoint/2010/main" val="1192587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47086545-06C7-478D-93EE-35AD202C701F}" type="slidenum">
              <a:rPr lang="en-US"/>
              <a:pPr/>
              <a:t>‹#›</a:t>
            </a:fld>
            <a:endParaRPr lang="en-US"/>
          </a:p>
        </p:txBody>
      </p:sp>
    </p:spTree>
    <p:extLst>
      <p:ext uri="{BB962C8B-B14F-4D97-AF65-F5344CB8AC3E}">
        <p14:creationId xmlns:p14="http://schemas.microsoft.com/office/powerpoint/2010/main" val="365618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7/8/13</a:t>
            </a:r>
          </a:p>
        </p:txBody>
      </p:sp>
      <p:sp>
        <p:nvSpPr>
          <p:cNvPr id="8" name="Slide Number Placeholder 7"/>
          <p:cNvSpPr>
            <a:spLocks noGrp="1"/>
          </p:cNvSpPr>
          <p:nvPr>
            <p:ph type="sldNum" idx="11"/>
          </p:nvPr>
        </p:nvSpPr>
        <p:spPr/>
        <p:txBody>
          <a:bodyPr/>
          <a:lstStyle>
            <a:lvl1pPr>
              <a:defRPr/>
            </a:lvl1pPr>
          </a:lstStyle>
          <a:p>
            <a:fld id="{840A4766-4876-434D-8409-19A4D119E78F}" type="slidenum">
              <a:rPr lang="en-US"/>
              <a:pPr/>
              <a:t>‹#›</a:t>
            </a:fld>
            <a:endParaRPr lang="en-US"/>
          </a:p>
        </p:txBody>
      </p:sp>
    </p:spTree>
    <p:extLst>
      <p:ext uri="{BB962C8B-B14F-4D97-AF65-F5344CB8AC3E}">
        <p14:creationId xmlns:p14="http://schemas.microsoft.com/office/powerpoint/2010/main" val="1704379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7/8/13</a:t>
            </a:r>
          </a:p>
        </p:txBody>
      </p:sp>
      <p:sp>
        <p:nvSpPr>
          <p:cNvPr id="4" name="Slide Number Placeholder 3"/>
          <p:cNvSpPr>
            <a:spLocks noGrp="1"/>
          </p:cNvSpPr>
          <p:nvPr>
            <p:ph type="sldNum" idx="11"/>
          </p:nvPr>
        </p:nvSpPr>
        <p:spPr/>
        <p:txBody>
          <a:bodyPr/>
          <a:lstStyle>
            <a:lvl1pPr>
              <a:defRPr/>
            </a:lvl1pPr>
          </a:lstStyle>
          <a:p>
            <a:fld id="{263BA6E2-1111-4B16-A807-C7AAF401BD34}" type="slidenum">
              <a:rPr lang="en-US"/>
              <a:pPr/>
              <a:t>‹#›</a:t>
            </a:fld>
            <a:endParaRPr lang="en-US"/>
          </a:p>
        </p:txBody>
      </p:sp>
    </p:spTree>
    <p:extLst>
      <p:ext uri="{BB962C8B-B14F-4D97-AF65-F5344CB8AC3E}">
        <p14:creationId xmlns:p14="http://schemas.microsoft.com/office/powerpoint/2010/main" val="1558045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7/8/13</a:t>
            </a:r>
          </a:p>
        </p:txBody>
      </p:sp>
      <p:sp>
        <p:nvSpPr>
          <p:cNvPr id="3" name="Slide Number Placeholder 2"/>
          <p:cNvSpPr>
            <a:spLocks noGrp="1"/>
          </p:cNvSpPr>
          <p:nvPr>
            <p:ph type="sldNum" idx="11"/>
          </p:nvPr>
        </p:nvSpPr>
        <p:spPr/>
        <p:txBody>
          <a:bodyPr/>
          <a:lstStyle>
            <a:lvl1pPr>
              <a:defRPr/>
            </a:lvl1pPr>
          </a:lstStyle>
          <a:p>
            <a:fld id="{19DDA4AC-2D4D-455F-A6CF-C81BA0BEA387}" type="slidenum">
              <a:rPr lang="en-US"/>
              <a:pPr/>
              <a:t>‹#›</a:t>
            </a:fld>
            <a:endParaRPr lang="en-US"/>
          </a:p>
        </p:txBody>
      </p:sp>
    </p:spTree>
    <p:extLst>
      <p:ext uri="{BB962C8B-B14F-4D97-AF65-F5344CB8AC3E}">
        <p14:creationId xmlns:p14="http://schemas.microsoft.com/office/powerpoint/2010/main" val="47881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A97C21D1-1E4B-4FEB-A70E-A11C6CD81A46}" type="slidenum">
              <a:rPr lang="en-US"/>
              <a:pPr/>
              <a:t>‹#›</a:t>
            </a:fld>
            <a:endParaRPr lang="en-US"/>
          </a:p>
        </p:txBody>
      </p:sp>
    </p:spTree>
    <p:extLst>
      <p:ext uri="{BB962C8B-B14F-4D97-AF65-F5344CB8AC3E}">
        <p14:creationId xmlns:p14="http://schemas.microsoft.com/office/powerpoint/2010/main" val="157602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C653B1F3-1E95-4E0B-97C5-F79FE05A7C5C}" type="slidenum">
              <a:rPr lang="en-US"/>
              <a:pPr/>
              <a:t>‹#›</a:t>
            </a:fld>
            <a:endParaRPr lang="en-US"/>
          </a:p>
        </p:txBody>
      </p:sp>
    </p:spTree>
    <p:extLst>
      <p:ext uri="{BB962C8B-B14F-4D97-AF65-F5344CB8AC3E}">
        <p14:creationId xmlns:p14="http://schemas.microsoft.com/office/powerpoint/2010/main" val="3551728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36AF42BC-9735-4128-9B5C-E47C0EA8E982}" type="slidenum">
              <a:rPr lang="en-US"/>
              <a:pPr/>
              <a:t>‹#›</a:t>
            </a:fld>
            <a:endParaRPr lang="en-US"/>
          </a:p>
        </p:txBody>
      </p:sp>
    </p:spTree>
    <p:extLst>
      <p:ext uri="{BB962C8B-B14F-4D97-AF65-F5344CB8AC3E}">
        <p14:creationId xmlns:p14="http://schemas.microsoft.com/office/powerpoint/2010/main" val="724544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C075B8C5-8BF7-4AE9-9679-F0D6A77B6948}" type="slidenum">
              <a:rPr lang="en-US"/>
              <a:pPr/>
              <a:t>‹#›</a:t>
            </a:fld>
            <a:endParaRPr lang="en-US"/>
          </a:p>
        </p:txBody>
      </p:sp>
    </p:spTree>
    <p:extLst>
      <p:ext uri="{BB962C8B-B14F-4D97-AF65-F5344CB8AC3E}">
        <p14:creationId xmlns:p14="http://schemas.microsoft.com/office/powerpoint/2010/main" val="4153806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E0B97831-54E2-4EF7-A8B7-1CBD1997D1AC}" type="slidenum">
              <a:rPr lang="en-US"/>
              <a:pPr/>
              <a:t>‹#›</a:t>
            </a:fld>
            <a:endParaRPr lang="en-US"/>
          </a:p>
        </p:txBody>
      </p:sp>
    </p:spTree>
    <p:extLst>
      <p:ext uri="{BB962C8B-B14F-4D97-AF65-F5344CB8AC3E}">
        <p14:creationId xmlns:p14="http://schemas.microsoft.com/office/powerpoint/2010/main" val="93979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021013DE-D8DD-4D1C-B02F-835E4F7C65C0}" type="slidenum">
              <a:rPr lang="en-US"/>
              <a:pPr/>
              <a:t>‹#›</a:t>
            </a:fld>
            <a:endParaRPr lang="en-US"/>
          </a:p>
        </p:txBody>
      </p:sp>
    </p:spTree>
    <p:extLst>
      <p:ext uri="{BB962C8B-B14F-4D97-AF65-F5344CB8AC3E}">
        <p14:creationId xmlns:p14="http://schemas.microsoft.com/office/powerpoint/2010/main" val="365521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20AE4D48-236D-4205-BC69-31964C080307}" type="slidenum">
              <a:rPr lang="en-US"/>
              <a:pPr/>
              <a:t>‹#›</a:t>
            </a:fld>
            <a:endParaRPr lang="en-US"/>
          </a:p>
        </p:txBody>
      </p:sp>
    </p:spTree>
    <p:extLst>
      <p:ext uri="{BB962C8B-B14F-4D97-AF65-F5344CB8AC3E}">
        <p14:creationId xmlns:p14="http://schemas.microsoft.com/office/powerpoint/2010/main" val="44661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7/8/13</a:t>
            </a:r>
          </a:p>
        </p:txBody>
      </p:sp>
      <p:sp>
        <p:nvSpPr>
          <p:cNvPr id="8" name="Slide Number Placeholder 7"/>
          <p:cNvSpPr>
            <a:spLocks noGrp="1"/>
          </p:cNvSpPr>
          <p:nvPr>
            <p:ph type="sldNum" idx="11"/>
          </p:nvPr>
        </p:nvSpPr>
        <p:spPr/>
        <p:txBody>
          <a:bodyPr/>
          <a:lstStyle>
            <a:lvl1pPr>
              <a:defRPr/>
            </a:lvl1pPr>
          </a:lstStyle>
          <a:p>
            <a:fld id="{4EAE1815-EB1B-4D17-B819-3752983F1A9A}" type="slidenum">
              <a:rPr lang="en-US"/>
              <a:pPr/>
              <a:t>‹#›</a:t>
            </a:fld>
            <a:endParaRPr lang="en-US"/>
          </a:p>
        </p:txBody>
      </p:sp>
    </p:spTree>
    <p:extLst>
      <p:ext uri="{BB962C8B-B14F-4D97-AF65-F5344CB8AC3E}">
        <p14:creationId xmlns:p14="http://schemas.microsoft.com/office/powerpoint/2010/main" val="263370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7/8/13</a:t>
            </a:r>
          </a:p>
        </p:txBody>
      </p:sp>
      <p:sp>
        <p:nvSpPr>
          <p:cNvPr id="4" name="Slide Number Placeholder 3"/>
          <p:cNvSpPr>
            <a:spLocks noGrp="1"/>
          </p:cNvSpPr>
          <p:nvPr>
            <p:ph type="sldNum" idx="11"/>
          </p:nvPr>
        </p:nvSpPr>
        <p:spPr/>
        <p:txBody>
          <a:bodyPr/>
          <a:lstStyle>
            <a:lvl1pPr>
              <a:defRPr/>
            </a:lvl1pPr>
          </a:lstStyle>
          <a:p>
            <a:fld id="{483282F9-BBE6-4302-94CD-42C54A7E371B}" type="slidenum">
              <a:rPr lang="en-US"/>
              <a:pPr/>
              <a:t>‹#›</a:t>
            </a:fld>
            <a:endParaRPr lang="en-US"/>
          </a:p>
        </p:txBody>
      </p:sp>
    </p:spTree>
    <p:extLst>
      <p:ext uri="{BB962C8B-B14F-4D97-AF65-F5344CB8AC3E}">
        <p14:creationId xmlns:p14="http://schemas.microsoft.com/office/powerpoint/2010/main" val="324579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7/8/13</a:t>
            </a:r>
          </a:p>
        </p:txBody>
      </p:sp>
      <p:sp>
        <p:nvSpPr>
          <p:cNvPr id="3" name="Slide Number Placeholder 2"/>
          <p:cNvSpPr>
            <a:spLocks noGrp="1"/>
          </p:cNvSpPr>
          <p:nvPr>
            <p:ph type="sldNum" idx="11"/>
          </p:nvPr>
        </p:nvSpPr>
        <p:spPr/>
        <p:txBody>
          <a:bodyPr/>
          <a:lstStyle>
            <a:lvl1pPr>
              <a:defRPr/>
            </a:lvl1pPr>
          </a:lstStyle>
          <a:p>
            <a:fld id="{34A1D444-1C94-4CD6-A545-8FCE8C6614D8}" type="slidenum">
              <a:rPr lang="en-US"/>
              <a:pPr/>
              <a:t>‹#›</a:t>
            </a:fld>
            <a:endParaRPr lang="en-US"/>
          </a:p>
        </p:txBody>
      </p:sp>
    </p:spTree>
    <p:extLst>
      <p:ext uri="{BB962C8B-B14F-4D97-AF65-F5344CB8AC3E}">
        <p14:creationId xmlns:p14="http://schemas.microsoft.com/office/powerpoint/2010/main" val="172002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1040A8E4-8D8A-45FB-915B-DA1604C98172}" type="slidenum">
              <a:rPr lang="en-US"/>
              <a:pPr/>
              <a:t>‹#›</a:t>
            </a:fld>
            <a:endParaRPr lang="en-US"/>
          </a:p>
        </p:txBody>
      </p:sp>
    </p:spTree>
    <p:extLst>
      <p:ext uri="{BB962C8B-B14F-4D97-AF65-F5344CB8AC3E}">
        <p14:creationId xmlns:p14="http://schemas.microsoft.com/office/powerpoint/2010/main" val="78137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6770BFC6-41A1-4614-B2CD-CDCB5DC8B987}" type="slidenum">
              <a:rPr lang="en-US"/>
              <a:pPr/>
              <a:t>‹#›</a:t>
            </a:fld>
            <a:endParaRPr lang="en-US"/>
          </a:p>
        </p:txBody>
      </p:sp>
    </p:spTree>
    <p:extLst>
      <p:ext uri="{BB962C8B-B14F-4D97-AF65-F5344CB8AC3E}">
        <p14:creationId xmlns:p14="http://schemas.microsoft.com/office/powerpoint/2010/main" val="412962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2130425"/>
            <a:ext cx="7770813" cy="146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26" name="Rectangle 2"/>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r>
              <a:rPr lang="en-US"/>
              <a:t>7/8/13</a:t>
            </a:r>
          </a:p>
        </p:txBody>
      </p:sp>
      <p:sp>
        <p:nvSpPr>
          <p:cNvPr id="1027" name="Text Box 3"/>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Rectangle 4"/>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fld id="{90B40690-6556-48D5-B030-46CF8FE1F7DA}" type="slidenum">
              <a:rPr lang="en-US"/>
              <a:pPr/>
              <a:t>‹#›</a:t>
            </a:fld>
            <a:endParaRPr lang="en-US"/>
          </a:p>
        </p:txBody>
      </p:sp>
      <p:sp>
        <p:nvSpPr>
          <p:cNvPr id="1029" name="Rectangle 5"/>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2pPr>
      <a:lvl3pPr marL="1143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3pPr>
      <a:lvl4pPr marL="1600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4pPr>
      <a:lvl5pPr marL="20574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5pPr>
      <a:lvl6pPr marL="25146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6pPr>
      <a:lvl7pPr marL="29718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7pPr>
      <a:lvl8pPr marL="3429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8pPr>
      <a:lvl9pPr marL="3886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50"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0"/>
            <a:r>
              <a:rPr lang="en-GB" smtClean="0"/>
              <a:t>Ninth Outline LevelClick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r>
              <a:rPr lang="en-US"/>
              <a:t>7/8/13</a:t>
            </a:r>
          </a:p>
        </p:txBody>
      </p:sp>
      <p:sp>
        <p:nvSpPr>
          <p:cNvPr id="2052"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fld id="{5C54CBC6-A401-4048-B4E2-C4129F02B9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2pPr>
      <a:lvl3pPr marL="1143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3pPr>
      <a:lvl4pPr marL="1600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4pPr>
      <a:lvl5pPr marL="20574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5pPr>
      <a:lvl6pPr marL="25146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6pPr>
      <a:lvl7pPr marL="29718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7pPr>
      <a:lvl8pPr marL="3429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8pPr>
      <a:lvl9pPr marL="3886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685800" y="2130425"/>
            <a:ext cx="7772400" cy="1470025"/>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400"/>
              <a:t>Web Service Listing</a:t>
            </a:r>
          </a:p>
        </p:txBody>
      </p:sp>
      <p:sp>
        <p:nvSpPr>
          <p:cNvPr id="4098" name="Text Box 2"/>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A552A3E-6ACA-432C-85DF-CC00E378D489}" type="slidenum">
              <a:rPr lang="en-US">
                <a:latin typeface="Calibri" charset="0"/>
              </a:rPr>
              <a:pPr hangingPunct="1">
                <a:lnSpc>
                  <a:spcPct val="100000"/>
                </a:lnSpc>
              </a:pPr>
              <a:t>1</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submitAvatar</a:t>
            </a:r>
            <a:br>
              <a:rPr lang="en-US" sz="4400"/>
            </a:br>
            <a:r>
              <a:rPr lang="en-US" sz="2700" i="1"/>
              <a:t>(moved to phase 2)</a:t>
            </a:r>
          </a:p>
        </p:txBody>
      </p:sp>
      <p:sp>
        <p:nvSpPr>
          <p:cNvPr id="1331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uploadAvatar</a:t>
            </a:r>
          </a:p>
          <a:p>
            <a:pPr hangingPunct="1">
              <a:lnSpc>
                <a:spcPct val="100000"/>
              </a:lnSpc>
              <a:spcBef>
                <a:spcPts val="638"/>
              </a:spcBef>
              <a:spcAft>
                <a:spcPts val="1425"/>
              </a:spcAft>
              <a:buSzPct val="45000"/>
              <a:buFont typeface="Arial" charset="0"/>
              <a:buChar char="•"/>
            </a:pPr>
            <a:r>
              <a:rPr lang="en-US">
                <a:latin typeface="Calibri" charset="0"/>
              </a:rPr>
              <a:t>Called by: when a user creates new profile or update his avatar</a:t>
            </a:r>
          </a:p>
          <a:p>
            <a:pPr hangingPunct="1">
              <a:lnSpc>
                <a:spcPct val="100000"/>
              </a:lnSpc>
              <a:spcBef>
                <a:spcPts val="638"/>
              </a:spcBef>
              <a:spcAft>
                <a:spcPts val="1425"/>
              </a:spcAft>
              <a:buSzPct val="45000"/>
              <a:buFont typeface="Arial" charset="0"/>
              <a:buChar char="•"/>
            </a:pPr>
            <a:r>
              <a:rPr lang="en-US">
                <a:latin typeface="Calibri" charset="0"/>
              </a:rPr>
              <a:t>Input: photo</a:t>
            </a:r>
          </a:p>
          <a:p>
            <a:pPr hangingPunct="1">
              <a:lnSpc>
                <a:spcPct val="100000"/>
              </a:lnSpc>
              <a:spcBef>
                <a:spcPts val="638"/>
              </a:spcBef>
              <a:spcAft>
                <a:spcPts val="1425"/>
              </a:spcAft>
              <a:buSzPct val="45000"/>
              <a:buFont typeface="Arial" charset="0"/>
              <a:buChar char="•"/>
            </a:pPr>
            <a:r>
              <a:rPr lang="en-US">
                <a:latin typeface="Calibri" charset="0"/>
              </a:rPr>
              <a:t>Output: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User_photo</a:t>
            </a: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331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FD7EC0E-CB9C-43D4-A181-CC3397F2A12F}" type="slidenum">
              <a:rPr lang="en-US">
                <a:latin typeface="Calibri" charset="0"/>
              </a:rPr>
              <a:pPr hangingPunct="1">
                <a:lnSpc>
                  <a:spcPct val="100000"/>
                </a:lnSpc>
              </a:pPr>
              <a:t>10</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submitForgotPassword</a:t>
            </a:r>
            <a:br>
              <a:rPr lang="en-US" sz="4400"/>
            </a:br>
            <a:r>
              <a:rPr lang="en-US" sz="2700" i="1"/>
              <a:t>(moved to phase 2)</a:t>
            </a:r>
          </a:p>
        </p:txBody>
      </p:sp>
      <p:sp>
        <p:nvSpPr>
          <p:cNvPr id="143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forgotPassword</a:t>
            </a:r>
          </a:p>
          <a:p>
            <a:pPr hangingPunct="1">
              <a:lnSpc>
                <a:spcPct val="100000"/>
              </a:lnSpc>
              <a:spcBef>
                <a:spcPts val="638"/>
              </a:spcBef>
              <a:spcAft>
                <a:spcPts val="1425"/>
              </a:spcAft>
              <a:buSzPct val="45000"/>
              <a:buFont typeface="Arial" charset="0"/>
              <a:buChar char="•"/>
            </a:pPr>
            <a:r>
              <a:rPr lang="en-US">
                <a:latin typeface="Calibri" charset="0"/>
              </a:rPr>
              <a:t>Called by: when user clicks on forgot password on login screen</a:t>
            </a:r>
          </a:p>
          <a:p>
            <a:pPr hangingPunct="1">
              <a:lnSpc>
                <a:spcPct val="100000"/>
              </a:lnSpc>
              <a:spcBef>
                <a:spcPts val="638"/>
              </a:spcBef>
              <a:spcAft>
                <a:spcPts val="1425"/>
              </a:spcAft>
              <a:buSzPct val="45000"/>
              <a:buFont typeface="Arial" charset="0"/>
              <a:buChar char="•"/>
            </a:pPr>
            <a:r>
              <a:rPr lang="en-US">
                <a:latin typeface="Calibri" charset="0"/>
              </a:rPr>
              <a:t>Input: email</a:t>
            </a:r>
          </a:p>
          <a:p>
            <a:pPr hangingPunct="1">
              <a:lnSpc>
                <a:spcPct val="100000"/>
              </a:lnSpc>
              <a:spcBef>
                <a:spcPts val="638"/>
              </a:spcBef>
              <a:spcAft>
                <a:spcPts val="1425"/>
              </a:spcAft>
              <a:buSzPct val="45000"/>
              <a:buFont typeface="Arial" charset="0"/>
              <a:buChar char="•"/>
            </a:pPr>
            <a:r>
              <a:rPr lang="en-US">
                <a:latin typeface="Calibri" charset="0"/>
              </a:rPr>
              <a:t>Output: return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update user_activation_key</a:t>
            </a:r>
          </a:p>
          <a:p>
            <a:pPr hangingPunct="1">
              <a:lnSpc>
                <a:spcPct val="100000"/>
              </a:lnSpc>
              <a:spcBef>
                <a:spcPts val="638"/>
              </a:spcBef>
              <a:spcAft>
                <a:spcPts val="1425"/>
              </a:spcAft>
              <a:buSzPct val="45000"/>
              <a:buFont typeface="Arial" charset="0"/>
              <a:buChar char="•"/>
            </a:pPr>
            <a:r>
              <a:rPr lang="en-US">
                <a:latin typeface="Calibri" charset="0"/>
              </a:rPr>
              <a:t>Notes: We will also need to send an email/SMS to user to help them retrieve password</a:t>
            </a:r>
          </a:p>
        </p:txBody>
      </p:sp>
      <p:sp>
        <p:nvSpPr>
          <p:cNvPr id="1433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CC3ECFDA-D97A-423D-B692-0E6A4020A56E}" type="slidenum">
              <a:rPr lang="en-US">
                <a:latin typeface="Calibri" charset="0"/>
              </a:rPr>
              <a:pPr hangingPunct="1">
                <a:lnSpc>
                  <a:spcPct val="100000"/>
                </a:lnSpc>
              </a:pPr>
              <a:t>11</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submitSettingsSocial</a:t>
            </a:r>
          </a:p>
        </p:txBody>
      </p:sp>
      <p:sp>
        <p:nvSpPr>
          <p:cNvPr id="1536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submitSettingsSocial</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in User Profile -&gt; Social Networks -&gt; Connections</a:t>
            </a:r>
          </a:p>
          <a:p>
            <a:pPr hangingPunct="1">
              <a:lnSpc>
                <a:spcPct val="100000"/>
              </a:lnSpc>
              <a:spcBef>
                <a:spcPts val="638"/>
              </a:spcBef>
              <a:spcAft>
                <a:spcPts val="1425"/>
              </a:spcAft>
              <a:buSzPct val="45000"/>
              <a:buFont typeface="Arial" charset="0"/>
              <a:buChar char="•"/>
            </a:pPr>
            <a:r>
              <a:rPr lang="en-US" sz="3200">
                <a:latin typeface="Calibri" charset="0"/>
              </a:rPr>
              <a:t>Input: user_id, connection status to social networks (facebook, twitter, foursquare, tumblr), auto publishing status</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user_usnc</a:t>
            </a:r>
          </a:p>
          <a:p>
            <a:pPr lvl="1" hangingPunct="1">
              <a:lnSpc>
                <a:spcPct val="100000"/>
              </a:lnSpc>
              <a:spcBef>
                <a:spcPts val="563"/>
              </a:spcBef>
              <a:spcAft>
                <a:spcPts val="1425"/>
              </a:spcAft>
              <a:buSzPct val="75000"/>
              <a:buFont typeface="Arial" charset="0"/>
              <a:buChar char="–"/>
            </a:pPr>
            <a:r>
              <a:rPr lang="en-US" sz="2800">
                <a:latin typeface="Calibri" charset="0"/>
              </a:rPr>
              <a:t>usg_usnc_ap</a:t>
            </a:r>
          </a:p>
          <a:p>
            <a:pPr hangingPunct="1">
              <a:lnSpc>
                <a:spcPct val="100000"/>
              </a:lnSpc>
              <a:spcBef>
                <a:spcPts val="638"/>
              </a:spcBef>
              <a:spcAft>
                <a:spcPts val="1425"/>
              </a:spcAft>
              <a:buSzPct val="45000"/>
              <a:buFont typeface="Arial" charset="0"/>
              <a:buChar char="•"/>
            </a:pPr>
            <a:r>
              <a:rPr lang="en-US" sz="3200">
                <a:latin typeface="Calibri" charset="0"/>
              </a:rPr>
              <a:t>Notes: Ignore the column usnc_order</a:t>
            </a:r>
          </a:p>
        </p:txBody>
      </p:sp>
      <p:sp>
        <p:nvSpPr>
          <p:cNvPr id="1536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5EE4ADC9-0A2E-4272-8D61-5D647B0241E5}" type="slidenum">
              <a:rPr lang="en-US">
                <a:latin typeface="Calibri" charset="0"/>
              </a:rPr>
              <a:pPr hangingPunct="1">
                <a:lnSpc>
                  <a:spcPct val="100000"/>
                </a:lnSpc>
              </a:pPr>
              <a:t>12</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showSettingsSocial</a:t>
            </a:r>
          </a:p>
        </p:txBody>
      </p:sp>
      <p:sp>
        <p:nvSpPr>
          <p:cNvPr id="1638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showSettingsSocial</a:t>
            </a:r>
          </a:p>
          <a:p>
            <a:pPr hangingPunct="1">
              <a:lnSpc>
                <a:spcPct val="100000"/>
              </a:lnSpc>
              <a:spcBef>
                <a:spcPts val="638"/>
              </a:spcBef>
              <a:spcAft>
                <a:spcPts val="1425"/>
              </a:spcAft>
              <a:buSzPct val="45000"/>
              <a:buFont typeface="Arial" charset="0"/>
              <a:buChar char="•"/>
            </a:pPr>
            <a:r>
              <a:rPr lang="en-US">
                <a:latin typeface="Calibri" charset="0"/>
              </a:rPr>
              <a:t>Called by: when users access Profile -&gt; Settings -&gt; Social Networks -&gt; Connections</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connection status to social networks (facebook, twitter, foursquare, tumblr), auto publishing status</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1638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139EF665-CB9E-45C0-A6AF-F949E87CB032}" type="slidenum">
              <a:rPr lang="en-US">
                <a:latin typeface="Calibri" charset="0"/>
              </a:rPr>
              <a:pPr hangingPunct="1">
                <a:lnSpc>
                  <a:spcPct val="100000"/>
                </a:lnSpc>
              </a:pPr>
              <a:t>13</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submitSettingsNotifications</a:t>
            </a:r>
          </a:p>
        </p:txBody>
      </p:sp>
      <p:sp>
        <p:nvSpPr>
          <p:cNvPr id="1741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submitSettingsNotifications</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in Profile -&gt; Settings -&gt; Notification Settings </a:t>
            </a:r>
          </a:p>
          <a:p>
            <a:pPr hangingPunct="1">
              <a:lnSpc>
                <a:spcPct val="100000"/>
              </a:lnSpc>
              <a:spcBef>
                <a:spcPts val="638"/>
              </a:spcBef>
              <a:spcAft>
                <a:spcPts val="1425"/>
              </a:spcAft>
              <a:buSzPct val="45000"/>
              <a:buFont typeface="Arial" charset="0"/>
              <a:buChar char="•"/>
            </a:pPr>
            <a:r>
              <a:rPr lang="en-US" sz="3200">
                <a:latin typeface="Calibri" charset="0"/>
              </a:rPr>
              <a:t>Input: user_id, Notification options</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user_notification_settings: ignore field nsid_type</a:t>
            </a:r>
          </a:p>
        </p:txBody>
      </p:sp>
      <p:sp>
        <p:nvSpPr>
          <p:cNvPr id="17411" name="Rectangle 3"/>
          <p:cNvSpPr>
            <a:spLocks noChangeArrowheads="1"/>
          </p:cNvSpPr>
          <p:nvPr/>
        </p:nvSpPr>
        <p:spPr bwMode="auto">
          <a:xfrm>
            <a:off x="609600" y="5830888"/>
            <a:ext cx="74676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0000FF"/>
                </a:solidFill>
                <a:latin typeface="Calibri" charset="0"/>
              </a:rPr>
              <a:t>This API is similar to updateSettingsNotificationsRecoMessage API in Jags’ JAVA code</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Calibri" charset="0"/>
              </a:rPr>
              <a:t>Which API name should be used? </a:t>
            </a:r>
            <a:r>
              <a:rPr lang="en-US" b="1">
                <a:solidFill>
                  <a:srgbClr val="0000FF"/>
                </a:solidFill>
                <a:latin typeface="Calibri" charset="0"/>
              </a:rPr>
              <a:t>&gt; the name that Jags gave</a:t>
            </a:r>
          </a:p>
        </p:txBody>
      </p:sp>
      <p:sp>
        <p:nvSpPr>
          <p:cNvPr id="17412"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33E81188-3833-4FD9-AF71-9A9D784455CB}" type="slidenum">
              <a:rPr lang="en-US">
                <a:latin typeface="Calibri" charset="0"/>
              </a:rPr>
              <a:pPr hangingPunct="1">
                <a:lnSpc>
                  <a:spcPct val="100000"/>
                </a:lnSpc>
              </a:pPr>
              <a:t>14</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showSettingsNotifications</a:t>
            </a:r>
          </a:p>
        </p:txBody>
      </p:sp>
      <p:sp>
        <p:nvSpPr>
          <p:cNvPr id="1843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showSettingsNotifications</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Profile -&gt; Settings -&gt; Notification Settings</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notification options</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1843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8086F50D-DF34-45FD-95A1-4D96BEC716A9}" type="slidenum">
              <a:rPr lang="en-US">
                <a:latin typeface="Calibri" charset="0"/>
              </a:rPr>
              <a:pPr hangingPunct="1">
                <a:lnSpc>
                  <a:spcPct val="100000"/>
                </a:lnSpc>
              </a:pPr>
              <a:t>15</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submitSettingsPrivacy</a:t>
            </a:r>
          </a:p>
        </p:txBody>
      </p:sp>
      <p:sp>
        <p:nvSpPr>
          <p:cNvPr id="1945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submitSettingsPrivacy</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on Profile -&gt; Settings -&gt; Privacy Settings </a:t>
            </a:r>
          </a:p>
          <a:p>
            <a:pPr hangingPunct="1">
              <a:lnSpc>
                <a:spcPct val="100000"/>
              </a:lnSpc>
              <a:spcBef>
                <a:spcPts val="638"/>
              </a:spcBef>
              <a:spcAft>
                <a:spcPts val="1425"/>
              </a:spcAft>
              <a:buSzPct val="45000"/>
              <a:buFont typeface="Arial" charset="0"/>
              <a:buChar char="•"/>
            </a:pPr>
            <a:r>
              <a:rPr lang="en-US" sz="3200">
                <a:latin typeface="Calibri" charset="0"/>
              </a:rPr>
              <a:t>Input: user_id, privacy options</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user_privacy_settings</a:t>
            </a:r>
          </a:p>
        </p:txBody>
      </p:sp>
      <p:sp>
        <p:nvSpPr>
          <p:cNvPr id="19459" name="Rectangle 3"/>
          <p:cNvSpPr>
            <a:spLocks noChangeArrowheads="1"/>
          </p:cNvSpPr>
          <p:nvPr/>
        </p:nvSpPr>
        <p:spPr bwMode="auto">
          <a:xfrm>
            <a:off x="609600" y="5830888"/>
            <a:ext cx="74676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0000FF"/>
                </a:solidFill>
                <a:latin typeface="Calibri" charset="0"/>
              </a:rPr>
              <a:t>This API is same as updateSettingsPrivacy API in Jags’ JAVA code</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Calibri" charset="0"/>
              </a:rPr>
              <a:t>Which API name should be used? </a:t>
            </a:r>
            <a:r>
              <a:rPr lang="en-US" b="1">
                <a:solidFill>
                  <a:srgbClr val="0000FF"/>
                </a:solidFill>
                <a:latin typeface="Calibri" charset="0"/>
              </a:rPr>
              <a:t>&gt; the name that Jags gave</a:t>
            </a:r>
          </a:p>
        </p:txBody>
      </p:sp>
      <p:sp>
        <p:nvSpPr>
          <p:cNvPr id="19460"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095740E-F14B-4027-B95B-B58337485ACB}" type="slidenum">
              <a:rPr lang="en-US">
                <a:latin typeface="Calibri" charset="0"/>
              </a:rPr>
              <a:pPr hangingPunct="1">
                <a:lnSpc>
                  <a:spcPct val="100000"/>
                </a:lnSpc>
              </a:pPr>
              <a:t>16</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showSettingsPrivacy</a:t>
            </a:r>
          </a:p>
        </p:txBody>
      </p:sp>
      <p:sp>
        <p:nvSpPr>
          <p:cNvPr id="2048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showSettingsPrivacy</a:t>
            </a:r>
          </a:p>
          <a:p>
            <a:pPr hangingPunct="1">
              <a:lnSpc>
                <a:spcPct val="100000"/>
              </a:lnSpc>
              <a:spcBef>
                <a:spcPts val="638"/>
              </a:spcBef>
              <a:spcAft>
                <a:spcPts val="1425"/>
              </a:spcAft>
              <a:buSzPct val="45000"/>
              <a:buFont typeface="Arial" charset="0"/>
              <a:buChar char="•"/>
            </a:pPr>
            <a:r>
              <a:rPr lang="en-US" sz="3200">
                <a:latin typeface="Calibri" charset="0"/>
              </a:rPr>
              <a:t>Called by: when users access Profile -&gt; Settings -&gt; Privacy Settings </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privacy options</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048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3E7E56D0-A6A1-4BF5-88CA-F2BFDB7A55C4}" type="slidenum">
              <a:rPr lang="en-US">
                <a:latin typeface="Calibri" charset="0"/>
              </a:rPr>
              <a:pPr hangingPunct="1">
                <a:lnSpc>
                  <a:spcPct val="100000"/>
                </a:lnSpc>
              </a:pPr>
              <a:t>17</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submitSettingscontactUs</a:t>
            </a:r>
          </a:p>
        </p:txBody>
      </p:sp>
      <p:sp>
        <p:nvSpPr>
          <p:cNvPr id="2150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submitSettingscontactUs</a:t>
            </a:r>
          </a:p>
          <a:p>
            <a:pPr hangingPunct="1">
              <a:lnSpc>
                <a:spcPct val="100000"/>
              </a:lnSpc>
              <a:spcBef>
                <a:spcPts val="638"/>
              </a:spcBef>
              <a:spcAft>
                <a:spcPts val="1425"/>
              </a:spcAft>
              <a:buSzPct val="45000"/>
              <a:buFont typeface="Arial" charset="0"/>
              <a:buChar char="•"/>
            </a:pPr>
            <a:r>
              <a:rPr lang="en-US" sz="3200">
                <a:latin typeface="Calibri" charset="0"/>
              </a:rPr>
              <a:t>Called by: when users try to contact with TS in Profile -&gt; Settings -&gt; Contact TasteSynce</a:t>
            </a:r>
          </a:p>
          <a:p>
            <a:pPr hangingPunct="1">
              <a:lnSpc>
                <a:spcPct val="100000"/>
              </a:lnSpc>
              <a:spcBef>
                <a:spcPts val="638"/>
              </a:spcBef>
              <a:spcAft>
                <a:spcPts val="1425"/>
              </a:spcAft>
              <a:buSzPct val="45000"/>
              <a:buFont typeface="Arial" charset="0"/>
              <a:buChar char="•"/>
            </a:pPr>
            <a:r>
              <a:rPr lang="en-US" sz="3200">
                <a:latin typeface="Calibri" charset="0"/>
              </a:rPr>
              <a:t>Input: user_id, contact_id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user_contact_settings</a:t>
            </a:r>
          </a:p>
        </p:txBody>
      </p:sp>
      <p:sp>
        <p:nvSpPr>
          <p:cNvPr id="2150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C2DDC25-75B8-44BC-86E7-9C1623A1529F}" type="slidenum">
              <a:rPr lang="en-US">
                <a:latin typeface="Calibri" charset="0"/>
              </a:rPr>
              <a:pPr hangingPunct="1">
                <a:lnSpc>
                  <a:spcPct val="100000"/>
                </a:lnSpc>
              </a:pPr>
              <a:t>18</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showAboutTastesync</a:t>
            </a:r>
          </a:p>
        </p:txBody>
      </p:sp>
      <p:sp>
        <p:nvSpPr>
          <p:cNvPr id="2253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showAboutTastesync</a:t>
            </a:r>
          </a:p>
          <a:p>
            <a:pPr hangingPunct="1">
              <a:lnSpc>
                <a:spcPct val="100000"/>
              </a:lnSpc>
              <a:spcBef>
                <a:spcPts val="638"/>
              </a:spcBef>
              <a:spcAft>
                <a:spcPts val="1425"/>
              </a:spcAft>
              <a:buSzPct val="45000"/>
              <a:buFont typeface="Arial" charset="0"/>
              <a:buChar char="•"/>
            </a:pPr>
            <a:r>
              <a:rPr lang="en-US" sz="3200">
                <a:latin typeface="Calibri" charset="0"/>
              </a:rPr>
              <a:t>Called by: when users access Profile -&gt; Settings -&gt; About TasteSync </a:t>
            </a:r>
          </a:p>
          <a:p>
            <a:pPr hangingPunct="1">
              <a:lnSpc>
                <a:spcPct val="100000"/>
              </a:lnSpc>
              <a:spcBef>
                <a:spcPts val="638"/>
              </a:spcBef>
              <a:spcAft>
                <a:spcPts val="1425"/>
              </a:spcAft>
              <a:buSzPct val="45000"/>
              <a:buFont typeface="Arial" charset="0"/>
              <a:buChar char="•"/>
            </a:pPr>
            <a:r>
              <a:rPr lang="en-US" sz="3200">
                <a:latin typeface="Calibri" charset="0"/>
              </a:rPr>
              <a:t>Input: about_tastesync_id</a:t>
            </a:r>
          </a:p>
          <a:p>
            <a:pPr hangingPunct="1">
              <a:lnSpc>
                <a:spcPct val="100000"/>
              </a:lnSpc>
              <a:spcBef>
                <a:spcPts val="638"/>
              </a:spcBef>
              <a:spcAft>
                <a:spcPts val="1425"/>
              </a:spcAft>
              <a:buSzPct val="45000"/>
              <a:buFont typeface="Arial" charset="0"/>
              <a:buChar char="•"/>
            </a:pPr>
            <a:r>
              <a:rPr lang="en-US" sz="3200">
                <a:latin typeface="Calibri" charset="0"/>
              </a:rPr>
              <a:t>Output: “about TS content”</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253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71DEAB77-6E1E-4257-BC6D-E9D7F208AD1B}" type="slidenum">
              <a:rPr lang="en-US">
                <a:latin typeface="Calibri" charset="0"/>
              </a:rPr>
              <a:pPr hangingPunct="1">
                <a:lnSpc>
                  <a:spcPct val="100000"/>
                </a:lnSpc>
              </a:pPr>
              <a:t>19</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609600" y="76200"/>
            <a:ext cx="7772400" cy="8382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400" b="1">
                <a:solidFill>
                  <a:srgbClr val="0000FF"/>
                </a:solidFill>
              </a:rPr>
              <a:t>General Feedback Page 1</a:t>
            </a:r>
          </a:p>
        </p:txBody>
      </p:sp>
      <p:sp>
        <p:nvSpPr>
          <p:cNvPr id="5122" name="Rectangle 2"/>
          <p:cNvSpPr>
            <a:spLocks noChangeArrowheads="1"/>
          </p:cNvSpPr>
          <p:nvPr/>
        </p:nvSpPr>
        <p:spPr bwMode="auto">
          <a:xfrm>
            <a:off x="457200" y="914400"/>
            <a:ext cx="8382000" cy="544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Change Input and Output field names to camel characters.</a:t>
            </a:r>
          </a:p>
          <a:p>
            <a:pPr marL="285750"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Missing APIs:</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u="sng">
                <a:solidFill>
                  <a:srgbClr val="0000FF"/>
                </a:solidFill>
                <a:latin typeface="Calibri" charset="0"/>
              </a:rPr>
              <a:t>showSignupDetail</a:t>
            </a:r>
            <a:r>
              <a:rPr lang="en-US" sz="1600" b="1">
                <a:solidFill>
                  <a:srgbClr val="0000FF"/>
                </a:solidFill>
                <a:latin typeface="Calibri" charset="0"/>
              </a:rPr>
              <a:t> </a:t>
            </a:r>
            <a:r>
              <a:rPr lang="en-US" sz="1600">
                <a:solidFill>
                  <a:srgbClr val="0000FF"/>
                </a:solidFill>
                <a:latin typeface="Calibri" charset="0"/>
              </a:rPr>
              <a:t>(API to help populate the screen that appears immediately after user connects with FB OR creates new users – the one where user can add fav cuisine, top 5 restaurant, trusted friend etc.). You will need to retrieve which of the Users friends are already using TS (e.g. Paul G, Ron C and 5 other friends already use TasteSync)</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u="sng">
                <a:solidFill>
                  <a:srgbClr val="0000FF"/>
                </a:solidFill>
                <a:latin typeface="Calibri" charset="0"/>
              </a:rPr>
              <a:t>submitSignupDetail</a:t>
            </a:r>
            <a:r>
              <a:rPr lang="en-US" sz="1600">
                <a:solidFill>
                  <a:srgbClr val="0000FF"/>
                </a:solidFill>
                <a:latin typeface="Calibri" charset="0"/>
              </a:rPr>
              <a:t> (API to submit favorite cuisine, top 5 restaurants, trusted friend, invite_y_n info to the DB)</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showMyProfileHome</a:t>
            </a:r>
            <a:r>
              <a:rPr lang="en-US" sz="1600">
                <a:solidFill>
                  <a:srgbClr val="0000FF"/>
                </a:solidFill>
                <a:latin typeface="Calibri" charset="0"/>
              </a:rPr>
              <a:t> (API to help populate My Profile Home screen. Example, you will need to retrieve User Name, photo, city, FB, Twitter, Blog URLs, About Me, Number of Followers, Followees, Friends, Points, User specific Restaurant names + photos) so that you can show this page to the user.</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showProfileRestaurants </a:t>
            </a:r>
            <a:r>
              <a:rPr lang="en-US" sz="1600">
                <a:solidFill>
                  <a:srgbClr val="0000FF"/>
                </a:solidFill>
                <a:latin typeface="Calibri" charset="0"/>
              </a:rPr>
              <a:t>(API to show Restaurants that user has recommended, left tips for, favs, saved) – to be used to show in Profile.</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inviteFriend</a:t>
            </a:r>
            <a:r>
              <a:rPr lang="en-US" sz="1600">
                <a:solidFill>
                  <a:srgbClr val="0000FF"/>
                </a:solidFill>
                <a:latin typeface="Calibri" charset="0"/>
              </a:rPr>
              <a:t> (API to enable user to invite their Facebook friends to join TasteSync. If you decide to implement this through client-side, even then you should capture the invite event in the DB.</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submitUserReport</a:t>
            </a:r>
            <a:r>
              <a:rPr lang="en-US" sz="1600">
                <a:solidFill>
                  <a:srgbClr val="0000FF"/>
                </a:solidFill>
                <a:latin typeface="Calibri" charset="0"/>
              </a:rPr>
              <a:t> (API to capture the fact that User A reported User B and the reason for reporting. We should also immediately block all messages from reported user from reaching the reporting user.)</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sendMessageToUser </a:t>
            </a:r>
            <a:r>
              <a:rPr lang="en-US" sz="1600">
                <a:solidFill>
                  <a:srgbClr val="0000FF"/>
                </a:solidFill>
                <a:latin typeface="Calibri" charset="0"/>
              </a:rPr>
              <a:t>(API to allow user from sending message to another user)</a:t>
            </a:r>
          </a:p>
        </p:txBody>
      </p:sp>
      <p:sp>
        <p:nvSpPr>
          <p:cNvPr id="512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BEDF8F35-B400-45C0-9FFE-62E8F8DC0298}" type="slidenum">
              <a:rPr lang="en-US">
                <a:latin typeface="Calibri" charset="0"/>
              </a:rPr>
              <a:pPr hangingPunct="1">
                <a:lnSpc>
                  <a:spcPct val="100000"/>
                </a:lnSpc>
              </a:pPr>
              <a:t>2</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submitMyProfileAboutMe</a:t>
            </a:r>
          </a:p>
        </p:txBody>
      </p:sp>
      <p:sp>
        <p:nvSpPr>
          <p:cNvPr id="2355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submitMyProfileAboutMe</a:t>
            </a:r>
          </a:p>
          <a:p>
            <a:pPr hangingPunct="1">
              <a:lnSpc>
                <a:spcPct val="100000"/>
              </a:lnSpc>
              <a:spcBef>
                <a:spcPts val="638"/>
              </a:spcBef>
              <a:spcAft>
                <a:spcPts val="1425"/>
              </a:spcAft>
              <a:buSzPct val="45000"/>
              <a:buFont typeface="Arial" charset="0"/>
              <a:buChar char="•"/>
            </a:pPr>
            <a:r>
              <a:rPr lang="en-US" sz="3200">
                <a:latin typeface="Calibri" charset="0"/>
              </a:rPr>
              <a:t>Called by: when users click Edit button in Profile -&gt; Edit </a:t>
            </a:r>
          </a:p>
          <a:p>
            <a:pPr hangingPunct="1">
              <a:lnSpc>
                <a:spcPct val="100000"/>
              </a:lnSpc>
              <a:spcBef>
                <a:spcPts val="638"/>
              </a:spcBef>
              <a:spcAft>
                <a:spcPts val="1425"/>
              </a:spcAft>
              <a:buSzPct val="45000"/>
              <a:buFont typeface="Arial" charset="0"/>
              <a:buChar char="•"/>
            </a:pPr>
            <a:r>
              <a:rPr lang="en-US" sz="3200">
                <a:latin typeface="Calibri" charset="0"/>
              </a:rPr>
              <a:t>Input: user_id, “about me” content</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About column of table users</a:t>
            </a:r>
          </a:p>
        </p:txBody>
      </p:sp>
      <p:sp>
        <p:nvSpPr>
          <p:cNvPr id="2355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741F374-CEEA-4840-BBB1-CE8B8F41455C}" type="slidenum">
              <a:rPr lang="en-US">
                <a:latin typeface="Calibri" charset="0"/>
              </a:rPr>
              <a:pPr hangingPunct="1">
                <a:lnSpc>
                  <a:spcPct val="100000"/>
                </a:lnSpc>
              </a:pPr>
              <a:t>20</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showAboutMe</a:t>
            </a:r>
            <a:br>
              <a:rPr lang="en-US" sz="4400"/>
            </a:br>
            <a:r>
              <a:rPr lang="en-US" sz="3100">
                <a:solidFill>
                  <a:srgbClr val="C00000"/>
                </a:solidFill>
              </a:rPr>
              <a:t>(removed)</a:t>
            </a:r>
          </a:p>
        </p:txBody>
      </p:sp>
      <p:sp>
        <p:nvSpPr>
          <p:cNvPr id="2457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showAboutMe</a:t>
            </a:r>
          </a:p>
          <a:p>
            <a:pPr hangingPunct="1">
              <a:lnSpc>
                <a:spcPct val="100000"/>
              </a:lnSpc>
              <a:spcBef>
                <a:spcPts val="638"/>
              </a:spcBef>
              <a:spcAft>
                <a:spcPts val="1425"/>
              </a:spcAft>
              <a:buSzPct val="45000"/>
              <a:buFont typeface="Arial" charset="0"/>
              <a:buChar char="•"/>
            </a:pPr>
            <a:r>
              <a:rPr lang="en-US" sz="3200">
                <a:latin typeface="Calibri" charset="0"/>
              </a:rPr>
              <a:t>Called by: when users click Edit button in Profile -&gt; Edit </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“about me” content</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457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698EE91-42D0-4387-8FA1-682B4FAEB36F}" type="slidenum">
              <a:rPr lang="en-US">
                <a:latin typeface="Calibri" charset="0"/>
              </a:rPr>
              <a:pPr hangingPunct="1">
                <a:lnSpc>
                  <a:spcPct val="100000"/>
                </a:lnSpc>
              </a:pPr>
              <a:t>21</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showNumberFollowing</a:t>
            </a:r>
            <a:br>
              <a:rPr lang="en-US" sz="4400"/>
            </a:br>
            <a:r>
              <a:rPr lang="en-US" sz="4400">
                <a:solidFill>
                  <a:srgbClr val="C00000"/>
                </a:solidFill>
              </a:rPr>
              <a:t>(removed)</a:t>
            </a:r>
          </a:p>
        </p:txBody>
      </p:sp>
      <p:sp>
        <p:nvSpPr>
          <p:cNvPr id="25602" name="Text Box 2"/>
          <p:cNvSpPr txBox="1">
            <a:spLocks noChangeArrowheads="1"/>
          </p:cNvSpPr>
          <p:nvPr/>
        </p:nvSpPr>
        <p:spPr bwMode="auto">
          <a:xfrm>
            <a:off x="457200" y="1600200"/>
            <a:ext cx="82296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showNumberFollowing</a:t>
            </a:r>
          </a:p>
          <a:p>
            <a:pPr hangingPunct="1">
              <a:lnSpc>
                <a:spcPct val="100000"/>
              </a:lnSpc>
              <a:spcBef>
                <a:spcPts val="638"/>
              </a:spcBef>
              <a:spcAft>
                <a:spcPts val="1425"/>
              </a:spcAft>
              <a:buSzPct val="45000"/>
              <a:buFont typeface="Arial" charset="0"/>
              <a:buChar char="•"/>
            </a:pPr>
            <a:r>
              <a:rPr lang="en-US">
                <a:latin typeface="Calibri" charset="0"/>
              </a:rPr>
              <a:t>Called by: the number shown on user’s profile at Following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number of members who the user is following</a:t>
            </a:r>
          </a:p>
          <a:p>
            <a:pPr lvl="1" hangingPunct="1">
              <a:lnSpc>
                <a:spcPct val="100000"/>
              </a:lnSpc>
              <a:spcBef>
                <a:spcPts val="563"/>
              </a:spcBef>
              <a:spcAft>
                <a:spcPts val="1425"/>
              </a:spcAft>
              <a:buSzPct val="75000"/>
              <a:buFont typeface="Arial" charset="0"/>
              <a:buChar char="–"/>
            </a:pPr>
            <a:r>
              <a:rPr lang="en-US">
                <a:latin typeface="Calibri" charset="0"/>
              </a:rPr>
              <a:t>Note: on the table user_follow_data, we need to count rows with follower_user_id = user_id</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25603" name="Rectangle 3"/>
          <p:cNvSpPr>
            <a:spLocks noChangeArrowheads="1"/>
          </p:cNvSpPr>
          <p:nvPr/>
        </p:nvSpPr>
        <p:spPr bwMode="auto">
          <a:xfrm>
            <a:off x="609600" y="4648200"/>
            <a:ext cx="8077200"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rgbClr val="0000FF"/>
                </a:solidFill>
                <a:latin typeface="Calibri" charset="0"/>
              </a:rPr>
              <a:t>May not need separate API for this. You can retrieve this along with other info in showMyProfileHome API (mentioned in General feedback – Missing APIs).</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rgbClr val="C00000"/>
                </a:solidFill>
                <a:latin typeface="Calibri" charset="0"/>
              </a:rPr>
              <a:t>I thought about this already. We may not need the API for now, but we may need it for phase 2 when we show the number along with a user photo’s avatar. How do you think? </a:t>
            </a:r>
            <a:r>
              <a:rPr lang="en-US" b="1">
                <a:solidFill>
                  <a:srgbClr val="0000FF"/>
                </a:solidFill>
                <a:latin typeface="Calibri" charset="0"/>
              </a:rPr>
              <a:t>&gt; I don’t recall where we need to show # of Following in Phase 2. Can you please explain? </a:t>
            </a:r>
            <a:r>
              <a:rPr lang="en-US">
                <a:solidFill>
                  <a:srgbClr val="C00000"/>
                </a:solidFill>
                <a:latin typeface="Calibri" charset="0"/>
              </a:rPr>
              <a:t>&gt; I agree with you. So I will remove the API from the list.</a:t>
            </a:r>
          </a:p>
        </p:txBody>
      </p:sp>
      <p:sp>
        <p:nvSpPr>
          <p:cNvPr id="25604"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85A1EDFC-1CF8-46E1-B48B-F356EC867729}" type="slidenum">
              <a:rPr lang="en-US">
                <a:latin typeface="Calibri" charset="0"/>
              </a:rPr>
              <a:pPr hangingPunct="1">
                <a:lnSpc>
                  <a:spcPct val="100000"/>
                </a:lnSpc>
              </a:pPr>
              <a:t>22</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showProfileFollowing</a:t>
            </a:r>
          </a:p>
        </p:txBody>
      </p:sp>
      <p:sp>
        <p:nvSpPr>
          <p:cNvPr id="2662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showProfileFollowing</a:t>
            </a:r>
          </a:p>
          <a:p>
            <a:pPr hangingPunct="1">
              <a:lnSpc>
                <a:spcPct val="100000"/>
              </a:lnSpc>
              <a:spcBef>
                <a:spcPts val="638"/>
              </a:spcBef>
              <a:spcAft>
                <a:spcPts val="1425"/>
              </a:spcAft>
              <a:buSzPct val="45000"/>
              <a:buFont typeface="Arial" charset="0"/>
              <a:buChar char="•"/>
            </a:pPr>
            <a:r>
              <a:rPr lang="en-US">
                <a:latin typeface="Calibri" charset="0"/>
              </a:rPr>
              <a:t>Called by: when user clicks on the Profile -&gt; Following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list of following members (photo, name)</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a:p>
            <a:pPr hangingPunct="1">
              <a:lnSpc>
                <a:spcPct val="100000"/>
              </a:lnSpc>
              <a:spcBef>
                <a:spcPts val="638"/>
              </a:spcBef>
              <a:spcAft>
                <a:spcPts val="1425"/>
              </a:spcAft>
              <a:buSzPct val="45000"/>
              <a:buFont typeface="Arial" charset="0"/>
              <a:buChar char="•"/>
            </a:pPr>
            <a:r>
              <a:rPr lang="en-US">
                <a:latin typeface="Calibri" charset="0"/>
              </a:rPr>
              <a:t>Notes: </a:t>
            </a:r>
          </a:p>
          <a:p>
            <a:pPr lvl="1" hangingPunct="1">
              <a:lnSpc>
                <a:spcPct val="100000"/>
              </a:lnSpc>
              <a:spcAft>
                <a:spcPts val="1138"/>
              </a:spcAft>
              <a:buSzPct val="75000"/>
              <a:buFont typeface="Symbol" charset="2"/>
              <a:buChar char=""/>
            </a:pPr>
            <a:r>
              <a:rPr lang="en-US">
                <a:latin typeface="Calibri" charset="0"/>
              </a:rPr>
              <a:t>From the table user_follow_data, select rows with follower_user_id=user_id (we have a list of followee IDs)</a:t>
            </a:r>
          </a:p>
          <a:p>
            <a:pPr lvl="1" hangingPunct="1">
              <a:lnSpc>
                <a:spcPct val="100000"/>
              </a:lnSpc>
              <a:spcAft>
                <a:spcPts val="1138"/>
              </a:spcAft>
              <a:buSzPct val="75000"/>
              <a:buFont typeface="Symbol" charset="2"/>
              <a:buChar char=""/>
            </a:pPr>
            <a:r>
              <a:rPr lang="en-US">
                <a:latin typeface="Calibri" charset="0"/>
              </a:rPr>
              <a:t>From the table users, select rows (name and photo) with user_id=followee_user_id</a:t>
            </a:r>
          </a:p>
          <a:p>
            <a:pPr lvl="1" hangingPunct="1">
              <a:lnSpc>
                <a:spcPct val="100000"/>
              </a:lnSpc>
              <a:spcAft>
                <a:spcPts val="1138"/>
              </a:spcAft>
              <a:buSzPct val="75000"/>
              <a:buFont typeface="Symbol" charset="2"/>
              <a:buChar char=""/>
            </a:pPr>
            <a:r>
              <a:rPr lang="en-US">
                <a:latin typeface="Calibri" charset="0"/>
              </a:rPr>
              <a:t>Rank by latest first i.e. show the user that this user started following latest at the top and the user that this user started following long back at the bottom</a:t>
            </a:r>
          </a:p>
        </p:txBody>
      </p:sp>
      <p:sp>
        <p:nvSpPr>
          <p:cNvPr id="2662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7E0D3094-E711-404F-AD73-697C98BFED74}" type="slidenum">
              <a:rPr lang="en-US">
                <a:latin typeface="Calibri" charset="0"/>
              </a:rPr>
              <a:pPr hangingPunct="1">
                <a:lnSpc>
                  <a:spcPct val="100000"/>
                </a:lnSpc>
              </a:pPr>
              <a:t>23</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showNumberFollower</a:t>
            </a:r>
            <a:br>
              <a:rPr lang="en-US" sz="4400"/>
            </a:br>
            <a:r>
              <a:rPr lang="en-US" sz="4400">
                <a:solidFill>
                  <a:srgbClr val="C00000"/>
                </a:solidFill>
              </a:rPr>
              <a:t>(removed)</a:t>
            </a:r>
          </a:p>
        </p:txBody>
      </p:sp>
      <p:sp>
        <p:nvSpPr>
          <p:cNvPr id="2765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showNumberFollower</a:t>
            </a:r>
          </a:p>
          <a:p>
            <a:pPr hangingPunct="1">
              <a:lnSpc>
                <a:spcPct val="100000"/>
              </a:lnSpc>
              <a:spcBef>
                <a:spcPts val="638"/>
              </a:spcBef>
              <a:spcAft>
                <a:spcPts val="1425"/>
              </a:spcAft>
              <a:buSzPct val="45000"/>
              <a:buFont typeface="Arial" charset="0"/>
              <a:buChar char="•"/>
            </a:pPr>
            <a:r>
              <a:rPr lang="en-US" sz="3200">
                <a:latin typeface="Calibri" charset="0"/>
              </a:rPr>
              <a:t>Called by: the number shown on user’s profile at Followers </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number of followers</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7651" name="Rectangle 3"/>
          <p:cNvSpPr>
            <a:spLocks noChangeArrowheads="1"/>
          </p:cNvSpPr>
          <p:nvPr/>
        </p:nvSpPr>
        <p:spPr bwMode="auto">
          <a:xfrm>
            <a:off x="609600" y="5257800"/>
            <a:ext cx="807720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May not need separate API for this. You can retrieve this along with other info in showMyProfileHome API (mentioned in General feedback – Missing APIs).</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&gt; I don’t recall where we need to show # of Followers in Phase 2. Can you please explain? </a:t>
            </a:r>
            <a:r>
              <a:rPr lang="en-US">
                <a:solidFill>
                  <a:srgbClr val="C00000"/>
                </a:solidFill>
                <a:latin typeface="Calibri" charset="0"/>
              </a:rPr>
              <a:t>&gt; I agree with you. So I will remove the API from the list.</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C00000"/>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p:txBody>
      </p:sp>
      <p:sp>
        <p:nvSpPr>
          <p:cNvPr id="27652"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DEBBD4D-0A72-4FF9-B790-5E4AD6C45C76}" type="slidenum">
              <a:rPr lang="en-US">
                <a:latin typeface="Calibri" charset="0"/>
              </a:rPr>
              <a:pPr hangingPunct="1">
                <a:lnSpc>
                  <a:spcPct val="100000"/>
                </a:lnSpc>
              </a:pPr>
              <a:t>24</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showProfileFollower</a:t>
            </a:r>
          </a:p>
        </p:txBody>
      </p:sp>
      <p:sp>
        <p:nvSpPr>
          <p:cNvPr id="2867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showProfileFollower</a:t>
            </a:r>
          </a:p>
          <a:p>
            <a:pPr hangingPunct="1">
              <a:lnSpc>
                <a:spcPct val="100000"/>
              </a:lnSpc>
              <a:spcBef>
                <a:spcPts val="638"/>
              </a:spcBef>
              <a:spcAft>
                <a:spcPts val="1425"/>
              </a:spcAft>
              <a:buSzPct val="45000"/>
              <a:buFont typeface="Arial" charset="0"/>
              <a:buChar char="•"/>
            </a:pPr>
            <a:r>
              <a:rPr lang="en-US">
                <a:latin typeface="Calibri" charset="0"/>
              </a:rPr>
              <a:t>Called by: when user clicks on Profile -&gt; Followers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list of members who are following the user</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a:p>
            <a:pPr hangingPunct="1">
              <a:lnSpc>
                <a:spcPct val="100000"/>
              </a:lnSpc>
              <a:spcBef>
                <a:spcPts val="638"/>
              </a:spcBef>
              <a:spcAft>
                <a:spcPts val="1425"/>
              </a:spcAft>
              <a:buSzPct val="45000"/>
              <a:buFont typeface="Arial" charset="0"/>
              <a:buChar char="•"/>
            </a:pPr>
            <a:r>
              <a:rPr lang="en-US">
                <a:latin typeface="Calibri" charset="0"/>
              </a:rPr>
              <a:t>Notes</a:t>
            </a:r>
          </a:p>
          <a:p>
            <a:pPr lvl="1" hangingPunct="1">
              <a:lnSpc>
                <a:spcPct val="100000"/>
              </a:lnSpc>
              <a:spcAft>
                <a:spcPts val="1138"/>
              </a:spcAft>
              <a:buSzPct val="75000"/>
              <a:buFont typeface="Symbol" charset="2"/>
              <a:buChar char=""/>
            </a:pPr>
            <a:r>
              <a:rPr lang="en-US">
                <a:latin typeface="Calibri" charset="0"/>
              </a:rPr>
              <a:t>From the table user_follow_data, select rows with followee_user_id=user_id (we have a list of follower ID)</a:t>
            </a:r>
          </a:p>
          <a:p>
            <a:pPr lvl="1" hangingPunct="1">
              <a:lnSpc>
                <a:spcPct val="100000"/>
              </a:lnSpc>
              <a:spcAft>
                <a:spcPts val="1138"/>
              </a:spcAft>
              <a:buSzPct val="75000"/>
              <a:buFont typeface="Symbol" charset="2"/>
              <a:buChar char=""/>
            </a:pPr>
            <a:r>
              <a:rPr lang="en-US">
                <a:latin typeface="Calibri" charset="0"/>
              </a:rPr>
              <a:t>From the table users, select rows (name and photo) with user_id=follower_user_id</a:t>
            </a:r>
          </a:p>
          <a:p>
            <a:pPr lvl="1" hangingPunct="1">
              <a:lnSpc>
                <a:spcPct val="100000"/>
              </a:lnSpc>
              <a:spcAft>
                <a:spcPts val="1138"/>
              </a:spcAft>
              <a:buSzPct val="75000"/>
              <a:buFont typeface="Symbol" charset="2"/>
              <a:buChar char=""/>
            </a:pPr>
            <a:r>
              <a:rPr lang="en-US">
                <a:latin typeface="Calibri" charset="0"/>
              </a:rPr>
              <a:t>Rank by latest first i.e. show the user started following this user latest at the top and the user that started following this user long back at the bottom</a:t>
            </a:r>
          </a:p>
        </p:txBody>
      </p:sp>
      <p:sp>
        <p:nvSpPr>
          <p:cNvPr id="2867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74B4DEC3-4A5F-469F-8219-00A09BB38DCD}" type="slidenum">
              <a:rPr lang="en-US">
                <a:latin typeface="Calibri" charset="0"/>
              </a:rPr>
              <a:pPr hangingPunct="1">
                <a:lnSpc>
                  <a:spcPct val="100000"/>
                </a:lnSpc>
              </a:pPr>
              <a:t>25</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showNumberFriend</a:t>
            </a:r>
            <a:br>
              <a:rPr lang="en-US" sz="4400"/>
            </a:br>
            <a:r>
              <a:rPr lang="en-US" sz="4400">
                <a:solidFill>
                  <a:srgbClr val="C00000"/>
                </a:solidFill>
              </a:rPr>
              <a:t>(removed)</a:t>
            </a:r>
          </a:p>
        </p:txBody>
      </p:sp>
      <p:sp>
        <p:nvSpPr>
          <p:cNvPr id="2969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showNumberFriend</a:t>
            </a:r>
          </a:p>
          <a:p>
            <a:pPr hangingPunct="1">
              <a:lnSpc>
                <a:spcPct val="100000"/>
              </a:lnSpc>
              <a:spcBef>
                <a:spcPts val="638"/>
              </a:spcBef>
              <a:spcAft>
                <a:spcPts val="1425"/>
              </a:spcAft>
              <a:buSzPct val="45000"/>
              <a:buFont typeface="Arial" charset="0"/>
              <a:buChar char="•"/>
            </a:pPr>
            <a:r>
              <a:rPr lang="en-US">
                <a:latin typeface="Calibri" charset="0"/>
              </a:rPr>
              <a:t>Called by: the number shown on user’s profile at Followers</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number of trusted FB friends who connected TS</a:t>
            </a:r>
          </a:p>
          <a:p>
            <a:pPr lvl="1" hangingPunct="1">
              <a:lnSpc>
                <a:spcPct val="100000"/>
              </a:lnSpc>
              <a:spcBef>
                <a:spcPts val="563"/>
              </a:spcBef>
              <a:spcAft>
                <a:spcPts val="1425"/>
              </a:spcAft>
              <a:buSzPct val="75000"/>
              <a:buFont typeface="Arial" charset="0"/>
              <a:buChar char="–"/>
            </a:pPr>
            <a:r>
              <a:rPr lang="en-US">
                <a:latin typeface="Calibri" charset="0"/>
              </a:rPr>
              <a:t>Note: on table user_friend_tastesync, count the rows with user_id = input user_id </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29699" name="Rectangle 3"/>
          <p:cNvSpPr>
            <a:spLocks noChangeArrowheads="1"/>
          </p:cNvSpPr>
          <p:nvPr/>
        </p:nvSpPr>
        <p:spPr bwMode="auto">
          <a:xfrm>
            <a:off x="609600" y="5105400"/>
            <a:ext cx="807720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May not need separate API for this. You can retrieve this along with other info in showMyProfileHome API (mentioned in General feedback – Missing APIs).</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&gt; I don’t recall where we need to show # of Friends in Phase 2. Can you please explain? </a:t>
            </a:r>
            <a:r>
              <a:rPr lang="en-US">
                <a:solidFill>
                  <a:srgbClr val="C00000"/>
                </a:solidFill>
                <a:latin typeface="Calibri" charset="0"/>
              </a:rPr>
              <a:t>&gt; I agree with you. So I will remove the API from the list.</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C00000"/>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p:txBody>
      </p:sp>
      <p:sp>
        <p:nvSpPr>
          <p:cNvPr id="29700"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F78A1AC-4061-4F7F-8CF0-62792C6BD4BE}" type="slidenum">
              <a:rPr lang="en-US">
                <a:latin typeface="Calibri" charset="0"/>
              </a:rPr>
              <a:pPr hangingPunct="1">
                <a:lnSpc>
                  <a:spcPct val="100000"/>
                </a:lnSpc>
              </a:pPr>
              <a:t>26</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showUserProfileFriend</a:t>
            </a:r>
          </a:p>
        </p:txBody>
      </p:sp>
      <p:sp>
        <p:nvSpPr>
          <p:cNvPr id="3072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showUserProfileFriend</a:t>
            </a:r>
          </a:p>
          <a:p>
            <a:pPr hangingPunct="1">
              <a:lnSpc>
                <a:spcPct val="100000"/>
              </a:lnSpc>
              <a:spcBef>
                <a:spcPts val="638"/>
              </a:spcBef>
              <a:spcAft>
                <a:spcPts val="1425"/>
              </a:spcAft>
              <a:buSzPct val="45000"/>
              <a:buFont typeface="Arial" charset="0"/>
              <a:buChar char="•"/>
            </a:pPr>
            <a:r>
              <a:rPr lang="en-US">
                <a:latin typeface="Calibri" charset="0"/>
              </a:rPr>
              <a:t>Called by: when user clicks on Profile -&gt; Friends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photo and name of facebook friends who connected TS</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a:p>
            <a:pPr hangingPunct="1">
              <a:lnSpc>
                <a:spcPct val="100000"/>
              </a:lnSpc>
              <a:spcBef>
                <a:spcPts val="638"/>
              </a:spcBef>
              <a:spcAft>
                <a:spcPts val="1425"/>
              </a:spcAft>
              <a:buSzPct val="45000"/>
              <a:buFont typeface="Arial" charset="0"/>
              <a:buChar char="•"/>
            </a:pPr>
            <a:r>
              <a:rPr lang="en-US">
                <a:latin typeface="Calibri" charset="0"/>
              </a:rPr>
              <a:t>Note:</a:t>
            </a:r>
          </a:p>
          <a:p>
            <a:pPr lvl="1" hangingPunct="1">
              <a:lnSpc>
                <a:spcPct val="100000"/>
              </a:lnSpc>
              <a:spcAft>
                <a:spcPts val="1138"/>
              </a:spcAft>
              <a:buSzPct val="75000"/>
              <a:buFont typeface="Symbol" charset="2"/>
              <a:buChar char=""/>
            </a:pPr>
            <a:r>
              <a:rPr lang="en-US">
                <a:latin typeface="Calibri" charset="0"/>
              </a:rPr>
              <a:t>From the table user_friend_tastesync, select rows with user_friend_tastesync.user_id = user_id (we have a list of user's TS friend Ids)</a:t>
            </a:r>
          </a:p>
          <a:p>
            <a:pPr lvl="1" hangingPunct="1">
              <a:lnSpc>
                <a:spcPct val="100000"/>
              </a:lnSpc>
              <a:spcAft>
                <a:spcPts val="1138"/>
              </a:spcAft>
              <a:buSzPct val="75000"/>
              <a:buFont typeface="Symbol" charset="2"/>
              <a:buChar char=""/>
            </a:pPr>
            <a:r>
              <a:rPr lang="en-US">
                <a:latin typeface="Calibri" charset="0"/>
              </a:rPr>
              <a:t>From the table users, select the rows with user_id=user_friend_tastesynce.friend_id</a:t>
            </a:r>
          </a:p>
        </p:txBody>
      </p:sp>
      <p:sp>
        <p:nvSpPr>
          <p:cNvPr id="3072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DDDA15A3-14CF-4E4F-8227-721C9BD6D892}" type="slidenum">
              <a:rPr lang="en-US">
                <a:latin typeface="Calibri" charset="0"/>
              </a:rPr>
              <a:pPr hangingPunct="1">
                <a:lnSpc>
                  <a:spcPct val="100000"/>
                </a:lnSpc>
              </a:pPr>
              <a:t>27</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submitFollowUserStatusChange</a:t>
            </a:r>
          </a:p>
        </p:txBody>
      </p:sp>
      <p:sp>
        <p:nvSpPr>
          <p:cNvPr id="3174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2000">
                <a:latin typeface="Calibri" charset="0"/>
              </a:rPr>
              <a:t>API: submitFollowUserStatusChange</a:t>
            </a:r>
          </a:p>
          <a:p>
            <a:pPr hangingPunct="1">
              <a:lnSpc>
                <a:spcPct val="100000"/>
              </a:lnSpc>
              <a:spcBef>
                <a:spcPts val="638"/>
              </a:spcBef>
              <a:spcAft>
                <a:spcPts val="1425"/>
              </a:spcAft>
              <a:buSzPct val="45000"/>
              <a:buFont typeface="Arial" charset="0"/>
              <a:buChar char="•"/>
            </a:pPr>
            <a:r>
              <a:rPr lang="en-US" sz="2000">
                <a:latin typeface="Calibri" charset="0"/>
              </a:rPr>
              <a:t>Called by: when a user goes to other users’ profiles and would like to change follow status </a:t>
            </a:r>
          </a:p>
          <a:p>
            <a:pPr hangingPunct="1">
              <a:lnSpc>
                <a:spcPct val="100000"/>
              </a:lnSpc>
              <a:spcBef>
                <a:spcPts val="638"/>
              </a:spcBef>
              <a:spcAft>
                <a:spcPts val="1425"/>
              </a:spcAft>
              <a:buSzPct val="45000"/>
              <a:buFont typeface="Arial" charset="0"/>
              <a:buChar char="•"/>
            </a:pPr>
            <a:r>
              <a:rPr lang="en-US" sz="2000">
                <a:latin typeface="Calibri" charset="0"/>
              </a:rPr>
              <a:t>Input: user_id, dest_user_id</a:t>
            </a:r>
          </a:p>
          <a:p>
            <a:pPr hangingPunct="1">
              <a:lnSpc>
                <a:spcPct val="100000"/>
              </a:lnSpc>
              <a:spcBef>
                <a:spcPts val="638"/>
              </a:spcBef>
              <a:spcAft>
                <a:spcPts val="1425"/>
              </a:spcAft>
              <a:buSzPct val="45000"/>
              <a:buFont typeface="Arial" charset="0"/>
              <a:buChar char="•"/>
            </a:pPr>
            <a:r>
              <a:rPr lang="en-US" sz="2000">
                <a:latin typeface="Calibri" charset="0"/>
              </a:rPr>
              <a:t>Output: success or not</a:t>
            </a:r>
          </a:p>
          <a:p>
            <a:pPr hangingPunct="1">
              <a:lnSpc>
                <a:spcPct val="100000"/>
              </a:lnSpc>
              <a:spcBef>
                <a:spcPts val="638"/>
              </a:spcBef>
              <a:spcAft>
                <a:spcPts val="1425"/>
              </a:spcAft>
              <a:buSzPct val="45000"/>
              <a:buFont typeface="Arial" charset="0"/>
              <a:buChar char="•"/>
            </a:pPr>
            <a:r>
              <a:rPr lang="en-US" sz="2000">
                <a:latin typeface="Calibri" charset="0"/>
              </a:rPr>
              <a:t>Database changes</a:t>
            </a:r>
          </a:p>
          <a:p>
            <a:pPr lvl="1" hangingPunct="1">
              <a:lnSpc>
                <a:spcPct val="100000"/>
              </a:lnSpc>
              <a:spcBef>
                <a:spcPts val="563"/>
              </a:spcBef>
              <a:spcAft>
                <a:spcPts val="1425"/>
              </a:spcAft>
              <a:buSzPct val="75000"/>
              <a:buFont typeface="Arial" charset="0"/>
              <a:buChar char="–"/>
            </a:pPr>
            <a:r>
              <a:rPr lang="en-US" sz="2000">
                <a:latin typeface="Calibri" charset="0"/>
              </a:rPr>
              <a:t>No follow -&gt; Follow: add one pair (follower_user_id = user_id, followee_user_id = dest_user_id) to the table user_follow_data</a:t>
            </a:r>
          </a:p>
          <a:p>
            <a:pPr lvl="1" hangingPunct="1">
              <a:lnSpc>
                <a:spcPct val="100000"/>
              </a:lnSpc>
              <a:spcBef>
                <a:spcPts val="563"/>
              </a:spcBef>
              <a:spcAft>
                <a:spcPts val="1425"/>
              </a:spcAft>
              <a:buSzPct val="75000"/>
              <a:buFont typeface="Arial" charset="0"/>
              <a:buChar char="–"/>
            </a:pPr>
            <a:r>
              <a:rPr lang="en-US" sz="2000">
                <a:latin typeface="Calibri" charset="0"/>
              </a:rPr>
              <a:t>Follow -&gt; No follow: delete the pair with follower_user_id = user_id, followee_user_id = dest_user_id from the table user_follow_data</a:t>
            </a:r>
          </a:p>
          <a:p>
            <a:pPr lvl="1" hangingPunct="1">
              <a:lnSpc>
                <a:spcPct val="100000"/>
              </a:lnSpc>
              <a:spcBef>
                <a:spcPts val="563"/>
              </a:spcBef>
              <a:spcAft>
                <a:spcPts val="1425"/>
              </a:spcAft>
              <a:buSzPct val="75000"/>
              <a:buFont typeface="Arial" charset="0"/>
              <a:buChar char="–"/>
            </a:pPr>
            <a:r>
              <a:rPr lang="en-US" sz="2000">
                <a:latin typeface="Calibri" charset="0"/>
              </a:rPr>
              <a:t>Others: no changes</a:t>
            </a:r>
          </a:p>
          <a:p>
            <a:pPr lvl="1" hangingPunct="1">
              <a:lnSpc>
                <a:spcPct val="100000"/>
              </a:lnSpc>
              <a:spcBef>
                <a:spcPts val="563"/>
              </a:spcBef>
              <a:spcAft>
                <a:spcPts val="1425"/>
              </a:spcAft>
              <a:buSzPct val="75000"/>
              <a:buFont typeface="Arial" charset="0"/>
              <a:buChar char="–"/>
            </a:pPr>
            <a:r>
              <a:rPr lang="en-US" sz="2000">
                <a:latin typeface="Calibri" charset="0"/>
              </a:rPr>
              <a:t>historical_follow: see JAVA code for followStatusChange API that Jags has written….</a:t>
            </a:r>
          </a:p>
        </p:txBody>
      </p:sp>
      <p:sp>
        <p:nvSpPr>
          <p:cNvPr id="3174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7D90D46-2638-46F7-8298-7ED860ABEDAB}" type="slidenum">
              <a:rPr lang="en-US">
                <a:latin typeface="Calibri" charset="0"/>
              </a:rPr>
              <a:pPr hangingPunct="1">
                <a:lnSpc>
                  <a:spcPct val="100000"/>
                </a:lnSpc>
              </a:pPr>
              <a:t>28</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showFollowStatus</a:t>
            </a:r>
          </a:p>
        </p:txBody>
      </p:sp>
      <p:sp>
        <p:nvSpPr>
          <p:cNvPr id="3277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2000">
                <a:latin typeface="Calibri" charset="0"/>
              </a:rPr>
              <a:t>API: showFollowStatus</a:t>
            </a:r>
          </a:p>
          <a:p>
            <a:pPr hangingPunct="1">
              <a:lnSpc>
                <a:spcPct val="100000"/>
              </a:lnSpc>
              <a:spcBef>
                <a:spcPts val="638"/>
              </a:spcBef>
              <a:spcAft>
                <a:spcPts val="1425"/>
              </a:spcAft>
              <a:buSzPct val="45000"/>
              <a:buFont typeface="Arial" charset="0"/>
              <a:buChar char="•"/>
            </a:pPr>
            <a:r>
              <a:rPr lang="en-US" sz="2000">
                <a:latin typeface="Calibri" charset="0"/>
              </a:rPr>
              <a:t>Called by: when we would like to show user follow status </a:t>
            </a:r>
          </a:p>
          <a:p>
            <a:pPr hangingPunct="1">
              <a:lnSpc>
                <a:spcPct val="100000"/>
              </a:lnSpc>
              <a:spcBef>
                <a:spcPts val="638"/>
              </a:spcBef>
              <a:spcAft>
                <a:spcPts val="1425"/>
              </a:spcAft>
              <a:buSzPct val="45000"/>
              <a:buFont typeface="Arial" charset="0"/>
              <a:buChar char="•"/>
            </a:pPr>
            <a:r>
              <a:rPr lang="en-US" sz="2000">
                <a:latin typeface="Calibri" charset="0"/>
              </a:rPr>
              <a:t>Input: user_id, dest_user_id</a:t>
            </a:r>
          </a:p>
          <a:p>
            <a:pPr hangingPunct="1">
              <a:lnSpc>
                <a:spcPct val="100000"/>
              </a:lnSpc>
              <a:spcBef>
                <a:spcPts val="638"/>
              </a:spcBef>
              <a:spcAft>
                <a:spcPts val="1425"/>
              </a:spcAft>
              <a:buSzPct val="45000"/>
              <a:buFont typeface="Arial" charset="0"/>
              <a:buChar char="•"/>
            </a:pPr>
            <a:r>
              <a:rPr lang="en-US" sz="2000">
                <a:latin typeface="Calibri" charset="0"/>
              </a:rPr>
              <a:t>Output: follow or not follow</a:t>
            </a:r>
          </a:p>
          <a:p>
            <a:pPr hangingPunct="1">
              <a:lnSpc>
                <a:spcPct val="100000"/>
              </a:lnSpc>
              <a:spcBef>
                <a:spcPts val="638"/>
              </a:spcBef>
              <a:spcAft>
                <a:spcPts val="1425"/>
              </a:spcAft>
              <a:buSzPct val="45000"/>
              <a:buFont typeface="Arial" charset="0"/>
              <a:buChar char="•"/>
            </a:pPr>
            <a:r>
              <a:rPr lang="en-US" sz="2000">
                <a:latin typeface="Calibri" charset="0"/>
              </a:rPr>
              <a:t>Database changes: no changes</a:t>
            </a:r>
          </a:p>
          <a:p>
            <a:pPr hangingPunct="1">
              <a:lnSpc>
                <a:spcPct val="100000"/>
              </a:lnSpc>
              <a:spcBef>
                <a:spcPts val="638"/>
              </a:spcBef>
              <a:spcAft>
                <a:spcPts val="1425"/>
              </a:spcAft>
              <a:buSzPct val="45000"/>
              <a:buFont typeface="Arial" charset="0"/>
              <a:buChar char="•"/>
            </a:pPr>
            <a:r>
              <a:rPr lang="en-US" sz="2000">
                <a:latin typeface="Calibri" charset="0"/>
              </a:rPr>
              <a:t>Note</a:t>
            </a:r>
          </a:p>
          <a:p>
            <a:pPr lvl="1" hangingPunct="1">
              <a:lnSpc>
                <a:spcPct val="100000"/>
              </a:lnSpc>
              <a:spcAft>
                <a:spcPts val="1138"/>
              </a:spcAft>
              <a:buSzPct val="75000"/>
              <a:buFont typeface="Symbol" charset="2"/>
              <a:buChar char=""/>
            </a:pPr>
            <a:r>
              <a:rPr lang="en-US" sz="2000">
                <a:latin typeface="Calibri" charset="0"/>
              </a:rPr>
              <a:t>From the table user_follow_data, If there doesn't exist a row with follower_user_id=user_id &amp;&amp; followee_user_id=dest_user_id, return 0</a:t>
            </a:r>
          </a:p>
          <a:p>
            <a:pPr lvl="1" hangingPunct="1">
              <a:lnSpc>
                <a:spcPct val="100000"/>
              </a:lnSpc>
              <a:spcAft>
                <a:spcPts val="1138"/>
              </a:spcAft>
              <a:buSzPct val="75000"/>
              <a:buFont typeface="Symbol" charset="2"/>
              <a:buChar char=""/>
            </a:pPr>
            <a:r>
              <a:rPr lang="en-US" sz="2000">
                <a:latin typeface="Calibri" charset="0"/>
              </a:rPr>
              <a:t>Otherwise, return 1</a:t>
            </a:r>
          </a:p>
        </p:txBody>
      </p:sp>
      <p:sp>
        <p:nvSpPr>
          <p:cNvPr id="3277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5CC7F57E-011C-4123-9E9A-925C1F676A2D}" type="slidenum">
              <a:rPr lang="en-US">
                <a:latin typeface="Calibri" charset="0"/>
              </a:rPr>
              <a:pPr hangingPunct="1">
                <a:lnSpc>
                  <a:spcPct val="100000"/>
                </a:lnSpc>
              </a:pPr>
              <a:t>29</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609600" y="304800"/>
            <a:ext cx="7772400" cy="8382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400" b="1">
                <a:solidFill>
                  <a:srgbClr val="0000FF"/>
                </a:solidFill>
              </a:rPr>
              <a:t>General Feedback Page 2</a:t>
            </a:r>
          </a:p>
        </p:txBody>
      </p:sp>
      <p:sp>
        <p:nvSpPr>
          <p:cNvPr id="6146" name="Rectangle 2"/>
          <p:cNvSpPr>
            <a:spLocks noChangeArrowheads="1"/>
          </p:cNvSpPr>
          <p:nvPr/>
        </p:nvSpPr>
        <p:spPr bwMode="auto">
          <a:xfrm>
            <a:off x="0" y="990600"/>
            <a:ext cx="8839200" cy="617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b="1">
                <a:solidFill>
                  <a:srgbClr val="0000FF"/>
                </a:solidFill>
                <a:latin typeface="Calibri" charset="0"/>
              </a:rPr>
              <a:t>Questions:</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0000FF"/>
                </a:solidFill>
                <a:latin typeface="Calibri" charset="0"/>
              </a:rPr>
              <a:t>For a FB connect user, will user have to do “Connect with Facebook” everytime they come to the app? Ideally they shouldn’t have to login again if they haven’t logged out. (similar to how you don’t have to login to Facebook everytime you go their app… )</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Yes, I know this. It’s quite popular. </a:t>
            </a:r>
            <a:r>
              <a:rPr lang="en-US" sz="1600" b="1">
                <a:solidFill>
                  <a:srgbClr val="0000FF"/>
                </a:solidFill>
                <a:latin typeface="Calibri" charset="0"/>
              </a:rPr>
              <a:t>&gt; OK</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0000FF"/>
                </a:solidFill>
                <a:latin typeface="Calibri" charset="0"/>
              </a:rPr>
              <a:t>How we will auto-suggest restaurant names, cuisine names and friend names when user starts typing on SignupDetail screen?</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For friend names, the information should be collected by client app when the user does FB connect. So we will keep the list on the client app to be used for friend suggestion.</a:t>
            </a:r>
            <a:r>
              <a:rPr lang="en-US" sz="1600" b="1">
                <a:solidFill>
                  <a:srgbClr val="0000FF"/>
                </a:solidFill>
                <a:latin typeface="Calibri" charset="0"/>
              </a:rPr>
              <a:t> &gt; OK sounds good. You should also think about periodically refreshing the friend list through Facebook API (in case user adds/deletes friend). When you refresh, you should also update DB.</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For cuisine names, because the cuisine list is small, I think that we will query all the table to the client app and use them for cuisine suggestion </a:t>
            </a:r>
            <a:r>
              <a:rPr lang="en-US" sz="1600" b="1">
                <a:solidFill>
                  <a:srgbClr val="0000FF"/>
                </a:solidFill>
                <a:latin typeface="Calibri" charset="0"/>
              </a:rPr>
              <a:t>&gt; OK</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For restaurant names, the restaurant name column is long, I worry that we cannot index the table for fast query. How about we just suggest the restaurants in that city and run the query every 3 seconds if the field input changed </a:t>
            </a:r>
            <a:r>
              <a:rPr lang="en-US" sz="1600" b="1">
                <a:solidFill>
                  <a:srgbClr val="0000FF"/>
                </a:solidFill>
                <a:latin typeface="Calibri" charset="0"/>
              </a:rPr>
              <a:t>&gt; Lets restrict restaurants to that city + nearest_cities. You can wait till the user has typed atleast 3 characters before you auto-suggest. Hopefully this will reduce the number of matches? Let me know if this seems like a workable solution. I saw on Google about this idea of Asynchronous calls… i.e. as soon as user comes to that page, retrieve all restaurants from user’s city + nearest_city from the DB. When the user actually starts typing, you can then retrieve from client side… just an idea… let me know what you think. </a:t>
            </a:r>
            <a:r>
              <a:rPr lang="en-US" sz="1600" b="1">
                <a:solidFill>
                  <a:srgbClr val="C00000"/>
                </a:solidFill>
                <a:latin typeface="Calibri" charset="0"/>
              </a:rPr>
              <a:t>&gt; </a:t>
            </a:r>
            <a:r>
              <a:rPr lang="en-US" sz="1600">
                <a:solidFill>
                  <a:srgbClr val="C00000"/>
                </a:solidFill>
                <a:latin typeface="Calibri" charset="0"/>
              </a:rPr>
              <a:t>I will try the approach first and we will see how good it is!</a:t>
            </a:r>
          </a:p>
        </p:txBody>
      </p:sp>
      <p:sp>
        <p:nvSpPr>
          <p:cNvPr id="614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D0F09512-A4D5-47D7-8FD1-24D4FD9AD372}" type="slidenum">
              <a:rPr lang="en-US">
                <a:latin typeface="Calibri" charset="0"/>
              </a:rPr>
              <a:pPr hangingPunct="1">
                <a:lnSpc>
                  <a:spcPct val="100000"/>
                </a:lnSpc>
              </a:pPr>
              <a:t>3</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submitTrustedFriendStatusChange</a:t>
            </a:r>
          </a:p>
        </p:txBody>
      </p:sp>
      <p:sp>
        <p:nvSpPr>
          <p:cNvPr id="3379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submitTrustedFriendStatusChange</a:t>
            </a:r>
          </a:p>
          <a:p>
            <a:pPr hangingPunct="1">
              <a:lnSpc>
                <a:spcPct val="100000"/>
              </a:lnSpc>
              <a:spcBef>
                <a:spcPts val="638"/>
              </a:spcBef>
              <a:spcAft>
                <a:spcPts val="1425"/>
              </a:spcAft>
              <a:buSzPct val="45000"/>
              <a:buFont typeface="Arial" charset="0"/>
              <a:buChar char="•"/>
            </a:pPr>
            <a:r>
              <a:rPr lang="en-US">
                <a:latin typeface="Calibri" charset="0"/>
              </a:rPr>
              <a:t>Called by: when user clicks on Add Friend from other users’ profile pages </a:t>
            </a:r>
          </a:p>
          <a:p>
            <a:pPr hangingPunct="1">
              <a:lnSpc>
                <a:spcPct val="100000"/>
              </a:lnSpc>
              <a:spcBef>
                <a:spcPts val="638"/>
              </a:spcBef>
              <a:spcAft>
                <a:spcPts val="1425"/>
              </a:spcAft>
              <a:buSzPct val="45000"/>
              <a:buFont typeface="Arial" charset="0"/>
              <a:buChar char="•"/>
            </a:pPr>
            <a:r>
              <a:rPr lang="en-US">
                <a:latin typeface="Calibri" charset="0"/>
              </a:rPr>
              <a:t>Input: user_id, dest_user_id</a:t>
            </a:r>
          </a:p>
          <a:p>
            <a:pPr hangingPunct="1">
              <a:lnSpc>
                <a:spcPct val="100000"/>
              </a:lnSpc>
              <a:spcBef>
                <a:spcPts val="638"/>
              </a:spcBef>
              <a:spcAft>
                <a:spcPts val="1425"/>
              </a:spcAft>
              <a:buSzPct val="45000"/>
              <a:buFont typeface="Arial" charset="0"/>
              <a:buChar char="•"/>
            </a:pPr>
            <a:r>
              <a:rPr lang="en-US">
                <a:latin typeface="Calibri" charset="0"/>
              </a:rPr>
              <a:t>Output: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user_friend_tastesync: similar to set_follow_status</a:t>
            </a:r>
          </a:p>
          <a:p>
            <a:pPr hangingPunct="1">
              <a:lnSpc>
                <a:spcPct val="100000"/>
              </a:lnSpc>
              <a:spcBef>
                <a:spcPts val="638"/>
              </a:spcBef>
              <a:spcAft>
                <a:spcPts val="1425"/>
              </a:spcAft>
              <a:buSzPct val="45000"/>
              <a:buFont typeface="Arial" charset="0"/>
              <a:buChar char="•"/>
            </a:pPr>
            <a:r>
              <a:rPr lang="en-US" sz="2200">
                <a:latin typeface="Calibri" charset="0"/>
              </a:rPr>
              <a:t>Notes: User can add as trusted friend or remove from trusted friend status. Api should enable both.</a:t>
            </a:r>
          </a:p>
        </p:txBody>
      </p:sp>
      <p:sp>
        <p:nvSpPr>
          <p:cNvPr id="3379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B2D5F1B-DB3A-40B3-B2D5-13043DAA2B92}" type="slidenum">
              <a:rPr lang="en-US">
                <a:latin typeface="Calibri" charset="0"/>
              </a:rPr>
              <a:pPr hangingPunct="1">
                <a:lnSpc>
                  <a:spcPct val="100000"/>
                </a:lnSpc>
              </a:pPr>
              <a:t>30</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showTrustedFriend</a:t>
            </a:r>
          </a:p>
        </p:txBody>
      </p:sp>
      <p:sp>
        <p:nvSpPr>
          <p:cNvPr id="3481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showTrustedFriend</a:t>
            </a:r>
          </a:p>
          <a:p>
            <a:pPr hangingPunct="1">
              <a:lnSpc>
                <a:spcPct val="100000"/>
              </a:lnSpc>
              <a:spcBef>
                <a:spcPts val="638"/>
              </a:spcBef>
              <a:spcAft>
                <a:spcPts val="1425"/>
              </a:spcAft>
              <a:buSzPct val="45000"/>
              <a:buFont typeface="Arial" charset="0"/>
              <a:buChar char="•"/>
            </a:pPr>
            <a:r>
              <a:rPr lang="en-US">
                <a:latin typeface="Calibri" charset="0"/>
              </a:rPr>
              <a:t>Called by: when we would like to show “Trusted” status </a:t>
            </a:r>
          </a:p>
          <a:p>
            <a:pPr hangingPunct="1">
              <a:lnSpc>
                <a:spcPct val="100000"/>
              </a:lnSpc>
              <a:spcBef>
                <a:spcPts val="638"/>
              </a:spcBef>
              <a:spcAft>
                <a:spcPts val="1425"/>
              </a:spcAft>
              <a:buSzPct val="45000"/>
              <a:buFont typeface="Arial" charset="0"/>
              <a:buChar char="•"/>
            </a:pPr>
            <a:r>
              <a:rPr lang="en-US">
                <a:latin typeface="Calibri" charset="0"/>
              </a:rPr>
              <a:t>Input: user_id, dest_user_id</a:t>
            </a:r>
          </a:p>
          <a:p>
            <a:pPr hangingPunct="1">
              <a:lnSpc>
                <a:spcPct val="100000"/>
              </a:lnSpc>
              <a:spcBef>
                <a:spcPts val="638"/>
              </a:spcBef>
              <a:spcAft>
                <a:spcPts val="1425"/>
              </a:spcAft>
              <a:buSzPct val="45000"/>
              <a:buFont typeface="Arial" charset="0"/>
              <a:buChar char="•"/>
            </a:pPr>
            <a:r>
              <a:rPr lang="en-US">
                <a:latin typeface="Calibri" charset="0"/>
              </a:rPr>
              <a:t>Output</a:t>
            </a:r>
          </a:p>
          <a:p>
            <a:pPr lvl="1" hangingPunct="1">
              <a:lnSpc>
                <a:spcPct val="100000"/>
              </a:lnSpc>
              <a:spcBef>
                <a:spcPts val="563"/>
              </a:spcBef>
              <a:spcAft>
                <a:spcPts val="1425"/>
              </a:spcAft>
              <a:buSzPct val="75000"/>
              <a:buFont typeface="Arial" charset="0"/>
              <a:buChar char="–"/>
            </a:pPr>
            <a:r>
              <a:rPr lang="en-US">
                <a:latin typeface="Calibri" charset="0"/>
              </a:rPr>
              <a:t>0: not trust</a:t>
            </a:r>
          </a:p>
          <a:p>
            <a:pPr lvl="1" hangingPunct="1">
              <a:lnSpc>
                <a:spcPct val="100000"/>
              </a:lnSpc>
              <a:spcBef>
                <a:spcPts val="563"/>
              </a:spcBef>
              <a:spcAft>
                <a:spcPts val="1425"/>
              </a:spcAft>
              <a:buSzPct val="75000"/>
              <a:buFont typeface="Arial" charset="0"/>
              <a:buChar char="–"/>
            </a:pPr>
            <a:r>
              <a:rPr lang="en-US">
                <a:latin typeface="Calibri" charset="0"/>
              </a:rPr>
              <a:t>1: trusted</a:t>
            </a:r>
          </a:p>
          <a:p>
            <a:pPr lvl="1" hangingPunct="1">
              <a:lnSpc>
                <a:spcPct val="100000"/>
              </a:lnSpc>
              <a:spcBef>
                <a:spcPts val="563"/>
              </a:spcBef>
              <a:spcAft>
                <a:spcPts val="1425"/>
              </a:spcAft>
              <a:buSzPct val="75000"/>
              <a:buFont typeface="Arial" charset="0"/>
              <a:buChar char="–"/>
            </a:pPr>
            <a:r>
              <a:rPr lang="en-US">
                <a:latin typeface="Calibri" charset="0"/>
              </a:rPr>
              <a:t>2: this user cannot be added as a trusted friend because he is not your FB friend</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3481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6A3F526F-9E1A-4742-8145-2E68EDB14DC7}" type="slidenum">
              <a:rPr lang="en-US">
                <a:latin typeface="Calibri" charset="0"/>
              </a:rPr>
              <a:pPr hangingPunct="1">
                <a:lnSpc>
                  <a:spcPct val="100000"/>
                </a:lnSpc>
              </a:pPr>
              <a:t>31</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274638"/>
            <a:ext cx="8229600" cy="1143000"/>
          </a:xfrm>
          <a:ln/>
        </p:spPr>
        <p:txBody>
          <a:bodyPr lIns="0" tIns="38808" rIns="0" bIns="0" anchor="ct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showTrustedFriend</a:t>
            </a:r>
          </a:p>
        </p:txBody>
      </p:sp>
      <p:sp>
        <p:nvSpPr>
          <p:cNvPr id="35842" name="Rectangle 2"/>
          <p:cNvSpPr>
            <a:spLocks noGrp="1" noChangeArrowheads="1"/>
          </p:cNvSpPr>
          <p:nvPr>
            <p:ph type="body" idx="1"/>
          </p:nvPr>
        </p:nvSpPr>
        <p:spPr>
          <a:xfrm>
            <a:off x="457200" y="1600200"/>
            <a:ext cx="8229600" cy="4525963"/>
          </a:xfrm>
          <a:ln/>
        </p:spPr>
        <p:txBody>
          <a:bodyPr lIns="0" tIns="28224" rIns="0" bIns="0"/>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Note</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user_friend_fb, if there doesn't exist a row with user_friend_fb.user_id=user_id &amp;&amp; friend_id=dest_user_id, return 2</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Otherwise</a:t>
            </a:r>
          </a:p>
          <a:p>
            <a:pPr marL="1295400" lvl="2"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user_friend_tastesync, if there doesn't exist a row with user_friend_tastesync.user_id=user_id &amp;&amp; user_friend_tastesync.friend_id=dest_user_id, return 0</a:t>
            </a:r>
          </a:p>
          <a:p>
            <a:pPr marL="1295400" lvl="2"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Otherwise, return 1</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submitSignupDetail</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submitSignupDetail</a:t>
            </a:r>
          </a:p>
          <a:p>
            <a:pPr hangingPunct="1">
              <a:lnSpc>
                <a:spcPct val="100000"/>
              </a:lnSpc>
              <a:spcBef>
                <a:spcPts val="638"/>
              </a:spcBef>
              <a:spcAft>
                <a:spcPts val="1425"/>
              </a:spcAft>
              <a:buSzPct val="45000"/>
              <a:buFont typeface="Arial" charset="0"/>
              <a:buChar char="•"/>
            </a:pPr>
            <a:r>
              <a:rPr lang="en-US" sz="3200">
                <a:latin typeface="Calibri" charset="0"/>
              </a:rPr>
              <a:t>Called by: when user clicks on “I’m Done!” button on the screen that appears immediately after user connects with FB </a:t>
            </a:r>
          </a:p>
          <a:p>
            <a:pPr hangingPunct="1">
              <a:lnSpc>
                <a:spcPct val="100000"/>
              </a:lnSpc>
              <a:spcBef>
                <a:spcPts val="638"/>
              </a:spcBef>
              <a:spcAft>
                <a:spcPts val="1425"/>
              </a:spcAft>
              <a:buSzPct val="45000"/>
              <a:buFont typeface="Arial" charset="0"/>
              <a:buChar char="•"/>
            </a:pPr>
            <a:r>
              <a:rPr lang="en-US" sz="3200">
                <a:latin typeface="Calibri" charset="0"/>
              </a:rPr>
              <a:t>Input</a:t>
            </a:r>
          </a:p>
          <a:p>
            <a:pPr lvl="1" hangingPunct="1">
              <a:lnSpc>
                <a:spcPct val="100000"/>
              </a:lnSpc>
              <a:spcBef>
                <a:spcPts val="563"/>
              </a:spcBef>
              <a:spcAft>
                <a:spcPts val="1425"/>
              </a:spcAft>
              <a:buSzPct val="75000"/>
              <a:buFont typeface="Arial" charset="0"/>
              <a:buChar char="–"/>
            </a:pPr>
            <a:r>
              <a:rPr lang="en-US" sz="2800">
                <a:latin typeface="Calibri" charset="0"/>
              </a:rPr>
              <a:t>Favorite cuisine</a:t>
            </a:r>
          </a:p>
          <a:p>
            <a:pPr lvl="1" hangingPunct="1">
              <a:lnSpc>
                <a:spcPct val="100000"/>
              </a:lnSpc>
              <a:spcBef>
                <a:spcPts val="563"/>
              </a:spcBef>
              <a:spcAft>
                <a:spcPts val="1425"/>
              </a:spcAft>
              <a:buSzPct val="75000"/>
              <a:buFont typeface="Arial" charset="0"/>
              <a:buChar char="–"/>
            </a:pPr>
            <a:r>
              <a:rPr lang="en-US" sz="2800">
                <a:latin typeface="Calibri" charset="0"/>
              </a:rPr>
              <a:t>Top 5 favorite restaurants</a:t>
            </a:r>
          </a:p>
          <a:p>
            <a:pPr lvl="1" hangingPunct="1">
              <a:lnSpc>
                <a:spcPct val="100000"/>
              </a:lnSpc>
              <a:spcBef>
                <a:spcPts val="563"/>
              </a:spcBef>
              <a:spcAft>
                <a:spcPts val="1425"/>
              </a:spcAft>
              <a:buSzPct val="75000"/>
              <a:buFont typeface="Arial" charset="0"/>
              <a:buChar char="–"/>
            </a:pPr>
            <a:r>
              <a:rPr lang="en-US" sz="2800">
                <a:latin typeface="Calibri" charset="0"/>
              </a:rPr>
              <a:t>Facebook ID of invited user’s friend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user_cuisine</a:t>
            </a:r>
          </a:p>
          <a:p>
            <a:pPr lvl="1" hangingPunct="1">
              <a:lnSpc>
                <a:spcPct val="100000"/>
              </a:lnSpc>
              <a:spcBef>
                <a:spcPts val="563"/>
              </a:spcBef>
              <a:spcAft>
                <a:spcPts val="1425"/>
              </a:spcAft>
              <a:buSzPct val="75000"/>
              <a:buFont typeface="Arial" charset="0"/>
              <a:buChar char="–"/>
            </a:pPr>
            <a:r>
              <a:rPr lang="en-US" sz="2800">
                <a:latin typeface="Calibri" charset="0"/>
              </a:rPr>
              <a:t>user_restaurant_fav</a:t>
            </a:r>
          </a:p>
          <a:p>
            <a:pPr lvl="1" hangingPunct="1">
              <a:lnSpc>
                <a:spcPct val="100000"/>
              </a:lnSpc>
              <a:spcBef>
                <a:spcPts val="563"/>
              </a:spcBef>
              <a:spcAft>
                <a:spcPts val="1425"/>
              </a:spcAft>
              <a:buSzPct val="75000"/>
              <a:buFont typeface="Arial" charset="0"/>
              <a:buChar char="–"/>
            </a:pPr>
            <a:r>
              <a:rPr lang="en-US" sz="2800">
                <a:latin typeface="Calibri" charset="0"/>
              </a:rPr>
              <a:t>user_friend_fb</a:t>
            </a:r>
          </a:p>
          <a:p>
            <a:pPr hangingPunct="1">
              <a:lnSpc>
                <a:spcPct val="100000"/>
              </a:lnSpc>
              <a:spcBef>
                <a:spcPts val="638"/>
              </a:spcBef>
              <a:spcAft>
                <a:spcPts val="1425"/>
              </a:spcAft>
              <a:buSzPct val="45000"/>
              <a:buFont typeface="Arial" charset="0"/>
              <a:buChar char="•"/>
            </a:pPr>
            <a:r>
              <a:rPr lang="en-US" sz="3200">
                <a:latin typeface="Calibri" charset="0"/>
              </a:rPr>
              <a:t>Question</a:t>
            </a:r>
          </a:p>
          <a:p>
            <a:pPr lvl="1" hangingPunct="1">
              <a:lnSpc>
                <a:spcPct val="100000"/>
              </a:lnSpc>
              <a:spcBef>
                <a:spcPts val="563"/>
              </a:spcBef>
              <a:spcAft>
                <a:spcPts val="1425"/>
              </a:spcAft>
              <a:buSzPct val="75000"/>
              <a:buFont typeface="Arial" charset="0"/>
              <a:buChar char="–"/>
            </a:pPr>
            <a:r>
              <a:rPr lang="en-US" sz="2800">
                <a:solidFill>
                  <a:srgbClr val="C00000"/>
                </a:solidFill>
                <a:latin typeface="Calibri" charset="0"/>
              </a:rPr>
              <a:t>Can you send me the invitation message sent to user’s friends?</a:t>
            </a:r>
          </a:p>
          <a:p>
            <a:pPr hangingPunct="1">
              <a:lnSpc>
                <a:spcPct val="100000"/>
              </a:lnSpc>
              <a:spcAft>
                <a:spcPts val="1425"/>
              </a:spcAft>
              <a:buClrTx/>
              <a:buSzTx/>
              <a:buFontTx/>
              <a:buNone/>
            </a:pPr>
            <a:r>
              <a:rPr lang="en-US" sz="2800" b="1">
                <a:solidFill>
                  <a:srgbClr val="0000FF"/>
                </a:solidFill>
                <a:latin typeface="Calibri" charset="0"/>
              </a:rPr>
              <a:t>&gt; For now, please use dummy text. We will create/modify all messages at the end.</a:t>
            </a:r>
          </a:p>
          <a:p>
            <a:pPr hangingPunct="1">
              <a:lnSpc>
                <a:spcPct val="100000"/>
              </a:lnSpc>
              <a:spcAft>
                <a:spcPts val="1425"/>
              </a:spcAft>
              <a:buClrTx/>
              <a:buSzTx/>
              <a:buFontTx/>
              <a:buNone/>
            </a:pPr>
            <a:endParaRPr lang="en-US" sz="2800">
              <a:solidFill>
                <a:srgbClr val="C00000"/>
              </a:solidFill>
              <a:latin typeface="Calibri" charset="0"/>
            </a:endParaRPr>
          </a:p>
        </p:txBody>
      </p:sp>
      <p:sp>
        <p:nvSpPr>
          <p:cNvPr id="3686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B24B893F-5BD5-4B35-8816-E07E3ABD08CD}" type="slidenum">
              <a:rPr lang="en-US">
                <a:latin typeface="Calibri" charset="0"/>
              </a:rPr>
              <a:pPr hangingPunct="1">
                <a:lnSpc>
                  <a:spcPct val="100000"/>
                </a:lnSpc>
              </a:pPr>
              <a:t>33</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showSignupDetail</a:t>
            </a:r>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showSignupDetail</a:t>
            </a:r>
          </a:p>
          <a:p>
            <a:pPr hangingPunct="1">
              <a:lnSpc>
                <a:spcPct val="100000"/>
              </a:lnSpc>
              <a:spcBef>
                <a:spcPts val="638"/>
              </a:spcBef>
              <a:spcAft>
                <a:spcPts val="1425"/>
              </a:spcAft>
              <a:buSzPct val="45000"/>
              <a:buFont typeface="Arial" charset="0"/>
              <a:buChar char="•"/>
            </a:pPr>
            <a:r>
              <a:rPr lang="en-US" sz="3200">
                <a:latin typeface="Calibri" charset="0"/>
              </a:rPr>
              <a:t>Called by: help populate the screen that appears immediately after user connects with FB OR creates new users</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Users’ facebook friends are already using TS </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3789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A99A052-AF47-4ECF-8E9F-8E5F6ABB1AB8}" type="slidenum">
              <a:rPr lang="en-US">
                <a:latin typeface="Calibri" charset="0"/>
              </a:rPr>
              <a:pPr hangingPunct="1">
                <a:lnSpc>
                  <a:spcPct val="100000"/>
                </a:lnSpc>
              </a:pPr>
              <a:t>34</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457200" y="0"/>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showMyProfileHome</a:t>
            </a:r>
          </a:p>
        </p:txBody>
      </p:sp>
      <p:sp>
        <p:nvSpPr>
          <p:cNvPr id="38914" name="Text Box 2"/>
          <p:cNvSpPr txBox="1">
            <a:spLocks noChangeArrowheads="1"/>
          </p:cNvSpPr>
          <p:nvPr/>
        </p:nvSpPr>
        <p:spPr bwMode="auto">
          <a:xfrm>
            <a:off x="0" y="715962"/>
            <a:ext cx="91440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0"/>
              </a:spcAft>
              <a:buSzPct val="45000"/>
              <a:buFont typeface="Arial" charset="0"/>
              <a:buChar char="•"/>
            </a:pPr>
            <a:r>
              <a:rPr lang="en-US" sz="1600" dirty="0">
                <a:latin typeface="Calibri" charset="0"/>
              </a:rPr>
              <a:t>API: </a:t>
            </a:r>
            <a:r>
              <a:rPr lang="en-US" sz="1600" dirty="0" err="1">
                <a:latin typeface="Calibri" charset="0"/>
              </a:rPr>
              <a:t>showMyProfileHome</a:t>
            </a:r>
            <a:endParaRPr lang="en-US" sz="1600" dirty="0">
              <a:latin typeface="Calibri" charset="0"/>
            </a:endParaRPr>
          </a:p>
          <a:p>
            <a:pPr hangingPunct="1">
              <a:lnSpc>
                <a:spcPct val="100000"/>
              </a:lnSpc>
              <a:spcBef>
                <a:spcPts val="638"/>
              </a:spcBef>
              <a:spcAft>
                <a:spcPts val="0"/>
              </a:spcAft>
              <a:buSzPct val="45000"/>
              <a:buFont typeface="Arial" charset="0"/>
              <a:buChar char="•"/>
            </a:pPr>
            <a:r>
              <a:rPr lang="en-US" sz="1600" dirty="0">
                <a:latin typeface="Calibri" charset="0"/>
              </a:rPr>
              <a:t>Called by: when user accesses “my profile” screen</a:t>
            </a:r>
          </a:p>
          <a:p>
            <a:pPr hangingPunct="1">
              <a:lnSpc>
                <a:spcPct val="100000"/>
              </a:lnSpc>
              <a:spcBef>
                <a:spcPts val="638"/>
              </a:spcBef>
              <a:spcAft>
                <a:spcPts val="0"/>
              </a:spcAft>
              <a:buSzPct val="45000"/>
              <a:buFont typeface="Arial" charset="0"/>
              <a:buChar char="•"/>
            </a:pPr>
            <a:r>
              <a:rPr lang="en-US" sz="1600" dirty="0">
                <a:latin typeface="Calibri" charset="0"/>
              </a:rPr>
              <a:t>Input: </a:t>
            </a:r>
            <a:r>
              <a:rPr lang="en-US" sz="1600" dirty="0" err="1">
                <a:latin typeface="Calibri" charset="0"/>
              </a:rPr>
              <a:t>user_id</a:t>
            </a:r>
            <a:endParaRPr lang="en-US" sz="1600" dirty="0">
              <a:latin typeface="Calibri" charset="0"/>
            </a:endParaRPr>
          </a:p>
          <a:p>
            <a:pPr hangingPunct="1">
              <a:lnSpc>
                <a:spcPct val="100000"/>
              </a:lnSpc>
              <a:spcBef>
                <a:spcPts val="638"/>
              </a:spcBef>
              <a:spcAft>
                <a:spcPts val="0"/>
              </a:spcAft>
              <a:buSzPct val="45000"/>
              <a:buFont typeface="Arial" charset="0"/>
              <a:buChar char="•"/>
            </a:pPr>
            <a:r>
              <a:rPr lang="en-US" sz="1600" dirty="0">
                <a:latin typeface="Calibri" charset="0"/>
              </a:rPr>
              <a:t>Output</a:t>
            </a:r>
          </a:p>
          <a:p>
            <a:pPr lvl="1" hangingPunct="1">
              <a:lnSpc>
                <a:spcPct val="100000"/>
              </a:lnSpc>
              <a:spcBef>
                <a:spcPts val="563"/>
              </a:spcBef>
              <a:spcAft>
                <a:spcPts val="0"/>
              </a:spcAft>
              <a:buSzPct val="75000"/>
              <a:buFont typeface="Arial" charset="0"/>
              <a:buChar char="–"/>
            </a:pPr>
            <a:r>
              <a:rPr lang="en-US" sz="1600" dirty="0">
                <a:latin typeface="Calibri" charset="0"/>
              </a:rPr>
              <a:t>Facebook, twitter, foursquare URL of the user </a:t>
            </a:r>
            <a:r>
              <a:rPr lang="en-US" sz="1600" dirty="0">
                <a:solidFill>
                  <a:srgbClr val="C00000"/>
                </a:solidFill>
                <a:latin typeface="Calibri" charset="0"/>
              </a:rPr>
              <a:t>(which table contains the information?) </a:t>
            </a:r>
            <a:r>
              <a:rPr lang="en-US" sz="1600" b="1" dirty="0">
                <a:solidFill>
                  <a:srgbClr val="0000FF"/>
                </a:solidFill>
                <a:latin typeface="Calibri" charset="0"/>
              </a:rPr>
              <a:t>&gt; Please add in Users table. </a:t>
            </a:r>
          </a:p>
          <a:p>
            <a:pPr lvl="1" hangingPunct="1">
              <a:lnSpc>
                <a:spcPct val="100000"/>
              </a:lnSpc>
              <a:spcBef>
                <a:spcPts val="563"/>
              </a:spcBef>
              <a:spcAft>
                <a:spcPts val="0"/>
              </a:spcAft>
              <a:buSzPct val="75000"/>
              <a:buFont typeface="Arial" charset="0"/>
              <a:buChar char="–"/>
            </a:pPr>
            <a:r>
              <a:rPr lang="en-US" sz="1600" dirty="0">
                <a:latin typeface="Calibri" charset="0"/>
              </a:rPr>
              <a:t>“About” from users table</a:t>
            </a:r>
          </a:p>
          <a:p>
            <a:pPr lvl="1" hangingPunct="1">
              <a:lnSpc>
                <a:spcPct val="100000"/>
              </a:lnSpc>
              <a:spcBef>
                <a:spcPts val="563"/>
              </a:spcBef>
              <a:spcAft>
                <a:spcPts val="0"/>
              </a:spcAft>
              <a:buSzPct val="75000"/>
              <a:buFont typeface="Arial" charset="0"/>
              <a:buChar char="–"/>
            </a:pPr>
            <a:r>
              <a:rPr lang="en-US" sz="1600" dirty="0">
                <a:latin typeface="Calibri" charset="0"/>
              </a:rPr>
              <a:t>Number of </a:t>
            </a:r>
            <a:r>
              <a:rPr lang="en-US" sz="1600" dirty="0" err="1">
                <a:latin typeface="Calibri" charset="0"/>
              </a:rPr>
              <a:t>followees</a:t>
            </a:r>
            <a:r>
              <a:rPr lang="en-US" sz="1600" dirty="0">
                <a:latin typeface="Calibri" charset="0"/>
              </a:rPr>
              <a:t>, followers, trusted friends</a:t>
            </a:r>
          </a:p>
          <a:p>
            <a:pPr lvl="1" hangingPunct="1">
              <a:lnSpc>
                <a:spcPct val="100000"/>
              </a:lnSpc>
              <a:spcBef>
                <a:spcPts val="563"/>
              </a:spcBef>
              <a:spcAft>
                <a:spcPts val="0"/>
              </a:spcAft>
              <a:buSzPct val="75000"/>
              <a:buFont typeface="Arial" charset="0"/>
              <a:buChar char="–"/>
            </a:pPr>
            <a:r>
              <a:rPr lang="en-US" sz="1600" dirty="0">
                <a:latin typeface="Calibri" charset="0"/>
              </a:rPr>
              <a:t>User points from users table</a:t>
            </a:r>
          </a:p>
          <a:p>
            <a:pPr lvl="1" hangingPunct="1">
              <a:lnSpc>
                <a:spcPct val="100000"/>
              </a:lnSpc>
              <a:spcBef>
                <a:spcPts val="563"/>
              </a:spcBef>
              <a:spcAft>
                <a:spcPts val="0"/>
              </a:spcAft>
              <a:buSzPct val="75000"/>
              <a:buFont typeface="Arial" charset="0"/>
              <a:buChar char="–"/>
            </a:pPr>
            <a:r>
              <a:rPr lang="en-US" sz="1600" dirty="0">
                <a:latin typeface="Calibri" charset="0"/>
              </a:rPr>
              <a:t>List of favorite, recommended, saved, tip-left restaurants of the user (from the tables </a:t>
            </a:r>
            <a:r>
              <a:rPr lang="en-US" sz="1600" dirty="0" err="1">
                <a:latin typeface="Calibri" charset="0"/>
              </a:rPr>
              <a:t>user_restaurant_fav</a:t>
            </a:r>
            <a:r>
              <a:rPr lang="en-US" sz="1600" dirty="0">
                <a:latin typeface="Calibri" charset="0"/>
              </a:rPr>
              <a:t>, </a:t>
            </a:r>
            <a:r>
              <a:rPr lang="en-US" sz="1600" dirty="0" err="1">
                <a:latin typeface="Calibri" charset="0"/>
              </a:rPr>
              <a:t>user_restaurant_reco</a:t>
            </a:r>
            <a:r>
              <a:rPr lang="en-US" sz="1600" dirty="0">
                <a:latin typeface="Calibri" charset="0"/>
              </a:rPr>
              <a:t>, </a:t>
            </a:r>
            <a:r>
              <a:rPr lang="en-US" sz="1600" dirty="0" err="1">
                <a:latin typeface="Calibri" charset="0"/>
              </a:rPr>
              <a:t>user_restaurant_saved</a:t>
            </a:r>
            <a:r>
              <a:rPr lang="en-US" sz="1600" dirty="0">
                <a:latin typeface="Calibri" charset="0"/>
              </a:rPr>
              <a:t>, </a:t>
            </a:r>
            <a:r>
              <a:rPr lang="en-US" sz="1600" dirty="0" err="1">
                <a:latin typeface="Calibri" charset="0"/>
              </a:rPr>
              <a:t>restaurant_tips_tastesync</a:t>
            </a:r>
            <a:r>
              <a:rPr lang="en-US" sz="1600" dirty="0">
                <a:latin typeface="Calibri" charset="0"/>
              </a:rPr>
              <a:t>) </a:t>
            </a:r>
            <a:r>
              <a:rPr lang="en-US" sz="1600" dirty="0">
                <a:solidFill>
                  <a:srgbClr val="C00000"/>
                </a:solidFill>
                <a:latin typeface="Calibri" charset="0"/>
              </a:rPr>
              <a:t>(how many restaurants do we need to get?) </a:t>
            </a:r>
            <a:r>
              <a:rPr lang="en-US" sz="1600" b="1" dirty="0">
                <a:solidFill>
                  <a:srgbClr val="0000FF"/>
                </a:solidFill>
                <a:latin typeface="Calibri" charset="0"/>
              </a:rPr>
              <a:t>&gt; For My Profile Home, you only need 3 (because that’s the max number of photos you can show in the UI on Profile Home page.) if User clicks on My Profile&gt;Restaurants, then you can get the remaining ones)</a:t>
            </a:r>
            <a:r>
              <a:rPr lang="en-US" sz="1600" dirty="0">
                <a:solidFill>
                  <a:srgbClr val="C00000"/>
                </a:solidFill>
                <a:latin typeface="Calibri" charset="0"/>
              </a:rPr>
              <a:t> &gt; We have restaurants in different list, which 3 restaurants will be selected to be shown</a:t>
            </a:r>
            <a:r>
              <a:rPr lang="en-US" sz="1600" dirty="0" smtClean="0">
                <a:solidFill>
                  <a:srgbClr val="C00000"/>
                </a:solidFill>
                <a:latin typeface="Calibri" charset="0"/>
              </a:rPr>
              <a:t>? </a:t>
            </a:r>
            <a:r>
              <a:rPr lang="en-US" sz="1600" b="1" dirty="0" smtClean="0">
                <a:solidFill>
                  <a:srgbClr val="0000FF"/>
                </a:solidFill>
                <a:latin typeface="Calibri" charset="0"/>
              </a:rPr>
              <a:t>&gt; Combine all the different lists for the users (i.e. </a:t>
            </a:r>
            <a:r>
              <a:rPr lang="en-US" sz="1600" b="1" dirty="0" err="1" smtClean="0">
                <a:solidFill>
                  <a:srgbClr val="0000FF"/>
                </a:solidFill>
                <a:latin typeface="Calibri" charset="0"/>
              </a:rPr>
              <a:t>Favs</a:t>
            </a:r>
            <a:r>
              <a:rPr lang="en-US" sz="1600" b="1" dirty="0" smtClean="0">
                <a:solidFill>
                  <a:srgbClr val="0000FF"/>
                </a:solidFill>
                <a:latin typeface="Calibri" charset="0"/>
              </a:rPr>
              <a:t>, Saved, Tips, Recommended). From this combined list, select the restaurants which have </a:t>
            </a:r>
            <a:r>
              <a:rPr lang="en-US" sz="1600" b="1" dirty="0" err="1" smtClean="0">
                <a:solidFill>
                  <a:srgbClr val="0000FF"/>
                </a:solidFill>
                <a:latin typeface="Calibri" charset="0"/>
              </a:rPr>
              <a:t>atleast</a:t>
            </a:r>
            <a:r>
              <a:rPr lang="en-US" sz="1600" b="1" dirty="0" smtClean="0">
                <a:solidFill>
                  <a:srgbClr val="0000FF"/>
                </a:solidFill>
                <a:latin typeface="Calibri" charset="0"/>
              </a:rPr>
              <a:t> 1 photo available. If the number of restaurants you are left with is 3 or more, then pick 3 restaurants at random. If the number of restaurants you are left with is less than 3, then pick the restaurants with photos + fill any shortfall from the non-photo list. Overall, the idea is to make sure we prominently feature those restaurants that have </a:t>
            </a:r>
            <a:r>
              <a:rPr lang="en-US" sz="1600" b="1" dirty="0" err="1" smtClean="0">
                <a:solidFill>
                  <a:srgbClr val="0000FF"/>
                </a:solidFill>
                <a:latin typeface="Calibri" charset="0"/>
              </a:rPr>
              <a:t>atleast</a:t>
            </a:r>
            <a:r>
              <a:rPr lang="en-US" sz="1600" b="1" dirty="0" smtClean="0">
                <a:solidFill>
                  <a:srgbClr val="0000FF"/>
                </a:solidFill>
                <a:latin typeface="Calibri" charset="0"/>
              </a:rPr>
              <a:t> one photo.</a:t>
            </a:r>
            <a:endParaRPr lang="en-US" sz="1600" dirty="0">
              <a:solidFill>
                <a:srgbClr val="C00000"/>
              </a:solidFill>
              <a:latin typeface="Calibri" charset="0"/>
            </a:endParaRPr>
          </a:p>
          <a:p>
            <a:pPr hangingPunct="1">
              <a:lnSpc>
                <a:spcPct val="100000"/>
              </a:lnSpc>
              <a:spcBef>
                <a:spcPts val="638"/>
              </a:spcBef>
              <a:spcAft>
                <a:spcPts val="0"/>
              </a:spcAft>
              <a:buSzPct val="45000"/>
              <a:buFont typeface="Arial" charset="0"/>
              <a:buChar char="•"/>
            </a:pPr>
            <a:r>
              <a:rPr lang="en-US" sz="1600" dirty="0">
                <a:latin typeface="Calibri" charset="0"/>
              </a:rPr>
              <a:t>Database changes: no changes</a:t>
            </a:r>
          </a:p>
          <a:p>
            <a:pPr hangingPunct="1">
              <a:lnSpc>
                <a:spcPct val="100000"/>
              </a:lnSpc>
              <a:spcBef>
                <a:spcPts val="638"/>
              </a:spcBef>
              <a:spcAft>
                <a:spcPts val="0"/>
              </a:spcAft>
              <a:buSzPct val="45000"/>
              <a:buFont typeface="Arial" charset="0"/>
              <a:buChar char="•"/>
            </a:pPr>
            <a:r>
              <a:rPr lang="en-US" sz="1600" dirty="0">
                <a:latin typeface="Calibri" charset="0"/>
              </a:rPr>
              <a:t>Notes: ignore “Recent Activity” section on the screen</a:t>
            </a:r>
          </a:p>
        </p:txBody>
      </p:sp>
      <p:sp>
        <p:nvSpPr>
          <p:cNvPr id="3891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B5BD3DB-6721-46A5-9541-D67E98084520}" type="slidenum">
              <a:rPr lang="en-US">
                <a:latin typeface="Calibri" charset="0"/>
              </a:rPr>
              <a:pPr hangingPunct="1">
                <a:lnSpc>
                  <a:spcPct val="100000"/>
                </a:lnSpc>
              </a:pPr>
              <a:t>35</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showProfileRestaurants</a:t>
            </a:r>
          </a:p>
        </p:txBody>
      </p:sp>
      <p:sp>
        <p:nvSpPr>
          <p:cNvPr id="399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showProfileRestaurants</a:t>
            </a:r>
          </a:p>
          <a:p>
            <a:pPr hangingPunct="1">
              <a:lnSpc>
                <a:spcPct val="100000"/>
              </a:lnSpc>
              <a:spcBef>
                <a:spcPts val="638"/>
              </a:spcBef>
              <a:spcAft>
                <a:spcPts val="1425"/>
              </a:spcAft>
              <a:buSzPct val="45000"/>
              <a:buFont typeface="Arial" charset="0"/>
              <a:buChar char="•"/>
            </a:pPr>
            <a:r>
              <a:rPr lang="en-US" sz="3200">
                <a:latin typeface="Calibri" charset="0"/>
              </a:rPr>
              <a:t>Called by: show Restaurants that user has recommended, left tips for, favs, saved</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List of favorite, recommended, saved, tip-left restaurants of the user (from the tables user_restaurant_fav, user_restaurant_reco, user_restaurant_saved, restaurant_tips_tastesync)</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3993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2677EB8-EBBE-4F9C-BAF9-DF2C7A4578C8}" type="slidenum">
              <a:rPr lang="en-US">
                <a:latin typeface="Calibri" charset="0"/>
              </a:rPr>
              <a:pPr hangingPunct="1">
                <a:lnSpc>
                  <a:spcPct val="100000"/>
                </a:lnSpc>
              </a:pPr>
              <a:t>36</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inviteFriend</a:t>
            </a:r>
          </a:p>
        </p:txBody>
      </p:sp>
      <p:sp>
        <p:nvSpPr>
          <p:cNvPr id="4096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inviteFriend</a:t>
            </a:r>
          </a:p>
          <a:p>
            <a:pPr hangingPunct="1">
              <a:lnSpc>
                <a:spcPct val="100000"/>
              </a:lnSpc>
              <a:spcBef>
                <a:spcPts val="638"/>
              </a:spcBef>
              <a:spcAft>
                <a:spcPts val="1425"/>
              </a:spcAft>
              <a:buSzPct val="45000"/>
              <a:buFont typeface="Arial" charset="0"/>
              <a:buChar char="•"/>
            </a:pPr>
            <a:r>
              <a:rPr lang="en-US" sz="3200">
                <a:latin typeface="Calibri" charset="0"/>
              </a:rPr>
              <a:t>Called by</a:t>
            </a:r>
          </a:p>
          <a:p>
            <a:pPr lvl="1" hangingPunct="1">
              <a:lnSpc>
                <a:spcPct val="100000"/>
              </a:lnSpc>
              <a:spcBef>
                <a:spcPts val="563"/>
              </a:spcBef>
              <a:spcAft>
                <a:spcPts val="1425"/>
              </a:spcAft>
              <a:buSzPct val="75000"/>
              <a:buFont typeface="Arial" charset="0"/>
              <a:buChar char="–"/>
            </a:pPr>
            <a:r>
              <a:rPr lang="en-US" sz="2800">
                <a:latin typeface="Calibri" charset="0"/>
              </a:rPr>
              <a:t>On the screen right after FB connect screen</a:t>
            </a:r>
          </a:p>
          <a:p>
            <a:pPr lvl="1" hangingPunct="1">
              <a:lnSpc>
                <a:spcPct val="100000"/>
              </a:lnSpc>
              <a:spcBef>
                <a:spcPts val="563"/>
              </a:spcBef>
              <a:spcAft>
                <a:spcPts val="1425"/>
              </a:spcAft>
              <a:buSzPct val="75000"/>
              <a:buFont typeface="Arial" charset="0"/>
              <a:buChar char="–"/>
            </a:pPr>
            <a:r>
              <a:rPr lang="en-US" sz="2800">
                <a:latin typeface="Calibri" charset="0"/>
              </a:rPr>
              <a:t>On Profile -&gt; Friends -&gt; Invite Friends to TasteSync</a:t>
            </a:r>
          </a:p>
          <a:p>
            <a:pPr hangingPunct="1">
              <a:lnSpc>
                <a:spcPct val="100000"/>
              </a:lnSpc>
              <a:spcBef>
                <a:spcPts val="638"/>
              </a:spcBef>
              <a:spcAft>
                <a:spcPts val="1425"/>
              </a:spcAft>
              <a:buSzPct val="45000"/>
              <a:buFont typeface="Arial" charset="0"/>
              <a:buChar char="•"/>
            </a:pPr>
            <a:r>
              <a:rPr lang="en-US" sz="3200">
                <a:latin typeface="Calibri" charset="0"/>
              </a:rPr>
              <a:t>Input: user_ID, user’s facebook friend ID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Update the field INVITATION_SENT_YN on the table user_friend_fb</a:t>
            </a:r>
          </a:p>
          <a:p>
            <a:pPr hangingPunct="1">
              <a:lnSpc>
                <a:spcPct val="100000"/>
              </a:lnSpc>
              <a:spcBef>
                <a:spcPts val="638"/>
              </a:spcBef>
              <a:spcAft>
                <a:spcPts val="1425"/>
              </a:spcAft>
              <a:buClrTx/>
              <a:buSzTx/>
              <a:buFontTx/>
              <a:buNone/>
            </a:pPr>
            <a:endParaRPr lang="en-US" sz="3200">
              <a:latin typeface="Calibri" charset="0"/>
            </a:endParaRPr>
          </a:p>
        </p:txBody>
      </p:sp>
      <p:sp>
        <p:nvSpPr>
          <p:cNvPr id="4096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29FC726-79EF-4CAC-B6F1-673566552C7E}" type="slidenum">
              <a:rPr lang="en-US">
                <a:latin typeface="Calibri" charset="0"/>
              </a:rPr>
              <a:pPr hangingPunct="1">
                <a:lnSpc>
                  <a:spcPct val="100000"/>
                </a:lnSpc>
              </a:pPr>
              <a:t>37</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submitUserReport</a:t>
            </a:r>
          </a:p>
        </p:txBody>
      </p:sp>
      <p:sp>
        <p:nvSpPr>
          <p:cNvPr id="4198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submitUserReport</a:t>
            </a:r>
          </a:p>
          <a:p>
            <a:pPr hangingPunct="1">
              <a:lnSpc>
                <a:spcPct val="100000"/>
              </a:lnSpc>
              <a:spcBef>
                <a:spcPts val="638"/>
              </a:spcBef>
              <a:spcAft>
                <a:spcPts val="1425"/>
              </a:spcAft>
              <a:buSzPct val="45000"/>
              <a:buFont typeface="Arial" charset="0"/>
              <a:buChar char="•"/>
            </a:pPr>
            <a:r>
              <a:rPr lang="en-US" sz="3200">
                <a:latin typeface="Calibri" charset="0"/>
              </a:rPr>
              <a:t>Called by: when user clicks on Report button on any user profile (not me)</a:t>
            </a:r>
          </a:p>
          <a:p>
            <a:pPr hangingPunct="1">
              <a:lnSpc>
                <a:spcPct val="100000"/>
              </a:lnSpc>
              <a:spcBef>
                <a:spcPts val="638"/>
              </a:spcBef>
              <a:spcAft>
                <a:spcPts val="1425"/>
              </a:spcAft>
              <a:buSzPct val="45000"/>
              <a:buFont typeface="Arial" charset="0"/>
              <a:buChar char="•"/>
            </a:pPr>
            <a:r>
              <a:rPr lang="en-US" sz="3200">
                <a:latin typeface="Calibri" charset="0"/>
              </a:rPr>
              <a:t>Input: user_id, reported_user_id, REPORTED_REASON</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user_reported_info</a:t>
            </a:r>
          </a:p>
          <a:p>
            <a:pPr hangingPunct="1">
              <a:lnSpc>
                <a:spcPct val="100000"/>
              </a:lnSpc>
              <a:spcBef>
                <a:spcPts val="638"/>
              </a:spcBef>
              <a:spcAft>
                <a:spcPts val="1425"/>
              </a:spcAft>
              <a:buClrTx/>
              <a:buSzTx/>
              <a:buFontTx/>
              <a:buNone/>
            </a:pPr>
            <a:endParaRPr lang="en-US" sz="3200">
              <a:latin typeface="Calibri" charset="0"/>
            </a:endParaRPr>
          </a:p>
        </p:txBody>
      </p:sp>
      <p:sp>
        <p:nvSpPr>
          <p:cNvPr id="4198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3D1645EC-8C9C-4856-B77E-C9032E676B65}" type="slidenum">
              <a:rPr lang="en-US">
                <a:latin typeface="Calibri" charset="0"/>
              </a:rPr>
              <a:pPr hangingPunct="1">
                <a:lnSpc>
                  <a:spcPct val="100000"/>
                </a:lnSpc>
              </a:pPr>
              <a:t>38</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sendMessageToUser</a:t>
            </a:r>
          </a:p>
        </p:txBody>
      </p:sp>
      <p:sp>
        <p:nvSpPr>
          <p:cNvPr id="4301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sendMessageToUser</a:t>
            </a:r>
          </a:p>
          <a:p>
            <a:pPr hangingPunct="1">
              <a:lnSpc>
                <a:spcPct val="100000"/>
              </a:lnSpc>
              <a:spcBef>
                <a:spcPts val="638"/>
              </a:spcBef>
              <a:spcAft>
                <a:spcPts val="1425"/>
              </a:spcAft>
              <a:buSzPct val="45000"/>
              <a:buFont typeface="Arial" charset="0"/>
              <a:buChar char="•"/>
            </a:pPr>
            <a:r>
              <a:rPr lang="en-US" sz="3200">
                <a:latin typeface="Calibri" charset="0"/>
              </a:rPr>
              <a:t>Called by: when user clicks on Send button on any user profile (not me)</a:t>
            </a:r>
          </a:p>
          <a:p>
            <a:pPr hangingPunct="1">
              <a:lnSpc>
                <a:spcPct val="100000"/>
              </a:lnSpc>
              <a:spcBef>
                <a:spcPts val="638"/>
              </a:spcBef>
              <a:spcAft>
                <a:spcPts val="1425"/>
              </a:spcAft>
              <a:buSzPct val="45000"/>
              <a:buFont typeface="Arial" charset="0"/>
              <a:buChar char="•"/>
            </a:pPr>
            <a:r>
              <a:rPr lang="en-US" sz="3200">
                <a:latin typeface="Calibri" charset="0"/>
              </a:rPr>
              <a:t>Input: sender_ID, recipient_ID, content, created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Insert new row to the table user_message</a:t>
            </a:r>
          </a:p>
        </p:txBody>
      </p:sp>
      <p:sp>
        <p:nvSpPr>
          <p:cNvPr id="4301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4C58AB4-7601-4358-8CAA-1170726024C2}" type="slidenum">
              <a:rPr lang="en-US">
                <a:latin typeface="Calibri" charset="0"/>
              </a:rPr>
              <a:pPr hangingPunct="1">
                <a:lnSpc>
                  <a:spcPct val="100000"/>
                </a:lnSpc>
              </a:pPr>
              <a:t>39</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81000" y="2895600"/>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5400"/>
              <a:t>User Profile &amp; Setting</a:t>
            </a:r>
          </a:p>
        </p:txBody>
      </p:sp>
      <p:sp>
        <p:nvSpPr>
          <p:cNvPr id="7170" name="Text Box 2"/>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6C1D1E0F-0B69-496B-96FF-B92BD2BF5588}" type="slidenum">
              <a:rPr lang="en-US">
                <a:latin typeface="Calibri" charset="0"/>
              </a:rPr>
              <a:pPr hangingPunct="1">
                <a:lnSpc>
                  <a:spcPct val="100000"/>
                </a:lnSpc>
              </a:pPr>
              <a:t>4</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showRestaurantSuggestion</a:t>
            </a:r>
          </a:p>
        </p:txBody>
      </p:sp>
      <p:sp>
        <p:nvSpPr>
          <p:cNvPr id="4403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showRestaurantSuggestion</a:t>
            </a:r>
          </a:p>
          <a:p>
            <a:pPr hangingPunct="1">
              <a:lnSpc>
                <a:spcPct val="100000"/>
              </a:lnSpc>
              <a:spcBef>
                <a:spcPts val="638"/>
              </a:spcBef>
              <a:spcAft>
                <a:spcPts val="1425"/>
              </a:spcAft>
              <a:buSzPct val="45000"/>
              <a:buFont typeface="Arial" charset="0"/>
              <a:buChar char="•"/>
            </a:pPr>
            <a:r>
              <a:rPr lang="en-US" sz="3200">
                <a:latin typeface="Calibri" charset="0"/>
              </a:rPr>
              <a:t>Called by: on “Personalize your Experience!” screen, when user types 3 characters on each restaurant textbox</a:t>
            </a:r>
          </a:p>
          <a:p>
            <a:pPr hangingPunct="1">
              <a:lnSpc>
                <a:spcPct val="100000"/>
              </a:lnSpc>
              <a:spcBef>
                <a:spcPts val="638"/>
              </a:spcBef>
              <a:spcAft>
                <a:spcPts val="1425"/>
              </a:spcAft>
              <a:buSzPct val="45000"/>
              <a:buFont typeface="Arial" charset="0"/>
              <a:buChar char="•"/>
            </a:pPr>
            <a:r>
              <a:rPr lang="en-US" sz="3200">
                <a:latin typeface="Calibri" charset="0"/>
              </a:rPr>
              <a:t>Input: string with 3 input characters, user city</a:t>
            </a:r>
          </a:p>
          <a:p>
            <a:pPr hangingPunct="1">
              <a:lnSpc>
                <a:spcPct val="100000"/>
              </a:lnSpc>
              <a:spcBef>
                <a:spcPts val="638"/>
              </a:spcBef>
              <a:spcAft>
                <a:spcPts val="1425"/>
              </a:spcAft>
              <a:buSzPct val="45000"/>
              <a:buFont typeface="Arial" charset="0"/>
              <a:buChar char="•"/>
            </a:pPr>
            <a:r>
              <a:rPr lang="en-US" sz="3200">
                <a:latin typeface="Calibri" charset="0"/>
              </a:rPr>
              <a:t>Output: list of restaurants with</a:t>
            </a:r>
          </a:p>
          <a:p>
            <a:pPr lvl="1" hangingPunct="1">
              <a:lnSpc>
                <a:spcPct val="100000"/>
              </a:lnSpc>
              <a:spcBef>
                <a:spcPts val="563"/>
              </a:spcBef>
              <a:spcAft>
                <a:spcPts val="1425"/>
              </a:spcAft>
              <a:buSzPct val="75000"/>
              <a:buFont typeface="Arial" charset="0"/>
              <a:buChar char="–"/>
            </a:pPr>
            <a:r>
              <a:rPr lang="en-US" sz="2800">
                <a:latin typeface="Calibri" charset="0"/>
              </a:rPr>
              <a:t>Names started with those 3 input characters</a:t>
            </a:r>
          </a:p>
          <a:p>
            <a:pPr lvl="1" hangingPunct="1">
              <a:lnSpc>
                <a:spcPct val="100000"/>
              </a:lnSpc>
              <a:spcBef>
                <a:spcPts val="563"/>
              </a:spcBef>
              <a:spcAft>
                <a:spcPts val="1425"/>
              </a:spcAft>
              <a:buSzPct val="75000"/>
              <a:buFont typeface="Arial" charset="0"/>
              <a:buChar char="–"/>
            </a:pPr>
            <a:r>
              <a:rPr lang="en-US" sz="2800">
                <a:latin typeface="Calibri" charset="0"/>
              </a:rPr>
              <a:t>Location in user’s city</a:t>
            </a:r>
          </a:p>
          <a:p>
            <a:pPr lvl="1" hangingPunct="1">
              <a:lnSpc>
                <a:spcPct val="100000"/>
              </a:lnSpc>
              <a:spcBef>
                <a:spcPts val="563"/>
              </a:spcBef>
              <a:spcAft>
                <a:spcPts val="1425"/>
              </a:spcAft>
              <a:buSzPct val="75000"/>
              <a:buFont typeface="Arial" charset="0"/>
              <a:buChar char="–"/>
            </a:pPr>
            <a:r>
              <a:rPr lang="en-US" sz="2800">
                <a:latin typeface="Calibri" charset="0"/>
              </a:rPr>
              <a:t>Location in user’s nearest city</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4403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EB9A996-9895-495B-911D-AEE5BD6677FF}" type="slidenum">
              <a:rPr lang="en-US">
                <a:latin typeface="Calibri" charset="0"/>
              </a:rPr>
              <a:pPr hangingPunct="1">
                <a:lnSpc>
                  <a:spcPct val="100000"/>
                </a:lnSpc>
              </a:pPr>
              <a:t>40</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457200" y="274638"/>
            <a:ext cx="8229600" cy="1143000"/>
          </a:xfrm>
          <a:ln/>
        </p:spPr>
        <p:txBody>
          <a:bodyPr lIns="0" tIns="38808" rIns="0" bIns="0" anchor="ct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showRestaurantSuggestion</a:t>
            </a:r>
          </a:p>
        </p:txBody>
      </p:sp>
      <p:sp>
        <p:nvSpPr>
          <p:cNvPr id="45058" name="Rectangle 2"/>
          <p:cNvSpPr>
            <a:spLocks noGrp="1" noChangeArrowheads="1"/>
          </p:cNvSpPr>
          <p:nvPr>
            <p:ph type="body" idx="1"/>
          </p:nvPr>
        </p:nvSpPr>
        <p:spPr>
          <a:xfrm>
            <a:off x="457200" y="1600200"/>
            <a:ext cx="8229600" cy="4525963"/>
          </a:xfrm>
          <a:ln/>
        </p:spPr>
        <p:txBody>
          <a:bodyPr lIns="0" tIns="28224" rIns="0" bIns="0"/>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Note</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city_neighbourhood, select rows with city_name=input city name. We need to get a list of nearest city IDs and the user's city ID</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restaurant, select rows with restaurant_city_id=”above city ID list” &amp;&amp; restaurant_name started with “the first 3 characters”</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Return a list of restaurant names and IDs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submitLoginFacebook</a:t>
            </a:r>
          </a:p>
        </p:txBody>
      </p:sp>
      <p:sp>
        <p:nvSpPr>
          <p:cNvPr id="819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submitLoginFacebook</a:t>
            </a:r>
          </a:p>
          <a:p>
            <a:pPr hangingPunct="1">
              <a:lnSpc>
                <a:spcPct val="100000"/>
              </a:lnSpc>
              <a:spcBef>
                <a:spcPts val="638"/>
              </a:spcBef>
              <a:spcAft>
                <a:spcPts val="1425"/>
              </a:spcAft>
              <a:buSzPct val="45000"/>
              <a:buFont typeface="Arial" charset="0"/>
              <a:buChar char="•"/>
            </a:pPr>
            <a:r>
              <a:rPr lang="en-US">
                <a:latin typeface="Calibri" charset="0"/>
              </a:rPr>
              <a:t>Called by: when user clicks on “Connect with Facebook” button on “Welcome to TasteSynce” screen</a:t>
            </a:r>
          </a:p>
          <a:p>
            <a:pPr hangingPunct="1">
              <a:lnSpc>
                <a:spcPct val="100000"/>
              </a:lnSpc>
              <a:spcBef>
                <a:spcPts val="638"/>
              </a:spcBef>
              <a:spcAft>
                <a:spcPts val="1425"/>
              </a:spcAft>
              <a:buSzPct val="45000"/>
              <a:buFont typeface="Arial" charset="0"/>
              <a:buChar char="•"/>
            </a:pPr>
            <a:r>
              <a:rPr lang="en-US">
                <a:latin typeface="Calibri" charset="0"/>
              </a:rPr>
              <a:t>Note: just called after connect to users’ FB successfully</a:t>
            </a:r>
          </a:p>
          <a:p>
            <a:pPr hangingPunct="1">
              <a:lnSpc>
                <a:spcPct val="100000"/>
              </a:lnSpc>
              <a:spcBef>
                <a:spcPts val="638"/>
              </a:spcBef>
              <a:spcAft>
                <a:spcPts val="1425"/>
              </a:spcAft>
              <a:buSzPct val="45000"/>
              <a:buFont typeface="Arial" charset="0"/>
              <a:buChar char="•"/>
            </a:pPr>
            <a:r>
              <a:rPr lang="en-US">
                <a:latin typeface="Calibri" charset="0"/>
              </a:rPr>
              <a:t>Input</a:t>
            </a:r>
          </a:p>
          <a:p>
            <a:pPr lvl="1" hangingPunct="1">
              <a:lnSpc>
                <a:spcPct val="100000"/>
              </a:lnSpc>
              <a:spcBef>
                <a:spcPts val="563"/>
              </a:spcBef>
              <a:spcAft>
                <a:spcPts val="1425"/>
              </a:spcAft>
              <a:buSzPct val="75000"/>
              <a:buFont typeface="Arial" charset="0"/>
              <a:buChar char="–"/>
            </a:pPr>
            <a:r>
              <a:rPr lang="en-US">
                <a:latin typeface="Calibri" charset="0"/>
              </a:rPr>
              <a:t>User’s info: the list of FB fields mentioned in spreadsheet “FB Fields and Permissions 021813.xlsx</a:t>
            </a:r>
          </a:p>
          <a:p>
            <a:pPr lvl="1" hangingPunct="1">
              <a:lnSpc>
                <a:spcPct val="100000"/>
              </a:lnSpc>
              <a:spcBef>
                <a:spcPts val="563"/>
              </a:spcBef>
              <a:spcAft>
                <a:spcPts val="1425"/>
              </a:spcAft>
              <a:buSzPct val="75000"/>
              <a:buFont typeface="Arial" charset="0"/>
              <a:buChar char="–"/>
            </a:pPr>
            <a:r>
              <a:rPr lang="en-US">
                <a:latin typeface="Calibri" charset="0"/>
              </a:rPr>
              <a:t>User_friend_fb</a:t>
            </a:r>
          </a:p>
          <a:p>
            <a:pPr hangingPunct="1">
              <a:lnSpc>
                <a:spcPct val="100000"/>
              </a:lnSpc>
              <a:spcBef>
                <a:spcPts val="638"/>
              </a:spcBef>
              <a:spcAft>
                <a:spcPts val="1425"/>
              </a:spcAft>
              <a:buSzPct val="45000"/>
              <a:buFont typeface="Arial" charset="0"/>
              <a:buChar char="•"/>
            </a:pPr>
            <a:r>
              <a:rPr lang="en-US">
                <a:latin typeface="Calibri" charset="0"/>
              </a:rPr>
              <a:t>Output: user_activation_key, user_log_ID, </a:t>
            </a:r>
            <a:r>
              <a:rPr lang="en-US">
                <a:solidFill>
                  <a:srgbClr val="C00000"/>
                </a:solidFill>
                <a:latin typeface="Calibri" charset="0"/>
              </a:rPr>
              <a:t>user_id</a:t>
            </a:r>
          </a:p>
        </p:txBody>
      </p:sp>
      <p:sp>
        <p:nvSpPr>
          <p:cNvPr id="819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0C1F7D9B-F0A9-480B-9B51-FA675B3799CE}" type="slidenum">
              <a:rPr lang="en-US">
                <a:latin typeface="Calibri" charset="0"/>
              </a:rPr>
              <a:pPr hangingPunct="1">
                <a:lnSpc>
                  <a:spcPct val="100000"/>
                </a:lnSpc>
              </a:pPr>
              <a:t>5</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submitLoginFacebook</a:t>
            </a:r>
          </a:p>
        </p:txBody>
      </p:sp>
      <p:sp>
        <p:nvSpPr>
          <p:cNvPr id="921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user_id, ts_user_id, ts_user_email, ts_first_name, ts_last_name, user_created_initial_date, user_activation_key, user_gender, user_city, user_city_id, user_state, is_online, user_country, user_fb_id</a:t>
            </a:r>
          </a:p>
          <a:p>
            <a:pPr lvl="1" hangingPunct="1">
              <a:lnSpc>
                <a:spcPct val="100000"/>
              </a:lnSpc>
              <a:spcBef>
                <a:spcPts val="563"/>
              </a:spcBef>
              <a:spcAft>
                <a:spcPts val="1425"/>
              </a:spcAft>
              <a:buSzPct val="75000"/>
              <a:buFont typeface="Arial" charset="0"/>
              <a:buChar char="–"/>
            </a:pPr>
            <a:r>
              <a:rPr lang="en-US">
                <a:latin typeface="Calibri" charset="0"/>
              </a:rPr>
              <a:t>Facebook_user_data: insert facebook data for this user</a:t>
            </a:r>
          </a:p>
          <a:p>
            <a:pPr lvl="1" hangingPunct="1">
              <a:lnSpc>
                <a:spcPct val="100000"/>
              </a:lnSpc>
              <a:spcBef>
                <a:spcPts val="563"/>
              </a:spcBef>
              <a:spcAft>
                <a:spcPts val="1425"/>
              </a:spcAft>
              <a:buSzPct val="75000"/>
              <a:buFont typeface="Arial" charset="0"/>
              <a:buChar char="–"/>
            </a:pPr>
            <a:r>
              <a:rPr lang="en-US">
                <a:latin typeface="Calibri" charset="0"/>
              </a:rPr>
              <a:t>User_friend_fb: for each friend of this user, we create a new row </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b="1">
              <a:solidFill>
                <a:srgbClr val="8EB4E3"/>
              </a:solidFill>
              <a:latin typeface="Calibri" charset="0"/>
            </a:endParaRPr>
          </a:p>
          <a:p>
            <a:pPr hangingPunct="1">
              <a:lnSpc>
                <a:spcPct val="100000"/>
              </a:lnSpc>
              <a:spcAft>
                <a:spcPts val="1425"/>
              </a:spcAft>
              <a:buClrTx/>
              <a:buSzTx/>
              <a:buFontTx/>
              <a:buNone/>
            </a:pPr>
            <a:endParaRPr lang="en-US">
              <a:latin typeface="Calibri" charset="0"/>
            </a:endParaRPr>
          </a:p>
        </p:txBody>
      </p:sp>
      <p:sp>
        <p:nvSpPr>
          <p:cNvPr id="921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BF10DEB7-C7DF-41F4-BEAC-27D6DFCF63C0}" type="slidenum">
              <a:rPr lang="en-US">
                <a:latin typeface="Calibri" charset="0"/>
              </a:rPr>
              <a:pPr hangingPunct="1">
                <a:lnSpc>
                  <a:spcPct val="100000"/>
                </a:lnSpc>
              </a:pPr>
              <a:t>6</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submitLogin</a:t>
            </a:r>
            <a:br>
              <a:rPr lang="en-US" sz="4400"/>
            </a:br>
            <a:r>
              <a:rPr lang="en-US" sz="2700" i="1"/>
              <a:t>(moved to phase 2)</a:t>
            </a:r>
          </a:p>
        </p:txBody>
      </p:sp>
      <p:sp>
        <p:nvSpPr>
          <p:cNvPr id="1024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login</a:t>
            </a:r>
          </a:p>
          <a:p>
            <a:pPr hangingPunct="1">
              <a:lnSpc>
                <a:spcPct val="100000"/>
              </a:lnSpc>
              <a:spcBef>
                <a:spcPts val="638"/>
              </a:spcBef>
              <a:spcAft>
                <a:spcPts val="1425"/>
              </a:spcAft>
              <a:buSzPct val="45000"/>
              <a:buFont typeface="Arial" charset="0"/>
              <a:buChar char="•"/>
            </a:pPr>
            <a:r>
              <a:rPr lang="en-US">
                <a:latin typeface="Calibri" charset="0"/>
              </a:rPr>
              <a:t>Called by: when a user clicks on login button on login screen</a:t>
            </a:r>
          </a:p>
          <a:p>
            <a:pPr hangingPunct="1">
              <a:lnSpc>
                <a:spcPct val="100000"/>
              </a:lnSpc>
              <a:spcBef>
                <a:spcPts val="638"/>
              </a:spcBef>
              <a:spcAft>
                <a:spcPts val="1425"/>
              </a:spcAft>
              <a:buSzPct val="45000"/>
              <a:buFont typeface="Arial" charset="0"/>
              <a:buChar char="•"/>
            </a:pPr>
            <a:r>
              <a:rPr lang="en-US">
                <a:latin typeface="Calibri" charset="0"/>
              </a:rPr>
              <a:t>Input: email, password</a:t>
            </a:r>
          </a:p>
          <a:p>
            <a:pPr hangingPunct="1">
              <a:lnSpc>
                <a:spcPct val="100000"/>
              </a:lnSpc>
              <a:spcBef>
                <a:spcPts val="638"/>
              </a:spcBef>
              <a:spcAft>
                <a:spcPts val="1425"/>
              </a:spcAft>
              <a:buSzPct val="45000"/>
              <a:buFont typeface="Arial" charset="0"/>
              <a:buChar char="•"/>
            </a:pPr>
            <a:r>
              <a:rPr lang="en-US">
                <a:latin typeface="Calibri" charset="0"/>
              </a:rPr>
              <a:t>Output: </a:t>
            </a:r>
          </a:p>
          <a:p>
            <a:pPr lvl="1" hangingPunct="1">
              <a:lnSpc>
                <a:spcPct val="100000"/>
              </a:lnSpc>
              <a:spcBef>
                <a:spcPts val="563"/>
              </a:spcBef>
              <a:spcAft>
                <a:spcPts val="1425"/>
              </a:spcAft>
              <a:buSzPct val="75000"/>
              <a:buFont typeface="Arial" charset="0"/>
              <a:buChar char="–"/>
            </a:pPr>
            <a:r>
              <a:rPr lang="en-US">
                <a:latin typeface="Calibri" charset="0"/>
              </a:rPr>
              <a:t>all user’s information in users table</a:t>
            </a:r>
          </a:p>
          <a:p>
            <a:pPr lvl="1" hangingPunct="1">
              <a:lnSpc>
                <a:spcPct val="100000"/>
              </a:lnSpc>
              <a:spcBef>
                <a:spcPts val="563"/>
              </a:spcBef>
              <a:spcAft>
                <a:spcPts val="1425"/>
              </a:spcAft>
              <a:buSzPct val="75000"/>
              <a:buFont typeface="Arial" charset="0"/>
              <a:buChar char="–"/>
            </a:pPr>
            <a:r>
              <a:rPr lang="en-US">
                <a:latin typeface="Calibri" charset="0"/>
              </a:rPr>
              <a:t>User photo</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is_online</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a:latin typeface="Calibri" charset="0"/>
            </a:endParaRPr>
          </a:p>
          <a:p>
            <a:pPr hangingPunct="1">
              <a:lnSpc>
                <a:spcPct val="100000"/>
              </a:lnSpc>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0243" name="Rectangle 3"/>
          <p:cNvSpPr>
            <a:spLocks noChangeArrowheads="1"/>
          </p:cNvSpPr>
          <p:nvPr/>
        </p:nvSpPr>
        <p:spPr bwMode="auto">
          <a:xfrm>
            <a:off x="609600" y="5497513"/>
            <a:ext cx="74676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0000FF"/>
                </a:solidFill>
                <a:latin typeface="Calibri" charset="0"/>
              </a:rPr>
              <a:t>Question: Do you need to retrieve ALL the user info from users table?</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Calibri" charset="0"/>
              </a:rPr>
              <a:t>Answer: I would like to retrieve ALL the user info for any future usage </a:t>
            </a:r>
            <a:r>
              <a:rPr lang="en-US" b="1">
                <a:solidFill>
                  <a:srgbClr val="0000FF"/>
                </a:solidFill>
                <a:latin typeface="Calibri" charset="0"/>
              </a:rPr>
              <a:t>&gt; OK</a:t>
            </a:r>
          </a:p>
        </p:txBody>
      </p:sp>
      <p:sp>
        <p:nvSpPr>
          <p:cNvPr id="10244"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5175F724-8F08-4B54-A6D8-A18BC60C566A}" type="slidenum">
              <a:rPr lang="en-US">
                <a:latin typeface="Calibri" charset="0"/>
              </a:rPr>
              <a:pPr hangingPunct="1">
                <a:lnSpc>
                  <a:spcPct val="100000"/>
                </a:lnSpc>
              </a:pPr>
              <a:t>7</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submitLogout</a:t>
            </a:r>
          </a:p>
        </p:txBody>
      </p:sp>
      <p:sp>
        <p:nvSpPr>
          <p:cNvPr id="112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logout</a:t>
            </a:r>
          </a:p>
          <a:p>
            <a:pPr hangingPunct="1">
              <a:lnSpc>
                <a:spcPct val="100000"/>
              </a:lnSpc>
              <a:spcBef>
                <a:spcPts val="638"/>
              </a:spcBef>
              <a:spcAft>
                <a:spcPts val="1425"/>
              </a:spcAft>
              <a:buSzPct val="45000"/>
              <a:buFont typeface="Arial" charset="0"/>
              <a:buChar char="•"/>
            </a:pPr>
            <a:r>
              <a:rPr lang="en-US">
                <a:latin typeface="Calibri" charset="0"/>
              </a:rPr>
              <a:t>Called by: when user clicks on button logout on settings screen</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return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is_online</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126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DF56E17-A745-4A01-B3DA-DA7DD92F6FAF}" type="slidenum">
              <a:rPr lang="en-US">
                <a:latin typeface="Calibri" charset="0"/>
              </a:rPr>
              <a:pPr hangingPunct="1">
                <a:lnSpc>
                  <a:spcPct val="100000"/>
                </a:lnSpc>
              </a:pPr>
              <a:t>8</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submitSignup</a:t>
            </a:r>
            <a:br>
              <a:rPr lang="en-US" sz="4400"/>
            </a:br>
            <a:r>
              <a:rPr lang="en-US" sz="2700" i="1"/>
              <a:t>(moved to phase 2)</a:t>
            </a:r>
          </a:p>
        </p:txBody>
      </p:sp>
      <p:sp>
        <p:nvSpPr>
          <p:cNvPr id="122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signup</a:t>
            </a:r>
          </a:p>
          <a:p>
            <a:pPr hangingPunct="1">
              <a:lnSpc>
                <a:spcPct val="100000"/>
              </a:lnSpc>
              <a:spcBef>
                <a:spcPts val="638"/>
              </a:spcBef>
              <a:spcAft>
                <a:spcPts val="1425"/>
              </a:spcAft>
              <a:buSzPct val="45000"/>
              <a:buFont typeface="Arial" charset="0"/>
              <a:buChar char="•"/>
            </a:pPr>
            <a:r>
              <a:rPr lang="en-US">
                <a:latin typeface="Calibri" charset="0"/>
              </a:rPr>
              <a:t>Called by: when a person signs up</a:t>
            </a:r>
          </a:p>
          <a:p>
            <a:pPr hangingPunct="1">
              <a:lnSpc>
                <a:spcPct val="100000"/>
              </a:lnSpc>
              <a:spcBef>
                <a:spcPts val="638"/>
              </a:spcBef>
              <a:spcAft>
                <a:spcPts val="1425"/>
              </a:spcAft>
              <a:buSzPct val="45000"/>
              <a:buFont typeface="Arial" charset="0"/>
              <a:buChar char="•"/>
            </a:pPr>
            <a:r>
              <a:rPr lang="en-US">
                <a:latin typeface="Calibri" charset="0"/>
              </a:rPr>
              <a:t>Input: photo, email, password, first name, last name, city, state, gender</a:t>
            </a:r>
          </a:p>
          <a:p>
            <a:pPr hangingPunct="1">
              <a:lnSpc>
                <a:spcPct val="100000"/>
              </a:lnSpc>
              <a:spcBef>
                <a:spcPts val="638"/>
              </a:spcBef>
              <a:spcAft>
                <a:spcPts val="1425"/>
              </a:spcAft>
              <a:buSzPct val="45000"/>
              <a:buFont typeface="Arial" charset="0"/>
              <a:buChar char="•"/>
            </a:pPr>
            <a:r>
              <a:rPr lang="en-US">
                <a:latin typeface="Calibri" charset="0"/>
              </a:rPr>
              <a:t>Output: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all columns</a:t>
            </a:r>
            <a:r>
              <a:rPr lang="en-US" b="1">
                <a:solidFill>
                  <a:srgbClr val="0000FF"/>
                </a:solidFill>
                <a:latin typeface="Calibri" charset="0"/>
              </a:rPr>
              <a:t> </a:t>
            </a:r>
            <a:r>
              <a:rPr lang="en-US">
                <a:latin typeface="Calibri" charset="0"/>
              </a:rPr>
              <a:t>(including is_online)</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229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150FF448-B780-4BDA-8A64-105E6EEBD86F}" type="slidenum">
              <a:rPr lang="en-US">
                <a:latin typeface="Calibri" charset="0"/>
              </a:rPr>
              <a:pPr hangingPunct="1">
                <a:lnSpc>
                  <a:spcPct val="100000"/>
                </a:lnSpc>
              </a:pPr>
              <a:t>9</a:t>
            </a:fld>
            <a:endParaRPr lang="en-US">
              <a:latin typeface="Calibri"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3266</Words>
  <Application>Microsoft Macintosh PowerPoint</Application>
  <PresentationFormat>On-screen Show (4:3)</PresentationFormat>
  <Paragraphs>410</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Office Theme</vt:lpstr>
      <vt:lpstr>Web Service Listing</vt:lpstr>
      <vt:lpstr>General Feedback Page 1</vt:lpstr>
      <vt:lpstr>General Feedback Page 2</vt:lpstr>
      <vt:lpstr>User Profile &amp; Setting</vt:lpstr>
      <vt:lpstr>submitLoginFacebook</vt:lpstr>
      <vt:lpstr>submitLoginFacebook</vt:lpstr>
      <vt:lpstr>submitLogin (moved to phase 2)</vt:lpstr>
      <vt:lpstr>submitLogout</vt:lpstr>
      <vt:lpstr>submitSignup (moved to phase 2)</vt:lpstr>
      <vt:lpstr>submitAvatar (moved to phase 2)</vt:lpstr>
      <vt:lpstr>submitForgotPassword (moved to phase 2)</vt:lpstr>
      <vt:lpstr>submitSettingsSocial</vt:lpstr>
      <vt:lpstr>showSettingsSocial</vt:lpstr>
      <vt:lpstr>submitSettingsNotifications</vt:lpstr>
      <vt:lpstr>showSettingsNotifications</vt:lpstr>
      <vt:lpstr>submitSettingsPrivacy</vt:lpstr>
      <vt:lpstr>showSettingsPrivacy</vt:lpstr>
      <vt:lpstr>submitSettingscontactUs</vt:lpstr>
      <vt:lpstr>showAboutTastesync</vt:lpstr>
      <vt:lpstr>submitMyProfileAboutMe</vt:lpstr>
      <vt:lpstr>showAboutMe (removed)</vt:lpstr>
      <vt:lpstr>showNumberFollowing (removed)</vt:lpstr>
      <vt:lpstr>showProfileFollowing</vt:lpstr>
      <vt:lpstr>showNumberFollower (removed)</vt:lpstr>
      <vt:lpstr>showProfileFollower</vt:lpstr>
      <vt:lpstr>showNumberFriend (removed)</vt:lpstr>
      <vt:lpstr>showUserProfileFriend</vt:lpstr>
      <vt:lpstr>submitFollowUserStatusChange</vt:lpstr>
      <vt:lpstr>showFollowStatus</vt:lpstr>
      <vt:lpstr>submitTrustedFriendStatusChange</vt:lpstr>
      <vt:lpstr>showTrustedFriend</vt:lpstr>
      <vt:lpstr>showTrustedFriend</vt:lpstr>
      <vt:lpstr>submitSignupDetail</vt:lpstr>
      <vt:lpstr>showSignupDetail</vt:lpstr>
      <vt:lpstr>showMyProfileHome</vt:lpstr>
      <vt:lpstr>showProfileRestaurants</vt:lpstr>
      <vt:lpstr>inviteFriend</vt:lpstr>
      <vt:lpstr>submitUserReport</vt:lpstr>
      <vt:lpstr>sendMessageToUser</vt:lpstr>
      <vt:lpstr>showRestaurantSuggestion</vt:lpstr>
      <vt:lpstr>showRestaurantSuggestion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 Listing</dc:title>
  <dc:creator>HP-PC</dc:creator>
  <cp:lastModifiedBy>Deepinder Gulati</cp:lastModifiedBy>
  <cp:revision>2</cp:revision>
  <cp:lastPrinted>1601-01-01T00:00:00Z</cp:lastPrinted>
  <dcterms:created xsi:type="dcterms:W3CDTF">1601-01-01T00:00:00Z</dcterms:created>
  <dcterms:modified xsi:type="dcterms:W3CDTF">2013-07-08T21:23:01Z</dcterms:modified>
</cp:coreProperties>
</file>