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3"/>
  </p:notesMasterIdLst>
  <p:sldIdLst>
    <p:sldId id="330" r:id="rId2"/>
    <p:sldId id="384" r:id="rId3"/>
    <p:sldId id="430" r:id="rId4"/>
    <p:sldId id="431" r:id="rId5"/>
    <p:sldId id="432" r:id="rId6"/>
    <p:sldId id="433" r:id="rId7"/>
    <p:sldId id="434" r:id="rId8"/>
    <p:sldId id="435" r:id="rId9"/>
    <p:sldId id="436" r:id="rId10"/>
    <p:sldId id="429" r:id="rId11"/>
    <p:sldId id="282" r:id="rId12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C000"/>
    <a:srgbClr val="A72020"/>
    <a:srgbClr val="FCFCFC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A0E1A2-AA0A-4006-974F-E157374D2A37}" v="70" dt="2023-02-14T13:10:18.3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B18EA0-3E74-4DE2-9492-A60C41E55885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A7B6C6F-4381-4806-A027-604B885FC9EB}">
      <dgm:prSet phldrT="[文本]"/>
      <dgm:spPr/>
      <dgm:t>
        <a:bodyPr/>
        <a:lstStyle/>
        <a:p>
          <a:r>
            <a:rPr lang="en-US" altLang="zh-CN" dirty="0"/>
            <a:t>20</a:t>
          </a:r>
          <a:r>
            <a:rPr lang="en-US" altLang="zh-CN" baseline="30000" dirty="0"/>
            <a:t>th</a:t>
          </a:r>
          <a:r>
            <a:rPr lang="en-US" altLang="zh-CN" dirty="0"/>
            <a:t> century</a:t>
          </a:r>
          <a:endParaRPr lang="zh-CN" altLang="en-US" dirty="0"/>
        </a:p>
      </dgm:t>
    </dgm:pt>
    <dgm:pt modelId="{BAB1D2E2-C351-4BDD-A8A3-F8253F93A602}" type="parTrans" cxnId="{133257FC-670C-4E16-BFE3-D54FBE071D38}">
      <dgm:prSet/>
      <dgm:spPr/>
      <dgm:t>
        <a:bodyPr/>
        <a:lstStyle/>
        <a:p>
          <a:endParaRPr lang="zh-CN" altLang="en-US"/>
        </a:p>
      </dgm:t>
    </dgm:pt>
    <dgm:pt modelId="{2E2EFD19-2A96-45C5-92F3-72808C1FB243}" type="sibTrans" cxnId="{133257FC-670C-4E16-BFE3-D54FBE071D38}">
      <dgm:prSet/>
      <dgm:spPr/>
      <dgm:t>
        <a:bodyPr/>
        <a:lstStyle/>
        <a:p>
          <a:endParaRPr lang="zh-CN" altLang="en-US"/>
        </a:p>
      </dgm:t>
    </dgm:pt>
    <dgm:pt modelId="{310E4534-7318-4930-B5F4-D65DD84CA8BC}">
      <dgm:prSet phldrT="[文本]" custT="1"/>
      <dgm:spPr/>
      <dgm:t>
        <a:bodyPr/>
        <a:lstStyle/>
        <a:p>
          <a:r>
            <a:rPr lang="en-US" altLang="zh-CN" sz="1400" dirty="0"/>
            <a:t>Statistic Models</a:t>
          </a:r>
          <a:endParaRPr lang="zh-CN" altLang="en-US" sz="1400" dirty="0"/>
        </a:p>
      </dgm:t>
    </dgm:pt>
    <dgm:pt modelId="{47381E73-F92B-41E7-8D17-9C3488259B40}" type="parTrans" cxnId="{3A049215-C992-4771-B8DF-C0421084E7E5}">
      <dgm:prSet/>
      <dgm:spPr/>
      <dgm:t>
        <a:bodyPr/>
        <a:lstStyle/>
        <a:p>
          <a:endParaRPr lang="zh-CN" altLang="en-US"/>
        </a:p>
      </dgm:t>
    </dgm:pt>
    <dgm:pt modelId="{56738F22-74B1-420C-ADA0-6537262A77F0}" type="sibTrans" cxnId="{3A049215-C992-4771-B8DF-C0421084E7E5}">
      <dgm:prSet/>
      <dgm:spPr/>
      <dgm:t>
        <a:bodyPr/>
        <a:lstStyle/>
        <a:p>
          <a:endParaRPr lang="zh-CN" altLang="en-US"/>
        </a:p>
      </dgm:t>
    </dgm:pt>
    <dgm:pt modelId="{AB6EAB6A-7CE2-42E9-B83F-3C46B8678FBB}">
      <dgm:prSet phldrT="[文本]" custT="1"/>
      <dgm:spPr/>
      <dgm:t>
        <a:bodyPr/>
        <a:lstStyle/>
        <a:p>
          <a:r>
            <a:rPr lang="en-US" altLang="zh-CN" sz="1800" dirty="0"/>
            <a:t>In 2000s</a:t>
          </a:r>
          <a:endParaRPr lang="zh-CN" altLang="en-US" sz="1800" dirty="0"/>
        </a:p>
      </dgm:t>
    </dgm:pt>
    <dgm:pt modelId="{01D706E8-948F-464C-864E-15D26EDA9B6D}" type="parTrans" cxnId="{6C7BD063-2AD1-46AD-8595-E5F7D84655E3}">
      <dgm:prSet/>
      <dgm:spPr/>
      <dgm:t>
        <a:bodyPr/>
        <a:lstStyle/>
        <a:p>
          <a:endParaRPr lang="zh-CN" altLang="en-US"/>
        </a:p>
      </dgm:t>
    </dgm:pt>
    <dgm:pt modelId="{4B365C64-EC00-4344-AA6C-E8A970790389}" type="sibTrans" cxnId="{6C7BD063-2AD1-46AD-8595-E5F7D84655E3}">
      <dgm:prSet/>
      <dgm:spPr/>
      <dgm:t>
        <a:bodyPr/>
        <a:lstStyle/>
        <a:p>
          <a:endParaRPr lang="zh-CN" altLang="en-US"/>
        </a:p>
      </dgm:t>
    </dgm:pt>
    <dgm:pt modelId="{3FAC17F3-FF48-44B6-945F-5D0501294B59}">
      <dgm:prSet phldrT="[文本]" custT="1"/>
      <dgm:spPr/>
      <dgm:t>
        <a:bodyPr/>
        <a:lstStyle/>
        <a:p>
          <a:r>
            <a:rPr lang="en-US" altLang="zh-CN" sz="1400" dirty="0"/>
            <a:t>Neural Networks</a:t>
          </a:r>
          <a:endParaRPr lang="zh-CN" altLang="en-US" sz="1400" dirty="0"/>
        </a:p>
      </dgm:t>
    </dgm:pt>
    <dgm:pt modelId="{0D257722-A5ED-48B1-BEB0-E279037279D2}" type="parTrans" cxnId="{1E80028C-DC8B-416F-8E9A-B7F186B383CE}">
      <dgm:prSet/>
      <dgm:spPr/>
      <dgm:t>
        <a:bodyPr/>
        <a:lstStyle/>
        <a:p>
          <a:endParaRPr lang="zh-CN" altLang="en-US"/>
        </a:p>
      </dgm:t>
    </dgm:pt>
    <dgm:pt modelId="{4FF8221D-55CC-4D86-932A-AEE546E86439}" type="sibTrans" cxnId="{1E80028C-DC8B-416F-8E9A-B7F186B383CE}">
      <dgm:prSet/>
      <dgm:spPr/>
      <dgm:t>
        <a:bodyPr/>
        <a:lstStyle/>
        <a:p>
          <a:endParaRPr lang="zh-CN" altLang="en-US"/>
        </a:p>
      </dgm:t>
    </dgm:pt>
    <dgm:pt modelId="{74F8449D-21EE-42FD-A6BE-4A3267D6A0FC}">
      <dgm:prSet phldrT="[文本]"/>
      <dgm:spPr/>
      <dgm:t>
        <a:bodyPr/>
        <a:lstStyle/>
        <a:p>
          <a:r>
            <a:rPr lang="en-US" altLang="zh-CN" dirty="0"/>
            <a:t>Now</a:t>
          </a:r>
          <a:endParaRPr lang="zh-CN" altLang="en-US" dirty="0"/>
        </a:p>
      </dgm:t>
    </dgm:pt>
    <dgm:pt modelId="{C0F66FA0-E9E6-4339-88C2-0F1883E28DC7}" type="parTrans" cxnId="{4C593CB3-B55F-46C8-A9F0-6DDD0E03188B}">
      <dgm:prSet/>
      <dgm:spPr/>
      <dgm:t>
        <a:bodyPr/>
        <a:lstStyle/>
        <a:p>
          <a:endParaRPr lang="zh-CN" altLang="en-US"/>
        </a:p>
      </dgm:t>
    </dgm:pt>
    <dgm:pt modelId="{D6C07CF3-F49B-4C15-B467-849F27F3A743}" type="sibTrans" cxnId="{4C593CB3-B55F-46C8-A9F0-6DDD0E03188B}">
      <dgm:prSet/>
      <dgm:spPr/>
      <dgm:t>
        <a:bodyPr/>
        <a:lstStyle/>
        <a:p>
          <a:endParaRPr lang="zh-CN" altLang="en-US"/>
        </a:p>
      </dgm:t>
    </dgm:pt>
    <dgm:pt modelId="{36B1D314-F0B2-402D-85CC-1C744A6725BD}">
      <dgm:prSet phldrT="[文本]" custT="1"/>
      <dgm:spPr/>
      <dgm:t>
        <a:bodyPr/>
        <a:lstStyle/>
        <a:p>
          <a:r>
            <a:rPr lang="en-US" altLang="zh-CN" sz="1600" dirty="0"/>
            <a:t>Large LM</a:t>
          </a:r>
          <a:endParaRPr lang="zh-CN" altLang="en-US" sz="1600" dirty="0"/>
        </a:p>
      </dgm:t>
    </dgm:pt>
    <dgm:pt modelId="{2AA8559F-C614-4DC0-B8A3-A1816270FEC0}" type="parTrans" cxnId="{52C450AD-F2DE-4083-B058-A6FBFFE81886}">
      <dgm:prSet/>
      <dgm:spPr/>
      <dgm:t>
        <a:bodyPr/>
        <a:lstStyle/>
        <a:p>
          <a:endParaRPr lang="zh-CN" altLang="en-US"/>
        </a:p>
      </dgm:t>
    </dgm:pt>
    <dgm:pt modelId="{8B2B6DE6-46CD-42FE-BA9F-473040AE38F8}" type="sibTrans" cxnId="{52C450AD-F2DE-4083-B058-A6FBFFE81886}">
      <dgm:prSet/>
      <dgm:spPr/>
      <dgm:t>
        <a:bodyPr/>
        <a:lstStyle/>
        <a:p>
          <a:endParaRPr lang="zh-CN" altLang="en-US"/>
        </a:p>
      </dgm:t>
    </dgm:pt>
    <dgm:pt modelId="{031F24EC-DFA8-45F5-873C-FE82B5ED344A}">
      <dgm:prSet phldrT="[文本]" custT="1"/>
      <dgm:spPr/>
      <dgm:t>
        <a:bodyPr/>
        <a:lstStyle/>
        <a:p>
          <a:r>
            <a:rPr lang="en-US" altLang="zh-CN" sz="1400" dirty="0"/>
            <a:t>Markov Chain</a:t>
          </a:r>
          <a:endParaRPr lang="zh-CN" altLang="en-US" sz="1400" dirty="0"/>
        </a:p>
      </dgm:t>
    </dgm:pt>
    <dgm:pt modelId="{5AA97E28-A1EB-4097-B15C-0CB773984C2C}" type="parTrans" cxnId="{374092A5-3BD1-4ACC-BA5D-BBE0D1119B7C}">
      <dgm:prSet/>
      <dgm:spPr/>
      <dgm:t>
        <a:bodyPr/>
        <a:lstStyle/>
        <a:p>
          <a:endParaRPr lang="zh-CN" altLang="en-US"/>
        </a:p>
      </dgm:t>
    </dgm:pt>
    <dgm:pt modelId="{A471F1D6-E939-492F-AE6D-71191788B654}" type="sibTrans" cxnId="{374092A5-3BD1-4ACC-BA5D-BBE0D1119B7C}">
      <dgm:prSet/>
      <dgm:spPr/>
      <dgm:t>
        <a:bodyPr/>
        <a:lstStyle/>
        <a:p>
          <a:endParaRPr lang="zh-CN" altLang="en-US"/>
        </a:p>
      </dgm:t>
    </dgm:pt>
    <dgm:pt modelId="{4987ED65-6CCF-47E0-BA00-9141FACFE27A}">
      <dgm:prSet phldrT="[文本]" custT="1"/>
      <dgm:spPr/>
      <dgm:t>
        <a:bodyPr/>
        <a:lstStyle/>
        <a:p>
          <a:r>
            <a:rPr lang="en-US" altLang="zh-CN" sz="1400" dirty="0"/>
            <a:t>RNN(2010)</a:t>
          </a:r>
          <a:endParaRPr lang="zh-CN" altLang="en-US" sz="1400" dirty="0"/>
        </a:p>
      </dgm:t>
    </dgm:pt>
    <dgm:pt modelId="{C7179F6C-7D50-4A38-B7F6-ECAEF32FCA3A}" type="parTrans" cxnId="{DAC16017-57BC-4DC6-8DE3-DABBE2C64087}">
      <dgm:prSet/>
      <dgm:spPr/>
      <dgm:t>
        <a:bodyPr/>
        <a:lstStyle/>
        <a:p>
          <a:endParaRPr lang="zh-CN" altLang="en-US"/>
        </a:p>
      </dgm:t>
    </dgm:pt>
    <dgm:pt modelId="{F99540CB-BE0D-4F16-9B12-9B89835A8F59}" type="sibTrans" cxnId="{DAC16017-57BC-4DC6-8DE3-DABBE2C64087}">
      <dgm:prSet/>
      <dgm:spPr/>
      <dgm:t>
        <a:bodyPr/>
        <a:lstStyle/>
        <a:p>
          <a:endParaRPr lang="zh-CN" altLang="en-US"/>
        </a:p>
      </dgm:t>
    </dgm:pt>
    <dgm:pt modelId="{2904C878-0F08-41EB-8A10-DC51B74C7B49}">
      <dgm:prSet phldrT="[文本]" custT="1"/>
      <dgm:spPr/>
      <dgm:t>
        <a:bodyPr/>
        <a:lstStyle/>
        <a:p>
          <a:r>
            <a:rPr lang="en-US" altLang="zh-CN" sz="1400" dirty="0"/>
            <a:t>LSTM(2016)</a:t>
          </a:r>
          <a:endParaRPr lang="zh-CN" altLang="en-US" sz="1400" dirty="0"/>
        </a:p>
      </dgm:t>
    </dgm:pt>
    <dgm:pt modelId="{5171F17F-87D9-4C1F-9540-4957B9AC2BD1}" type="parTrans" cxnId="{BC9EF528-F3AE-4A1D-A6CA-404E7B4F0B13}">
      <dgm:prSet/>
      <dgm:spPr/>
      <dgm:t>
        <a:bodyPr/>
        <a:lstStyle/>
        <a:p>
          <a:endParaRPr lang="zh-CN" altLang="en-US"/>
        </a:p>
      </dgm:t>
    </dgm:pt>
    <dgm:pt modelId="{181E2932-01E6-42EE-872A-90CCA51F7FDA}" type="sibTrans" cxnId="{BC9EF528-F3AE-4A1D-A6CA-404E7B4F0B13}">
      <dgm:prSet/>
      <dgm:spPr/>
      <dgm:t>
        <a:bodyPr/>
        <a:lstStyle/>
        <a:p>
          <a:endParaRPr lang="zh-CN" altLang="en-US"/>
        </a:p>
      </dgm:t>
    </dgm:pt>
    <dgm:pt modelId="{6FF15A5D-D279-4539-AE8D-66AFBD97204E}">
      <dgm:prSet phldrT="[文本]" custT="1"/>
      <dgm:spPr/>
      <dgm:t>
        <a:bodyPr/>
        <a:lstStyle/>
        <a:p>
          <a:r>
            <a:rPr lang="en-US" altLang="zh-CN" sz="1400" dirty="0"/>
            <a:t>Transformer</a:t>
          </a:r>
          <a:endParaRPr lang="zh-CN" altLang="en-US" sz="1400" dirty="0"/>
        </a:p>
      </dgm:t>
    </dgm:pt>
    <dgm:pt modelId="{CE04E7F4-8D33-46D0-9969-F45E3EBA98E4}" type="parTrans" cxnId="{EDDADCFC-3D9D-45E6-8277-274871C9D378}">
      <dgm:prSet/>
      <dgm:spPr/>
      <dgm:t>
        <a:bodyPr/>
        <a:lstStyle/>
        <a:p>
          <a:endParaRPr lang="zh-CN" altLang="en-US"/>
        </a:p>
      </dgm:t>
    </dgm:pt>
    <dgm:pt modelId="{3074E667-7B0E-4DBE-94B0-F4618E6D769E}" type="sibTrans" cxnId="{EDDADCFC-3D9D-45E6-8277-274871C9D378}">
      <dgm:prSet/>
      <dgm:spPr/>
      <dgm:t>
        <a:bodyPr/>
        <a:lstStyle/>
        <a:p>
          <a:endParaRPr lang="zh-CN" altLang="en-US"/>
        </a:p>
      </dgm:t>
    </dgm:pt>
    <dgm:pt modelId="{E03FA625-4226-44DC-8744-4A4164BF8E7C}">
      <dgm:prSet phldrT="[文本]" custT="1"/>
      <dgm:spPr/>
      <dgm:t>
        <a:bodyPr/>
        <a:lstStyle/>
        <a:p>
          <a:r>
            <a:rPr lang="en-US" altLang="zh-CN" sz="1600" dirty="0"/>
            <a:t>GPT</a:t>
          </a:r>
          <a:endParaRPr lang="zh-CN" altLang="en-US" sz="1600" dirty="0"/>
        </a:p>
      </dgm:t>
    </dgm:pt>
    <dgm:pt modelId="{8CD368A3-4857-4FF8-98DF-E1D0DD220F5F}" type="parTrans" cxnId="{5FAE094E-49E9-47C2-ADB1-315D51EA7998}">
      <dgm:prSet/>
      <dgm:spPr/>
      <dgm:t>
        <a:bodyPr/>
        <a:lstStyle/>
        <a:p>
          <a:endParaRPr lang="zh-CN" altLang="en-US"/>
        </a:p>
      </dgm:t>
    </dgm:pt>
    <dgm:pt modelId="{03B115FD-BE8D-43DA-83AE-5DB6C3AF6A07}" type="sibTrans" cxnId="{5FAE094E-49E9-47C2-ADB1-315D51EA7998}">
      <dgm:prSet/>
      <dgm:spPr/>
      <dgm:t>
        <a:bodyPr/>
        <a:lstStyle/>
        <a:p>
          <a:endParaRPr lang="zh-CN" altLang="en-US"/>
        </a:p>
      </dgm:t>
    </dgm:pt>
    <dgm:pt modelId="{0B1CD898-FFA5-44E4-BC0F-9CE3594A43A7}">
      <dgm:prSet phldrT="[文本]" custT="1"/>
      <dgm:spPr/>
      <dgm:t>
        <a:bodyPr/>
        <a:lstStyle/>
        <a:p>
          <a:r>
            <a:rPr lang="en-US" altLang="zh-CN" sz="1600" dirty="0"/>
            <a:t>Derivatives </a:t>
          </a:r>
          <a:endParaRPr lang="zh-CN" altLang="en-US" sz="1600" dirty="0"/>
        </a:p>
      </dgm:t>
    </dgm:pt>
    <dgm:pt modelId="{A3947F76-03D8-45B6-ACBB-6F56C19A552D}" type="parTrans" cxnId="{43632B4B-F841-4F50-A102-61E74491B662}">
      <dgm:prSet/>
      <dgm:spPr/>
      <dgm:t>
        <a:bodyPr/>
        <a:lstStyle/>
        <a:p>
          <a:endParaRPr lang="zh-CN" altLang="en-US"/>
        </a:p>
      </dgm:t>
    </dgm:pt>
    <dgm:pt modelId="{883D00E6-D001-4508-BA02-AD833BB70746}" type="sibTrans" cxnId="{43632B4B-F841-4F50-A102-61E74491B662}">
      <dgm:prSet/>
      <dgm:spPr/>
      <dgm:t>
        <a:bodyPr/>
        <a:lstStyle/>
        <a:p>
          <a:endParaRPr lang="zh-CN" altLang="en-US"/>
        </a:p>
      </dgm:t>
    </dgm:pt>
    <dgm:pt modelId="{011905CA-EDBC-413F-92FE-AE8BCF70FFA1}" type="pres">
      <dgm:prSet presAssocID="{35B18EA0-3E74-4DE2-9492-A60C41E55885}" presName="linearFlow" presStyleCnt="0">
        <dgm:presLayoutVars>
          <dgm:dir/>
          <dgm:animLvl val="lvl"/>
          <dgm:resizeHandles val="exact"/>
        </dgm:presLayoutVars>
      </dgm:prSet>
      <dgm:spPr/>
    </dgm:pt>
    <dgm:pt modelId="{FAD28161-AE66-492C-8D3A-BE44A92059D8}" type="pres">
      <dgm:prSet presAssocID="{BA7B6C6F-4381-4806-A027-604B885FC9EB}" presName="composite" presStyleCnt="0"/>
      <dgm:spPr/>
    </dgm:pt>
    <dgm:pt modelId="{F2A8C857-001D-4FA6-887A-0D61C97EF58A}" type="pres">
      <dgm:prSet presAssocID="{BA7B6C6F-4381-4806-A027-604B885FC9EB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777B6D7-20CE-47EE-8F2E-ADDDF286F7B2}" type="pres">
      <dgm:prSet presAssocID="{BA7B6C6F-4381-4806-A027-604B885FC9EB}" presName="parSh" presStyleLbl="node1" presStyleIdx="0" presStyleCnt="3"/>
      <dgm:spPr/>
    </dgm:pt>
    <dgm:pt modelId="{DF170210-6A17-4202-B218-DBE8CCA13031}" type="pres">
      <dgm:prSet presAssocID="{BA7B6C6F-4381-4806-A027-604B885FC9EB}" presName="desTx" presStyleLbl="fgAcc1" presStyleIdx="0" presStyleCnt="3">
        <dgm:presLayoutVars>
          <dgm:bulletEnabled val="1"/>
        </dgm:presLayoutVars>
      </dgm:prSet>
      <dgm:spPr/>
    </dgm:pt>
    <dgm:pt modelId="{79C4769E-A688-4C64-88EF-DDFE3CAA4040}" type="pres">
      <dgm:prSet presAssocID="{2E2EFD19-2A96-45C5-92F3-72808C1FB243}" presName="sibTrans" presStyleLbl="sibTrans2D1" presStyleIdx="0" presStyleCnt="2"/>
      <dgm:spPr/>
    </dgm:pt>
    <dgm:pt modelId="{6C4CE21D-090A-4494-83D8-547F574B577D}" type="pres">
      <dgm:prSet presAssocID="{2E2EFD19-2A96-45C5-92F3-72808C1FB243}" presName="connTx" presStyleLbl="sibTrans2D1" presStyleIdx="0" presStyleCnt="2"/>
      <dgm:spPr/>
    </dgm:pt>
    <dgm:pt modelId="{4D3845BF-9B71-4459-9391-A47B7328F43E}" type="pres">
      <dgm:prSet presAssocID="{AB6EAB6A-7CE2-42E9-B83F-3C46B8678FBB}" presName="composite" presStyleCnt="0"/>
      <dgm:spPr/>
    </dgm:pt>
    <dgm:pt modelId="{8E95D05B-FCE7-4451-BED2-B0E205BDA7D4}" type="pres">
      <dgm:prSet presAssocID="{AB6EAB6A-7CE2-42E9-B83F-3C46B8678FBB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49F7340-DEF4-4BFA-AAEA-5D2B05199F07}" type="pres">
      <dgm:prSet presAssocID="{AB6EAB6A-7CE2-42E9-B83F-3C46B8678FBB}" presName="parSh" presStyleLbl="node1" presStyleIdx="1" presStyleCnt="3" custLinFactNeighborX="2190" custLinFactNeighborY="-62"/>
      <dgm:spPr/>
    </dgm:pt>
    <dgm:pt modelId="{78241D1A-BB85-439A-86F8-40B7A11A9BB9}" type="pres">
      <dgm:prSet presAssocID="{AB6EAB6A-7CE2-42E9-B83F-3C46B8678FBB}" presName="desTx" presStyleLbl="fgAcc1" presStyleIdx="1" presStyleCnt="3">
        <dgm:presLayoutVars>
          <dgm:bulletEnabled val="1"/>
        </dgm:presLayoutVars>
      </dgm:prSet>
      <dgm:spPr/>
    </dgm:pt>
    <dgm:pt modelId="{3B8A82F8-8E64-4F41-B695-86080076EAEF}" type="pres">
      <dgm:prSet presAssocID="{4B365C64-EC00-4344-AA6C-E8A970790389}" presName="sibTrans" presStyleLbl="sibTrans2D1" presStyleIdx="1" presStyleCnt="2"/>
      <dgm:spPr/>
    </dgm:pt>
    <dgm:pt modelId="{9F762606-B5FD-4710-89CE-3A06ABCBF0CB}" type="pres">
      <dgm:prSet presAssocID="{4B365C64-EC00-4344-AA6C-E8A970790389}" presName="connTx" presStyleLbl="sibTrans2D1" presStyleIdx="1" presStyleCnt="2"/>
      <dgm:spPr/>
    </dgm:pt>
    <dgm:pt modelId="{156182F2-A05B-44A3-9A14-A990082512AA}" type="pres">
      <dgm:prSet presAssocID="{74F8449D-21EE-42FD-A6BE-4A3267D6A0FC}" presName="composite" presStyleCnt="0"/>
      <dgm:spPr/>
    </dgm:pt>
    <dgm:pt modelId="{D10BC159-BC9F-4666-8B62-2AEF5AD94A00}" type="pres">
      <dgm:prSet presAssocID="{74F8449D-21EE-42FD-A6BE-4A3267D6A0FC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AF6E3E2-992D-45E9-A21A-5B52C70F6E19}" type="pres">
      <dgm:prSet presAssocID="{74F8449D-21EE-42FD-A6BE-4A3267D6A0FC}" presName="parSh" presStyleLbl="node1" presStyleIdx="2" presStyleCnt="3"/>
      <dgm:spPr/>
    </dgm:pt>
    <dgm:pt modelId="{9E617F05-41E1-413D-BE30-366B7B89B710}" type="pres">
      <dgm:prSet presAssocID="{74F8449D-21EE-42FD-A6BE-4A3267D6A0FC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E214A05-722E-47DE-BBF3-7B85187224A6}" type="presOf" srcId="{74F8449D-21EE-42FD-A6BE-4A3267D6A0FC}" destId="{2AF6E3E2-992D-45E9-A21A-5B52C70F6E19}" srcOrd="1" destOrd="0" presId="urn:microsoft.com/office/officeart/2005/8/layout/process3"/>
    <dgm:cxn modelId="{44A4800A-5BEF-4163-B8C2-FA63AEDE4F26}" type="presOf" srcId="{2E2EFD19-2A96-45C5-92F3-72808C1FB243}" destId="{6C4CE21D-090A-4494-83D8-547F574B577D}" srcOrd="1" destOrd="0" presId="urn:microsoft.com/office/officeart/2005/8/layout/process3"/>
    <dgm:cxn modelId="{3A049215-C992-4771-B8DF-C0421084E7E5}" srcId="{BA7B6C6F-4381-4806-A027-604B885FC9EB}" destId="{310E4534-7318-4930-B5F4-D65DD84CA8BC}" srcOrd="0" destOrd="0" parTransId="{47381E73-F92B-41E7-8D17-9C3488259B40}" sibTransId="{56738F22-74B1-420C-ADA0-6537262A77F0}"/>
    <dgm:cxn modelId="{DAC16017-57BC-4DC6-8DE3-DABBE2C64087}" srcId="{3FAC17F3-FF48-44B6-945F-5D0501294B59}" destId="{4987ED65-6CCF-47E0-BA00-9141FACFE27A}" srcOrd="0" destOrd="0" parTransId="{C7179F6C-7D50-4A38-B7F6-ECAEF32FCA3A}" sibTransId="{F99540CB-BE0D-4F16-9B12-9B89835A8F59}"/>
    <dgm:cxn modelId="{BC9EF528-F3AE-4A1D-A6CA-404E7B4F0B13}" srcId="{3FAC17F3-FF48-44B6-945F-5D0501294B59}" destId="{2904C878-0F08-41EB-8A10-DC51B74C7B49}" srcOrd="1" destOrd="0" parTransId="{5171F17F-87D9-4C1F-9540-4957B9AC2BD1}" sibTransId="{181E2932-01E6-42EE-872A-90CCA51F7FDA}"/>
    <dgm:cxn modelId="{6C7BD063-2AD1-46AD-8595-E5F7D84655E3}" srcId="{35B18EA0-3E74-4DE2-9492-A60C41E55885}" destId="{AB6EAB6A-7CE2-42E9-B83F-3C46B8678FBB}" srcOrd="1" destOrd="0" parTransId="{01D706E8-948F-464C-864E-15D26EDA9B6D}" sibTransId="{4B365C64-EC00-4344-AA6C-E8A970790389}"/>
    <dgm:cxn modelId="{B1C0F267-5B69-440D-9470-D44E4779B24D}" type="presOf" srcId="{74F8449D-21EE-42FD-A6BE-4A3267D6A0FC}" destId="{D10BC159-BC9F-4666-8B62-2AEF5AD94A00}" srcOrd="0" destOrd="0" presId="urn:microsoft.com/office/officeart/2005/8/layout/process3"/>
    <dgm:cxn modelId="{43632B4B-F841-4F50-A102-61E74491B662}" srcId="{36B1D314-F0B2-402D-85CC-1C744A6725BD}" destId="{0B1CD898-FFA5-44E4-BC0F-9CE3594A43A7}" srcOrd="1" destOrd="0" parTransId="{A3947F76-03D8-45B6-ACBB-6F56C19A552D}" sibTransId="{883D00E6-D001-4508-BA02-AD833BB70746}"/>
    <dgm:cxn modelId="{5FAE094E-49E9-47C2-ADB1-315D51EA7998}" srcId="{36B1D314-F0B2-402D-85CC-1C744A6725BD}" destId="{E03FA625-4226-44DC-8744-4A4164BF8E7C}" srcOrd="0" destOrd="0" parTransId="{8CD368A3-4857-4FF8-98DF-E1D0DD220F5F}" sibTransId="{03B115FD-BE8D-43DA-83AE-5DB6C3AF6A07}"/>
    <dgm:cxn modelId="{A2F7B674-C1C3-404D-9A82-BB393F018BF8}" type="presOf" srcId="{3FAC17F3-FF48-44B6-945F-5D0501294B59}" destId="{78241D1A-BB85-439A-86F8-40B7A11A9BB9}" srcOrd="0" destOrd="0" presId="urn:microsoft.com/office/officeart/2005/8/layout/process3"/>
    <dgm:cxn modelId="{F3C0D457-8484-4B8D-93B1-4BF053A5D872}" type="presOf" srcId="{AB6EAB6A-7CE2-42E9-B83F-3C46B8678FBB}" destId="{8E95D05B-FCE7-4451-BED2-B0E205BDA7D4}" srcOrd="0" destOrd="0" presId="urn:microsoft.com/office/officeart/2005/8/layout/process3"/>
    <dgm:cxn modelId="{5FDA387F-E13E-4531-9FEE-41731A11D90C}" type="presOf" srcId="{2E2EFD19-2A96-45C5-92F3-72808C1FB243}" destId="{79C4769E-A688-4C64-88EF-DDFE3CAA4040}" srcOrd="0" destOrd="0" presId="urn:microsoft.com/office/officeart/2005/8/layout/process3"/>
    <dgm:cxn modelId="{EBF73F84-3C42-4649-88B3-BE9A8814F152}" type="presOf" srcId="{BA7B6C6F-4381-4806-A027-604B885FC9EB}" destId="{A777B6D7-20CE-47EE-8F2E-ADDDF286F7B2}" srcOrd="1" destOrd="0" presId="urn:microsoft.com/office/officeart/2005/8/layout/process3"/>
    <dgm:cxn modelId="{B0146184-9C6B-4AC7-94BC-2A941FEC7612}" type="presOf" srcId="{031F24EC-DFA8-45F5-873C-FE82B5ED344A}" destId="{DF170210-6A17-4202-B218-DBE8CCA13031}" srcOrd="0" destOrd="1" presId="urn:microsoft.com/office/officeart/2005/8/layout/process3"/>
    <dgm:cxn modelId="{1E80028C-DC8B-416F-8E9A-B7F186B383CE}" srcId="{AB6EAB6A-7CE2-42E9-B83F-3C46B8678FBB}" destId="{3FAC17F3-FF48-44B6-945F-5D0501294B59}" srcOrd="0" destOrd="0" parTransId="{0D257722-A5ED-48B1-BEB0-E279037279D2}" sibTransId="{4FF8221D-55CC-4D86-932A-AEE546E86439}"/>
    <dgm:cxn modelId="{42A4C691-ABB2-4549-BF07-0F57BC6F9F80}" type="presOf" srcId="{4B365C64-EC00-4344-AA6C-E8A970790389}" destId="{3B8A82F8-8E64-4F41-B695-86080076EAEF}" srcOrd="0" destOrd="0" presId="urn:microsoft.com/office/officeart/2005/8/layout/process3"/>
    <dgm:cxn modelId="{8F4C4D96-7A1B-4002-B431-5852061CF55D}" type="presOf" srcId="{BA7B6C6F-4381-4806-A027-604B885FC9EB}" destId="{F2A8C857-001D-4FA6-887A-0D61C97EF58A}" srcOrd="0" destOrd="0" presId="urn:microsoft.com/office/officeart/2005/8/layout/process3"/>
    <dgm:cxn modelId="{E8DF779A-5BA0-42E8-8303-94E51C9CBE06}" type="presOf" srcId="{35B18EA0-3E74-4DE2-9492-A60C41E55885}" destId="{011905CA-EDBC-413F-92FE-AE8BCF70FFA1}" srcOrd="0" destOrd="0" presId="urn:microsoft.com/office/officeart/2005/8/layout/process3"/>
    <dgm:cxn modelId="{A40AF2A0-F520-4235-8CC1-9AEFDA86D68F}" type="presOf" srcId="{4987ED65-6CCF-47E0-BA00-9141FACFE27A}" destId="{78241D1A-BB85-439A-86F8-40B7A11A9BB9}" srcOrd="0" destOrd="1" presId="urn:microsoft.com/office/officeart/2005/8/layout/process3"/>
    <dgm:cxn modelId="{3BD2FCA1-C919-43AE-90D2-EF1301ECDAF7}" type="presOf" srcId="{310E4534-7318-4930-B5F4-D65DD84CA8BC}" destId="{DF170210-6A17-4202-B218-DBE8CCA13031}" srcOrd="0" destOrd="0" presId="urn:microsoft.com/office/officeart/2005/8/layout/process3"/>
    <dgm:cxn modelId="{374092A5-3BD1-4ACC-BA5D-BBE0D1119B7C}" srcId="{310E4534-7318-4930-B5F4-D65DD84CA8BC}" destId="{031F24EC-DFA8-45F5-873C-FE82B5ED344A}" srcOrd="0" destOrd="0" parTransId="{5AA97E28-A1EB-4097-B15C-0CB773984C2C}" sibTransId="{A471F1D6-E939-492F-AE6D-71191788B654}"/>
    <dgm:cxn modelId="{88CF17A7-DE43-43D7-B932-B4378A7DB1F7}" type="presOf" srcId="{4B365C64-EC00-4344-AA6C-E8A970790389}" destId="{9F762606-B5FD-4710-89CE-3A06ABCBF0CB}" srcOrd="1" destOrd="0" presId="urn:microsoft.com/office/officeart/2005/8/layout/process3"/>
    <dgm:cxn modelId="{BFD7BAAC-D8B2-44EF-8564-A4478BADECBF}" type="presOf" srcId="{AB6EAB6A-7CE2-42E9-B83F-3C46B8678FBB}" destId="{249F7340-DEF4-4BFA-AAEA-5D2B05199F07}" srcOrd="1" destOrd="0" presId="urn:microsoft.com/office/officeart/2005/8/layout/process3"/>
    <dgm:cxn modelId="{52C450AD-F2DE-4083-B058-A6FBFFE81886}" srcId="{74F8449D-21EE-42FD-A6BE-4A3267D6A0FC}" destId="{36B1D314-F0B2-402D-85CC-1C744A6725BD}" srcOrd="0" destOrd="0" parTransId="{2AA8559F-C614-4DC0-B8A3-A1816270FEC0}" sibTransId="{8B2B6DE6-46CD-42FE-BA9F-473040AE38F8}"/>
    <dgm:cxn modelId="{4C593CB3-B55F-46C8-A9F0-6DDD0E03188B}" srcId="{35B18EA0-3E74-4DE2-9492-A60C41E55885}" destId="{74F8449D-21EE-42FD-A6BE-4A3267D6A0FC}" srcOrd="2" destOrd="0" parTransId="{C0F66FA0-E9E6-4339-88C2-0F1883E28DC7}" sibTransId="{D6C07CF3-F49B-4C15-B467-849F27F3A743}"/>
    <dgm:cxn modelId="{0DC5C2C2-D7E6-4F5F-9582-E27C1E02E0DC}" type="presOf" srcId="{36B1D314-F0B2-402D-85CC-1C744A6725BD}" destId="{9E617F05-41E1-413D-BE30-366B7B89B710}" srcOrd="0" destOrd="0" presId="urn:microsoft.com/office/officeart/2005/8/layout/process3"/>
    <dgm:cxn modelId="{4716C7C6-5335-4D6D-9AF9-69C022666D95}" type="presOf" srcId="{2904C878-0F08-41EB-8A10-DC51B74C7B49}" destId="{78241D1A-BB85-439A-86F8-40B7A11A9BB9}" srcOrd="0" destOrd="2" presId="urn:microsoft.com/office/officeart/2005/8/layout/process3"/>
    <dgm:cxn modelId="{D9CD0EF6-BCB5-4430-9F63-58B155AC4A19}" type="presOf" srcId="{E03FA625-4226-44DC-8744-4A4164BF8E7C}" destId="{9E617F05-41E1-413D-BE30-366B7B89B710}" srcOrd="0" destOrd="1" presId="urn:microsoft.com/office/officeart/2005/8/layout/process3"/>
    <dgm:cxn modelId="{C0A58BF8-8BBF-48B9-BA88-FD436B17A37B}" type="presOf" srcId="{6FF15A5D-D279-4539-AE8D-66AFBD97204E}" destId="{78241D1A-BB85-439A-86F8-40B7A11A9BB9}" srcOrd="0" destOrd="3" presId="urn:microsoft.com/office/officeart/2005/8/layout/process3"/>
    <dgm:cxn modelId="{96633DFC-4F93-4FB1-8914-45640E0B7419}" type="presOf" srcId="{0B1CD898-FFA5-44E4-BC0F-9CE3594A43A7}" destId="{9E617F05-41E1-413D-BE30-366B7B89B710}" srcOrd="0" destOrd="2" presId="urn:microsoft.com/office/officeart/2005/8/layout/process3"/>
    <dgm:cxn modelId="{133257FC-670C-4E16-BFE3-D54FBE071D38}" srcId="{35B18EA0-3E74-4DE2-9492-A60C41E55885}" destId="{BA7B6C6F-4381-4806-A027-604B885FC9EB}" srcOrd="0" destOrd="0" parTransId="{BAB1D2E2-C351-4BDD-A8A3-F8253F93A602}" sibTransId="{2E2EFD19-2A96-45C5-92F3-72808C1FB243}"/>
    <dgm:cxn modelId="{EDDADCFC-3D9D-45E6-8277-274871C9D378}" srcId="{3FAC17F3-FF48-44B6-945F-5D0501294B59}" destId="{6FF15A5D-D279-4539-AE8D-66AFBD97204E}" srcOrd="2" destOrd="0" parTransId="{CE04E7F4-8D33-46D0-9969-F45E3EBA98E4}" sibTransId="{3074E667-7B0E-4DBE-94B0-F4618E6D769E}"/>
    <dgm:cxn modelId="{A9972A58-A703-4E1C-82BC-8C89DC5DC0C0}" type="presParOf" srcId="{011905CA-EDBC-413F-92FE-AE8BCF70FFA1}" destId="{FAD28161-AE66-492C-8D3A-BE44A92059D8}" srcOrd="0" destOrd="0" presId="urn:microsoft.com/office/officeart/2005/8/layout/process3"/>
    <dgm:cxn modelId="{34D5800E-21E2-475F-9A7D-422913E89472}" type="presParOf" srcId="{FAD28161-AE66-492C-8D3A-BE44A92059D8}" destId="{F2A8C857-001D-4FA6-887A-0D61C97EF58A}" srcOrd="0" destOrd="0" presId="urn:microsoft.com/office/officeart/2005/8/layout/process3"/>
    <dgm:cxn modelId="{D9072D95-BC71-4253-A49E-835138103455}" type="presParOf" srcId="{FAD28161-AE66-492C-8D3A-BE44A92059D8}" destId="{A777B6D7-20CE-47EE-8F2E-ADDDF286F7B2}" srcOrd="1" destOrd="0" presId="urn:microsoft.com/office/officeart/2005/8/layout/process3"/>
    <dgm:cxn modelId="{302D5E98-C196-49D8-B0B2-23769871965F}" type="presParOf" srcId="{FAD28161-AE66-492C-8D3A-BE44A92059D8}" destId="{DF170210-6A17-4202-B218-DBE8CCA13031}" srcOrd="2" destOrd="0" presId="urn:microsoft.com/office/officeart/2005/8/layout/process3"/>
    <dgm:cxn modelId="{67549C99-696E-40E8-A19C-F04D9DB327C0}" type="presParOf" srcId="{011905CA-EDBC-413F-92FE-AE8BCF70FFA1}" destId="{79C4769E-A688-4C64-88EF-DDFE3CAA4040}" srcOrd="1" destOrd="0" presId="urn:microsoft.com/office/officeart/2005/8/layout/process3"/>
    <dgm:cxn modelId="{7766F74B-A3F4-41F5-82FF-F348B26B535D}" type="presParOf" srcId="{79C4769E-A688-4C64-88EF-DDFE3CAA4040}" destId="{6C4CE21D-090A-4494-83D8-547F574B577D}" srcOrd="0" destOrd="0" presId="urn:microsoft.com/office/officeart/2005/8/layout/process3"/>
    <dgm:cxn modelId="{0BDAC679-711A-4754-885D-B47DEF7BDB5F}" type="presParOf" srcId="{011905CA-EDBC-413F-92FE-AE8BCF70FFA1}" destId="{4D3845BF-9B71-4459-9391-A47B7328F43E}" srcOrd="2" destOrd="0" presId="urn:microsoft.com/office/officeart/2005/8/layout/process3"/>
    <dgm:cxn modelId="{D8431572-F721-4DA9-A5D9-583FF63DC75F}" type="presParOf" srcId="{4D3845BF-9B71-4459-9391-A47B7328F43E}" destId="{8E95D05B-FCE7-4451-BED2-B0E205BDA7D4}" srcOrd="0" destOrd="0" presId="urn:microsoft.com/office/officeart/2005/8/layout/process3"/>
    <dgm:cxn modelId="{DA9E9D08-5CFE-4E47-AF16-5ECBC5B6AED5}" type="presParOf" srcId="{4D3845BF-9B71-4459-9391-A47B7328F43E}" destId="{249F7340-DEF4-4BFA-AAEA-5D2B05199F07}" srcOrd="1" destOrd="0" presId="urn:microsoft.com/office/officeart/2005/8/layout/process3"/>
    <dgm:cxn modelId="{98B2A3AC-36ED-4906-84BB-B55255B33447}" type="presParOf" srcId="{4D3845BF-9B71-4459-9391-A47B7328F43E}" destId="{78241D1A-BB85-439A-86F8-40B7A11A9BB9}" srcOrd="2" destOrd="0" presId="urn:microsoft.com/office/officeart/2005/8/layout/process3"/>
    <dgm:cxn modelId="{C5C4CB55-74FB-47B2-881B-DC40F741B987}" type="presParOf" srcId="{011905CA-EDBC-413F-92FE-AE8BCF70FFA1}" destId="{3B8A82F8-8E64-4F41-B695-86080076EAEF}" srcOrd="3" destOrd="0" presId="urn:microsoft.com/office/officeart/2005/8/layout/process3"/>
    <dgm:cxn modelId="{573A2C88-090B-406F-8AF1-3F1E44EBE345}" type="presParOf" srcId="{3B8A82F8-8E64-4F41-B695-86080076EAEF}" destId="{9F762606-B5FD-4710-89CE-3A06ABCBF0CB}" srcOrd="0" destOrd="0" presId="urn:microsoft.com/office/officeart/2005/8/layout/process3"/>
    <dgm:cxn modelId="{74CB97D8-438A-40B7-8667-9F65BDC45535}" type="presParOf" srcId="{011905CA-EDBC-413F-92FE-AE8BCF70FFA1}" destId="{156182F2-A05B-44A3-9A14-A990082512AA}" srcOrd="4" destOrd="0" presId="urn:microsoft.com/office/officeart/2005/8/layout/process3"/>
    <dgm:cxn modelId="{EA304DE4-67D9-4863-BF9B-63A677776C6B}" type="presParOf" srcId="{156182F2-A05B-44A3-9A14-A990082512AA}" destId="{D10BC159-BC9F-4666-8B62-2AEF5AD94A00}" srcOrd="0" destOrd="0" presId="urn:microsoft.com/office/officeart/2005/8/layout/process3"/>
    <dgm:cxn modelId="{16C32E77-026B-497E-BBA6-7096073381F8}" type="presParOf" srcId="{156182F2-A05B-44A3-9A14-A990082512AA}" destId="{2AF6E3E2-992D-45E9-A21A-5B52C70F6E19}" srcOrd="1" destOrd="0" presId="urn:microsoft.com/office/officeart/2005/8/layout/process3"/>
    <dgm:cxn modelId="{FEF52774-FD30-4F8E-B8FE-11A2C9DF567A}" type="presParOf" srcId="{156182F2-A05B-44A3-9A14-A990082512AA}" destId="{9E617F05-41E1-413D-BE30-366B7B89B71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7B6D7-20CE-47EE-8F2E-ADDDF286F7B2}">
      <dsp:nvSpPr>
        <dsp:cNvPr id="0" name=""/>
        <dsp:cNvSpPr/>
      </dsp:nvSpPr>
      <dsp:spPr>
        <a:xfrm>
          <a:off x="3734" y="673182"/>
          <a:ext cx="1698072" cy="90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20</a:t>
          </a:r>
          <a:r>
            <a:rPr lang="en-US" altLang="zh-CN" sz="2100" kern="1200" baseline="30000" dirty="0"/>
            <a:t>th</a:t>
          </a:r>
          <a:r>
            <a:rPr lang="en-US" altLang="zh-CN" sz="2100" kern="1200" dirty="0"/>
            <a:t> century</a:t>
          </a:r>
          <a:endParaRPr lang="zh-CN" altLang="en-US" sz="2100" kern="1200" dirty="0"/>
        </a:p>
      </dsp:txBody>
      <dsp:txXfrm>
        <a:off x="3734" y="673182"/>
        <a:ext cx="1698072" cy="604800"/>
      </dsp:txXfrm>
    </dsp:sp>
    <dsp:sp modelId="{DF170210-6A17-4202-B218-DBE8CCA13031}">
      <dsp:nvSpPr>
        <dsp:cNvPr id="0" name=""/>
        <dsp:cNvSpPr/>
      </dsp:nvSpPr>
      <dsp:spPr>
        <a:xfrm>
          <a:off x="351532" y="1277982"/>
          <a:ext cx="1698072" cy="1323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/>
            <a:t>Statistic Models</a:t>
          </a:r>
          <a:endParaRPr lang="zh-CN" alt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/>
            <a:t>Markov Chain</a:t>
          </a:r>
          <a:endParaRPr lang="zh-CN" altLang="en-US" sz="1400" kern="1200" dirty="0"/>
        </a:p>
      </dsp:txBody>
      <dsp:txXfrm>
        <a:off x="390281" y="1316731"/>
        <a:ext cx="1620574" cy="1245502"/>
      </dsp:txXfrm>
    </dsp:sp>
    <dsp:sp modelId="{79C4769E-A688-4C64-88EF-DDFE3CAA4040}">
      <dsp:nvSpPr>
        <dsp:cNvPr id="0" name=""/>
        <dsp:cNvSpPr/>
      </dsp:nvSpPr>
      <dsp:spPr>
        <a:xfrm rot="21599301">
          <a:off x="1968525" y="763912"/>
          <a:ext cx="565443" cy="4227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1968525" y="848479"/>
        <a:ext cx="438612" cy="253662"/>
      </dsp:txXfrm>
    </dsp:sp>
    <dsp:sp modelId="{249F7340-DEF4-4BFA-AAEA-5D2B05199F07}">
      <dsp:nvSpPr>
        <dsp:cNvPr id="0" name=""/>
        <dsp:cNvSpPr/>
      </dsp:nvSpPr>
      <dsp:spPr>
        <a:xfrm>
          <a:off x="2768681" y="672620"/>
          <a:ext cx="1698072" cy="90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In 2000s</a:t>
          </a:r>
          <a:endParaRPr lang="zh-CN" altLang="en-US" sz="1800" kern="1200" dirty="0"/>
        </a:p>
      </dsp:txBody>
      <dsp:txXfrm>
        <a:off x="2768681" y="672620"/>
        <a:ext cx="1698072" cy="604800"/>
      </dsp:txXfrm>
    </dsp:sp>
    <dsp:sp modelId="{78241D1A-BB85-439A-86F8-40B7A11A9BB9}">
      <dsp:nvSpPr>
        <dsp:cNvPr id="0" name=""/>
        <dsp:cNvSpPr/>
      </dsp:nvSpPr>
      <dsp:spPr>
        <a:xfrm>
          <a:off x="3079291" y="1277982"/>
          <a:ext cx="1698072" cy="1323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/>
            <a:t>Neural Networks</a:t>
          </a:r>
          <a:endParaRPr lang="zh-CN" alt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/>
            <a:t>RNN(2010)</a:t>
          </a:r>
          <a:endParaRPr lang="zh-CN" alt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/>
            <a:t>LSTM(2016)</a:t>
          </a:r>
          <a:endParaRPr lang="zh-CN" alt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/>
            <a:t>Transformer</a:t>
          </a:r>
          <a:endParaRPr lang="zh-CN" altLang="en-US" sz="1400" kern="1200" dirty="0"/>
        </a:p>
      </dsp:txBody>
      <dsp:txXfrm>
        <a:off x="3118040" y="1316731"/>
        <a:ext cx="1620574" cy="1245502"/>
      </dsp:txXfrm>
    </dsp:sp>
    <dsp:sp modelId="{3B8A82F8-8E64-4F41-B695-86080076EAEF}">
      <dsp:nvSpPr>
        <dsp:cNvPr id="0" name=""/>
        <dsp:cNvSpPr/>
      </dsp:nvSpPr>
      <dsp:spPr>
        <a:xfrm rot="719">
          <a:off x="4714878" y="763918"/>
          <a:ext cx="526024" cy="4227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4714878" y="848459"/>
        <a:ext cx="399193" cy="253662"/>
      </dsp:txXfrm>
    </dsp:sp>
    <dsp:sp modelId="{2AF6E3E2-992D-45E9-A21A-5B52C70F6E19}">
      <dsp:nvSpPr>
        <dsp:cNvPr id="0" name=""/>
        <dsp:cNvSpPr/>
      </dsp:nvSpPr>
      <dsp:spPr>
        <a:xfrm>
          <a:off x="5459252" y="673182"/>
          <a:ext cx="1698072" cy="90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Now</a:t>
          </a:r>
          <a:endParaRPr lang="zh-CN" altLang="en-US" sz="2100" kern="1200" dirty="0"/>
        </a:p>
      </dsp:txBody>
      <dsp:txXfrm>
        <a:off x="5459252" y="673182"/>
        <a:ext cx="1698072" cy="604800"/>
      </dsp:txXfrm>
    </dsp:sp>
    <dsp:sp modelId="{9E617F05-41E1-413D-BE30-366B7B89B710}">
      <dsp:nvSpPr>
        <dsp:cNvPr id="0" name=""/>
        <dsp:cNvSpPr/>
      </dsp:nvSpPr>
      <dsp:spPr>
        <a:xfrm>
          <a:off x="5807050" y="1277982"/>
          <a:ext cx="1698072" cy="1323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Large LM</a:t>
          </a:r>
          <a:endParaRPr lang="zh-CN" alt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GPT</a:t>
          </a:r>
          <a:endParaRPr lang="zh-CN" alt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Derivatives </a:t>
          </a:r>
          <a:endParaRPr lang="zh-CN" altLang="en-US" sz="1600" kern="1200" dirty="0"/>
        </a:p>
      </dsp:txBody>
      <dsp:txXfrm>
        <a:off x="5845799" y="1316731"/>
        <a:ext cx="1620574" cy="1245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838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529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278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05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047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811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897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294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829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555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25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845" y="6350870"/>
            <a:ext cx="337013" cy="44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328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3238500" y="2971802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6622253" y="639298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C00000"/>
                </a:solidFill>
              </a:defRPr>
            </a:lvl1pPr>
          </a:lstStyle>
          <a:p>
            <a:fld id="{2EC5D418-970F-4C7F-9452-AEC5956F87C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hyperlink" Target="http://hypo.ai/" TargetMode="External"/><Relationship Id="rId10" Type="http://schemas.microsoft.com/office/2007/relationships/diagramDrawing" Target="../diagrams/drawing1.xml"/><Relationship Id="rId4" Type="http://schemas.openxmlformats.org/officeDocument/2006/relationships/image" Target="../media/image5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 rot="2700000">
            <a:off x="1103443" y="943208"/>
            <a:ext cx="2841893" cy="4026699"/>
          </a:xfrm>
          <a:custGeom>
            <a:avLst/>
            <a:gdLst>
              <a:gd name="connsiteX0" fmla="*/ 4143589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0" fmla="*/ 4175818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14" fmla="*/ 0 w 4175818"/>
              <a:gd name="connsiteY14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2621466 w 3847271"/>
              <a:gd name="connsiteY6" fmla="*/ 2823524 h 4660752"/>
              <a:gd name="connsiteX7" fmla="*/ 2933899 w 3847271"/>
              <a:gd name="connsiteY7" fmla="*/ 3135956 h 4660752"/>
              <a:gd name="connsiteX8" fmla="*/ 3690884 w 3847271"/>
              <a:gd name="connsiteY8" fmla="*/ 2378971 h 4660752"/>
              <a:gd name="connsiteX9" fmla="*/ 3690884 w 3847271"/>
              <a:gd name="connsiteY9" fmla="*/ 4660752 h 4660752"/>
              <a:gd name="connsiteX10" fmla="*/ 0 w 3847271"/>
              <a:gd name="connsiteY10" fmla="*/ 4660752 h 4660752"/>
              <a:gd name="connsiteX11" fmla="*/ 0 w 3847271"/>
              <a:gd name="connsiteY11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2933899 w 3847271"/>
              <a:gd name="connsiteY6" fmla="*/ 3135956 h 4660752"/>
              <a:gd name="connsiteX7" fmla="*/ 3690884 w 3847271"/>
              <a:gd name="connsiteY7" fmla="*/ 2378971 h 4660752"/>
              <a:gd name="connsiteX8" fmla="*/ 3690884 w 3847271"/>
              <a:gd name="connsiteY8" fmla="*/ 4660752 h 4660752"/>
              <a:gd name="connsiteX9" fmla="*/ 0 w 3847271"/>
              <a:gd name="connsiteY9" fmla="*/ 4660752 h 4660752"/>
              <a:gd name="connsiteX10" fmla="*/ 0 w 3847271"/>
              <a:gd name="connsiteY10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3690884 w 3847271"/>
              <a:gd name="connsiteY6" fmla="*/ 2378971 h 4660752"/>
              <a:gd name="connsiteX7" fmla="*/ 3690884 w 3847271"/>
              <a:gd name="connsiteY7" fmla="*/ 4660752 h 4660752"/>
              <a:gd name="connsiteX8" fmla="*/ 0 w 3847271"/>
              <a:gd name="connsiteY8" fmla="*/ 4660752 h 4660752"/>
              <a:gd name="connsiteX9" fmla="*/ 0 w 3847271"/>
              <a:gd name="connsiteY9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3847271 w 3847271"/>
              <a:gd name="connsiteY4" fmla="*/ 1597719 h 4660752"/>
              <a:gd name="connsiteX5" fmla="*/ 3690884 w 3847271"/>
              <a:gd name="connsiteY5" fmla="*/ 2378971 h 4660752"/>
              <a:gd name="connsiteX6" fmla="*/ 3690884 w 3847271"/>
              <a:gd name="connsiteY6" fmla="*/ 4660752 h 4660752"/>
              <a:gd name="connsiteX7" fmla="*/ 0 w 3847271"/>
              <a:gd name="connsiteY7" fmla="*/ 4660752 h 4660752"/>
              <a:gd name="connsiteX8" fmla="*/ 0 w 3847271"/>
              <a:gd name="connsiteY8" fmla="*/ 969868 h 4660752"/>
              <a:gd name="connsiteX0" fmla="*/ 3847271 w 3938711"/>
              <a:gd name="connsiteY0" fmla="*/ 1597719 h 4660752"/>
              <a:gd name="connsiteX1" fmla="*/ 3690884 w 3938711"/>
              <a:gd name="connsiteY1" fmla="*/ 2378971 h 4660752"/>
              <a:gd name="connsiteX2" fmla="*/ 3690884 w 3938711"/>
              <a:gd name="connsiteY2" fmla="*/ 4660752 h 4660752"/>
              <a:gd name="connsiteX3" fmla="*/ 0 w 3938711"/>
              <a:gd name="connsiteY3" fmla="*/ 4660752 h 4660752"/>
              <a:gd name="connsiteX4" fmla="*/ 0 w 3938711"/>
              <a:gd name="connsiteY4" fmla="*/ 969868 h 4660752"/>
              <a:gd name="connsiteX5" fmla="*/ 2734487 w 3938711"/>
              <a:gd name="connsiteY5" fmla="*/ 969868 h 4660752"/>
              <a:gd name="connsiteX6" fmla="*/ 2734487 w 3938711"/>
              <a:gd name="connsiteY6" fmla="*/ 0 h 4660752"/>
              <a:gd name="connsiteX7" fmla="*/ 3744766 w 3938711"/>
              <a:gd name="connsiteY7" fmla="*/ 0 h 4660752"/>
              <a:gd name="connsiteX8" fmla="*/ 3938711 w 3938711"/>
              <a:gd name="connsiteY8" fmla="*/ 1689159 h 4660752"/>
              <a:gd name="connsiteX0" fmla="*/ 3847271 w 3847271"/>
              <a:gd name="connsiteY0" fmla="*/ 1597719 h 4660752"/>
              <a:gd name="connsiteX1" fmla="*/ 3690884 w 3847271"/>
              <a:gd name="connsiteY1" fmla="*/ 2378971 h 4660752"/>
              <a:gd name="connsiteX2" fmla="*/ 3690884 w 3847271"/>
              <a:gd name="connsiteY2" fmla="*/ 4660752 h 4660752"/>
              <a:gd name="connsiteX3" fmla="*/ 0 w 3847271"/>
              <a:gd name="connsiteY3" fmla="*/ 4660752 h 4660752"/>
              <a:gd name="connsiteX4" fmla="*/ 0 w 3847271"/>
              <a:gd name="connsiteY4" fmla="*/ 969868 h 4660752"/>
              <a:gd name="connsiteX5" fmla="*/ 2734487 w 3847271"/>
              <a:gd name="connsiteY5" fmla="*/ 969868 h 4660752"/>
              <a:gd name="connsiteX6" fmla="*/ 2734487 w 3847271"/>
              <a:gd name="connsiteY6" fmla="*/ 0 h 4660752"/>
              <a:gd name="connsiteX7" fmla="*/ 3744766 w 3847271"/>
              <a:gd name="connsiteY7" fmla="*/ 0 h 4660752"/>
              <a:gd name="connsiteX0" fmla="*/ 3690884 w 3744766"/>
              <a:gd name="connsiteY0" fmla="*/ 2378971 h 4660752"/>
              <a:gd name="connsiteX1" fmla="*/ 3690884 w 3744766"/>
              <a:gd name="connsiteY1" fmla="*/ 4660752 h 4660752"/>
              <a:gd name="connsiteX2" fmla="*/ 0 w 3744766"/>
              <a:gd name="connsiteY2" fmla="*/ 4660752 h 4660752"/>
              <a:gd name="connsiteX3" fmla="*/ 0 w 3744766"/>
              <a:gd name="connsiteY3" fmla="*/ 969868 h 4660752"/>
              <a:gd name="connsiteX4" fmla="*/ 2734487 w 3744766"/>
              <a:gd name="connsiteY4" fmla="*/ 969868 h 4660752"/>
              <a:gd name="connsiteX5" fmla="*/ 2734487 w 3744766"/>
              <a:gd name="connsiteY5" fmla="*/ 0 h 4660752"/>
              <a:gd name="connsiteX6" fmla="*/ 3744766 w 3744766"/>
              <a:gd name="connsiteY6" fmla="*/ 0 h 466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4766" h="4660752">
                <a:moveTo>
                  <a:pt x="3690884" y="2378971"/>
                </a:moveTo>
                <a:lnTo>
                  <a:pt x="3690884" y="4660752"/>
                </a:lnTo>
                <a:lnTo>
                  <a:pt x="0" y="4660752"/>
                </a:lnTo>
                <a:lnTo>
                  <a:pt x="0" y="969868"/>
                </a:lnTo>
                <a:lnTo>
                  <a:pt x="2734487" y="969868"/>
                </a:lnTo>
                <a:lnTo>
                  <a:pt x="2734487" y="0"/>
                </a:lnTo>
                <a:lnTo>
                  <a:pt x="3744766" y="0"/>
                </a:ln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732649" y="3012436"/>
            <a:ext cx="549522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Language Model and</a:t>
            </a:r>
          </a:p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Applications in Chemistry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544574" y="2648780"/>
            <a:ext cx="1995154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4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PhysChem</a:t>
            </a:r>
            <a:r>
              <a:rPr lang="en-US" altLang="zh-CN" sz="1400" dirty="0">
                <a:solidFill>
                  <a:schemeClr val="accent1"/>
                </a:solidFill>
                <a:latin typeface="Century Gothic" panose="020B0502020202020204" pitchFamily="34" charset="0"/>
              </a:rPr>
              <a:t> Seminar</a:t>
            </a:r>
            <a:endParaRPr lang="zh-CN" altLang="en-US" sz="1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322084" y="4390438"/>
            <a:ext cx="4440135" cy="316804"/>
            <a:chOff x="1244534" y="3522134"/>
            <a:chExt cx="1765300" cy="316802"/>
          </a:xfrm>
        </p:grpSpPr>
        <p:sp>
          <p:nvSpPr>
            <p:cNvPr id="20" name="矩形 19"/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244535" y="3526647"/>
              <a:ext cx="176529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李隽仁 李泽炜 </a:t>
              </a:r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2023.5.26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672" y="2539931"/>
            <a:ext cx="1457904" cy="145790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0911" b="519"/>
          <a:stretch/>
        </p:blipFill>
        <p:spPr>
          <a:xfrm>
            <a:off x="8016007" y="2306973"/>
            <a:ext cx="1119607" cy="442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82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129866" y="265800"/>
            <a:ext cx="8834508" cy="6487359"/>
            <a:chOff x="1653864" y="299356"/>
            <a:chExt cx="10859564" cy="7633190"/>
          </a:xfrm>
        </p:grpSpPr>
        <p:grpSp>
          <p:nvGrpSpPr>
            <p:cNvPr id="56" name="组合 55"/>
            <p:cNvGrpSpPr/>
            <p:nvPr/>
          </p:nvGrpSpPr>
          <p:grpSpPr>
            <a:xfrm>
              <a:off x="1653864" y="299356"/>
              <a:ext cx="1316500" cy="883947"/>
              <a:chOff x="7436079" y="1279752"/>
              <a:chExt cx="6401934" cy="4298496"/>
            </a:xfrm>
          </p:grpSpPr>
          <p:sp>
            <p:nvSpPr>
              <p:cNvPr id="64" name="菱形 63"/>
              <p:cNvSpPr/>
              <p:nvPr/>
            </p:nvSpPr>
            <p:spPr>
              <a:xfrm>
                <a:off x="7436079" y="2107068"/>
                <a:ext cx="2643870" cy="2643870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菱形 64"/>
              <p:cNvSpPr/>
              <p:nvPr/>
            </p:nvSpPr>
            <p:spPr>
              <a:xfrm>
                <a:off x="9539517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2166981" y="398787"/>
              <a:ext cx="722816" cy="68806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05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1572872" y="7291431"/>
              <a:ext cx="940556" cy="641115"/>
              <a:chOff x="11395287" y="7365982"/>
              <a:chExt cx="1208633" cy="823842"/>
            </a:xfrm>
          </p:grpSpPr>
          <p:sp>
            <p:nvSpPr>
              <p:cNvPr id="60" name="菱形 59"/>
              <p:cNvSpPr/>
              <p:nvPr/>
            </p:nvSpPr>
            <p:spPr>
              <a:xfrm>
                <a:off x="11780079" y="7365982"/>
                <a:ext cx="823841" cy="823842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菱形 60"/>
              <p:cNvSpPr/>
              <p:nvPr/>
            </p:nvSpPr>
            <p:spPr>
              <a:xfrm>
                <a:off x="11395287" y="7489187"/>
                <a:ext cx="577426" cy="577425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801374" y="6308973"/>
            <a:ext cx="2057400" cy="365125"/>
          </a:xfrm>
        </p:spPr>
        <p:txBody>
          <a:bodyPr/>
          <a:lstStyle/>
          <a:p>
            <a:fld id="{2EC5D418-970F-4C7F-9452-AEC5956F87CE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DE557CF-93C1-4CD2-BEDB-F6ED9B7387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09" y="6241384"/>
            <a:ext cx="521560" cy="52156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096B1CC-1349-4E99-9A39-A7B4A3646208}"/>
              </a:ext>
            </a:extLst>
          </p:cNvPr>
          <p:cNvSpPr txBox="1"/>
          <p:nvPr/>
        </p:nvSpPr>
        <p:spPr>
          <a:xfrm>
            <a:off x="1302264" y="409723"/>
            <a:ext cx="726250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Conclusion and Future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246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129866" y="265800"/>
            <a:ext cx="8834508" cy="6487359"/>
            <a:chOff x="1653864" y="299356"/>
            <a:chExt cx="10859564" cy="7633190"/>
          </a:xfrm>
        </p:grpSpPr>
        <p:grpSp>
          <p:nvGrpSpPr>
            <p:cNvPr id="56" name="组合 55"/>
            <p:cNvGrpSpPr/>
            <p:nvPr/>
          </p:nvGrpSpPr>
          <p:grpSpPr>
            <a:xfrm>
              <a:off x="1653864" y="299356"/>
              <a:ext cx="1316500" cy="883947"/>
              <a:chOff x="7436079" y="1279752"/>
              <a:chExt cx="6401934" cy="4298496"/>
            </a:xfrm>
          </p:grpSpPr>
          <p:sp>
            <p:nvSpPr>
              <p:cNvPr id="64" name="菱形 63"/>
              <p:cNvSpPr/>
              <p:nvPr/>
            </p:nvSpPr>
            <p:spPr>
              <a:xfrm>
                <a:off x="7436079" y="2107068"/>
                <a:ext cx="2643870" cy="2643870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65" name="菱形 64"/>
              <p:cNvSpPr/>
              <p:nvPr/>
            </p:nvSpPr>
            <p:spPr>
              <a:xfrm>
                <a:off x="9539517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2166981" y="398787"/>
              <a:ext cx="722816" cy="68806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06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1572872" y="7291431"/>
              <a:ext cx="940556" cy="641115"/>
              <a:chOff x="11395287" y="7365982"/>
              <a:chExt cx="1208633" cy="823842"/>
            </a:xfrm>
          </p:grpSpPr>
          <p:sp>
            <p:nvSpPr>
              <p:cNvPr id="60" name="菱形 59"/>
              <p:cNvSpPr/>
              <p:nvPr/>
            </p:nvSpPr>
            <p:spPr>
              <a:xfrm>
                <a:off x="11780079" y="7365982"/>
                <a:ext cx="823841" cy="823842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61" name="菱形 60"/>
              <p:cNvSpPr/>
              <p:nvPr/>
            </p:nvSpPr>
            <p:spPr>
              <a:xfrm>
                <a:off x="11395287" y="7489187"/>
                <a:ext cx="577426" cy="577425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853067" y="6281380"/>
            <a:ext cx="2057400" cy="365125"/>
          </a:xfrm>
        </p:spPr>
        <p:txBody>
          <a:bodyPr/>
          <a:lstStyle/>
          <a:p>
            <a:fld id="{2EC5D418-970F-4C7F-9452-AEC5956F87CE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DE557CF-93C1-4CD2-BEDB-F6ED9B7387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09" y="6241384"/>
            <a:ext cx="521560" cy="52156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096B1CC-1349-4E99-9A39-A7B4A3646208}"/>
              </a:ext>
            </a:extLst>
          </p:cNvPr>
          <p:cNvSpPr txBox="1"/>
          <p:nvPr/>
        </p:nvSpPr>
        <p:spPr>
          <a:xfrm>
            <a:off x="1302265" y="409723"/>
            <a:ext cx="419810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Acknowledgement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90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129866" y="265800"/>
            <a:ext cx="8834508" cy="6487359"/>
            <a:chOff x="1653864" y="299356"/>
            <a:chExt cx="10859564" cy="7633190"/>
          </a:xfrm>
        </p:grpSpPr>
        <p:grpSp>
          <p:nvGrpSpPr>
            <p:cNvPr id="56" name="组合 55"/>
            <p:cNvGrpSpPr/>
            <p:nvPr/>
          </p:nvGrpSpPr>
          <p:grpSpPr>
            <a:xfrm>
              <a:off x="1653864" y="299356"/>
              <a:ext cx="1316500" cy="883947"/>
              <a:chOff x="7436079" y="1279752"/>
              <a:chExt cx="6401934" cy="4298496"/>
            </a:xfrm>
          </p:grpSpPr>
          <p:sp>
            <p:nvSpPr>
              <p:cNvPr id="64" name="菱形 63"/>
              <p:cNvSpPr/>
              <p:nvPr/>
            </p:nvSpPr>
            <p:spPr>
              <a:xfrm>
                <a:off x="7436079" y="2107068"/>
                <a:ext cx="2643870" cy="2643870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菱形 64"/>
              <p:cNvSpPr/>
              <p:nvPr/>
            </p:nvSpPr>
            <p:spPr>
              <a:xfrm>
                <a:off x="9539517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2166981" y="398787"/>
              <a:ext cx="722816" cy="68806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00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1572872" y="7291431"/>
              <a:ext cx="940556" cy="641115"/>
              <a:chOff x="11395287" y="7365982"/>
              <a:chExt cx="1208633" cy="823842"/>
            </a:xfrm>
          </p:grpSpPr>
          <p:sp>
            <p:nvSpPr>
              <p:cNvPr id="60" name="菱形 59"/>
              <p:cNvSpPr/>
              <p:nvPr/>
            </p:nvSpPr>
            <p:spPr>
              <a:xfrm>
                <a:off x="11780079" y="7365982"/>
                <a:ext cx="823841" cy="823842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菱形 60"/>
              <p:cNvSpPr/>
              <p:nvPr/>
            </p:nvSpPr>
            <p:spPr>
              <a:xfrm>
                <a:off x="11395287" y="7489187"/>
                <a:ext cx="577426" cy="577425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801374" y="6308973"/>
            <a:ext cx="2057400" cy="365125"/>
          </a:xfrm>
        </p:spPr>
        <p:txBody>
          <a:bodyPr/>
          <a:lstStyle/>
          <a:p>
            <a:fld id="{2EC5D418-970F-4C7F-9452-AEC5956F87CE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DE557CF-93C1-4CD2-BEDB-F6ED9B7387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09" y="6241384"/>
            <a:ext cx="521560" cy="52156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096B1CC-1349-4E99-9A39-A7B4A3646208}"/>
              </a:ext>
            </a:extLst>
          </p:cNvPr>
          <p:cNvSpPr txBox="1"/>
          <p:nvPr/>
        </p:nvSpPr>
        <p:spPr>
          <a:xfrm>
            <a:off x="1302265" y="409723"/>
            <a:ext cx="467908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Background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菱形 2">
            <a:extLst>
              <a:ext uri="{FF2B5EF4-FFF2-40B4-BE49-F238E27FC236}">
                <a16:creationId xmlns:a16="http://schemas.microsoft.com/office/drawing/2014/main" id="{BB1AC8EC-A2A0-2292-F416-E18CFDF9A812}"/>
              </a:ext>
            </a:extLst>
          </p:cNvPr>
          <p:cNvSpPr/>
          <p:nvPr/>
        </p:nvSpPr>
        <p:spPr>
          <a:xfrm>
            <a:off x="481758" y="1181235"/>
            <a:ext cx="360000" cy="360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0B4504F-6F39-215B-492A-75ACC36EAAF9}"/>
              </a:ext>
            </a:extLst>
          </p:cNvPr>
          <p:cNvGrpSpPr/>
          <p:nvPr/>
        </p:nvGrpSpPr>
        <p:grpSpPr>
          <a:xfrm>
            <a:off x="129868" y="1144057"/>
            <a:ext cx="8224961" cy="1184700"/>
            <a:chOff x="1338225" y="2318349"/>
            <a:chExt cx="2337275" cy="118470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6EB3416-B1C1-58A4-0024-16580B4ACE99}"/>
                </a:ext>
              </a:extLst>
            </p:cNvPr>
            <p:cNvSpPr txBox="1"/>
            <p:nvPr/>
          </p:nvSpPr>
          <p:spPr>
            <a:xfrm>
              <a:off x="1541719" y="2318349"/>
              <a:ext cx="2133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Language Model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E810CDE-23E1-88D6-057E-D97A44C0572F}"/>
                </a:ext>
              </a:extLst>
            </p:cNvPr>
            <p:cNvSpPr txBox="1"/>
            <p:nvPr/>
          </p:nvSpPr>
          <p:spPr>
            <a:xfrm>
              <a:off x="1338225" y="2715526"/>
              <a:ext cx="1180840" cy="7875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Natural Language Processing(NLP)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 fundamental task in AI</a:t>
              </a:r>
            </a:p>
          </p:txBody>
        </p:sp>
      </p:grpSp>
      <p:pic>
        <p:nvPicPr>
          <p:cNvPr id="1026" name="Picture 2" descr="GPT-3 Chatbot vs. Existing Conversational AI Solutions | Hyro">
            <a:extLst>
              <a:ext uri="{FF2B5EF4-FFF2-40B4-BE49-F238E27FC236}">
                <a16:creationId xmlns:a16="http://schemas.microsoft.com/office/drawing/2014/main" id="{96C76567-21EB-ED97-50AD-9634227A7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289" y="641428"/>
            <a:ext cx="4679085" cy="249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EE41110-76A4-1B92-4DCD-440E330A99D1}"/>
              </a:ext>
            </a:extLst>
          </p:cNvPr>
          <p:cNvSpPr txBox="1"/>
          <p:nvPr/>
        </p:nvSpPr>
        <p:spPr>
          <a:xfrm>
            <a:off x="11769" y="6458418"/>
            <a:ext cx="1405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http://Hypo.ai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0B7C5716-E44B-5891-3357-1033E23731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1079555"/>
              </p:ext>
            </p:extLst>
          </p:nvPr>
        </p:nvGraphicFramePr>
        <p:xfrm>
          <a:off x="873131" y="2888158"/>
          <a:ext cx="7508858" cy="3274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07168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129866" y="265800"/>
            <a:ext cx="8834508" cy="6487359"/>
            <a:chOff x="1653864" y="299356"/>
            <a:chExt cx="10859564" cy="7633190"/>
          </a:xfrm>
        </p:grpSpPr>
        <p:grpSp>
          <p:nvGrpSpPr>
            <p:cNvPr id="56" name="组合 55"/>
            <p:cNvGrpSpPr/>
            <p:nvPr/>
          </p:nvGrpSpPr>
          <p:grpSpPr>
            <a:xfrm>
              <a:off x="1653864" y="299356"/>
              <a:ext cx="1316500" cy="883947"/>
              <a:chOff x="7436079" y="1279752"/>
              <a:chExt cx="6401934" cy="4298496"/>
            </a:xfrm>
          </p:grpSpPr>
          <p:sp>
            <p:nvSpPr>
              <p:cNvPr id="64" name="菱形 63"/>
              <p:cNvSpPr/>
              <p:nvPr/>
            </p:nvSpPr>
            <p:spPr>
              <a:xfrm>
                <a:off x="7436079" y="2107068"/>
                <a:ext cx="2643870" cy="2643870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菱形 64"/>
              <p:cNvSpPr/>
              <p:nvPr/>
            </p:nvSpPr>
            <p:spPr>
              <a:xfrm>
                <a:off x="9539517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2166981" y="398787"/>
              <a:ext cx="722816" cy="68806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1572872" y="7291431"/>
              <a:ext cx="940556" cy="641115"/>
              <a:chOff x="11395287" y="7365982"/>
              <a:chExt cx="1208633" cy="823842"/>
            </a:xfrm>
          </p:grpSpPr>
          <p:sp>
            <p:nvSpPr>
              <p:cNvPr id="60" name="菱形 59"/>
              <p:cNvSpPr/>
              <p:nvPr/>
            </p:nvSpPr>
            <p:spPr>
              <a:xfrm>
                <a:off x="11780079" y="7365982"/>
                <a:ext cx="823841" cy="823842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菱形 60"/>
              <p:cNvSpPr/>
              <p:nvPr/>
            </p:nvSpPr>
            <p:spPr>
              <a:xfrm>
                <a:off x="11395287" y="7489187"/>
                <a:ext cx="577426" cy="577425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801374" y="6308973"/>
            <a:ext cx="2057400" cy="365125"/>
          </a:xfrm>
        </p:spPr>
        <p:txBody>
          <a:bodyPr/>
          <a:lstStyle/>
          <a:p>
            <a:fld id="{2EC5D418-970F-4C7F-9452-AEC5956F87CE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DE557CF-93C1-4CD2-BEDB-F6ED9B7387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09" y="6241384"/>
            <a:ext cx="521560" cy="52156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096B1CC-1349-4E99-9A39-A7B4A3646208}"/>
              </a:ext>
            </a:extLst>
          </p:cNvPr>
          <p:cNvSpPr txBox="1"/>
          <p:nvPr/>
        </p:nvSpPr>
        <p:spPr>
          <a:xfrm>
            <a:off x="1302265" y="409723"/>
            <a:ext cx="729443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Foundations about Deep Learning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菱形 2">
            <a:extLst>
              <a:ext uri="{FF2B5EF4-FFF2-40B4-BE49-F238E27FC236}">
                <a16:creationId xmlns:a16="http://schemas.microsoft.com/office/drawing/2014/main" id="{BB1AC8EC-A2A0-2292-F416-E18CFDF9A812}"/>
              </a:ext>
            </a:extLst>
          </p:cNvPr>
          <p:cNvSpPr/>
          <p:nvPr/>
        </p:nvSpPr>
        <p:spPr>
          <a:xfrm>
            <a:off x="603710" y="1256367"/>
            <a:ext cx="360000" cy="360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0B4504F-6F39-215B-492A-75ACC36EAAF9}"/>
              </a:ext>
            </a:extLst>
          </p:cNvPr>
          <p:cNvGrpSpPr/>
          <p:nvPr/>
        </p:nvGrpSpPr>
        <p:grpSpPr>
          <a:xfrm>
            <a:off x="251820" y="1219189"/>
            <a:ext cx="8312948" cy="815368"/>
            <a:chOff x="1338225" y="2318349"/>
            <a:chExt cx="2362278" cy="815368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6EB3416-B1C1-58A4-0024-16580B4ACE99}"/>
                </a:ext>
              </a:extLst>
            </p:cNvPr>
            <p:cNvSpPr txBox="1"/>
            <p:nvPr/>
          </p:nvSpPr>
          <p:spPr>
            <a:xfrm>
              <a:off x="1541719" y="2318349"/>
              <a:ext cx="2133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Neural Network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E810CDE-23E1-88D6-057E-D97A44C0572F}"/>
                </a:ext>
              </a:extLst>
            </p:cNvPr>
            <p:cNvSpPr txBox="1"/>
            <p:nvPr/>
          </p:nvSpPr>
          <p:spPr>
            <a:xfrm>
              <a:off x="1338225" y="2715526"/>
              <a:ext cx="2362278" cy="41819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 universal function fitter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EE41110-76A4-1B92-4DCD-440E330A99D1}"/>
              </a:ext>
            </a:extLst>
          </p:cNvPr>
          <p:cNvSpPr txBox="1"/>
          <p:nvPr/>
        </p:nvSpPr>
        <p:spPr>
          <a:xfrm>
            <a:off x="1044446" y="4524084"/>
            <a:ext cx="2454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Scheme of a neural network</a:t>
            </a:r>
            <a:endParaRPr lang="zh-CN" altLang="en-US" sz="1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131324A-2418-C648-43A4-A92477713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313" y="2241932"/>
            <a:ext cx="2860860" cy="217544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2A8D8F1-9893-85B0-6D52-78D48F4D28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662" y="2178690"/>
            <a:ext cx="4744112" cy="223868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9FF994E-A336-B280-5F40-560973D62B24}"/>
              </a:ext>
            </a:extLst>
          </p:cNvPr>
          <p:cNvSpPr txBox="1"/>
          <p:nvPr/>
        </p:nvSpPr>
        <p:spPr>
          <a:xfrm>
            <a:off x="4032124" y="4524084"/>
            <a:ext cx="2454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Linear regression</a:t>
            </a:r>
            <a:endParaRPr lang="zh-CN" altLang="en-US" sz="1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D248BFB-938D-138C-37D2-CB5F6444E5E3}"/>
              </a:ext>
            </a:extLst>
          </p:cNvPr>
          <p:cNvSpPr txBox="1"/>
          <p:nvPr/>
        </p:nvSpPr>
        <p:spPr>
          <a:xfrm>
            <a:off x="6602777" y="4524084"/>
            <a:ext cx="2454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Neural Network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E83D4D0-7C8B-D8AA-5814-A0D10279F378}"/>
              </a:ext>
            </a:extLst>
          </p:cNvPr>
          <p:cNvSpPr txBox="1"/>
          <p:nvPr/>
        </p:nvSpPr>
        <p:spPr>
          <a:xfrm>
            <a:off x="251820" y="5063806"/>
            <a:ext cx="8312948" cy="15261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Requirement: 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- Data (Train/Validation/Test)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- Computing Resources (GPUs)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- Algorithms</a:t>
            </a:r>
          </a:p>
        </p:txBody>
      </p:sp>
    </p:spTree>
    <p:extLst>
      <p:ext uri="{BB962C8B-B14F-4D97-AF65-F5344CB8AC3E}">
        <p14:creationId xmlns:p14="http://schemas.microsoft.com/office/powerpoint/2010/main" val="1317072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129866" y="265800"/>
            <a:ext cx="8834508" cy="6487359"/>
            <a:chOff x="1653864" y="299356"/>
            <a:chExt cx="10859564" cy="7633190"/>
          </a:xfrm>
        </p:grpSpPr>
        <p:grpSp>
          <p:nvGrpSpPr>
            <p:cNvPr id="56" name="组合 55"/>
            <p:cNvGrpSpPr/>
            <p:nvPr/>
          </p:nvGrpSpPr>
          <p:grpSpPr>
            <a:xfrm>
              <a:off x="1653864" y="299356"/>
              <a:ext cx="1316500" cy="883947"/>
              <a:chOff x="7436079" y="1279752"/>
              <a:chExt cx="6401934" cy="4298496"/>
            </a:xfrm>
          </p:grpSpPr>
          <p:sp>
            <p:nvSpPr>
              <p:cNvPr id="64" name="菱形 63"/>
              <p:cNvSpPr/>
              <p:nvPr/>
            </p:nvSpPr>
            <p:spPr>
              <a:xfrm>
                <a:off x="7436079" y="2107068"/>
                <a:ext cx="2643870" cy="2643870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菱形 64"/>
              <p:cNvSpPr/>
              <p:nvPr/>
            </p:nvSpPr>
            <p:spPr>
              <a:xfrm>
                <a:off x="9539517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2166981" y="398787"/>
              <a:ext cx="722816" cy="68806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1572872" y="7291431"/>
              <a:ext cx="940556" cy="641115"/>
              <a:chOff x="11395287" y="7365982"/>
              <a:chExt cx="1208633" cy="823842"/>
            </a:xfrm>
          </p:grpSpPr>
          <p:sp>
            <p:nvSpPr>
              <p:cNvPr id="60" name="菱形 59"/>
              <p:cNvSpPr/>
              <p:nvPr/>
            </p:nvSpPr>
            <p:spPr>
              <a:xfrm>
                <a:off x="11780079" y="7365982"/>
                <a:ext cx="823841" cy="823842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菱形 60"/>
              <p:cNvSpPr/>
              <p:nvPr/>
            </p:nvSpPr>
            <p:spPr>
              <a:xfrm>
                <a:off x="11395287" y="7489187"/>
                <a:ext cx="577426" cy="577425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801374" y="6308973"/>
            <a:ext cx="2057400" cy="365125"/>
          </a:xfrm>
        </p:spPr>
        <p:txBody>
          <a:bodyPr/>
          <a:lstStyle/>
          <a:p>
            <a:fld id="{2EC5D418-970F-4C7F-9452-AEC5956F87C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DE557CF-93C1-4CD2-BEDB-F6ED9B7387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09" y="6241384"/>
            <a:ext cx="521560" cy="52156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096B1CC-1349-4E99-9A39-A7B4A3646208}"/>
              </a:ext>
            </a:extLst>
          </p:cNvPr>
          <p:cNvSpPr txBox="1"/>
          <p:nvPr/>
        </p:nvSpPr>
        <p:spPr>
          <a:xfrm>
            <a:off x="1302265" y="409723"/>
            <a:ext cx="729443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GP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T: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Generative Pretrained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Transformer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A084705-2BA4-B570-DAC5-608C52BF4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157" y="1727016"/>
            <a:ext cx="2103485" cy="272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D1F16E8F-64F0-F0C6-F278-AB7714FD9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0" y="1230790"/>
            <a:ext cx="2546719" cy="359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左大括号 18">
            <a:extLst>
              <a:ext uri="{FF2B5EF4-FFF2-40B4-BE49-F238E27FC236}">
                <a16:creationId xmlns:a16="http://schemas.microsoft.com/office/drawing/2014/main" id="{ACEF45B8-5785-E00B-9713-3A84D62BD521}"/>
              </a:ext>
            </a:extLst>
          </p:cNvPr>
          <p:cNvSpPr/>
          <p:nvPr/>
        </p:nvSpPr>
        <p:spPr>
          <a:xfrm>
            <a:off x="2852256" y="1963023"/>
            <a:ext cx="176169" cy="224824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23D7B15-50AA-6516-B6B7-8402824C1BE0}"/>
              </a:ext>
            </a:extLst>
          </p:cNvPr>
          <p:cNvCxnSpPr>
            <a:stCxn id="19" idx="1"/>
          </p:cNvCxnSpPr>
          <p:nvPr/>
        </p:nvCxnSpPr>
        <p:spPr>
          <a:xfrm flipH="1">
            <a:off x="2114025" y="3087148"/>
            <a:ext cx="738231" cy="3775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D7652799-898E-71A3-8231-F185144481CF}"/>
              </a:ext>
            </a:extLst>
          </p:cNvPr>
          <p:cNvSpPr txBox="1"/>
          <p:nvPr/>
        </p:nvSpPr>
        <p:spPr>
          <a:xfrm>
            <a:off x="1029755" y="4818842"/>
            <a:ext cx="2906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The architecture of transformer</a:t>
            </a:r>
            <a:endParaRPr lang="zh-CN" altLang="en-US" sz="1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66B480C-384B-0719-BC3C-3AC8EF1F5F8B}"/>
              </a:ext>
            </a:extLst>
          </p:cNvPr>
          <p:cNvSpPr txBox="1"/>
          <p:nvPr/>
        </p:nvSpPr>
        <p:spPr>
          <a:xfrm>
            <a:off x="4843981" y="4853855"/>
            <a:ext cx="40147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altLang="zh-CN" sz="1600" b="0" i="0" dirty="0">
                <a:solidFill>
                  <a:srgbClr val="374151"/>
                </a:solidFill>
                <a:effectLst/>
                <a:latin typeface="+mj-lt"/>
              </a:rPr>
              <a:t>Selective focus on relevant context.</a:t>
            </a:r>
          </a:p>
          <a:p>
            <a:pPr algn="l">
              <a:buFont typeface="+mj-lt"/>
              <a:buAutoNum type="arabicPeriod"/>
            </a:pPr>
            <a:r>
              <a:rPr lang="en-US" altLang="zh-CN" sz="1600" b="0" i="0" dirty="0">
                <a:solidFill>
                  <a:srgbClr val="374151"/>
                </a:solidFill>
                <a:effectLst/>
                <a:latin typeface="+mj-lt"/>
              </a:rPr>
              <a:t>Capturing long-range dependencies.</a:t>
            </a:r>
          </a:p>
          <a:p>
            <a:pPr algn="l">
              <a:buFont typeface="+mj-lt"/>
              <a:buAutoNum type="arabicPeriod"/>
            </a:pPr>
            <a:r>
              <a:rPr lang="en-US" altLang="zh-CN" sz="1600" b="0" i="0" dirty="0">
                <a:solidFill>
                  <a:srgbClr val="374151"/>
                </a:solidFill>
                <a:effectLst/>
                <a:latin typeface="+mj-lt"/>
              </a:rPr>
              <a:t>Improved performance in various tasks.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C9FFCC2-C80C-91AA-F036-6F99BBC9869B}"/>
              </a:ext>
            </a:extLst>
          </p:cNvPr>
          <p:cNvSpPr txBox="1"/>
          <p:nvPr/>
        </p:nvSpPr>
        <p:spPr>
          <a:xfrm>
            <a:off x="4339729" y="1140604"/>
            <a:ext cx="50407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altLang="zh-CN" sz="1600" b="0" i="0" dirty="0">
                <a:solidFill>
                  <a:srgbClr val="374151"/>
                </a:solidFill>
                <a:effectLst/>
                <a:latin typeface="+mj-lt"/>
              </a:rPr>
              <a:t>Calculating attention scores for input tokens.</a:t>
            </a:r>
          </a:p>
          <a:p>
            <a:pPr algn="l">
              <a:buFont typeface="+mj-lt"/>
              <a:buAutoNum type="arabicPeriod"/>
            </a:pPr>
            <a:r>
              <a:rPr lang="en-US" altLang="zh-CN" sz="1600" b="0" i="0" dirty="0">
                <a:solidFill>
                  <a:srgbClr val="374151"/>
                </a:solidFill>
                <a:effectLst/>
                <a:latin typeface="+mj-lt"/>
              </a:rPr>
              <a:t>Weighting token interactions based on relevance.</a:t>
            </a:r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2BB0A2E1-44DD-F4B4-FD9A-6CBA6078751D}"/>
              </a:ext>
            </a:extLst>
          </p:cNvPr>
          <p:cNvSpPr/>
          <p:nvPr/>
        </p:nvSpPr>
        <p:spPr>
          <a:xfrm>
            <a:off x="6702804" y="1963023"/>
            <a:ext cx="201335" cy="28637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6E7A986-B8AC-864D-8518-ADFD78BB1759}"/>
              </a:ext>
            </a:extLst>
          </p:cNvPr>
          <p:cNvSpPr txBox="1"/>
          <p:nvPr/>
        </p:nvSpPr>
        <p:spPr>
          <a:xfrm>
            <a:off x="11769" y="6458418"/>
            <a:ext cx="4266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Vaswani et al., </a:t>
            </a:r>
            <a:r>
              <a:rPr lang="en-US" altLang="zh-CN" sz="1400" i="1" dirty="0"/>
              <a:t>Attention is All You Need</a:t>
            </a:r>
            <a:r>
              <a:rPr lang="en-US" altLang="zh-CN" sz="1400" dirty="0"/>
              <a:t>, </a:t>
            </a:r>
            <a:r>
              <a:rPr lang="en-US" altLang="zh-CN" sz="1400" b="1" dirty="0"/>
              <a:t>2017 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463452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129866" y="265800"/>
            <a:ext cx="8834508" cy="6487359"/>
            <a:chOff x="1653864" y="299356"/>
            <a:chExt cx="10859564" cy="7633190"/>
          </a:xfrm>
        </p:grpSpPr>
        <p:grpSp>
          <p:nvGrpSpPr>
            <p:cNvPr id="56" name="组合 55"/>
            <p:cNvGrpSpPr/>
            <p:nvPr/>
          </p:nvGrpSpPr>
          <p:grpSpPr>
            <a:xfrm>
              <a:off x="1653864" y="299356"/>
              <a:ext cx="1316500" cy="883947"/>
              <a:chOff x="7436079" y="1279752"/>
              <a:chExt cx="6401934" cy="4298496"/>
            </a:xfrm>
          </p:grpSpPr>
          <p:sp>
            <p:nvSpPr>
              <p:cNvPr id="64" name="菱形 63"/>
              <p:cNvSpPr/>
              <p:nvPr/>
            </p:nvSpPr>
            <p:spPr>
              <a:xfrm>
                <a:off x="7436079" y="2107068"/>
                <a:ext cx="2643870" cy="2643870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菱形 64"/>
              <p:cNvSpPr/>
              <p:nvPr/>
            </p:nvSpPr>
            <p:spPr>
              <a:xfrm>
                <a:off x="9539517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2166981" y="398787"/>
              <a:ext cx="722816" cy="68806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1572872" y="7291431"/>
              <a:ext cx="940556" cy="641115"/>
              <a:chOff x="11395287" y="7365982"/>
              <a:chExt cx="1208633" cy="823842"/>
            </a:xfrm>
          </p:grpSpPr>
          <p:sp>
            <p:nvSpPr>
              <p:cNvPr id="60" name="菱形 59"/>
              <p:cNvSpPr/>
              <p:nvPr/>
            </p:nvSpPr>
            <p:spPr>
              <a:xfrm>
                <a:off x="11780079" y="7365982"/>
                <a:ext cx="823841" cy="823842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菱形 60"/>
              <p:cNvSpPr/>
              <p:nvPr/>
            </p:nvSpPr>
            <p:spPr>
              <a:xfrm>
                <a:off x="11395287" y="7489187"/>
                <a:ext cx="577426" cy="577425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801374" y="6308973"/>
            <a:ext cx="2057400" cy="365125"/>
          </a:xfrm>
        </p:spPr>
        <p:txBody>
          <a:bodyPr/>
          <a:lstStyle/>
          <a:p>
            <a:fld id="{2EC5D418-970F-4C7F-9452-AEC5956F87C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DE557CF-93C1-4CD2-BEDB-F6ED9B7387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09" y="6241384"/>
            <a:ext cx="521560" cy="52156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096B1CC-1349-4E99-9A39-A7B4A3646208}"/>
              </a:ext>
            </a:extLst>
          </p:cNvPr>
          <p:cNvSpPr txBox="1"/>
          <p:nvPr/>
        </p:nvSpPr>
        <p:spPr>
          <a:xfrm>
            <a:off x="1302265" y="409723"/>
            <a:ext cx="729443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GP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: Generative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Pretrained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Transformer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84ACE7E-EB89-2B3C-1DAE-8BC5A7B8C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33633"/>
            <a:ext cx="68580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右大括号 8">
            <a:extLst>
              <a:ext uri="{FF2B5EF4-FFF2-40B4-BE49-F238E27FC236}">
                <a16:creationId xmlns:a16="http://schemas.microsoft.com/office/drawing/2014/main" id="{D3638530-F2F0-ACCF-F88A-A0DC4011D800}"/>
              </a:ext>
            </a:extLst>
          </p:cNvPr>
          <p:cNvSpPr/>
          <p:nvPr/>
        </p:nvSpPr>
        <p:spPr>
          <a:xfrm>
            <a:off x="2538596" y="4393611"/>
            <a:ext cx="243281" cy="13841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81FD88C-31FD-1559-8852-33DEA71FFDB0}"/>
              </a:ext>
            </a:extLst>
          </p:cNvPr>
          <p:cNvSpPr txBox="1"/>
          <p:nvPr/>
        </p:nvSpPr>
        <p:spPr>
          <a:xfrm>
            <a:off x="1200869" y="4347039"/>
            <a:ext cx="15058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374151"/>
                </a:solidFill>
                <a:latin typeface="+mj-lt"/>
              </a:rPr>
              <a:t>Web pages</a:t>
            </a:r>
          </a:p>
          <a:p>
            <a:pPr algn="l"/>
            <a:r>
              <a:rPr lang="en-US" altLang="zh-CN" sz="1800" b="0" i="0" dirty="0">
                <a:solidFill>
                  <a:srgbClr val="374151"/>
                </a:solidFill>
                <a:effectLst/>
                <a:latin typeface="+mj-lt"/>
              </a:rPr>
              <a:t>Books</a:t>
            </a:r>
          </a:p>
          <a:p>
            <a:pPr algn="l"/>
            <a:r>
              <a:rPr lang="en-US" altLang="zh-CN" dirty="0">
                <a:solidFill>
                  <a:srgbClr val="374151"/>
                </a:solidFill>
                <a:latin typeface="+mj-lt"/>
              </a:rPr>
              <a:t>Articles</a:t>
            </a:r>
          </a:p>
          <a:p>
            <a:pPr algn="l"/>
            <a:r>
              <a:rPr lang="en-US" altLang="zh-CN" sz="1800" b="0" i="0" dirty="0">
                <a:solidFill>
                  <a:srgbClr val="374151"/>
                </a:solidFill>
                <a:effectLst/>
                <a:latin typeface="+mj-lt"/>
              </a:rPr>
              <a:t>Forum chats</a:t>
            </a:r>
          </a:p>
          <a:p>
            <a:pPr algn="l"/>
            <a:r>
              <a:rPr lang="en-US" altLang="zh-CN" dirty="0">
                <a:solidFill>
                  <a:srgbClr val="374151"/>
                </a:solidFill>
                <a:latin typeface="+mj-lt"/>
              </a:rPr>
              <a:t>……</a:t>
            </a:r>
            <a:endParaRPr lang="en-US" altLang="zh-CN" sz="1800" b="0" i="0" dirty="0">
              <a:solidFill>
                <a:srgbClr val="374151"/>
              </a:solidFill>
              <a:effectLst/>
              <a:latin typeface="+mj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276D6CB-2DAF-C431-AED3-F5F96BFCEE69}"/>
              </a:ext>
            </a:extLst>
          </p:cNvPr>
          <p:cNvSpPr txBox="1"/>
          <p:nvPr/>
        </p:nvSpPr>
        <p:spPr>
          <a:xfrm>
            <a:off x="2869034" y="4920149"/>
            <a:ext cx="1589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374151"/>
                </a:solidFill>
                <a:latin typeface="+mj-lt"/>
              </a:rPr>
              <a:t>Pretraining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3A38667-FD2E-AD53-65A8-A813D24EA00D}"/>
              </a:ext>
            </a:extLst>
          </p:cNvPr>
          <p:cNvSpPr txBox="1"/>
          <p:nvPr/>
        </p:nvSpPr>
        <p:spPr>
          <a:xfrm>
            <a:off x="11769" y="6458418"/>
            <a:ext cx="6598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OpenAI</a:t>
            </a:r>
            <a:r>
              <a:rPr lang="en-US" altLang="zh-CN" sz="1400" dirty="0"/>
              <a:t>, </a:t>
            </a:r>
            <a:r>
              <a:rPr lang="en-US" altLang="zh-CN" sz="1400" i="1" dirty="0"/>
              <a:t>Improving Language Understanding by Generative Pre-Training</a:t>
            </a:r>
            <a:r>
              <a:rPr lang="en-US" altLang="zh-CN" sz="1400" dirty="0"/>
              <a:t>, </a:t>
            </a:r>
            <a:r>
              <a:rPr lang="en-US" altLang="zh-CN" sz="1400" b="1" dirty="0"/>
              <a:t>2018 </a:t>
            </a:r>
            <a:endParaRPr lang="zh-CN" altLang="en-US" sz="1400" b="1" dirty="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63BF8C51-A606-9961-B61A-54BD067B075A}"/>
              </a:ext>
            </a:extLst>
          </p:cNvPr>
          <p:cNvSpPr/>
          <p:nvPr/>
        </p:nvSpPr>
        <p:spPr>
          <a:xfrm>
            <a:off x="4353886" y="5108895"/>
            <a:ext cx="151001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40BF00F-F0D3-F483-8B81-1106351F6D65}"/>
              </a:ext>
            </a:extLst>
          </p:cNvPr>
          <p:cNvSpPr txBox="1"/>
          <p:nvPr/>
        </p:nvSpPr>
        <p:spPr>
          <a:xfrm>
            <a:off x="6435908" y="4366151"/>
            <a:ext cx="15058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374151"/>
                </a:solidFill>
                <a:latin typeface="+mj-lt"/>
              </a:rPr>
              <a:t>Grammar</a:t>
            </a:r>
          </a:p>
          <a:p>
            <a:pPr algn="l"/>
            <a:r>
              <a:rPr lang="en-US" altLang="zh-CN" dirty="0">
                <a:solidFill>
                  <a:srgbClr val="374151"/>
                </a:solidFill>
                <a:latin typeface="+mj-lt"/>
              </a:rPr>
              <a:t>Vocabulary</a:t>
            </a:r>
            <a:endParaRPr lang="en-US" altLang="zh-CN" sz="1800" b="0" i="0" dirty="0">
              <a:solidFill>
                <a:srgbClr val="374151"/>
              </a:solidFill>
              <a:effectLst/>
              <a:latin typeface="+mj-lt"/>
            </a:endParaRPr>
          </a:p>
          <a:p>
            <a:pPr algn="l"/>
            <a:r>
              <a:rPr lang="en-US" altLang="zh-CN" dirty="0">
                <a:solidFill>
                  <a:srgbClr val="374151"/>
                </a:solidFill>
                <a:latin typeface="+mj-lt"/>
              </a:rPr>
              <a:t>Semantics</a:t>
            </a:r>
          </a:p>
          <a:p>
            <a:pPr algn="l"/>
            <a:r>
              <a:rPr lang="en-US" altLang="zh-CN" dirty="0">
                <a:solidFill>
                  <a:srgbClr val="374151"/>
                </a:solidFill>
                <a:latin typeface="+mj-lt"/>
              </a:rPr>
              <a:t>Structures</a:t>
            </a:r>
            <a:endParaRPr lang="en-US" altLang="zh-CN" sz="1800" b="0" i="0" dirty="0">
              <a:solidFill>
                <a:srgbClr val="374151"/>
              </a:solidFill>
              <a:effectLst/>
              <a:latin typeface="+mj-lt"/>
            </a:endParaRPr>
          </a:p>
          <a:p>
            <a:pPr algn="l"/>
            <a:r>
              <a:rPr lang="en-US" altLang="zh-CN" dirty="0">
                <a:solidFill>
                  <a:srgbClr val="374151"/>
                </a:solidFill>
                <a:latin typeface="+mj-lt"/>
              </a:rPr>
              <a:t>……</a:t>
            </a:r>
            <a:endParaRPr lang="en-US" altLang="zh-CN" sz="1800" b="0" i="0" dirty="0">
              <a:solidFill>
                <a:srgbClr val="374151"/>
              </a:solidFill>
              <a:effectLst/>
              <a:latin typeface="+mj-lt"/>
            </a:endParaRPr>
          </a:p>
        </p:txBody>
      </p:sp>
      <p:sp>
        <p:nvSpPr>
          <p:cNvPr id="21" name="右大括号 20">
            <a:extLst>
              <a:ext uri="{FF2B5EF4-FFF2-40B4-BE49-F238E27FC236}">
                <a16:creationId xmlns:a16="http://schemas.microsoft.com/office/drawing/2014/main" id="{9717B7FF-A5C6-2061-E19A-ECF3D39EDDF0}"/>
              </a:ext>
            </a:extLst>
          </p:cNvPr>
          <p:cNvSpPr/>
          <p:nvPr/>
        </p:nvSpPr>
        <p:spPr>
          <a:xfrm flipH="1">
            <a:off x="6028266" y="4412723"/>
            <a:ext cx="243281" cy="13841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80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801374" y="6308973"/>
            <a:ext cx="2057400" cy="365125"/>
          </a:xfrm>
        </p:spPr>
        <p:txBody>
          <a:bodyPr/>
          <a:lstStyle/>
          <a:p>
            <a:fld id="{2EC5D418-970F-4C7F-9452-AEC5956F87CE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DE557CF-93C1-4CD2-BEDB-F6ED9B7387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09" y="6241384"/>
            <a:ext cx="521560" cy="52156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096B1CC-1349-4E99-9A39-A7B4A3646208}"/>
              </a:ext>
            </a:extLst>
          </p:cNvPr>
          <p:cNvSpPr txBox="1"/>
          <p:nvPr/>
        </p:nvSpPr>
        <p:spPr>
          <a:xfrm>
            <a:off x="1302265" y="409723"/>
            <a:ext cx="729443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From GPT-1 to GPT-3.5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3EAD58C-AD41-FB82-3105-786EB902E935}"/>
              </a:ext>
            </a:extLst>
          </p:cNvPr>
          <p:cNvGrpSpPr/>
          <p:nvPr/>
        </p:nvGrpSpPr>
        <p:grpSpPr>
          <a:xfrm>
            <a:off x="754948" y="956001"/>
            <a:ext cx="7809820" cy="3848305"/>
            <a:chOff x="882637" y="1205802"/>
            <a:chExt cx="7378726" cy="3512581"/>
          </a:xfrm>
        </p:grpSpPr>
        <p:pic>
          <p:nvPicPr>
            <p:cNvPr id="3" name="Picture 2" descr="在这里插入图片描述">
              <a:extLst>
                <a:ext uri="{FF2B5EF4-FFF2-40B4-BE49-F238E27FC236}">
                  <a16:creationId xmlns:a16="http://schemas.microsoft.com/office/drawing/2014/main" id="{018625D2-5CEC-AA4A-746F-AEF3539FC8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637" y="1205802"/>
              <a:ext cx="7378726" cy="3512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44B8FCF-518C-86DE-20CE-D0947471B329}"/>
                </a:ext>
              </a:extLst>
            </p:cNvPr>
            <p:cNvSpPr/>
            <p:nvPr/>
          </p:nvSpPr>
          <p:spPr>
            <a:xfrm>
              <a:off x="922789" y="1229851"/>
              <a:ext cx="2944536" cy="13841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8DF3BDC-2367-E913-F3C2-4E15663CC708}"/>
                </a:ext>
              </a:extLst>
            </p:cNvPr>
            <p:cNvSpPr/>
            <p:nvPr/>
          </p:nvSpPr>
          <p:spPr>
            <a:xfrm>
              <a:off x="6515285" y="2141195"/>
              <a:ext cx="1705925" cy="25771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7" name="菱形 6">
            <a:extLst>
              <a:ext uri="{FF2B5EF4-FFF2-40B4-BE49-F238E27FC236}">
                <a16:creationId xmlns:a16="http://schemas.microsoft.com/office/drawing/2014/main" id="{C2CCE386-DA5D-3346-8DAC-CBD77A3F6A25}"/>
              </a:ext>
            </a:extLst>
          </p:cNvPr>
          <p:cNvSpPr/>
          <p:nvPr/>
        </p:nvSpPr>
        <p:spPr>
          <a:xfrm>
            <a:off x="836656" y="4657635"/>
            <a:ext cx="360000" cy="360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EFE14BC-10A9-486E-64C8-583DD9C32905}"/>
              </a:ext>
            </a:extLst>
          </p:cNvPr>
          <p:cNvGrpSpPr/>
          <p:nvPr/>
        </p:nvGrpSpPr>
        <p:grpSpPr>
          <a:xfrm>
            <a:off x="1200869" y="4620457"/>
            <a:ext cx="7508858" cy="1554032"/>
            <a:chOff x="1541719" y="2318349"/>
            <a:chExt cx="2133781" cy="1554032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9831BE6-F33A-D8B0-0980-9D37F21F4C71}"/>
                </a:ext>
              </a:extLst>
            </p:cNvPr>
            <p:cNvSpPr txBox="1"/>
            <p:nvPr/>
          </p:nvSpPr>
          <p:spPr>
            <a:xfrm>
              <a:off x="1541719" y="2318349"/>
              <a:ext cx="2133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Huge data, Huge model, Huge money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42C0970-C157-5878-C63F-287A554F631D}"/>
                </a:ext>
              </a:extLst>
            </p:cNvPr>
            <p:cNvSpPr txBox="1"/>
            <p:nvPr/>
          </p:nvSpPr>
          <p:spPr>
            <a:xfrm>
              <a:off x="1541719" y="2715526"/>
              <a:ext cx="2133781" cy="115685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Estimated to be over 45TB training data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~1,000 A100 GPUs to train &amp; 6 A100 GPUs to inference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More than $100 million to train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29866" y="265800"/>
            <a:ext cx="8834508" cy="6487359"/>
            <a:chOff x="1653864" y="299356"/>
            <a:chExt cx="10859564" cy="7633190"/>
          </a:xfrm>
        </p:grpSpPr>
        <p:grpSp>
          <p:nvGrpSpPr>
            <p:cNvPr id="56" name="组合 55"/>
            <p:cNvGrpSpPr/>
            <p:nvPr/>
          </p:nvGrpSpPr>
          <p:grpSpPr>
            <a:xfrm>
              <a:off x="1653864" y="299356"/>
              <a:ext cx="1316500" cy="883947"/>
              <a:chOff x="7436079" y="1279752"/>
              <a:chExt cx="6401934" cy="4298496"/>
            </a:xfrm>
          </p:grpSpPr>
          <p:sp>
            <p:nvSpPr>
              <p:cNvPr id="64" name="菱形 63"/>
              <p:cNvSpPr/>
              <p:nvPr/>
            </p:nvSpPr>
            <p:spPr>
              <a:xfrm>
                <a:off x="7436079" y="2107068"/>
                <a:ext cx="2643870" cy="2643870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菱形 64"/>
              <p:cNvSpPr/>
              <p:nvPr/>
            </p:nvSpPr>
            <p:spPr>
              <a:xfrm>
                <a:off x="9539517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2166981" y="398787"/>
              <a:ext cx="722816" cy="68806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1572872" y="7291431"/>
              <a:ext cx="940556" cy="641115"/>
              <a:chOff x="11395287" y="7365982"/>
              <a:chExt cx="1208633" cy="823842"/>
            </a:xfrm>
          </p:grpSpPr>
          <p:sp>
            <p:nvSpPr>
              <p:cNvPr id="60" name="菱形 59"/>
              <p:cNvSpPr/>
              <p:nvPr/>
            </p:nvSpPr>
            <p:spPr>
              <a:xfrm>
                <a:off x="11780079" y="7365982"/>
                <a:ext cx="823841" cy="823842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菱形 60"/>
              <p:cNvSpPr/>
              <p:nvPr/>
            </p:nvSpPr>
            <p:spPr>
              <a:xfrm>
                <a:off x="11395287" y="7489187"/>
                <a:ext cx="577426" cy="577425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7" name="箭头: 下 26">
            <a:extLst>
              <a:ext uri="{FF2B5EF4-FFF2-40B4-BE49-F238E27FC236}">
                <a16:creationId xmlns:a16="http://schemas.microsoft.com/office/drawing/2014/main" id="{4F3B2128-1365-F31A-2340-2CD2054457E5}"/>
              </a:ext>
            </a:extLst>
          </p:cNvPr>
          <p:cNvSpPr/>
          <p:nvPr/>
        </p:nvSpPr>
        <p:spPr>
          <a:xfrm>
            <a:off x="6946084" y="2033868"/>
            <a:ext cx="184558" cy="4697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E6EF6EF-4C67-F606-73A2-6CB22B91E52E}"/>
              </a:ext>
            </a:extLst>
          </p:cNvPr>
          <p:cNvSpPr txBox="1"/>
          <p:nvPr/>
        </p:nvSpPr>
        <p:spPr>
          <a:xfrm>
            <a:off x="7130642" y="2007162"/>
            <a:ext cx="20720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einforcement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earning with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uman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eedback</a:t>
            </a:r>
            <a:endParaRPr lang="zh-CN" altLang="en-US" sz="12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49EE704-C8D7-67AC-D4B2-D13FF803273B}"/>
              </a:ext>
            </a:extLst>
          </p:cNvPr>
          <p:cNvSpPr txBox="1"/>
          <p:nvPr/>
        </p:nvSpPr>
        <p:spPr>
          <a:xfrm>
            <a:off x="6513342" y="2584107"/>
            <a:ext cx="18686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ChatGPT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2067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801374" y="6308973"/>
            <a:ext cx="2057400" cy="365125"/>
          </a:xfrm>
        </p:spPr>
        <p:txBody>
          <a:bodyPr/>
          <a:lstStyle/>
          <a:p>
            <a:fld id="{2EC5D418-970F-4C7F-9452-AEC5956F87C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DE557CF-93C1-4CD2-BEDB-F6ED9B7387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09" y="6241384"/>
            <a:ext cx="521560" cy="52156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096B1CC-1349-4E99-9A39-A7B4A3646208}"/>
              </a:ext>
            </a:extLst>
          </p:cNvPr>
          <p:cNvSpPr txBox="1"/>
          <p:nvPr/>
        </p:nvSpPr>
        <p:spPr>
          <a:xfrm>
            <a:off x="1302265" y="409723"/>
            <a:ext cx="729443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GPT-4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129866" y="265800"/>
            <a:ext cx="8834508" cy="6487359"/>
            <a:chOff x="1653864" y="299356"/>
            <a:chExt cx="10859564" cy="7633190"/>
          </a:xfrm>
        </p:grpSpPr>
        <p:grpSp>
          <p:nvGrpSpPr>
            <p:cNvPr id="56" name="组合 55"/>
            <p:cNvGrpSpPr/>
            <p:nvPr/>
          </p:nvGrpSpPr>
          <p:grpSpPr>
            <a:xfrm>
              <a:off x="1653864" y="299356"/>
              <a:ext cx="1316500" cy="883947"/>
              <a:chOff x="7436079" y="1279752"/>
              <a:chExt cx="6401934" cy="4298496"/>
            </a:xfrm>
          </p:grpSpPr>
          <p:sp>
            <p:nvSpPr>
              <p:cNvPr id="64" name="菱形 63"/>
              <p:cNvSpPr/>
              <p:nvPr/>
            </p:nvSpPr>
            <p:spPr>
              <a:xfrm>
                <a:off x="7436079" y="2107068"/>
                <a:ext cx="2643870" cy="2643870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菱形 64"/>
              <p:cNvSpPr/>
              <p:nvPr/>
            </p:nvSpPr>
            <p:spPr>
              <a:xfrm>
                <a:off x="9539517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2166981" y="398787"/>
              <a:ext cx="722816" cy="68806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1572872" y="7291431"/>
              <a:ext cx="940556" cy="641115"/>
              <a:chOff x="11395287" y="7365982"/>
              <a:chExt cx="1208633" cy="823842"/>
            </a:xfrm>
          </p:grpSpPr>
          <p:sp>
            <p:nvSpPr>
              <p:cNvPr id="60" name="菱形 59"/>
              <p:cNvSpPr/>
              <p:nvPr/>
            </p:nvSpPr>
            <p:spPr>
              <a:xfrm>
                <a:off x="11780079" y="7365982"/>
                <a:ext cx="823841" cy="823842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菱形 60"/>
              <p:cNvSpPr/>
              <p:nvPr/>
            </p:nvSpPr>
            <p:spPr>
              <a:xfrm>
                <a:off x="11395287" y="7489187"/>
                <a:ext cx="577426" cy="577425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9B9A875D-209D-ECEE-D330-393312EC0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17" y="1375115"/>
            <a:ext cx="2054615" cy="152094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CF14974-47FF-6582-8F50-BB60887C60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3495" y="1161648"/>
            <a:ext cx="2054615" cy="173441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DAA52CE-368C-117B-2C04-012D9CCBE8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8194" y="932943"/>
            <a:ext cx="4386360" cy="395158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78550F0-26A5-17F9-61EA-F3CD4279D2E0}"/>
              </a:ext>
            </a:extLst>
          </p:cNvPr>
          <p:cNvSpPr txBox="1"/>
          <p:nvPr/>
        </p:nvSpPr>
        <p:spPr>
          <a:xfrm>
            <a:off x="11769" y="6458418"/>
            <a:ext cx="6598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OpenAI</a:t>
            </a:r>
            <a:r>
              <a:rPr lang="en-US" altLang="zh-CN" sz="1400" dirty="0"/>
              <a:t>, </a:t>
            </a:r>
            <a:r>
              <a:rPr lang="en-US" altLang="zh-CN" sz="1400" i="1" dirty="0"/>
              <a:t>GPT-4 Technical Report</a:t>
            </a:r>
            <a:r>
              <a:rPr lang="en-US" altLang="zh-CN" sz="1400" dirty="0"/>
              <a:t>, </a:t>
            </a:r>
            <a:r>
              <a:rPr lang="en-US" altLang="zh-CN" sz="1400" b="1" dirty="0"/>
              <a:t>2023 </a:t>
            </a:r>
            <a:endParaRPr lang="zh-CN" altLang="en-US" sz="1400" b="1" dirty="0"/>
          </a:p>
        </p:txBody>
      </p:sp>
      <p:sp>
        <p:nvSpPr>
          <p:cNvPr id="21" name="菱形 20">
            <a:extLst>
              <a:ext uri="{FF2B5EF4-FFF2-40B4-BE49-F238E27FC236}">
                <a16:creationId xmlns:a16="http://schemas.microsoft.com/office/drawing/2014/main" id="{FEC6FF71-3281-6241-1D4C-09B15C94FEE4}"/>
              </a:ext>
            </a:extLst>
          </p:cNvPr>
          <p:cNvSpPr/>
          <p:nvPr/>
        </p:nvSpPr>
        <p:spPr>
          <a:xfrm>
            <a:off x="453358" y="4312750"/>
            <a:ext cx="360000" cy="360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43B27F8-D2AF-970A-57B9-88EC966A2CC7}"/>
              </a:ext>
            </a:extLst>
          </p:cNvPr>
          <p:cNvGrpSpPr/>
          <p:nvPr/>
        </p:nvGrpSpPr>
        <p:grpSpPr>
          <a:xfrm>
            <a:off x="817571" y="4275572"/>
            <a:ext cx="7508858" cy="1554032"/>
            <a:chOff x="1541719" y="2318349"/>
            <a:chExt cx="2133781" cy="1554032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C242031-204F-7671-5111-4281BE2BB79C}"/>
                </a:ext>
              </a:extLst>
            </p:cNvPr>
            <p:cNvSpPr txBox="1"/>
            <p:nvPr/>
          </p:nvSpPr>
          <p:spPr>
            <a:xfrm>
              <a:off x="1541719" y="2318349"/>
              <a:ext cx="2133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Beyond Language model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B498279-AD7E-0E26-DB5F-4AA405C9E5FD}"/>
                </a:ext>
              </a:extLst>
            </p:cNvPr>
            <p:cNvSpPr txBox="1"/>
            <p:nvPr/>
          </p:nvSpPr>
          <p:spPr>
            <a:xfrm>
              <a:off x="1541719" y="2715526"/>
              <a:ext cx="2133781" cy="115685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Reasoning ability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Multimodal input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Plugins &amp; Web browsing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7195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801374" y="6308973"/>
            <a:ext cx="2057400" cy="365125"/>
          </a:xfrm>
        </p:spPr>
        <p:txBody>
          <a:bodyPr/>
          <a:lstStyle/>
          <a:p>
            <a:fld id="{2EC5D418-970F-4C7F-9452-AEC5956F87CE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DE557CF-93C1-4CD2-BEDB-F6ED9B7387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09" y="6241384"/>
            <a:ext cx="521560" cy="52156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096B1CC-1349-4E99-9A39-A7B4A3646208}"/>
              </a:ext>
            </a:extLst>
          </p:cNvPr>
          <p:cNvSpPr txBox="1"/>
          <p:nvPr/>
        </p:nvSpPr>
        <p:spPr>
          <a:xfrm>
            <a:off x="1302265" y="409723"/>
            <a:ext cx="729443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How to fine-tune a LLM for your own?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129866" y="265800"/>
            <a:ext cx="8834508" cy="6487359"/>
            <a:chOff x="1653864" y="299356"/>
            <a:chExt cx="10859564" cy="7633190"/>
          </a:xfrm>
        </p:grpSpPr>
        <p:grpSp>
          <p:nvGrpSpPr>
            <p:cNvPr id="56" name="组合 55"/>
            <p:cNvGrpSpPr/>
            <p:nvPr/>
          </p:nvGrpSpPr>
          <p:grpSpPr>
            <a:xfrm>
              <a:off x="1653864" y="299356"/>
              <a:ext cx="1316500" cy="883947"/>
              <a:chOff x="7436079" y="1279752"/>
              <a:chExt cx="6401934" cy="4298496"/>
            </a:xfrm>
          </p:grpSpPr>
          <p:sp>
            <p:nvSpPr>
              <p:cNvPr id="64" name="菱形 63"/>
              <p:cNvSpPr/>
              <p:nvPr/>
            </p:nvSpPr>
            <p:spPr>
              <a:xfrm>
                <a:off x="7436079" y="2107068"/>
                <a:ext cx="2643870" cy="2643870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菱形 64"/>
              <p:cNvSpPr/>
              <p:nvPr/>
            </p:nvSpPr>
            <p:spPr>
              <a:xfrm>
                <a:off x="9539517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2166981" y="398787"/>
              <a:ext cx="722816" cy="68806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1572872" y="7291431"/>
              <a:ext cx="940556" cy="641115"/>
              <a:chOff x="11395287" y="7365982"/>
              <a:chExt cx="1208633" cy="823842"/>
            </a:xfrm>
          </p:grpSpPr>
          <p:sp>
            <p:nvSpPr>
              <p:cNvPr id="60" name="菱形 59"/>
              <p:cNvSpPr/>
              <p:nvPr/>
            </p:nvSpPr>
            <p:spPr>
              <a:xfrm>
                <a:off x="11780079" y="7365982"/>
                <a:ext cx="823841" cy="823842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菱形 60"/>
              <p:cNvSpPr/>
              <p:nvPr/>
            </p:nvSpPr>
            <p:spPr>
              <a:xfrm>
                <a:off x="11395287" y="7489187"/>
                <a:ext cx="577426" cy="577425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菱形 2">
            <a:extLst>
              <a:ext uri="{FF2B5EF4-FFF2-40B4-BE49-F238E27FC236}">
                <a16:creationId xmlns:a16="http://schemas.microsoft.com/office/drawing/2014/main" id="{73E83D31-E937-F277-B441-CA874470F683}"/>
              </a:ext>
            </a:extLst>
          </p:cNvPr>
          <p:cNvSpPr/>
          <p:nvPr/>
        </p:nvSpPr>
        <p:spPr>
          <a:xfrm>
            <a:off x="453358" y="1242376"/>
            <a:ext cx="360000" cy="360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1289401-B19A-6B7D-1F4A-4F704F543101}"/>
              </a:ext>
            </a:extLst>
          </p:cNvPr>
          <p:cNvGrpSpPr/>
          <p:nvPr/>
        </p:nvGrpSpPr>
        <p:grpSpPr>
          <a:xfrm>
            <a:off x="817571" y="1205198"/>
            <a:ext cx="7508858" cy="1554032"/>
            <a:chOff x="1541719" y="2318349"/>
            <a:chExt cx="2133781" cy="1554032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9A378EC-9231-A265-BF42-F740F170DB03}"/>
                </a:ext>
              </a:extLst>
            </p:cNvPr>
            <p:cNvSpPr txBox="1"/>
            <p:nvPr/>
          </p:nvSpPr>
          <p:spPr>
            <a:xfrm>
              <a:off x="1541719" y="2318349"/>
              <a:ext cx="2133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Prerequisite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B5841AF-250D-E0B5-5786-476AC8235F65}"/>
                </a:ext>
              </a:extLst>
            </p:cNvPr>
            <p:cNvSpPr txBox="1"/>
            <p:nvPr/>
          </p:nvSpPr>
          <p:spPr>
            <a:xfrm>
              <a:off x="1541719" y="2715526"/>
              <a:ext cx="2133781" cy="115685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 pretrained Large Language Model (or you may train from scratch)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 GPU (3090 or better, multiple A100 for best practice)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Datasets: normal dataset &amp; chatting dataset</a:t>
              </a:r>
            </a:p>
          </p:txBody>
        </p:sp>
      </p:grpSp>
      <p:sp>
        <p:nvSpPr>
          <p:cNvPr id="7" name="箭头: 右 6">
            <a:extLst>
              <a:ext uri="{FF2B5EF4-FFF2-40B4-BE49-F238E27FC236}">
                <a16:creationId xmlns:a16="http://schemas.microsoft.com/office/drawing/2014/main" id="{9D8A3B0E-FAEB-9C31-A700-BFA54A1EAC95}"/>
              </a:ext>
            </a:extLst>
          </p:cNvPr>
          <p:cNvSpPr/>
          <p:nvPr/>
        </p:nvSpPr>
        <p:spPr>
          <a:xfrm>
            <a:off x="2306118" y="4070393"/>
            <a:ext cx="987929" cy="188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63A8C7-939D-C6CF-DE15-55BD59947E80}"/>
              </a:ext>
            </a:extLst>
          </p:cNvPr>
          <p:cNvSpPr txBox="1"/>
          <p:nvPr/>
        </p:nvSpPr>
        <p:spPr>
          <a:xfrm>
            <a:off x="397623" y="3980103"/>
            <a:ext cx="19084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Pretrained LLM</a:t>
            </a: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GPT-2/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LLaMa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/etc.</a:t>
            </a:r>
            <a:endParaRPr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B21DCA3-1D5D-275B-AF75-B2EB09386200}"/>
              </a:ext>
            </a:extLst>
          </p:cNvPr>
          <p:cNvSpPr txBox="1"/>
          <p:nvPr/>
        </p:nvSpPr>
        <p:spPr>
          <a:xfrm>
            <a:off x="3461003" y="3980103"/>
            <a:ext cx="20421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RLHF</a:t>
            </a: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e.g.,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DeepSpeed</a:t>
            </a:r>
            <a:endParaRPr lang="zh-CN" altLang="en-US" sz="1400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8569EAFC-3A62-A7C4-8A06-AE00F668D12E}"/>
              </a:ext>
            </a:extLst>
          </p:cNvPr>
          <p:cNvSpPr/>
          <p:nvPr/>
        </p:nvSpPr>
        <p:spPr>
          <a:xfrm>
            <a:off x="5670134" y="4070393"/>
            <a:ext cx="987929" cy="188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10F5E32-27D2-D0F8-76C9-68B92908B35A}"/>
              </a:ext>
            </a:extLst>
          </p:cNvPr>
          <p:cNvSpPr txBox="1"/>
          <p:nvPr/>
        </p:nvSpPr>
        <p:spPr>
          <a:xfrm>
            <a:off x="6551642" y="3980103"/>
            <a:ext cx="2042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Your LLM</a:t>
            </a:r>
          </a:p>
        </p:txBody>
      </p:sp>
      <p:sp>
        <p:nvSpPr>
          <p:cNvPr id="15" name="箭头: 上弧形 14">
            <a:extLst>
              <a:ext uri="{FF2B5EF4-FFF2-40B4-BE49-F238E27FC236}">
                <a16:creationId xmlns:a16="http://schemas.microsoft.com/office/drawing/2014/main" id="{C0C1D795-6AB7-C02B-6114-78FCAEA98BA0}"/>
              </a:ext>
            </a:extLst>
          </p:cNvPr>
          <p:cNvSpPr/>
          <p:nvPr/>
        </p:nvSpPr>
        <p:spPr>
          <a:xfrm>
            <a:off x="3816912" y="3383855"/>
            <a:ext cx="1350627" cy="64139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F950A0-6EF6-4777-06A8-0D46AAC6A530}"/>
              </a:ext>
            </a:extLst>
          </p:cNvPr>
          <p:cNvSpPr txBox="1"/>
          <p:nvPr/>
        </p:nvSpPr>
        <p:spPr>
          <a:xfrm>
            <a:off x="3905431" y="2997076"/>
            <a:ext cx="1119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ataset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8EC6BF4-ED7B-9BDF-A51E-46C37BD0D395}"/>
              </a:ext>
            </a:extLst>
          </p:cNvPr>
          <p:cNvSpPr txBox="1"/>
          <p:nvPr/>
        </p:nvSpPr>
        <p:spPr>
          <a:xfrm>
            <a:off x="1794340" y="5318054"/>
            <a:ext cx="55553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Does this work for building a </a:t>
            </a:r>
            <a:r>
              <a:rPr lang="en-US" altLang="zh-CN" sz="1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ChemGPT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Normal dataset: textbooks &amp; journal articles</a:t>
            </a: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Chatting dataset: 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4199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801374" y="6308973"/>
            <a:ext cx="2057400" cy="365125"/>
          </a:xfrm>
        </p:spPr>
        <p:txBody>
          <a:bodyPr/>
          <a:lstStyle/>
          <a:p>
            <a:fld id="{2EC5D418-970F-4C7F-9452-AEC5956F87CE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DE557CF-93C1-4CD2-BEDB-F6ED9B7387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09" y="6241384"/>
            <a:ext cx="521560" cy="52156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096B1CC-1349-4E99-9A39-A7B4A3646208}"/>
              </a:ext>
            </a:extLst>
          </p:cNvPr>
          <p:cNvSpPr txBox="1"/>
          <p:nvPr/>
        </p:nvSpPr>
        <p:spPr>
          <a:xfrm>
            <a:off x="1302265" y="409723"/>
            <a:ext cx="729443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Language Models in Chemistry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129866" y="265800"/>
            <a:ext cx="8834508" cy="6487359"/>
            <a:chOff x="1653864" y="299356"/>
            <a:chExt cx="10859564" cy="7633190"/>
          </a:xfrm>
        </p:grpSpPr>
        <p:grpSp>
          <p:nvGrpSpPr>
            <p:cNvPr id="56" name="组合 55"/>
            <p:cNvGrpSpPr/>
            <p:nvPr/>
          </p:nvGrpSpPr>
          <p:grpSpPr>
            <a:xfrm>
              <a:off x="1653864" y="299356"/>
              <a:ext cx="1316500" cy="883947"/>
              <a:chOff x="7436079" y="1279752"/>
              <a:chExt cx="6401934" cy="4298496"/>
            </a:xfrm>
          </p:grpSpPr>
          <p:sp>
            <p:nvSpPr>
              <p:cNvPr id="64" name="菱形 63"/>
              <p:cNvSpPr/>
              <p:nvPr/>
            </p:nvSpPr>
            <p:spPr>
              <a:xfrm>
                <a:off x="7436079" y="2107068"/>
                <a:ext cx="2643870" cy="2643870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菱形 64"/>
              <p:cNvSpPr/>
              <p:nvPr/>
            </p:nvSpPr>
            <p:spPr>
              <a:xfrm>
                <a:off x="9539517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2166981" y="398787"/>
              <a:ext cx="722816" cy="68806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1572872" y="7291431"/>
              <a:ext cx="940556" cy="641115"/>
              <a:chOff x="11395287" y="7365982"/>
              <a:chExt cx="1208633" cy="823842"/>
            </a:xfrm>
          </p:grpSpPr>
          <p:sp>
            <p:nvSpPr>
              <p:cNvPr id="60" name="菱形 59"/>
              <p:cNvSpPr/>
              <p:nvPr/>
            </p:nvSpPr>
            <p:spPr>
              <a:xfrm>
                <a:off x="11780079" y="7365982"/>
                <a:ext cx="823841" cy="823842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菱形 60"/>
              <p:cNvSpPr/>
              <p:nvPr/>
            </p:nvSpPr>
            <p:spPr>
              <a:xfrm>
                <a:off x="11395287" y="7489187"/>
                <a:ext cx="577426" cy="577425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菱形 2">
            <a:extLst>
              <a:ext uri="{FF2B5EF4-FFF2-40B4-BE49-F238E27FC236}">
                <a16:creationId xmlns:a16="http://schemas.microsoft.com/office/drawing/2014/main" id="{73E83D31-E937-F277-B441-CA874470F683}"/>
              </a:ext>
            </a:extLst>
          </p:cNvPr>
          <p:cNvSpPr/>
          <p:nvPr/>
        </p:nvSpPr>
        <p:spPr>
          <a:xfrm>
            <a:off x="453358" y="1242376"/>
            <a:ext cx="360000" cy="360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1289401-B19A-6B7D-1F4A-4F704F543101}"/>
              </a:ext>
            </a:extLst>
          </p:cNvPr>
          <p:cNvGrpSpPr/>
          <p:nvPr/>
        </p:nvGrpSpPr>
        <p:grpSpPr>
          <a:xfrm>
            <a:off x="817571" y="1205198"/>
            <a:ext cx="7508858" cy="1554032"/>
            <a:chOff x="1541719" y="2318349"/>
            <a:chExt cx="2133781" cy="1554032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9A378EC-9231-A265-BF42-F740F170DB03}"/>
                </a:ext>
              </a:extLst>
            </p:cNvPr>
            <p:cNvSpPr txBox="1"/>
            <p:nvPr/>
          </p:nvSpPr>
          <p:spPr>
            <a:xfrm>
              <a:off x="1541719" y="2318349"/>
              <a:ext cx="2133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Leveraging General LLMs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B5841AF-250D-E0B5-5786-476AC8235F65}"/>
                </a:ext>
              </a:extLst>
            </p:cNvPr>
            <p:cNvSpPr txBox="1"/>
            <p:nvPr/>
          </p:nvSpPr>
          <p:spPr>
            <a:xfrm>
              <a:off x="1541719" y="2715526"/>
              <a:ext cx="2133781" cy="115685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Writing prompts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Testing the ability on GPT-4 or other LLMs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Convenience but restricted</a:t>
              </a:r>
            </a:p>
          </p:txBody>
        </p:sp>
      </p:grpSp>
      <p:sp>
        <p:nvSpPr>
          <p:cNvPr id="8" name="菱形 7">
            <a:extLst>
              <a:ext uri="{FF2B5EF4-FFF2-40B4-BE49-F238E27FC236}">
                <a16:creationId xmlns:a16="http://schemas.microsoft.com/office/drawing/2014/main" id="{EB8852E0-61D2-5DAF-D035-C0D55AD11559}"/>
              </a:ext>
            </a:extLst>
          </p:cNvPr>
          <p:cNvSpPr/>
          <p:nvPr/>
        </p:nvSpPr>
        <p:spPr>
          <a:xfrm>
            <a:off x="449145" y="3326834"/>
            <a:ext cx="360000" cy="360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5B0EE8F-6D08-9343-1693-D6DBA1C302FB}"/>
              </a:ext>
            </a:extLst>
          </p:cNvPr>
          <p:cNvGrpSpPr/>
          <p:nvPr/>
        </p:nvGrpSpPr>
        <p:grpSpPr>
          <a:xfrm>
            <a:off x="813358" y="3289656"/>
            <a:ext cx="7508858" cy="1923364"/>
            <a:chOff x="1541719" y="2318349"/>
            <a:chExt cx="2133781" cy="1923364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E1207FC-3F6B-49E2-5EA1-252007585D56}"/>
                </a:ext>
              </a:extLst>
            </p:cNvPr>
            <p:cNvSpPr txBox="1"/>
            <p:nvPr/>
          </p:nvSpPr>
          <p:spPr>
            <a:xfrm>
              <a:off x="1541719" y="2318349"/>
              <a:ext cx="2133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Training an LLM for chemistry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88FDF0C-7CAF-2C06-6AB3-838FCC1E4AF9}"/>
                </a:ext>
              </a:extLst>
            </p:cNvPr>
            <p:cNvSpPr txBox="1"/>
            <p:nvPr/>
          </p:nvSpPr>
          <p:spPr>
            <a:xfrm>
              <a:off x="1541719" y="2715526"/>
              <a:ext cx="2133781" cy="152618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Chemistry is somehow similar with language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	SMILES, amino acid sequences, lattice sequences, etc.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Training a language model for chemistry from scratch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Highly adjustable, while difficult and expensive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73006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包图主题2">
  <a:themeElements>
    <a:clrScheme name="自定义 28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4242"/>
      </a:accent1>
      <a:accent2>
        <a:srgbClr val="424242"/>
      </a:accent2>
      <a:accent3>
        <a:srgbClr val="424242"/>
      </a:accent3>
      <a:accent4>
        <a:srgbClr val="424242"/>
      </a:accent4>
      <a:accent5>
        <a:srgbClr val="424242"/>
      </a:accent5>
      <a:accent6>
        <a:srgbClr val="424242"/>
      </a:accent6>
      <a:hlink>
        <a:srgbClr val="FFFFFF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21683</TotalTime>
  <Words>408</Words>
  <Application>Microsoft Office PowerPoint</Application>
  <PresentationFormat>全屏显示(4:3)</PresentationFormat>
  <Paragraphs>122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微软雅黑</vt:lpstr>
      <vt:lpstr>等线</vt:lpstr>
      <vt:lpstr>Agency FB</vt:lpstr>
      <vt:lpstr>Arial</vt:lpstr>
      <vt:lpstr>Century Gothic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Junren Li</dc:creator>
  <cp:keywords>MDL</cp:keywords>
  <cp:lastModifiedBy>Junren Li (FA Talent)</cp:lastModifiedBy>
  <cp:revision>271</cp:revision>
  <dcterms:created xsi:type="dcterms:W3CDTF">2017-08-18T03:02:00Z</dcterms:created>
  <dcterms:modified xsi:type="dcterms:W3CDTF">2023-05-07T08:42:07Z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