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sldIdLst>
    <p:sldId id="330" r:id="rId2"/>
    <p:sldId id="384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9" r:id="rId12"/>
    <p:sldId id="441" r:id="rId13"/>
    <p:sldId id="443" r:id="rId14"/>
    <p:sldId id="442" r:id="rId15"/>
    <p:sldId id="440" r:id="rId16"/>
    <p:sldId id="438" r:id="rId17"/>
    <p:sldId id="444" r:id="rId18"/>
    <p:sldId id="445" r:id="rId19"/>
    <p:sldId id="446" r:id="rId20"/>
    <p:sldId id="429" r:id="rId21"/>
    <p:sldId id="447" r:id="rId22"/>
    <p:sldId id="282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000"/>
    <a:srgbClr val="A7202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0E1A2-AA0A-4006-974F-E157374D2A37}" v="70" dt="2023-02-14T13:10:18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18EA0-3E74-4DE2-9492-A60C41E5588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7B6C6F-4381-4806-A027-604B885FC9EB}">
      <dgm:prSet phldrT="[文本]"/>
      <dgm:spPr/>
      <dgm:t>
        <a:bodyPr/>
        <a:lstStyle/>
        <a:p>
          <a:r>
            <a:rPr lang="en-US" altLang="zh-CN" dirty="0"/>
            <a:t>20</a:t>
          </a:r>
          <a:r>
            <a:rPr lang="en-US" altLang="zh-CN" baseline="30000" dirty="0"/>
            <a:t>th</a:t>
          </a:r>
          <a:r>
            <a:rPr lang="en-US" altLang="zh-CN" dirty="0"/>
            <a:t> century</a:t>
          </a:r>
          <a:endParaRPr lang="zh-CN" altLang="en-US" dirty="0"/>
        </a:p>
      </dgm:t>
    </dgm:pt>
    <dgm:pt modelId="{BAB1D2E2-C351-4BDD-A8A3-F8253F93A602}" type="parTrans" cxnId="{133257FC-670C-4E16-BFE3-D54FBE071D38}">
      <dgm:prSet/>
      <dgm:spPr/>
      <dgm:t>
        <a:bodyPr/>
        <a:lstStyle/>
        <a:p>
          <a:endParaRPr lang="zh-CN" altLang="en-US"/>
        </a:p>
      </dgm:t>
    </dgm:pt>
    <dgm:pt modelId="{2E2EFD19-2A96-45C5-92F3-72808C1FB243}" type="sibTrans" cxnId="{133257FC-670C-4E16-BFE3-D54FBE071D38}">
      <dgm:prSet/>
      <dgm:spPr/>
      <dgm:t>
        <a:bodyPr/>
        <a:lstStyle/>
        <a:p>
          <a:endParaRPr lang="zh-CN" altLang="en-US"/>
        </a:p>
      </dgm:t>
    </dgm:pt>
    <dgm:pt modelId="{310E4534-7318-4930-B5F4-D65DD84CA8BC}">
      <dgm:prSet phldrT="[文本]" custT="1"/>
      <dgm:spPr/>
      <dgm:t>
        <a:bodyPr/>
        <a:lstStyle/>
        <a:p>
          <a:r>
            <a:rPr lang="en-US" altLang="zh-CN" sz="1400" dirty="0"/>
            <a:t>Statistic Models</a:t>
          </a:r>
          <a:endParaRPr lang="zh-CN" altLang="en-US" sz="1400" dirty="0"/>
        </a:p>
      </dgm:t>
    </dgm:pt>
    <dgm:pt modelId="{47381E73-F92B-41E7-8D17-9C3488259B40}" type="parTrans" cxnId="{3A049215-C992-4771-B8DF-C0421084E7E5}">
      <dgm:prSet/>
      <dgm:spPr/>
      <dgm:t>
        <a:bodyPr/>
        <a:lstStyle/>
        <a:p>
          <a:endParaRPr lang="zh-CN" altLang="en-US"/>
        </a:p>
      </dgm:t>
    </dgm:pt>
    <dgm:pt modelId="{56738F22-74B1-420C-ADA0-6537262A77F0}" type="sibTrans" cxnId="{3A049215-C992-4771-B8DF-C0421084E7E5}">
      <dgm:prSet/>
      <dgm:spPr/>
      <dgm:t>
        <a:bodyPr/>
        <a:lstStyle/>
        <a:p>
          <a:endParaRPr lang="zh-CN" altLang="en-US"/>
        </a:p>
      </dgm:t>
    </dgm:pt>
    <dgm:pt modelId="{AB6EAB6A-7CE2-42E9-B83F-3C46B8678FBB}">
      <dgm:prSet phldrT="[文本]" custT="1"/>
      <dgm:spPr/>
      <dgm:t>
        <a:bodyPr/>
        <a:lstStyle/>
        <a:p>
          <a:r>
            <a:rPr lang="en-US" altLang="zh-CN" sz="1800" dirty="0"/>
            <a:t>In 2000s</a:t>
          </a:r>
          <a:endParaRPr lang="zh-CN" altLang="en-US" sz="1800" dirty="0"/>
        </a:p>
      </dgm:t>
    </dgm:pt>
    <dgm:pt modelId="{01D706E8-948F-464C-864E-15D26EDA9B6D}" type="parTrans" cxnId="{6C7BD063-2AD1-46AD-8595-E5F7D84655E3}">
      <dgm:prSet/>
      <dgm:spPr/>
      <dgm:t>
        <a:bodyPr/>
        <a:lstStyle/>
        <a:p>
          <a:endParaRPr lang="zh-CN" altLang="en-US"/>
        </a:p>
      </dgm:t>
    </dgm:pt>
    <dgm:pt modelId="{4B365C64-EC00-4344-AA6C-E8A970790389}" type="sibTrans" cxnId="{6C7BD063-2AD1-46AD-8595-E5F7D84655E3}">
      <dgm:prSet/>
      <dgm:spPr/>
      <dgm:t>
        <a:bodyPr/>
        <a:lstStyle/>
        <a:p>
          <a:endParaRPr lang="zh-CN" altLang="en-US"/>
        </a:p>
      </dgm:t>
    </dgm:pt>
    <dgm:pt modelId="{3FAC17F3-FF48-44B6-945F-5D0501294B59}">
      <dgm:prSet phldrT="[文本]" custT="1"/>
      <dgm:spPr/>
      <dgm:t>
        <a:bodyPr/>
        <a:lstStyle/>
        <a:p>
          <a:r>
            <a:rPr lang="en-US" altLang="zh-CN" sz="1400" dirty="0"/>
            <a:t>Neural Networks</a:t>
          </a:r>
          <a:endParaRPr lang="zh-CN" altLang="en-US" sz="1400" dirty="0"/>
        </a:p>
      </dgm:t>
    </dgm:pt>
    <dgm:pt modelId="{0D257722-A5ED-48B1-BEB0-E279037279D2}" type="parTrans" cxnId="{1E80028C-DC8B-416F-8E9A-B7F186B383CE}">
      <dgm:prSet/>
      <dgm:spPr/>
      <dgm:t>
        <a:bodyPr/>
        <a:lstStyle/>
        <a:p>
          <a:endParaRPr lang="zh-CN" altLang="en-US"/>
        </a:p>
      </dgm:t>
    </dgm:pt>
    <dgm:pt modelId="{4FF8221D-55CC-4D86-932A-AEE546E86439}" type="sibTrans" cxnId="{1E80028C-DC8B-416F-8E9A-B7F186B383CE}">
      <dgm:prSet/>
      <dgm:spPr/>
      <dgm:t>
        <a:bodyPr/>
        <a:lstStyle/>
        <a:p>
          <a:endParaRPr lang="zh-CN" altLang="en-US"/>
        </a:p>
      </dgm:t>
    </dgm:pt>
    <dgm:pt modelId="{74F8449D-21EE-42FD-A6BE-4A3267D6A0FC}">
      <dgm:prSet phldrT="[文本]"/>
      <dgm:spPr/>
      <dgm:t>
        <a:bodyPr/>
        <a:lstStyle/>
        <a:p>
          <a:r>
            <a:rPr lang="en-US" altLang="zh-CN" dirty="0"/>
            <a:t>Now</a:t>
          </a:r>
          <a:endParaRPr lang="zh-CN" altLang="en-US" dirty="0"/>
        </a:p>
      </dgm:t>
    </dgm:pt>
    <dgm:pt modelId="{C0F66FA0-E9E6-4339-88C2-0F1883E28DC7}" type="parTrans" cxnId="{4C593CB3-B55F-46C8-A9F0-6DDD0E03188B}">
      <dgm:prSet/>
      <dgm:spPr/>
      <dgm:t>
        <a:bodyPr/>
        <a:lstStyle/>
        <a:p>
          <a:endParaRPr lang="zh-CN" altLang="en-US"/>
        </a:p>
      </dgm:t>
    </dgm:pt>
    <dgm:pt modelId="{D6C07CF3-F49B-4C15-B467-849F27F3A743}" type="sibTrans" cxnId="{4C593CB3-B55F-46C8-A9F0-6DDD0E03188B}">
      <dgm:prSet/>
      <dgm:spPr/>
      <dgm:t>
        <a:bodyPr/>
        <a:lstStyle/>
        <a:p>
          <a:endParaRPr lang="zh-CN" altLang="en-US"/>
        </a:p>
      </dgm:t>
    </dgm:pt>
    <dgm:pt modelId="{36B1D314-F0B2-402D-85CC-1C744A6725BD}">
      <dgm:prSet phldrT="[文本]" custT="1"/>
      <dgm:spPr/>
      <dgm:t>
        <a:bodyPr/>
        <a:lstStyle/>
        <a:p>
          <a:r>
            <a:rPr lang="en-US" altLang="zh-CN" sz="1600" dirty="0"/>
            <a:t>Large LM</a:t>
          </a:r>
          <a:endParaRPr lang="zh-CN" altLang="en-US" sz="1600" dirty="0"/>
        </a:p>
      </dgm:t>
    </dgm:pt>
    <dgm:pt modelId="{2AA8559F-C614-4DC0-B8A3-A1816270FEC0}" type="parTrans" cxnId="{52C450AD-F2DE-4083-B058-A6FBFFE81886}">
      <dgm:prSet/>
      <dgm:spPr/>
      <dgm:t>
        <a:bodyPr/>
        <a:lstStyle/>
        <a:p>
          <a:endParaRPr lang="zh-CN" altLang="en-US"/>
        </a:p>
      </dgm:t>
    </dgm:pt>
    <dgm:pt modelId="{8B2B6DE6-46CD-42FE-BA9F-473040AE38F8}" type="sibTrans" cxnId="{52C450AD-F2DE-4083-B058-A6FBFFE81886}">
      <dgm:prSet/>
      <dgm:spPr/>
      <dgm:t>
        <a:bodyPr/>
        <a:lstStyle/>
        <a:p>
          <a:endParaRPr lang="zh-CN" altLang="en-US"/>
        </a:p>
      </dgm:t>
    </dgm:pt>
    <dgm:pt modelId="{031F24EC-DFA8-45F5-873C-FE82B5ED344A}">
      <dgm:prSet phldrT="[文本]" custT="1"/>
      <dgm:spPr/>
      <dgm:t>
        <a:bodyPr/>
        <a:lstStyle/>
        <a:p>
          <a:r>
            <a:rPr lang="en-US" altLang="zh-CN" sz="1400" dirty="0"/>
            <a:t>Markov Chain</a:t>
          </a:r>
          <a:endParaRPr lang="zh-CN" altLang="en-US" sz="1400" dirty="0"/>
        </a:p>
      </dgm:t>
    </dgm:pt>
    <dgm:pt modelId="{5AA97E28-A1EB-4097-B15C-0CB773984C2C}" type="parTrans" cxnId="{374092A5-3BD1-4ACC-BA5D-BBE0D1119B7C}">
      <dgm:prSet/>
      <dgm:spPr/>
      <dgm:t>
        <a:bodyPr/>
        <a:lstStyle/>
        <a:p>
          <a:endParaRPr lang="zh-CN" altLang="en-US"/>
        </a:p>
      </dgm:t>
    </dgm:pt>
    <dgm:pt modelId="{A471F1D6-E939-492F-AE6D-71191788B654}" type="sibTrans" cxnId="{374092A5-3BD1-4ACC-BA5D-BBE0D1119B7C}">
      <dgm:prSet/>
      <dgm:spPr/>
      <dgm:t>
        <a:bodyPr/>
        <a:lstStyle/>
        <a:p>
          <a:endParaRPr lang="zh-CN" altLang="en-US"/>
        </a:p>
      </dgm:t>
    </dgm:pt>
    <dgm:pt modelId="{4987ED65-6CCF-47E0-BA00-9141FACFE27A}">
      <dgm:prSet phldrT="[文本]" custT="1"/>
      <dgm:spPr/>
      <dgm:t>
        <a:bodyPr/>
        <a:lstStyle/>
        <a:p>
          <a:r>
            <a:rPr lang="en-US" altLang="zh-CN" sz="1400" dirty="0"/>
            <a:t>RNN(2010)</a:t>
          </a:r>
          <a:endParaRPr lang="zh-CN" altLang="en-US" sz="1400" dirty="0"/>
        </a:p>
      </dgm:t>
    </dgm:pt>
    <dgm:pt modelId="{C7179F6C-7D50-4A38-B7F6-ECAEF32FCA3A}" type="parTrans" cxnId="{DAC16017-57BC-4DC6-8DE3-DABBE2C64087}">
      <dgm:prSet/>
      <dgm:spPr/>
      <dgm:t>
        <a:bodyPr/>
        <a:lstStyle/>
        <a:p>
          <a:endParaRPr lang="zh-CN" altLang="en-US"/>
        </a:p>
      </dgm:t>
    </dgm:pt>
    <dgm:pt modelId="{F99540CB-BE0D-4F16-9B12-9B89835A8F59}" type="sibTrans" cxnId="{DAC16017-57BC-4DC6-8DE3-DABBE2C64087}">
      <dgm:prSet/>
      <dgm:spPr/>
      <dgm:t>
        <a:bodyPr/>
        <a:lstStyle/>
        <a:p>
          <a:endParaRPr lang="zh-CN" altLang="en-US"/>
        </a:p>
      </dgm:t>
    </dgm:pt>
    <dgm:pt modelId="{2904C878-0F08-41EB-8A10-DC51B74C7B49}">
      <dgm:prSet phldrT="[文本]" custT="1"/>
      <dgm:spPr/>
      <dgm:t>
        <a:bodyPr/>
        <a:lstStyle/>
        <a:p>
          <a:r>
            <a:rPr lang="en-US" altLang="zh-CN" sz="1400" dirty="0"/>
            <a:t>LSTM(2016)</a:t>
          </a:r>
          <a:endParaRPr lang="zh-CN" altLang="en-US" sz="1400" dirty="0"/>
        </a:p>
      </dgm:t>
    </dgm:pt>
    <dgm:pt modelId="{5171F17F-87D9-4C1F-9540-4957B9AC2BD1}" type="parTrans" cxnId="{BC9EF528-F3AE-4A1D-A6CA-404E7B4F0B13}">
      <dgm:prSet/>
      <dgm:spPr/>
      <dgm:t>
        <a:bodyPr/>
        <a:lstStyle/>
        <a:p>
          <a:endParaRPr lang="zh-CN" altLang="en-US"/>
        </a:p>
      </dgm:t>
    </dgm:pt>
    <dgm:pt modelId="{181E2932-01E6-42EE-872A-90CCA51F7FDA}" type="sibTrans" cxnId="{BC9EF528-F3AE-4A1D-A6CA-404E7B4F0B13}">
      <dgm:prSet/>
      <dgm:spPr/>
      <dgm:t>
        <a:bodyPr/>
        <a:lstStyle/>
        <a:p>
          <a:endParaRPr lang="zh-CN" altLang="en-US"/>
        </a:p>
      </dgm:t>
    </dgm:pt>
    <dgm:pt modelId="{6FF15A5D-D279-4539-AE8D-66AFBD97204E}">
      <dgm:prSet phldrT="[文本]" custT="1"/>
      <dgm:spPr/>
      <dgm:t>
        <a:bodyPr/>
        <a:lstStyle/>
        <a:p>
          <a:r>
            <a:rPr lang="en-US" altLang="zh-CN" sz="1400" dirty="0"/>
            <a:t>Transformer</a:t>
          </a:r>
          <a:endParaRPr lang="zh-CN" altLang="en-US" sz="1400" dirty="0"/>
        </a:p>
      </dgm:t>
    </dgm:pt>
    <dgm:pt modelId="{CE04E7F4-8D33-46D0-9969-F45E3EBA98E4}" type="parTrans" cxnId="{EDDADCFC-3D9D-45E6-8277-274871C9D378}">
      <dgm:prSet/>
      <dgm:spPr/>
      <dgm:t>
        <a:bodyPr/>
        <a:lstStyle/>
        <a:p>
          <a:endParaRPr lang="zh-CN" altLang="en-US"/>
        </a:p>
      </dgm:t>
    </dgm:pt>
    <dgm:pt modelId="{3074E667-7B0E-4DBE-94B0-F4618E6D769E}" type="sibTrans" cxnId="{EDDADCFC-3D9D-45E6-8277-274871C9D378}">
      <dgm:prSet/>
      <dgm:spPr/>
      <dgm:t>
        <a:bodyPr/>
        <a:lstStyle/>
        <a:p>
          <a:endParaRPr lang="zh-CN" altLang="en-US"/>
        </a:p>
      </dgm:t>
    </dgm:pt>
    <dgm:pt modelId="{E03FA625-4226-44DC-8744-4A4164BF8E7C}">
      <dgm:prSet phldrT="[文本]" custT="1"/>
      <dgm:spPr/>
      <dgm:t>
        <a:bodyPr/>
        <a:lstStyle/>
        <a:p>
          <a:r>
            <a:rPr lang="en-US" altLang="zh-CN" sz="1600" dirty="0"/>
            <a:t>GPT</a:t>
          </a:r>
          <a:endParaRPr lang="zh-CN" altLang="en-US" sz="1600" dirty="0"/>
        </a:p>
      </dgm:t>
    </dgm:pt>
    <dgm:pt modelId="{8CD368A3-4857-4FF8-98DF-E1D0DD220F5F}" type="parTrans" cxnId="{5FAE094E-49E9-47C2-ADB1-315D51EA7998}">
      <dgm:prSet/>
      <dgm:spPr/>
      <dgm:t>
        <a:bodyPr/>
        <a:lstStyle/>
        <a:p>
          <a:endParaRPr lang="zh-CN" altLang="en-US"/>
        </a:p>
      </dgm:t>
    </dgm:pt>
    <dgm:pt modelId="{03B115FD-BE8D-43DA-83AE-5DB6C3AF6A07}" type="sibTrans" cxnId="{5FAE094E-49E9-47C2-ADB1-315D51EA7998}">
      <dgm:prSet/>
      <dgm:spPr/>
      <dgm:t>
        <a:bodyPr/>
        <a:lstStyle/>
        <a:p>
          <a:endParaRPr lang="zh-CN" altLang="en-US"/>
        </a:p>
      </dgm:t>
    </dgm:pt>
    <dgm:pt modelId="{0B1CD898-FFA5-44E4-BC0F-9CE3594A43A7}">
      <dgm:prSet phldrT="[文本]" custT="1"/>
      <dgm:spPr/>
      <dgm:t>
        <a:bodyPr/>
        <a:lstStyle/>
        <a:p>
          <a:r>
            <a:rPr lang="en-US" altLang="zh-CN" sz="1600" dirty="0"/>
            <a:t>Derivatives </a:t>
          </a:r>
          <a:endParaRPr lang="zh-CN" altLang="en-US" sz="1600" dirty="0"/>
        </a:p>
      </dgm:t>
    </dgm:pt>
    <dgm:pt modelId="{A3947F76-03D8-45B6-ACBB-6F56C19A552D}" type="parTrans" cxnId="{43632B4B-F841-4F50-A102-61E74491B662}">
      <dgm:prSet/>
      <dgm:spPr/>
      <dgm:t>
        <a:bodyPr/>
        <a:lstStyle/>
        <a:p>
          <a:endParaRPr lang="zh-CN" altLang="en-US"/>
        </a:p>
      </dgm:t>
    </dgm:pt>
    <dgm:pt modelId="{883D00E6-D001-4508-BA02-AD833BB70746}" type="sibTrans" cxnId="{43632B4B-F841-4F50-A102-61E74491B662}">
      <dgm:prSet/>
      <dgm:spPr/>
      <dgm:t>
        <a:bodyPr/>
        <a:lstStyle/>
        <a:p>
          <a:endParaRPr lang="zh-CN" altLang="en-US"/>
        </a:p>
      </dgm:t>
    </dgm:pt>
    <dgm:pt modelId="{011905CA-EDBC-413F-92FE-AE8BCF70FFA1}" type="pres">
      <dgm:prSet presAssocID="{35B18EA0-3E74-4DE2-9492-A60C41E55885}" presName="linearFlow" presStyleCnt="0">
        <dgm:presLayoutVars>
          <dgm:dir/>
          <dgm:animLvl val="lvl"/>
          <dgm:resizeHandles val="exact"/>
        </dgm:presLayoutVars>
      </dgm:prSet>
      <dgm:spPr/>
    </dgm:pt>
    <dgm:pt modelId="{FAD28161-AE66-492C-8D3A-BE44A92059D8}" type="pres">
      <dgm:prSet presAssocID="{BA7B6C6F-4381-4806-A027-604B885FC9EB}" presName="composite" presStyleCnt="0"/>
      <dgm:spPr/>
    </dgm:pt>
    <dgm:pt modelId="{F2A8C857-001D-4FA6-887A-0D61C97EF58A}" type="pres">
      <dgm:prSet presAssocID="{BA7B6C6F-4381-4806-A027-604B885FC9E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77B6D7-20CE-47EE-8F2E-ADDDF286F7B2}" type="pres">
      <dgm:prSet presAssocID="{BA7B6C6F-4381-4806-A027-604B885FC9EB}" presName="parSh" presStyleLbl="node1" presStyleIdx="0" presStyleCnt="3"/>
      <dgm:spPr/>
    </dgm:pt>
    <dgm:pt modelId="{DF170210-6A17-4202-B218-DBE8CCA13031}" type="pres">
      <dgm:prSet presAssocID="{BA7B6C6F-4381-4806-A027-604B885FC9EB}" presName="desTx" presStyleLbl="fgAcc1" presStyleIdx="0" presStyleCnt="3">
        <dgm:presLayoutVars>
          <dgm:bulletEnabled val="1"/>
        </dgm:presLayoutVars>
      </dgm:prSet>
      <dgm:spPr/>
    </dgm:pt>
    <dgm:pt modelId="{79C4769E-A688-4C64-88EF-DDFE3CAA4040}" type="pres">
      <dgm:prSet presAssocID="{2E2EFD19-2A96-45C5-92F3-72808C1FB243}" presName="sibTrans" presStyleLbl="sibTrans2D1" presStyleIdx="0" presStyleCnt="2"/>
      <dgm:spPr/>
    </dgm:pt>
    <dgm:pt modelId="{6C4CE21D-090A-4494-83D8-547F574B577D}" type="pres">
      <dgm:prSet presAssocID="{2E2EFD19-2A96-45C5-92F3-72808C1FB243}" presName="connTx" presStyleLbl="sibTrans2D1" presStyleIdx="0" presStyleCnt="2"/>
      <dgm:spPr/>
    </dgm:pt>
    <dgm:pt modelId="{4D3845BF-9B71-4459-9391-A47B7328F43E}" type="pres">
      <dgm:prSet presAssocID="{AB6EAB6A-7CE2-42E9-B83F-3C46B8678FBB}" presName="composite" presStyleCnt="0"/>
      <dgm:spPr/>
    </dgm:pt>
    <dgm:pt modelId="{8E95D05B-FCE7-4451-BED2-B0E205BDA7D4}" type="pres">
      <dgm:prSet presAssocID="{AB6EAB6A-7CE2-42E9-B83F-3C46B8678FB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49F7340-DEF4-4BFA-AAEA-5D2B05199F07}" type="pres">
      <dgm:prSet presAssocID="{AB6EAB6A-7CE2-42E9-B83F-3C46B8678FBB}" presName="parSh" presStyleLbl="node1" presStyleIdx="1" presStyleCnt="3" custLinFactNeighborX="2190" custLinFactNeighborY="-62"/>
      <dgm:spPr/>
    </dgm:pt>
    <dgm:pt modelId="{78241D1A-BB85-439A-86F8-40B7A11A9BB9}" type="pres">
      <dgm:prSet presAssocID="{AB6EAB6A-7CE2-42E9-B83F-3C46B8678FBB}" presName="desTx" presStyleLbl="fgAcc1" presStyleIdx="1" presStyleCnt="3">
        <dgm:presLayoutVars>
          <dgm:bulletEnabled val="1"/>
        </dgm:presLayoutVars>
      </dgm:prSet>
      <dgm:spPr/>
    </dgm:pt>
    <dgm:pt modelId="{3B8A82F8-8E64-4F41-B695-86080076EAEF}" type="pres">
      <dgm:prSet presAssocID="{4B365C64-EC00-4344-AA6C-E8A970790389}" presName="sibTrans" presStyleLbl="sibTrans2D1" presStyleIdx="1" presStyleCnt="2"/>
      <dgm:spPr/>
    </dgm:pt>
    <dgm:pt modelId="{9F762606-B5FD-4710-89CE-3A06ABCBF0CB}" type="pres">
      <dgm:prSet presAssocID="{4B365C64-EC00-4344-AA6C-E8A970790389}" presName="connTx" presStyleLbl="sibTrans2D1" presStyleIdx="1" presStyleCnt="2"/>
      <dgm:spPr/>
    </dgm:pt>
    <dgm:pt modelId="{156182F2-A05B-44A3-9A14-A990082512AA}" type="pres">
      <dgm:prSet presAssocID="{74F8449D-21EE-42FD-A6BE-4A3267D6A0FC}" presName="composite" presStyleCnt="0"/>
      <dgm:spPr/>
    </dgm:pt>
    <dgm:pt modelId="{D10BC159-BC9F-4666-8B62-2AEF5AD94A00}" type="pres">
      <dgm:prSet presAssocID="{74F8449D-21EE-42FD-A6BE-4A3267D6A0F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AF6E3E2-992D-45E9-A21A-5B52C70F6E19}" type="pres">
      <dgm:prSet presAssocID="{74F8449D-21EE-42FD-A6BE-4A3267D6A0FC}" presName="parSh" presStyleLbl="node1" presStyleIdx="2" presStyleCnt="3"/>
      <dgm:spPr/>
    </dgm:pt>
    <dgm:pt modelId="{9E617F05-41E1-413D-BE30-366B7B89B710}" type="pres">
      <dgm:prSet presAssocID="{74F8449D-21EE-42FD-A6BE-4A3267D6A0F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E214A05-722E-47DE-BBF3-7B85187224A6}" type="presOf" srcId="{74F8449D-21EE-42FD-A6BE-4A3267D6A0FC}" destId="{2AF6E3E2-992D-45E9-A21A-5B52C70F6E19}" srcOrd="1" destOrd="0" presId="urn:microsoft.com/office/officeart/2005/8/layout/process3"/>
    <dgm:cxn modelId="{44A4800A-5BEF-4163-B8C2-FA63AEDE4F26}" type="presOf" srcId="{2E2EFD19-2A96-45C5-92F3-72808C1FB243}" destId="{6C4CE21D-090A-4494-83D8-547F574B577D}" srcOrd="1" destOrd="0" presId="urn:microsoft.com/office/officeart/2005/8/layout/process3"/>
    <dgm:cxn modelId="{3A049215-C992-4771-B8DF-C0421084E7E5}" srcId="{BA7B6C6F-4381-4806-A027-604B885FC9EB}" destId="{310E4534-7318-4930-B5F4-D65DD84CA8BC}" srcOrd="0" destOrd="0" parTransId="{47381E73-F92B-41E7-8D17-9C3488259B40}" sibTransId="{56738F22-74B1-420C-ADA0-6537262A77F0}"/>
    <dgm:cxn modelId="{DAC16017-57BC-4DC6-8DE3-DABBE2C64087}" srcId="{3FAC17F3-FF48-44B6-945F-5D0501294B59}" destId="{4987ED65-6CCF-47E0-BA00-9141FACFE27A}" srcOrd="0" destOrd="0" parTransId="{C7179F6C-7D50-4A38-B7F6-ECAEF32FCA3A}" sibTransId="{F99540CB-BE0D-4F16-9B12-9B89835A8F59}"/>
    <dgm:cxn modelId="{BC9EF528-F3AE-4A1D-A6CA-404E7B4F0B13}" srcId="{3FAC17F3-FF48-44B6-945F-5D0501294B59}" destId="{2904C878-0F08-41EB-8A10-DC51B74C7B49}" srcOrd="1" destOrd="0" parTransId="{5171F17F-87D9-4C1F-9540-4957B9AC2BD1}" sibTransId="{181E2932-01E6-42EE-872A-90CCA51F7FDA}"/>
    <dgm:cxn modelId="{6C7BD063-2AD1-46AD-8595-E5F7D84655E3}" srcId="{35B18EA0-3E74-4DE2-9492-A60C41E55885}" destId="{AB6EAB6A-7CE2-42E9-B83F-3C46B8678FBB}" srcOrd="1" destOrd="0" parTransId="{01D706E8-948F-464C-864E-15D26EDA9B6D}" sibTransId="{4B365C64-EC00-4344-AA6C-E8A970790389}"/>
    <dgm:cxn modelId="{B1C0F267-5B69-440D-9470-D44E4779B24D}" type="presOf" srcId="{74F8449D-21EE-42FD-A6BE-4A3267D6A0FC}" destId="{D10BC159-BC9F-4666-8B62-2AEF5AD94A00}" srcOrd="0" destOrd="0" presId="urn:microsoft.com/office/officeart/2005/8/layout/process3"/>
    <dgm:cxn modelId="{43632B4B-F841-4F50-A102-61E74491B662}" srcId="{36B1D314-F0B2-402D-85CC-1C744A6725BD}" destId="{0B1CD898-FFA5-44E4-BC0F-9CE3594A43A7}" srcOrd="1" destOrd="0" parTransId="{A3947F76-03D8-45B6-ACBB-6F56C19A552D}" sibTransId="{883D00E6-D001-4508-BA02-AD833BB70746}"/>
    <dgm:cxn modelId="{5FAE094E-49E9-47C2-ADB1-315D51EA7998}" srcId="{36B1D314-F0B2-402D-85CC-1C744A6725BD}" destId="{E03FA625-4226-44DC-8744-4A4164BF8E7C}" srcOrd="0" destOrd="0" parTransId="{8CD368A3-4857-4FF8-98DF-E1D0DD220F5F}" sibTransId="{03B115FD-BE8D-43DA-83AE-5DB6C3AF6A07}"/>
    <dgm:cxn modelId="{A2F7B674-C1C3-404D-9A82-BB393F018BF8}" type="presOf" srcId="{3FAC17F3-FF48-44B6-945F-5D0501294B59}" destId="{78241D1A-BB85-439A-86F8-40B7A11A9BB9}" srcOrd="0" destOrd="0" presId="urn:microsoft.com/office/officeart/2005/8/layout/process3"/>
    <dgm:cxn modelId="{F3C0D457-8484-4B8D-93B1-4BF053A5D872}" type="presOf" srcId="{AB6EAB6A-7CE2-42E9-B83F-3C46B8678FBB}" destId="{8E95D05B-FCE7-4451-BED2-B0E205BDA7D4}" srcOrd="0" destOrd="0" presId="urn:microsoft.com/office/officeart/2005/8/layout/process3"/>
    <dgm:cxn modelId="{5FDA387F-E13E-4531-9FEE-41731A11D90C}" type="presOf" srcId="{2E2EFD19-2A96-45C5-92F3-72808C1FB243}" destId="{79C4769E-A688-4C64-88EF-DDFE3CAA4040}" srcOrd="0" destOrd="0" presId="urn:microsoft.com/office/officeart/2005/8/layout/process3"/>
    <dgm:cxn modelId="{EBF73F84-3C42-4649-88B3-BE9A8814F152}" type="presOf" srcId="{BA7B6C6F-4381-4806-A027-604B885FC9EB}" destId="{A777B6D7-20CE-47EE-8F2E-ADDDF286F7B2}" srcOrd="1" destOrd="0" presId="urn:microsoft.com/office/officeart/2005/8/layout/process3"/>
    <dgm:cxn modelId="{B0146184-9C6B-4AC7-94BC-2A941FEC7612}" type="presOf" srcId="{031F24EC-DFA8-45F5-873C-FE82B5ED344A}" destId="{DF170210-6A17-4202-B218-DBE8CCA13031}" srcOrd="0" destOrd="1" presId="urn:microsoft.com/office/officeart/2005/8/layout/process3"/>
    <dgm:cxn modelId="{1E80028C-DC8B-416F-8E9A-B7F186B383CE}" srcId="{AB6EAB6A-7CE2-42E9-B83F-3C46B8678FBB}" destId="{3FAC17F3-FF48-44B6-945F-5D0501294B59}" srcOrd="0" destOrd="0" parTransId="{0D257722-A5ED-48B1-BEB0-E279037279D2}" sibTransId="{4FF8221D-55CC-4D86-932A-AEE546E86439}"/>
    <dgm:cxn modelId="{42A4C691-ABB2-4549-BF07-0F57BC6F9F80}" type="presOf" srcId="{4B365C64-EC00-4344-AA6C-E8A970790389}" destId="{3B8A82F8-8E64-4F41-B695-86080076EAEF}" srcOrd="0" destOrd="0" presId="urn:microsoft.com/office/officeart/2005/8/layout/process3"/>
    <dgm:cxn modelId="{8F4C4D96-7A1B-4002-B431-5852061CF55D}" type="presOf" srcId="{BA7B6C6F-4381-4806-A027-604B885FC9EB}" destId="{F2A8C857-001D-4FA6-887A-0D61C97EF58A}" srcOrd="0" destOrd="0" presId="urn:microsoft.com/office/officeart/2005/8/layout/process3"/>
    <dgm:cxn modelId="{E8DF779A-5BA0-42E8-8303-94E51C9CBE06}" type="presOf" srcId="{35B18EA0-3E74-4DE2-9492-A60C41E55885}" destId="{011905CA-EDBC-413F-92FE-AE8BCF70FFA1}" srcOrd="0" destOrd="0" presId="urn:microsoft.com/office/officeart/2005/8/layout/process3"/>
    <dgm:cxn modelId="{A40AF2A0-F520-4235-8CC1-9AEFDA86D68F}" type="presOf" srcId="{4987ED65-6CCF-47E0-BA00-9141FACFE27A}" destId="{78241D1A-BB85-439A-86F8-40B7A11A9BB9}" srcOrd="0" destOrd="1" presId="urn:microsoft.com/office/officeart/2005/8/layout/process3"/>
    <dgm:cxn modelId="{3BD2FCA1-C919-43AE-90D2-EF1301ECDAF7}" type="presOf" srcId="{310E4534-7318-4930-B5F4-D65DD84CA8BC}" destId="{DF170210-6A17-4202-B218-DBE8CCA13031}" srcOrd="0" destOrd="0" presId="urn:microsoft.com/office/officeart/2005/8/layout/process3"/>
    <dgm:cxn modelId="{374092A5-3BD1-4ACC-BA5D-BBE0D1119B7C}" srcId="{310E4534-7318-4930-B5F4-D65DD84CA8BC}" destId="{031F24EC-DFA8-45F5-873C-FE82B5ED344A}" srcOrd="0" destOrd="0" parTransId="{5AA97E28-A1EB-4097-B15C-0CB773984C2C}" sibTransId="{A471F1D6-E939-492F-AE6D-71191788B654}"/>
    <dgm:cxn modelId="{88CF17A7-DE43-43D7-B932-B4378A7DB1F7}" type="presOf" srcId="{4B365C64-EC00-4344-AA6C-E8A970790389}" destId="{9F762606-B5FD-4710-89CE-3A06ABCBF0CB}" srcOrd="1" destOrd="0" presId="urn:microsoft.com/office/officeart/2005/8/layout/process3"/>
    <dgm:cxn modelId="{BFD7BAAC-D8B2-44EF-8564-A4478BADECBF}" type="presOf" srcId="{AB6EAB6A-7CE2-42E9-B83F-3C46B8678FBB}" destId="{249F7340-DEF4-4BFA-AAEA-5D2B05199F07}" srcOrd="1" destOrd="0" presId="urn:microsoft.com/office/officeart/2005/8/layout/process3"/>
    <dgm:cxn modelId="{52C450AD-F2DE-4083-B058-A6FBFFE81886}" srcId="{74F8449D-21EE-42FD-A6BE-4A3267D6A0FC}" destId="{36B1D314-F0B2-402D-85CC-1C744A6725BD}" srcOrd="0" destOrd="0" parTransId="{2AA8559F-C614-4DC0-B8A3-A1816270FEC0}" sibTransId="{8B2B6DE6-46CD-42FE-BA9F-473040AE38F8}"/>
    <dgm:cxn modelId="{4C593CB3-B55F-46C8-A9F0-6DDD0E03188B}" srcId="{35B18EA0-3E74-4DE2-9492-A60C41E55885}" destId="{74F8449D-21EE-42FD-A6BE-4A3267D6A0FC}" srcOrd="2" destOrd="0" parTransId="{C0F66FA0-E9E6-4339-88C2-0F1883E28DC7}" sibTransId="{D6C07CF3-F49B-4C15-B467-849F27F3A743}"/>
    <dgm:cxn modelId="{0DC5C2C2-D7E6-4F5F-9582-E27C1E02E0DC}" type="presOf" srcId="{36B1D314-F0B2-402D-85CC-1C744A6725BD}" destId="{9E617F05-41E1-413D-BE30-366B7B89B710}" srcOrd="0" destOrd="0" presId="urn:microsoft.com/office/officeart/2005/8/layout/process3"/>
    <dgm:cxn modelId="{4716C7C6-5335-4D6D-9AF9-69C022666D95}" type="presOf" srcId="{2904C878-0F08-41EB-8A10-DC51B74C7B49}" destId="{78241D1A-BB85-439A-86F8-40B7A11A9BB9}" srcOrd="0" destOrd="2" presId="urn:microsoft.com/office/officeart/2005/8/layout/process3"/>
    <dgm:cxn modelId="{D9CD0EF6-BCB5-4430-9F63-58B155AC4A19}" type="presOf" srcId="{E03FA625-4226-44DC-8744-4A4164BF8E7C}" destId="{9E617F05-41E1-413D-BE30-366B7B89B710}" srcOrd="0" destOrd="1" presId="urn:microsoft.com/office/officeart/2005/8/layout/process3"/>
    <dgm:cxn modelId="{C0A58BF8-8BBF-48B9-BA88-FD436B17A37B}" type="presOf" srcId="{6FF15A5D-D279-4539-AE8D-66AFBD97204E}" destId="{78241D1A-BB85-439A-86F8-40B7A11A9BB9}" srcOrd="0" destOrd="3" presId="urn:microsoft.com/office/officeart/2005/8/layout/process3"/>
    <dgm:cxn modelId="{96633DFC-4F93-4FB1-8914-45640E0B7419}" type="presOf" srcId="{0B1CD898-FFA5-44E4-BC0F-9CE3594A43A7}" destId="{9E617F05-41E1-413D-BE30-366B7B89B710}" srcOrd="0" destOrd="2" presId="urn:microsoft.com/office/officeart/2005/8/layout/process3"/>
    <dgm:cxn modelId="{133257FC-670C-4E16-BFE3-D54FBE071D38}" srcId="{35B18EA0-3E74-4DE2-9492-A60C41E55885}" destId="{BA7B6C6F-4381-4806-A027-604B885FC9EB}" srcOrd="0" destOrd="0" parTransId="{BAB1D2E2-C351-4BDD-A8A3-F8253F93A602}" sibTransId="{2E2EFD19-2A96-45C5-92F3-72808C1FB243}"/>
    <dgm:cxn modelId="{EDDADCFC-3D9D-45E6-8277-274871C9D378}" srcId="{3FAC17F3-FF48-44B6-945F-5D0501294B59}" destId="{6FF15A5D-D279-4539-AE8D-66AFBD97204E}" srcOrd="2" destOrd="0" parTransId="{CE04E7F4-8D33-46D0-9969-F45E3EBA98E4}" sibTransId="{3074E667-7B0E-4DBE-94B0-F4618E6D769E}"/>
    <dgm:cxn modelId="{A9972A58-A703-4E1C-82BC-8C89DC5DC0C0}" type="presParOf" srcId="{011905CA-EDBC-413F-92FE-AE8BCF70FFA1}" destId="{FAD28161-AE66-492C-8D3A-BE44A92059D8}" srcOrd="0" destOrd="0" presId="urn:microsoft.com/office/officeart/2005/8/layout/process3"/>
    <dgm:cxn modelId="{34D5800E-21E2-475F-9A7D-422913E89472}" type="presParOf" srcId="{FAD28161-AE66-492C-8D3A-BE44A92059D8}" destId="{F2A8C857-001D-4FA6-887A-0D61C97EF58A}" srcOrd="0" destOrd="0" presId="urn:microsoft.com/office/officeart/2005/8/layout/process3"/>
    <dgm:cxn modelId="{D9072D95-BC71-4253-A49E-835138103455}" type="presParOf" srcId="{FAD28161-AE66-492C-8D3A-BE44A92059D8}" destId="{A777B6D7-20CE-47EE-8F2E-ADDDF286F7B2}" srcOrd="1" destOrd="0" presId="urn:microsoft.com/office/officeart/2005/8/layout/process3"/>
    <dgm:cxn modelId="{302D5E98-C196-49D8-B0B2-23769871965F}" type="presParOf" srcId="{FAD28161-AE66-492C-8D3A-BE44A92059D8}" destId="{DF170210-6A17-4202-B218-DBE8CCA13031}" srcOrd="2" destOrd="0" presId="urn:microsoft.com/office/officeart/2005/8/layout/process3"/>
    <dgm:cxn modelId="{67549C99-696E-40E8-A19C-F04D9DB327C0}" type="presParOf" srcId="{011905CA-EDBC-413F-92FE-AE8BCF70FFA1}" destId="{79C4769E-A688-4C64-88EF-DDFE3CAA4040}" srcOrd="1" destOrd="0" presId="urn:microsoft.com/office/officeart/2005/8/layout/process3"/>
    <dgm:cxn modelId="{7766F74B-A3F4-41F5-82FF-F348B26B535D}" type="presParOf" srcId="{79C4769E-A688-4C64-88EF-DDFE3CAA4040}" destId="{6C4CE21D-090A-4494-83D8-547F574B577D}" srcOrd="0" destOrd="0" presId="urn:microsoft.com/office/officeart/2005/8/layout/process3"/>
    <dgm:cxn modelId="{0BDAC679-711A-4754-885D-B47DEF7BDB5F}" type="presParOf" srcId="{011905CA-EDBC-413F-92FE-AE8BCF70FFA1}" destId="{4D3845BF-9B71-4459-9391-A47B7328F43E}" srcOrd="2" destOrd="0" presId="urn:microsoft.com/office/officeart/2005/8/layout/process3"/>
    <dgm:cxn modelId="{D8431572-F721-4DA9-A5D9-583FF63DC75F}" type="presParOf" srcId="{4D3845BF-9B71-4459-9391-A47B7328F43E}" destId="{8E95D05B-FCE7-4451-BED2-B0E205BDA7D4}" srcOrd="0" destOrd="0" presId="urn:microsoft.com/office/officeart/2005/8/layout/process3"/>
    <dgm:cxn modelId="{DA9E9D08-5CFE-4E47-AF16-5ECBC5B6AED5}" type="presParOf" srcId="{4D3845BF-9B71-4459-9391-A47B7328F43E}" destId="{249F7340-DEF4-4BFA-AAEA-5D2B05199F07}" srcOrd="1" destOrd="0" presId="urn:microsoft.com/office/officeart/2005/8/layout/process3"/>
    <dgm:cxn modelId="{98B2A3AC-36ED-4906-84BB-B55255B33447}" type="presParOf" srcId="{4D3845BF-9B71-4459-9391-A47B7328F43E}" destId="{78241D1A-BB85-439A-86F8-40B7A11A9BB9}" srcOrd="2" destOrd="0" presId="urn:microsoft.com/office/officeart/2005/8/layout/process3"/>
    <dgm:cxn modelId="{C5C4CB55-74FB-47B2-881B-DC40F741B987}" type="presParOf" srcId="{011905CA-EDBC-413F-92FE-AE8BCF70FFA1}" destId="{3B8A82F8-8E64-4F41-B695-86080076EAEF}" srcOrd="3" destOrd="0" presId="urn:microsoft.com/office/officeart/2005/8/layout/process3"/>
    <dgm:cxn modelId="{573A2C88-090B-406F-8AF1-3F1E44EBE345}" type="presParOf" srcId="{3B8A82F8-8E64-4F41-B695-86080076EAEF}" destId="{9F762606-B5FD-4710-89CE-3A06ABCBF0CB}" srcOrd="0" destOrd="0" presId="urn:microsoft.com/office/officeart/2005/8/layout/process3"/>
    <dgm:cxn modelId="{74CB97D8-438A-40B7-8667-9F65BDC45535}" type="presParOf" srcId="{011905CA-EDBC-413F-92FE-AE8BCF70FFA1}" destId="{156182F2-A05B-44A3-9A14-A990082512AA}" srcOrd="4" destOrd="0" presId="urn:microsoft.com/office/officeart/2005/8/layout/process3"/>
    <dgm:cxn modelId="{EA304DE4-67D9-4863-BF9B-63A677776C6B}" type="presParOf" srcId="{156182F2-A05B-44A3-9A14-A990082512AA}" destId="{D10BC159-BC9F-4666-8B62-2AEF5AD94A00}" srcOrd="0" destOrd="0" presId="urn:microsoft.com/office/officeart/2005/8/layout/process3"/>
    <dgm:cxn modelId="{16C32E77-026B-497E-BBA6-7096073381F8}" type="presParOf" srcId="{156182F2-A05B-44A3-9A14-A990082512AA}" destId="{2AF6E3E2-992D-45E9-A21A-5B52C70F6E19}" srcOrd="1" destOrd="0" presId="urn:microsoft.com/office/officeart/2005/8/layout/process3"/>
    <dgm:cxn modelId="{FEF52774-FD30-4F8E-B8FE-11A2C9DF567A}" type="presParOf" srcId="{156182F2-A05B-44A3-9A14-A990082512AA}" destId="{9E617F05-41E1-413D-BE30-366B7B89B71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7B6D7-20CE-47EE-8F2E-ADDDF286F7B2}">
      <dsp:nvSpPr>
        <dsp:cNvPr id="0" name=""/>
        <dsp:cNvSpPr/>
      </dsp:nvSpPr>
      <dsp:spPr>
        <a:xfrm>
          <a:off x="3734" y="673182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</a:t>
          </a:r>
          <a:r>
            <a:rPr lang="en-US" altLang="zh-CN" sz="2100" kern="1200" baseline="30000" dirty="0"/>
            <a:t>th</a:t>
          </a:r>
          <a:r>
            <a:rPr lang="en-US" altLang="zh-CN" sz="2100" kern="1200" dirty="0"/>
            <a:t> century</a:t>
          </a:r>
          <a:endParaRPr lang="zh-CN" altLang="en-US" sz="2100" kern="1200" dirty="0"/>
        </a:p>
      </dsp:txBody>
      <dsp:txXfrm>
        <a:off x="3734" y="673182"/>
        <a:ext cx="1698072" cy="604800"/>
      </dsp:txXfrm>
    </dsp:sp>
    <dsp:sp modelId="{DF170210-6A17-4202-B218-DBE8CCA13031}">
      <dsp:nvSpPr>
        <dsp:cNvPr id="0" name=""/>
        <dsp:cNvSpPr/>
      </dsp:nvSpPr>
      <dsp:spPr>
        <a:xfrm>
          <a:off x="351532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Statistic Models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Markov Chain</a:t>
          </a:r>
          <a:endParaRPr lang="zh-CN" altLang="en-US" sz="1400" kern="1200" dirty="0"/>
        </a:p>
      </dsp:txBody>
      <dsp:txXfrm>
        <a:off x="390281" y="1316731"/>
        <a:ext cx="1620574" cy="1245502"/>
      </dsp:txXfrm>
    </dsp:sp>
    <dsp:sp modelId="{79C4769E-A688-4C64-88EF-DDFE3CAA4040}">
      <dsp:nvSpPr>
        <dsp:cNvPr id="0" name=""/>
        <dsp:cNvSpPr/>
      </dsp:nvSpPr>
      <dsp:spPr>
        <a:xfrm rot="21599301">
          <a:off x="1968525" y="763912"/>
          <a:ext cx="565443" cy="422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968525" y="848479"/>
        <a:ext cx="438612" cy="253662"/>
      </dsp:txXfrm>
    </dsp:sp>
    <dsp:sp modelId="{249F7340-DEF4-4BFA-AAEA-5D2B05199F07}">
      <dsp:nvSpPr>
        <dsp:cNvPr id="0" name=""/>
        <dsp:cNvSpPr/>
      </dsp:nvSpPr>
      <dsp:spPr>
        <a:xfrm>
          <a:off x="2768681" y="672620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 2000s</a:t>
          </a:r>
          <a:endParaRPr lang="zh-CN" altLang="en-US" sz="1800" kern="1200" dirty="0"/>
        </a:p>
      </dsp:txBody>
      <dsp:txXfrm>
        <a:off x="2768681" y="672620"/>
        <a:ext cx="1698072" cy="604800"/>
      </dsp:txXfrm>
    </dsp:sp>
    <dsp:sp modelId="{78241D1A-BB85-439A-86F8-40B7A11A9BB9}">
      <dsp:nvSpPr>
        <dsp:cNvPr id="0" name=""/>
        <dsp:cNvSpPr/>
      </dsp:nvSpPr>
      <dsp:spPr>
        <a:xfrm>
          <a:off x="3079291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Neural Networks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RNN(2010)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LSTM(2016)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Transformer</a:t>
          </a:r>
          <a:endParaRPr lang="zh-CN" altLang="en-US" sz="1400" kern="1200" dirty="0"/>
        </a:p>
      </dsp:txBody>
      <dsp:txXfrm>
        <a:off x="3118040" y="1316731"/>
        <a:ext cx="1620574" cy="1245502"/>
      </dsp:txXfrm>
    </dsp:sp>
    <dsp:sp modelId="{3B8A82F8-8E64-4F41-B695-86080076EAEF}">
      <dsp:nvSpPr>
        <dsp:cNvPr id="0" name=""/>
        <dsp:cNvSpPr/>
      </dsp:nvSpPr>
      <dsp:spPr>
        <a:xfrm rot="719">
          <a:off x="4714878" y="763918"/>
          <a:ext cx="526024" cy="422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714878" y="848459"/>
        <a:ext cx="399193" cy="253662"/>
      </dsp:txXfrm>
    </dsp:sp>
    <dsp:sp modelId="{2AF6E3E2-992D-45E9-A21A-5B52C70F6E19}">
      <dsp:nvSpPr>
        <dsp:cNvPr id="0" name=""/>
        <dsp:cNvSpPr/>
      </dsp:nvSpPr>
      <dsp:spPr>
        <a:xfrm>
          <a:off x="5459252" y="673182"/>
          <a:ext cx="169807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Now</a:t>
          </a:r>
          <a:endParaRPr lang="zh-CN" altLang="en-US" sz="2100" kern="1200" dirty="0"/>
        </a:p>
      </dsp:txBody>
      <dsp:txXfrm>
        <a:off x="5459252" y="673182"/>
        <a:ext cx="1698072" cy="604800"/>
      </dsp:txXfrm>
    </dsp:sp>
    <dsp:sp modelId="{9E617F05-41E1-413D-BE30-366B7B89B710}">
      <dsp:nvSpPr>
        <dsp:cNvPr id="0" name=""/>
        <dsp:cNvSpPr/>
      </dsp:nvSpPr>
      <dsp:spPr>
        <a:xfrm>
          <a:off x="5807050" y="1277982"/>
          <a:ext cx="1698072" cy="132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Large LM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GPT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Derivatives </a:t>
          </a:r>
          <a:endParaRPr lang="zh-CN" altLang="en-US" sz="1600" kern="1200" dirty="0"/>
        </a:p>
      </dsp:txBody>
      <dsp:txXfrm>
        <a:off x="5845799" y="1316731"/>
        <a:ext cx="1620574" cy="1245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3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5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4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7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01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1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1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91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86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1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6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5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29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57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7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4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1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9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9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2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5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45" y="6350870"/>
            <a:ext cx="337013" cy="4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238500" y="297180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22253" y="639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00000"/>
                </a:solidFill>
              </a:defRPr>
            </a:lvl1pPr>
          </a:lstStyle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://hypo.ai/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103443" y="943208"/>
            <a:ext cx="2841893" cy="4026699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2649" y="3012436"/>
            <a:ext cx="549522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 and</a:t>
            </a:r>
          </a:p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Applications in Chemistry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44574" y="2648780"/>
            <a:ext cx="199515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PhysChem</a:t>
            </a:r>
            <a:r>
              <a:rPr lang="en-US" altLang="zh-CN" sz="1400" dirty="0">
                <a:solidFill>
                  <a:schemeClr val="accent1"/>
                </a:solidFill>
                <a:latin typeface="Century Gothic" panose="020B0502020202020204" pitchFamily="34" charset="0"/>
              </a:rPr>
              <a:t> Seminar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322084" y="4390438"/>
            <a:ext cx="4440135" cy="316804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7652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李隽仁 李泽炜 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2023.5.26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72" y="2539931"/>
            <a:ext cx="1457904" cy="14579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8016007" y="2306973"/>
            <a:ext cx="1119607" cy="44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8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>
            <a:extLst>
              <a:ext uri="{FF2B5EF4-FFF2-40B4-BE49-F238E27FC236}">
                <a16:creationId xmlns:a16="http://schemas.microsoft.com/office/drawing/2014/main" id="{008ECE5A-1254-1AE5-3139-34D05B324E31}"/>
              </a:ext>
            </a:extLst>
          </p:cNvPr>
          <p:cNvSpPr/>
          <p:nvPr/>
        </p:nvSpPr>
        <p:spPr>
          <a:xfrm>
            <a:off x="481758" y="4083034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350A280-81F1-C2B7-3CE0-A4B98D9A3F7F}"/>
              </a:ext>
            </a:extLst>
          </p:cNvPr>
          <p:cNvGrpSpPr/>
          <p:nvPr/>
        </p:nvGrpSpPr>
        <p:grpSpPr>
          <a:xfrm>
            <a:off x="845971" y="4045671"/>
            <a:ext cx="7508858" cy="1184252"/>
            <a:chOff x="1541719" y="2318349"/>
            <a:chExt cx="2133781" cy="118425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0C3E120-83F7-C014-90DC-DD5A9D2D70C8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Training LLMs on demand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CBDD1C-6A68-E20D-03FC-8B9591D2559C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7870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Large language models generate functional protein sequences across diverse families</a:t>
              </a:r>
              <a:endParaRPr lang="en-US" altLang="zh-CN" sz="1600" b="1" dirty="0">
                <a:latin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Language Models in Chemistry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菱形 17">
            <a:extLst>
              <a:ext uri="{FF2B5EF4-FFF2-40B4-BE49-F238E27FC236}">
                <a16:creationId xmlns:a16="http://schemas.microsoft.com/office/drawing/2014/main" id="{80F87BE6-6616-21B8-76A1-24AE39D9BA08}"/>
              </a:ext>
            </a:extLst>
          </p:cNvPr>
          <p:cNvSpPr/>
          <p:nvPr/>
        </p:nvSpPr>
        <p:spPr>
          <a:xfrm>
            <a:off x="453358" y="1242561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A4DB629-6329-8B73-1039-1FFBC4281234}"/>
              </a:ext>
            </a:extLst>
          </p:cNvPr>
          <p:cNvGrpSpPr/>
          <p:nvPr/>
        </p:nvGrpSpPr>
        <p:grpSpPr>
          <a:xfrm>
            <a:off x="817571" y="1205383"/>
            <a:ext cx="7508858" cy="815368"/>
            <a:chOff x="1541719" y="2318349"/>
            <a:chExt cx="2133781" cy="81536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C0F0CB3-F88A-DF5D-DA0B-297DE98AEDDA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Leveraging General LLMs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2208375-B85B-6EF4-6F4A-E7ADF33AF93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 err="1">
                  <a:latin typeface="+mn-ea"/>
                </a:rPr>
                <a:t>ChemCrow</a:t>
              </a:r>
              <a:r>
                <a:rPr lang="en-US" altLang="zh-CN" sz="1600" dirty="0">
                  <a:latin typeface="+mn-ea"/>
                </a:rPr>
                <a:t>: Augmenting large-language models with chemistry tools</a:t>
              </a:r>
              <a:endParaRPr lang="en-US" altLang="zh-CN" sz="1600" b="1" dirty="0">
                <a:latin typeface="+mn-ea"/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id="{EAE93AE0-2FEA-B0F2-26E2-2DD183ADF32A}"/>
              </a:ext>
            </a:extLst>
          </p:cNvPr>
          <p:cNvSpPr/>
          <p:nvPr/>
        </p:nvSpPr>
        <p:spPr>
          <a:xfrm>
            <a:off x="449145" y="2538783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BF1A20A-37A6-A0A4-74CC-04A99446F0B0}"/>
              </a:ext>
            </a:extLst>
          </p:cNvPr>
          <p:cNvGrpSpPr/>
          <p:nvPr/>
        </p:nvGrpSpPr>
        <p:grpSpPr>
          <a:xfrm>
            <a:off x="813358" y="2501605"/>
            <a:ext cx="7508858" cy="1184252"/>
            <a:chOff x="1541719" y="2318349"/>
            <a:chExt cx="2133781" cy="118425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A2102F2-24AB-165F-AD51-CA4611344590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Optimizing LLMs on specific tasks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A5F225E-3A9E-EBE5-CE63-5AAA740DC60C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7870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Large Language Models as Master Key: Unlocking the Secrets of Materials Science with GPT</a:t>
              </a:r>
              <a:endParaRPr lang="en-US" altLang="zh-CN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30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ChemCrow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Adding Chemistry Tools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86D1D2F-A66E-D125-D6DD-8DB6E082C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94" y="1442906"/>
            <a:ext cx="7398211" cy="25657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5E21BA-280F-1BCD-9CF3-8976825F7808}"/>
              </a:ext>
            </a:extLst>
          </p:cNvPr>
          <p:cNvSpPr txBox="1"/>
          <p:nvPr/>
        </p:nvSpPr>
        <p:spPr>
          <a:xfrm>
            <a:off x="3118614" y="4008668"/>
            <a:ext cx="290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Overview of </a:t>
            </a:r>
            <a:r>
              <a:rPr lang="en-US" altLang="zh-CN" sz="1400" dirty="0" err="1"/>
              <a:t>ChemCrow</a:t>
            </a:r>
            <a:endParaRPr lang="zh-CN" altLang="en-US" sz="1400" dirty="0"/>
          </a:p>
        </p:txBody>
      </p:sp>
      <p:pic>
        <p:nvPicPr>
          <p:cNvPr id="7" name="图形 6" descr="羽毛 纯色填充">
            <a:extLst>
              <a:ext uri="{FF2B5EF4-FFF2-40B4-BE49-F238E27FC236}">
                <a16:creationId xmlns:a16="http://schemas.microsoft.com/office/drawing/2014/main" id="{464FC6B5-5469-BC1F-B150-2BCD639D5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4092" y="4957894"/>
            <a:ext cx="914400" cy="914400"/>
          </a:xfrm>
          <a:prstGeom prst="rect">
            <a:avLst/>
          </a:prstGeom>
        </p:spPr>
      </p:pic>
      <p:pic>
        <p:nvPicPr>
          <p:cNvPr id="8" name="图形 7" descr="羽毛 纯色填充">
            <a:extLst>
              <a:ext uri="{FF2B5EF4-FFF2-40B4-BE49-F238E27FC236}">
                <a16:creationId xmlns:a16="http://schemas.microsoft.com/office/drawing/2014/main" id="{4CAA6B35-A534-5803-8AF4-E08D23896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965509" y="4931510"/>
            <a:ext cx="914400" cy="914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988FBF-34A0-D840-34F2-42601C475A2A}"/>
              </a:ext>
            </a:extLst>
          </p:cNvPr>
          <p:cNvSpPr txBox="1"/>
          <p:nvPr/>
        </p:nvSpPr>
        <p:spPr>
          <a:xfrm>
            <a:off x="3118613" y="5343969"/>
            <a:ext cx="290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GPT-4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B8C2CC-82E7-27EA-BC09-588BBE340A06}"/>
              </a:ext>
            </a:extLst>
          </p:cNvPr>
          <p:cNvSpPr txBox="1"/>
          <p:nvPr/>
        </p:nvSpPr>
        <p:spPr>
          <a:xfrm>
            <a:off x="0" y="6458418"/>
            <a:ext cx="706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A.Bran</a:t>
            </a:r>
            <a:r>
              <a:rPr lang="en-US" altLang="zh-CN" sz="1400" dirty="0"/>
              <a:t> et al., </a:t>
            </a:r>
            <a:r>
              <a:rPr lang="nl-NL" altLang="zh-CN" sz="1400" dirty="0"/>
              <a:t>https://arxiv.org/pdf/2304.05376.pdf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60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ChemCrow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Tools &amp; Performance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C75E3C9-C737-0A8E-56E5-4B6BB6A4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74" y="1228069"/>
            <a:ext cx="6738252" cy="26166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449C5BA-D561-2D16-ED08-6A22E37DCCFA}"/>
              </a:ext>
            </a:extLst>
          </p:cNvPr>
          <p:cNvSpPr txBox="1"/>
          <p:nvPr/>
        </p:nvSpPr>
        <p:spPr>
          <a:xfrm>
            <a:off x="3429000" y="3799384"/>
            <a:ext cx="228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/>
              <a:t>ChemCrow’s</a:t>
            </a:r>
            <a:r>
              <a:rPr lang="en-US" altLang="zh-CN" sz="1400" dirty="0"/>
              <a:t> tool set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3B42D5-7EA1-AF44-74ED-C035AA6EE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345" y="4107161"/>
            <a:ext cx="6660859" cy="20316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EB6EF2D-D281-1721-B6BD-D6F7D7431D61}"/>
              </a:ext>
            </a:extLst>
          </p:cNvPr>
          <p:cNvSpPr txBox="1"/>
          <p:nvPr/>
        </p:nvSpPr>
        <p:spPr>
          <a:xfrm>
            <a:off x="3429000" y="6241384"/>
            <a:ext cx="228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A sample task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D6A252-9777-B4A6-B977-B0A168A154FD}"/>
              </a:ext>
            </a:extLst>
          </p:cNvPr>
          <p:cNvSpPr txBox="1"/>
          <p:nvPr/>
        </p:nvSpPr>
        <p:spPr>
          <a:xfrm>
            <a:off x="0" y="6458418"/>
            <a:ext cx="706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A.Bran</a:t>
            </a:r>
            <a:r>
              <a:rPr lang="en-US" altLang="zh-CN" sz="1400" dirty="0"/>
              <a:t> et al., </a:t>
            </a:r>
            <a:r>
              <a:rPr lang="nl-NL" altLang="zh-CN" sz="1400" dirty="0"/>
              <a:t>https://arxiv.org/pdf/2304.05376.pdf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06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ChemCrow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Retrosynthesis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6F13A94-7A80-DEEA-D930-0590BB580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505" y="70347"/>
            <a:ext cx="1853360" cy="13716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55039D9-83C6-0527-A2DC-1F827DFD6A77}"/>
              </a:ext>
            </a:extLst>
          </p:cNvPr>
          <p:cNvGrpSpPr/>
          <p:nvPr/>
        </p:nvGrpSpPr>
        <p:grpSpPr>
          <a:xfrm>
            <a:off x="1122626" y="1539115"/>
            <a:ext cx="6898748" cy="4572000"/>
            <a:chOff x="1158467" y="1540717"/>
            <a:chExt cx="6898748" cy="4572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2E65406-8077-C62E-A693-CC24DBE68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8467" y="1540717"/>
              <a:ext cx="3840015" cy="4572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8C9BB2-A78B-B989-9BDF-6D5A76DC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98482" y="1540717"/>
              <a:ext cx="3058733" cy="4572000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4805167-6D93-6C91-48B8-9F4F05A78236}"/>
              </a:ext>
            </a:extLst>
          </p:cNvPr>
          <p:cNvSpPr txBox="1"/>
          <p:nvPr/>
        </p:nvSpPr>
        <p:spPr>
          <a:xfrm>
            <a:off x="0" y="6458418"/>
            <a:ext cx="706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A.Bran</a:t>
            </a:r>
            <a:r>
              <a:rPr lang="en-US" altLang="zh-CN" sz="1400" dirty="0"/>
              <a:t> et al., </a:t>
            </a:r>
            <a:r>
              <a:rPr lang="nl-NL" altLang="zh-CN" sz="1400" dirty="0"/>
              <a:t>https://arxiv.org/pdf/2304.05376.pdf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845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ChemCrow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Limitations &amp; Risks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菱形 11">
            <a:extLst>
              <a:ext uri="{FF2B5EF4-FFF2-40B4-BE49-F238E27FC236}">
                <a16:creationId xmlns:a16="http://schemas.microsoft.com/office/drawing/2014/main" id="{F04BAE8D-5392-8D2D-5383-44E01CE8C0AC}"/>
              </a:ext>
            </a:extLst>
          </p:cNvPr>
          <p:cNvSpPr/>
          <p:nvPr/>
        </p:nvSpPr>
        <p:spPr>
          <a:xfrm>
            <a:off x="453358" y="1242561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4B7F8D-3FC7-8812-7AF0-3557E5B99959}"/>
              </a:ext>
            </a:extLst>
          </p:cNvPr>
          <p:cNvGrpSpPr/>
          <p:nvPr/>
        </p:nvGrpSpPr>
        <p:grpSpPr>
          <a:xfrm>
            <a:off x="817571" y="1205383"/>
            <a:ext cx="7508858" cy="1184700"/>
            <a:chOff x="1541719" y="2318349"/>
            <a:chExt cx="2133781" cy="118470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84AACF5-5868-4291-2362-219A0435C70A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True or False?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6076764-15C9-1B2D-806B-C812286214C3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Language model is not capable of discriminating false contents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Model generates answers for any input</a:t>
              </a:r>
            </a:p>
          </p:txBody>
        </p:sp>
      </p:grpSp>
      <p:sp>
        <p:nvSpPr>
          <p:cNvPr id="20" name="菱形 19">
            <a:extLst>
              <a:ext uri="{FF2B5EF4-FFF2-40B4-BE49-F238E27FC236}">
                <a16:creationId xmlns:a16="http://schemas.microsoft.com/office/drawing/2014/main" id="{77DB9E98-FB91-C03A-54E8-033926BAAC43}"/>
              </a:ext>
            </a:extLst>
          </p:cNvPr>
          <p:cNvSpPr/>
          <p:nvPr/>
        </p:nvSpPr>
        <p:spPr>
          <a:xfrm>
            <a:off x="449145" y="2698174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331F7B-609B-F405-A096-88055E688619}"/>
              </a:ext>
            </a:extLst>
          </p:cNvPr>
          <p:cNvGrpSpPr/>
          <p:nvPr/>
        </p:nvGrpSpPr>
        <p:grpSpPr>
          <a:xfrm>
            <a:off x="813358" y="2660996"/>
            <a:ext cx="7508858" cy="1184700"/>
            <a:chOff x="1541719" y="2318349"/>
            <a:chExt cx="2133781" cy="118470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6C3812-9A62-DCAD-B8E3-245A678C389C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Risk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83AEAA9-FFB9-4AF8-F3B0-120E69A54EE4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Safety concerns in laboratory, especially for non-experts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Potential risks for chemical weapons / illicit drugs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09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99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PROGEN: Designing Proteins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028" name="Picture 4" descr="Fig. 1">
            <a:extLst>
              <a:ext uri="{FF2B5EF4-FFF2-40B4-BE49-F238E27FC236}">
                <a16:creationId xmlns:a16="http://schemas.microsoft.com/office/drawing/2014/main" id="{7A634D21-27E7-2CC6-0C06-6C4FD78C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6" y="1462867"/>
            <a:ext cx="7554987" cy="393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B0C8CB-56B2-3337-B033-6F7C63534FF7}"/>
              </a:ext>
            </a:extLst>
          </p:cNvPr>
          <p:cNvSpPr txBox="1"/>
          <p:nvPr/>
        </p:nvSpPr>
        <p:spPr>
          <a:xfrm>
            <a:off x="2750539" y="5395133"/>
            <a:ext cx="364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Protein sequence is just another language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81A66D-4425-90E4-5E6F-E98B9E8DA04A}"/>
              </a:ext>
            </a:extLst>
          </p:cNvPr>
          <p:cNvSpPr txBox="1"/>
          <p:nvPr/>
        </p:nvSpPr>
        <p:spPr>
          <a:xfrm>
            <a:off x="11768" y="6458418"/>
            <a:ext cx="706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A.Madani</a:t>
            </a:r>
            <a:r>
              <a:rPr lang="en-US" altLang="zh-CN" sz="1400" dirty="0"/>
              <a:t> et al., </a:t>
            </a:r>
            <a:r>
              <a:rPr lang="nl-NL" altLang="zh-CN" sz="1400" i="1" dirty="0"/>
              <a:t>Nat Biotechnol </a:t>
            </a:r>
            <a:r>
              <a:rPr lang="nl-NL" altLang="zh-CN" sz="1400" dirty="0"/>
              <a:t>(2023). https://doi.org/10.1038/s41587-022-01618-2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C490FC-0D3D-1958-1B4F-2B8EC5C61A05}"/>
              </a:ext>
            </a:extLst>
          </p:cNvPr>
          <p:cNvSpPr txBox="1"/>
          <p:nvPr/>
        </p:nvSpPr>
        <p:spPr>
          <a:xfrm>
            <a:off x="0" y="6458418"/>
            <a:ext cx="706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A.Madani</a:t>
            </a:r>
            <a:r>
              <a:rPr lang="en-US" altLang="zh-CN" sz="1400" dirty="0"/>
              <a:t> et al., </a:t>
            </a:r>
            <a:r>
              <a:rPr lang="nl-NL" altLang="zh-CN" sz="1400" i="1" dirty="0"/>
              <a:t>Nat Biotechnol </a:t>
            </a:r>
            <a:r>
              <a:rPr lang="nl-NL" altLang="zh-CN" sz="1400" dirty="0"/>
              <a:t>(2023). https://doi.org/10.1038/s41587-022-01618-2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035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PROGEN: Designing Proteins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50" name="Picture 2" descr="Fig. 2">
            <a:extLst>
              <a:ext uri="{FF2B5EF4-FFF2-40B4-BE49-F238E27FC236}">
                <a16:creationId xmlns:a16="http://schemas.microsoft.com/office/drawing/2014/main" id="{9867532B-1BBF-E8D0-B8A8-F9B6D1E8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62" y="1352002"/>
            <a:ext cx="6395441" cy="47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594EC0-F047-86B0-15C6-9D05347ACBDF}"/>
              </a:ext>
            </a:extLst>
          </p:cNvPr>
          <p:cNvSpPr txBox="1"/>
          <p:nvPr/>
        </p:nvSpPr>
        <p:spPr>
          <a:xfrm>
            <a:off x="604" y="2071972"/>
            <a:ext cx="1791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Distribution in protein space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9E8D5-3BE3-61E9-FD9F-016CD334FDBE}"/>
              </a:ext>
            </a:extLst>
          </p:cNvPr>
          <p:cNvSpPr txBox="1"/>
          <p:nvPr/>
        </p:nvSpPr>
        <p:spPr>
          <a:xfrm>
            <a:off x="101272" y="4850126"/>
            <a:ext cx="17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Expression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DE01E-F465-BADD-C2BB-1927E83AA74B}"/>
              </a:ext>
            </a:extLst>
          </p:cNvPr>
          <p:cNvSpPr txBox="1"/>
          <p:nvPr/>
        </p:nvSpPr>
        <p:spPr>
          <a:xfrm>
            <a:off x="3818993" y="1016344"/>
            <a:ext cx="1791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Similarity with known proteins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364C4C-D1A5-DF98-757D-159FF17D73F0}"/>
              </a:ext>
            </a:extLst>
          </p:cNvPr>
          <p:cNvSpPr txBox="1"/>
          <p:nvPr/>
        </p:nvSpPr>
        <p:spPr>
          <a:xfrm>
            <a:off x="0" y="6466807"/>
            <a:ext cx="706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A.Madani</a:t>
            </a:r>
            <a:r>
              <a:rPr lang="en-US" altLang="zh-CN" sz="1400" dirty="0"/>
              <a:t> et al., </a:t>
            </a:r>
            <a:r>
              <a:rPr lang="nl-NL" altLang="zh-CN" sz="1400" i="1" dirty="0"/>
              <a:t>Nat Biotechnol </a:t>
            </a:r>
            <a:r>
              <a:rPr lang="nl-NL" altLang="zh-CN" sz="1400" dirty="0"/>
              <a:t>(2023). https://doi.org/10.1038/s41587-022-01618-2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414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PROGEN: Designing Proteins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5548823-5A40-2D30-1861-33C9EDE2C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1" y="1334546"/>
            <a:ext cx="7835317" cy="2511066"/>
          </a:xfrm>
          <a:prstGeom prst="rect">
            <a:avLst/>
          </a:prstGeom>
        </p:spPr>
      </p:pic>
      <p:sp>
        <p:nvSpPr>
          <p:cNvPr id="6" name="菱形 5">
            <a:extLst>
              <a:ext uri="{FF2B5EF4-FFF2-40B4-BE49-F238E27FC236}">
                <a16:creationId xmlns:a16="http://schemas.microsoft.com/office/drawing/2014/main" id="{A8CFD110-AA67-2B1F-A7B1-73756DC4CC28}"/>
              </a:ext>
            </a:extLst>
          </p:cNvPr>
          <p:cNvSpPr/>
          <p:nvPr/>
        </p:nvSpPr>
        <p:spPr>
          <a:xfrm>
            <a:off x="654341" y="39642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A43E00C-74F7-081B-FA44-00660D48E62E}"/>
              </a:ext>
            </a:extLst>
          </p:cNvPr>
          <p:cNvGrpSpPr/>
          <p:nvPr/>
        </p:nvGrpSpPr>
        <p:grpSpPr>
          <a:xfrm>
            <a:off x="1018554" y="3927098"/>
            <a:ext cx="7508858" cy="815368"/>
            <a:chOff x="1541719" y="2318349"/>
            <a:chExt cx="2133781" cy="81536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1CAA45A-27FD-A75C-A85C-5B4898C7AC55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Preserved activity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D386D4-D9D8-8185-B8F3-7AF0963F43B1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Activity across different identity ratio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57D6DDB-5FB7-C57C-364B-3F4B63D13204}"/>
              </a:ext>
            </a:extLst>
          </p:cNvPr>
          <p:cNvSpPr txBox="1"/>
          <p:nvPr/>
        </p:nvSpPr>
        <p:spPr>
          <a:xfrm>
            <a:off x="0" y="6458418"/>
            <a:ext cx="706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A.Madani</a:t>
            </a:r>
            <a:r>
              <a:rPr lang="en-US" altLang="zh-CN" sz="1400" dirty="0"/>
              <a:t> et al., </a:t>
            </a:r>
            <a:r>
              <a:rPr lang="nl-NL" altLang="zh-CN" sz="1400" i="1" dirty="0"/>
              <a:t>Nat Biotechnol </a:t>
            </a:r>
            <a:r>
              <a:rPr lang="nl-NL" altLang="zh-CN" sz="1400" dirty="0"/>
              <a:t>(2023). https://doi.org/10.1038/s41587-022-01618-2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401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PROGEN: Designing Proteins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98" name="Picture 2" descr="Fig. 4">
            <a:extLst>
              <a:ext uri="{FF2B5EF4-FFF2-40B4-BE49-F238E27FC236}">
                <a16:creationId xmlns:a16="http://schemas.microsoft.com/office/drawing/2014/main" id="{AFC10FF8-5FCC-0EAF-1077-8682B3A41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47"/>
          <a:stretch/>
        </p:blipFill>
        <p:spPr bwMode="auto">
          <a:xfrm>
            <a:off x="1391424" y="1135548"/>
            <a:ext cx="6473565" cy="45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5B6FAF-0DC4-4292-11AC-879CB1ABC2AE}"/>
              </a:ext>
            </a:extLst>
          </p:cNvPr>
          <p:cNvSpPr txBox="1"/>
          <p:nvPr/>
        </p:nvSpPr>
        <p:spPr>
          <a:xfrm>
            <a:off x="1480657" y="570793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n-ea"/>
              </a:rPr>
              <a:t>Residue distribution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D60602-7212-361D-DC90-9BC4C5D1E5C9}"/>
              </a:ext>
            </a:extLst>
          </p:cNvPr>
          <p:cNvSpPr txBox="1"/>
          <p:nvPr/>
        </p:nvSpPr>
        <p:spPr>
          <a:xfrm>
            <a:off x="5623054" y="5707934"/>
            <a:ext cx="2502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+mn-ea"/>
              </a:rPr>
              <a:t>Structure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E17803-F33C-CC35-1528-D5709F7B97B1}"/>
              </a:ext>
            </a:extLst>
          </p:cNvPr>
          <p:cNvSpPr txBox="1"/>
          <p:nvPr/>
        </p:nvSpPr>
        <p:spPr>
          <a:xfrm>
            <a:off x="0" y="6460030"/>
            <a:ext cx="706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A.Madani</a:t>
            </a:r>
            <a:r>
              <a:rPr lang="en-US" altLang="zh-CN" sz="1400" dirty="0"/>
              <a:t> et al., </a:t>
            </a:r>
            <a:r>
              <a:rPr lang="nl-NL" altLang="zh-CN" sz="1400" i="1" dirty="0"/>
              <a:t>Nat Biotechnol </a:t>
            </a:r>
            <a:r>
              <a:rPr lang="nl-NL" altLang="zh-CN" sz="1400" dirty="0"/>
              <a:t>(2023). https://doi.org/10.1038/s41587-022-01618-2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725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00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467908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Background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B1AC8EC-A2A0-2292-F416-E18CFDF9A812}"/>
              </a:ext>
            </a:extLst>
          </p:cNvPr>
          <p:cNvSpPr/>
          <p:nvPr/>
        </p:nvSpPr>
        <p:spPr>
          <a:xfrm>
            <a:off x="481758" y="1181235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B4504F-6F39-215B-492A-75ACC36EAAF9}"/>
              </a:ext>
            </a:extLst>
          </p:cNvPr>
          <p:cNvGrpSpPr/>
          <p:nvPr/>
        </p:nvGrpSpPr>
        <p:grpSpPr>
          <a:xfrm>
            <a:off x="129868" y="1144057"/>
            <a:ext cx="8224961" cy="1184700"/>
            <a:chOff x="1338225" y="2318349"/>
            <a:chExt cx="2337275" cy="11847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EB3416-B1C1-58A4-0024-16580B4ACE99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Language Model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810CDE-23E1-88D6-057E-D97A44C0572F}"/>
                </a:ext>
              </a:extLst>
            </p:cNvPr>
            <p:cNvSpPr txBox="1"/>
            <p:nvPr/>
          </p:nvSpPr>
          <p:spPr>
            <a:xfrm>
              <a:off x="1338225" y="2715526"/>
              <a:ext cx="1180840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Natural Language Processing(NLP)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fundamental task in AI</a:t>
              </a:r>
            </a:p>
          </p:txBody>
        </p:sp>
      </p:grpSp>
      <p:pic>
        <p:nvPicPr>
          <p:cNvPr id="1026" name="Picture 2" descr="GPT-3 Chatbot vs. Existing Conversational AI Solutions | Hyro">
            <a:extLst>
              <a:ext uri="{FF2B5EF4-FFF2-40B4-BE49-F238E27FC236}">
                <a16:creationId xmlns:a16="http://schemas.microsoft.com/office/drawing/2014/main" id="{96C76567-21EB-ED97-50AD-9634227A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89" y="641428"/>
            <a:ext cx="4679085" cy="24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E41110-76A4-1B92-4DCD-440E330A99D1}"/>
              </a:ext>
            </a:extLst>
          </p:cNvPr>
          <p:cNvSpPr txBox="1"/>
          <p:nvPr/>
        </p:nvSpPr>
        <p:spPr>
          <a:xfrm>
            <a:off x="11769" y="6458418"/>
            <a:ext cx="140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http://Hypo.ai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B7C5716-E44B-5891-3357-1033E2373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079555"/>
              </p:ext>
            </p:extLst>
          </p:nvPr>
        </p:nvGraphicFramePr>
        <p:xfrm>
          <a:off x="873131" y="2888158"/>
          <a:ext cx="7508858" cy="327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7168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4" y="409723"/>
            <a:ext cx="726250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Conclusion and Future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B62E66AD-11A0-AF17-583A-BC37264C4C8E}"/>
              </a:ext>
            </a:extLst>
          </p:cNvPr>
          <p:cNvSpPr/>
          <p:nvPr/>
        </p:nvSpPr>
        <p:spPr>
          <a:xfrm>
            <a:off x="453358" y="1242561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72470B-0774-C667-4427-B157323C3E51}"/>
              </a:ext>
            </a:extLst>
          </p:cNvPr>
          <p:cNvGrpSpPr/>
          <p:nvPr/>
        </p:nvGrpSpPr>
        <p:grpSpPr>
          <a:xfrm>
            <a:off x="817571" y="1205383"/>
            <a:ext cx="7508858" cy="1184700"/>
            <a:chOff x="1541719" y="2318349"/>
            <a:chExt cx="2133781" cy="118470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DE83FAC-EB44-6427-BE3C-426C2F8EC592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New era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A2D493-0E3E-699C-7D09-612FDDF88F3E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+mn-ea"/>
                </a:rPr>
                <a:t>LLM accelerates scientific research and our daily lives.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b="1" dirty="0">
                  <a:latin typeface="+mn-ea"/>
                </a:rPr>
                <a:t>Who is responsible for the contents?</a:t>
              </a:r>
            </a:p>
          </p:txBody>
        </p:sp>
      </p:grpSp>
      <p:sp>
        <p:nvSpPr>
          <p:cNvPr id="15" name="菱形 2">
            <a:extLst>
              <a:ext uri="{FF2B5EF4-FFF2-40B4-BE49-F238E27FC236}">
                <a16:creationId xmlns:a16="http://schemas.microsoft.com/office/drawing/2014/main" id="{5C757CD3-5719-6A0C-43DF-A6548A861B34}"/>
              </a:ext>
            </a:extLst>
          </p:cNvPr>
          <p:cNvSpPr/>
          <p:nvPr/>
        </p:nvSpPr>
        <p:spPr>
          <a:xfrm>
            <a:off x="481758" y="2870114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6" name="组合 3">
            <a:extLst>
              <a:ext uri="{FF2B5EF4-FFF2-40B4-BE49-F238E27FC236}">
                <a16:creationId xmlns:a16="http://schemas.microsoft.com/office/drawing/2014/main" id="{164C8F0E-223D-CE86-9792-21A9C90264A9}"/>
              </a:ext>
            </a:extLst>
          </p:cNvPr>
          <p:cNvGrpSpPr/>
          <p:nvPr/>
        </p:nvGrpSpPr>
        <p:grpSpPr>
          <a:xfrm>
            <a:off x="845971" y="2832936"/>
            <a:ext cx="7508858" cy="3031360"/>
            <a:chOff x="1541719" y="2318349"/>
            <a:chExt cx="2133781" cy="3031360"/>
          </a:xfrm>
        </p:grpSpPr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87E96136-DC2A-3824-36CC-7D5E30D0F024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Extension on other “Natural Language?”</a:t>
              </a:r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47DB3F81-FAB3-CA06-08B6-318E371D79A8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26341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Protein Sequence (20 tokens is much less than natural language)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Gene code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SMILES (no certain grammar/evolution pressure)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Organic reactions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Polymer chain?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Lattice?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24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4" y="409723"/>
            <a:ext cx="726250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Conclusion and Future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68AD3265-041E-5D84-C2FB-4EF2C42F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99" y="1123485"/>
            <a:ext cx="8194652" cy="49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53067" y="6281380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Acknowledgement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57BF33-7386-9D69-E4CA-AE94901E833F}"/>
              </a:ext>
            </a:extLst>
          </p:cNvPr>
          <p:cNvSpPr txBox="1"/>
          <p:nvPr/>
        </p:nvSpPr>
        <p:spPr>
          <a:xfrm>
            <a:off x="1037730" y="1837696"/>
            <a:ext cx="706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Thanks Prof. Liu for instructions and hosting the seminar.</a:t>
            </a:r>
          </a:p>
          <a:p>
            <a:pPr algn="ctr"/>
            <a:r>
              <a:rPr lang="en-US" altLang="zh-CN" dirty="0"/>
              <a:t>Thanks for the questions and listening.</a:t>
            </a:r>
          </a:p>
          <a:p>
            <a:pPr algn="ctr"/>
            <a:r>
              <a:rPr lang="en-US" altLang="zh-CN" dirty="0"/>
              <a:t>We would like to specially thank GPT-4 for cooperation.</a:t>
            </a:r>
          </a:p>
          <a:p>
            <a:pPr algn="ctr"/>
            <a:endParaRPr lang="zh-CN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A2DA353-3A0C-0631-DF80-475AA97C2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16" y="3682300"/>
            <a:ext cx="8564768" cy="17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Foundations about Deep Learning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B1AC8EC-A2A0-2292-F416-E18CFDF9A812}"/>
              </a:ext>
            </a:extLst>
          </p:cNvPr>
          <p:cNvSpPr/>
          <p:nvPr/>
        </p:nvSpPr>
        <p:spPr>
          <a:xfrm>
            <a:off x="603710" y="1256367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B4504F-6F39-215B-492A-75ACC36EAAF9}"/>
              </a:ext>
            </a:extLst>
          </p:cNvPr>
          <p:cNvGrpSpPr/>
          <p:nvPr/>
        </p:nvGrpSpPr>
        <p:grpSpPr>
          <a:xfrm>
            <a:off x="251820" y="1219189"/>
            <a:ext cx="8312948" cy="815368"/>
            <a:chOff x="1338225" y="2318349"/>
            <a:chExt cx="2362278" cy="81536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EB3416-B1C1-58A4-0024-16580B4ACE99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Neural Network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E810CDE-23E1-88D6-057E-D97A44C0572F}"/>
                </a:ext>
              </a:extLst>
            </p:cNvPr>
            <p:cNvSpPr txBox="1"/>
            <p:nvPr/>
          </p:nvSpPr>
          <p:spPr>
            <a:xfrm>
              <a:off x="1338225" y="2715526"/>
              <a:ext cx="2362278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universal function fitter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EE41110-76A4-1B92-4DCD-440E330A99D1}"/>
              </a:ext>
            </a:extLst>
          </p:cNvPr>
          <p:cNvSpPr txBox="1"/>
          <p:nvPr/>
        </p:nvSpPr>
        <p:spPr>
          <a:xfrm>
            <a:off x="1044446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Scheme of a neural network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31324A-2418-C648-43A4-A92477713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3" y="2241932"/>
            <a:ext cx="2860860" cy="21754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A8D8F1-9893-85B0-6D52-78D48F4D2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662" y="2178690"/>
            <a:ext cx="4744112" cy="22386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FF994E-A336-B280-5F40-560973D62B24}"/>
              </a:ext>
            </a:extLst>
          </p:cNvPr>
          <p:cNvSpPr txBox="1"/>
          <p:nvPr/>
        </p:nvSpPr>
        <p:spPr>
          <a:xfrm>
            <a:off x="4032124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Linear regression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48BFB-938D-138C-37D2-CB5F6444E5E3}"/>
              </a:ext>
            </a:extLst>
          </p:cNvPr>
          <p:cNvSpPr txBox="1"/>
          <p:nvPr/>
        </p:nvSpPr>
        <p:spPr>
          <a:xfrm>
            <a:off x="6602777" y="4524084"/>
            <a:ext cx="24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Neural Network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83D4D0-7C8B-D8AA-5814-A0D10279F378}"/>
              </a:ext>
            </a:extLst>
          </p:cNvPr>
          <p:cNvSpPr txBox="1"/>
          <p:nvPr/>
        </p:nvSpPr>
        <p:spPr>
          <a:xfrm>
            <a:off x="251820" y="5063806"/>
            <a:ext cx="8312948" cy="15261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Requirement: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Data (Train/Validation/Test)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Computing Resources (GPUs)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Algorithms</a:t>
            </a:r>
          </a:p>
        </p:txBody>
      </p:sp>
    </p:spTree>
    <p:extLst>
      <p:ext uri="{BB962C8B-B14F-4D97-AF65-F5344CB8AC3E}">
        <p14:creationId xmlns:p14="http://schemas.microsoft.com/office/powerpoint/2010/main" val="131707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T: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Generative Pretrained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Transformer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A084705-2BA4-B570-DAC5-608C52BF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157" y="1727016"/>
            <a:ext cx="2103485" cy="27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D1F16E8F-64F0-F0C6-F278-AB7714FD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0" y="1230790"/>
            <a:ext cx="2546719" cy="35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ACEF45B8-5785-E00B-9713-3A84D62BD521}"/>
              </a:ext>
            </a:extLst>
          </p:cNvPr>
          <p:cNvSpPr/>
          <p:nvPr/>
        </p:nvSpPr>
        <p:spPr>
          <a:xfrm>
            <a:off x="2852256" y="1963023"/>
            <a:ext cx="176169" cy="22482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3D7B15-50AA-6516-B6B7-8402824C1BE0}"/>
              </a:ext>
            </a:extLst>
          </p:cNvPr>
          <p:cNvCxnSpPr>
            <a:stCxn id="19" idx="1"/>
          </p:cNvCxnSpPr>
          <p:nvPr/>
        </p:nvCxnSpPr>
        <p:spPr>
          <a:xfrm flipH="1">
            <a:off x="2114025" y="3087148"/>
            <a:ext cx="738231" cy="377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7652799-898E-71A3-8231-F185144481CF}"/>
              </a:ext>
            </a:extLst>
          </p:cNvPr>
          <p:cNvSpPr txBox="1"/>
          <p:nvPr/>
        </p:nvSpPr>
        <p:spPr>
          <a:xfrm>
            <a:off x="987812" y="4826779"/>
            <a:ext cx="290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The architecture of transformer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6B480C-384B-0719-BC3C-3AC8EF1F5F8B}"/>
              </a:ext>
            </a:extLst>
          </p:cNvPr>
          <p:cNvSpPr txBox="1"/>
          <p:nvPr/>
        </p:nvSpPr>
        <p:spPr>
          <a:xfrm>
            <a:off x="4843981" y="4853855"/>
            <a:ext cx="4014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Selective focus on relevant context.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Capturing long-range dependencies.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Improved performance in various tasks.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9FFCC2-C80C-91AA-F036-6F99BBC9869B}"/>
              </a:ext>
            </a:extLst>
          </p:cNvPr>
          <p:cNvSpPr txBox="1"/>
          <p:nvPr/>
        </p:nvSpPr>
        <p:spPr>
          <a:xfrm>
            <a:off x="4339729" y="1140604"/>
            <a:ext cx="5040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Calculating attention scores for input tokens.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+mj-lt"/>
              </a:rPr>
              <a:t>Weighting token interactions based on relevance.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BB0A2E1-44DD-F4B4-FD9A-6CBA6078751D}"/>
              </a:ext>
            </a:extLst>
          </p:cNvPr>
          <p:cNvSpPr/>
          <p:nvPr/>
        </p:nvSpPr>
        <p:spPr>
          <a:xfrm>
            <a:off x="6702804" y="1963023"/>
            <a:ext cx="201335" cy="2863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E7A986-B8AC-864D-8518-ADFD78BB1759}"/>
              </a:ext>
            </a:extLst>
          </p:cNvPr>
          <p:cNvSpPr txBox="1"/>
          <p:nvPr/>
        </p:nvSpPr>
        <p:spPr>
          <a:xfrm>
            <a:off x="11769" y="6458418"/>
            <a:ext cx="426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Vaswani et al., </a:t>
            </a:r>
            <a:r>
              <a:rPr lang="en-US" altLang="zh-CN" sz="1400" i="1" dirty="0"/>
              <a:t>Attention is All You Need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2017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634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 Generative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Pretrained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Transformer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4ACE7E-EB89-2B3C-1DAE-8BC5A7B8C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33633"/>
            <a:ext cx="6858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大括号 8">
            <a:extLst>
              <a:ext uri="{FF2B5EF4-FFF2-40B4-BE49-F238E27FC236}">
                <a16:creationId xmlns:a16="http://schemas.microsoft.com/office/drawing/2014/main" id="{D3638530-F2F0-ACCF-F88A-A0DC4011D800}"/>
              </a:ext>
            </a:extLst>
          </p:cNvPr>
          <p:cNvSpPr/>
          <p:nvPr/>
        </p:nvSpPr>
        <p:spPr>
          <a:xfrm>
            <a:off x="2538596" y="4393611"/>
            <a:ext cx="243281" cy="1384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1FD88C-31FD-1559-8852-33DEA71FFDB0}"/>
              </a:ext>
            </a:extLst>
          </p:cNvPr>
          <p:cNvSpPr txBox="1"/>
          <p:nvPr/>
        </p:nvSpPr>
        <p:spPr>
          <a:xfrm>
            <a:off x="1200869" y="4347039"/>
            <a:ext cx="1505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Web pages</a:t>
            </a:r>
          </a:p>
          <a:p>
            <a:pPr algn="l"/>
            <a:r>
              <a:rPr lang="en-US" altLang="zh-CN" sz="1800" b="0" i="0" dirty="0">
                <a:solidFill>
                  <a:srgbClr val="374151"/>
                </a:solidFill>
                <a:effectLst/>
                <a:latin typeface="+mj-lt"/>
              </a:rPr>
              <a:t>Books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Articles</a:t>
            </a:r>
          </a:p>
          <a:p>
            <a:pPr algn="l"/>
            <a:r>
              <a:rPr lang="en-US" altLang="zh-CN" sz="1800" b="0" i="0" dirty="0">
                <a:solidFill>
                  <a:srgbClr val="374151"/>
                </a:solidFill>
                <a:effectLst/>
                <a:latin typeface="+mj-lt"/>
              </a:rPr>
              <a:t>Forum chats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……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76D6CB-2DAF-C431-AED3-F5F96BFCEE69}"/>
              </a:ext>
            </a:extLst>
          </p:cNvPr>
          <p:cNvSpPr txBox="1"/>
          <p:nvPr/>
        </p:nvSpPr>
        <p:spPr>
          <a:xfrm>
            <a:off x="2869034" y="4920149"/>
            <a:ext cx="158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374151"/>
                </a:solidFill>
                <a:latin typeface="+mj-lt"/>
              </a:rPr>
              <a:t>Pretraining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A38667-FD2E-AD53-65A8-A813D24EA00D}"/>
              </a:ext>
            </a:extLst>
          </p:cNvPr>
          <p:cNvSpPr txBox="1"/>
          <p:nvPr/>
        </p:nvSpPr>
        <p:spPr>
          <a:xfrm>
            <a:off x="11769" y="6458418"/>
            <a:ext cx="659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OpenAI</a:t>
            </a:r>
            <a:r>
              <a:rPr lang="en-US" altLang="zh-CN" sz="1400" dirty="0"/>
              <a:t>, </a:t>
            </a:r>
            <a:r>
              <a:rPr lang="en-US" altLang="zh-CN" sz="1400" i="1" dirty="0"/>
              <a:t>Improving Language Understanding by Generative Pre-Training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2018 </a:t>
            </a:r>
            <a:endParaRPr lang="zh-CN" altLang="en-US" sz="1400" b="1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3BF8C51-A606-9961-B61A-54BD067B075A}"/>
              </a:ext>
            </a:extLst>
          </p:cNvPr>
          <p:cNvSpPr/>
          <p:nvPr/>
        </p:nvSpPr>
        <p:spPr>
          <a:xfrm>
            <a:off x="4353886" y="5108895"/>
            <a:ext cx="15100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0BF00F-F0D3-F483-8B81-1106351F6D65}"/>
              </a:ext>
            </a:extLst>
          </p:cNvPr>
          <p:cNvSpPr txBox="1"/>
          <p:nvPr/>
        </p:nvSpPr>
        <p:spPr>
          <a:xfrm>
            <a:off x="6435908" y="4366151"/>
            <a:ext cx="1505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Grammar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Vocabulary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Semantics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Structures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+mj-lt"/>
              </a:rPr>
              <a:t>……</a:t>
            </a:r>
            <a:endParaRPr lang="en-US" altLang="zh-CN" sz="1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717B7FF-A5C6-2061-E19A-ECF3D39EDDF0}"/>
              </a:ext>
            </a:extLst>
          </p:cNvPr>
          <p:cNvSpPr/>
          <p:nvPr/>
        </p:nvSpPr>
        <p:spPr>
          <a:xfrm flipH="1">
            <a:off x="6028266" y="4412723"/>
            <a:ext cx="243281" cy="1384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0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From GPT-1 to GPT-3.5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EAD58C-AD41-FB82-3105-786EB902E935}"/>
              </a:ext>
            </a:extLst>
          </p:cNvPr>
          <p:cNvGrpSpPr/>
          <p:nvPr/>
        </p:nvGrpSpPr>
        <p:grpSpPr>
          <a:xfrm>
            <a:off x="754948" y="956001"/>
            <a:ext cx="7809820" cy="3848305"/>
            <a:chOff x="882637" y="1205802"/>
            <a:chExt cx="7378726" cy="3512581"/>
          </a:xfrm>
        </p:grpSpPr>
        <p:pic>
          <p:nvPicPr>
            <p:cNvPr id="3" name="Picture 2" descr="在这里插入图片描述">
              <a:extLst>
                <a:ext uri="{FF2B5EF4-FFF2-40B4-BE49-F238E27FC236}">
                  <a16:creationId xmlns:a16="http://schemas.microsoft.com/office/drawing/2014/main" id="{018625D2-5CEC-AA4A-746F-AEF3539FC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37" y="1205802"/>
              <a:ext cx="7378726" cy="3512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44B8FCF-518C-86DE-20CE-D0947471B329}"/>
                </a:ext>
              </a:extLst>
            </p:cNvPr>
            <p:cNvSpPr/>
            <p:nvPr/>
          </p:nvSpPr>
          <p:spPr>
            <a:xfrm>
              <a:off x="922789" y="1229851"/>
              <a:ext cx="2944536" cy="1384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DF3BDC-2367-E913-F3C2-4E15663CC708}"/>
                </a:ext>
              </a:extLst>
            </p:cNvPr>
            <p:cNvSpPr/>
            <p:nvPr/>
          </p:nvSpPr>
          <p:spPr>
            <a:xfrm>
              <a:off x="6515285" y="2141195"/>
              <a:ext cx="1705925" cy="2577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菱形 6">
            <a:extLst>
              <a:ext uri="{FF2B5EF4-FFF2-40B4-BE49-F238E27FC236}">
                <a16:creationId xmlns:a16="http://schemas.microsoft.com/office/drawing/2014/main" id="{C2CCE386-DA5D-3346-8DAC-CBD77A3F6A25}"/>
              </a:ext>
            </a:extLst>
          </p:cNvPr>
          <p:cNvSpPr/>
          <p:nvPr/>
        </p:nvSpPr>
        <p:spPr>
          <a:xfrm>
            <a:off x="836656" y="4657635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FE14BC-10A9-486E-64C8-583DD9C32905}"/>
              </a:ext>
            </a:extLst>
          </p:cNvPr>
          <p:cNvGrpSpPr/>
          <p:nvPr/>
        </p:nvGrpSpPr>
        <p:grpSpPr>
          <a:xfrm>
            <a:off x="1200869" y="4620457"/>
            <a:ext cx="7508858" cy="1554032"/>
            <a:chOff x="1541719" y="2318349"/>
            <a:chExt cx="2133781" cy="155403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831BE6-F33A-D8B0-0980-9D37F21F4C71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Huge data, Huge model, Huge money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42C0970-C157-5878-C63F-287A554F631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Estimated to be over 45TB training data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~1,000 A100 GPUs to train &amp; 6 A100 GPUs to inference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More than $100 million to train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箭头: 下 26">
            <a:extLst>
              <a:ext uri="{FF2B5EF4-FFF2-40B4-BE49-F238E27FC236}">
                <a16:creationId xmlns:a16="http://schemas.microsoft.com/office/drawing/2014/main" id="{4F3B2128-1365-F31A-2340-2CD2054457E5}"/>
              </a:ext>
            </a:extLst>
          </p:cNvPr>
          <p:cNvSpPr/>
          <p:nvPr/>
        </p:nvSpPr>
        <p:spPr>
          <a:xfrm>
            <a:off x="6946084" y="2033868"/>
            <a:ext cx="184558" cy="469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6EF6EF-4C67-F606-73A2-6CB22B91E52E}"/>
              </a:ext>
            </a:extLst>
          </p:cNvPr>
          <p:cNvSpPr txBox="1"/>
          <p:nvPr/>
        </p:nvSpPr>
        <p:spPr>
          <a:xfrm>
            <a:off x="7130642" y="2007162"/>
            <a:ext cx="2072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einforcement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earning with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uman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eedback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9EE704-C8D7-67AC-D4B2-D13FF803273B}"/>
              </a:ext>
            </a:extLst>
          </p:cNvPr>
          <p:cNvSpPr txBox="1"/>
          <p:nvPr/>
        </p:nvSpPr>
        <p:spPr>
          <a:xfrm>
            <a:off x="6513342" y="2584107"/>
            <a:ext cx="186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06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GPT-4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9B9A875D-209D-ECEE-D330-393312EC0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7" y="1375115"/>
            <a:ext cx="2054615" cy="15209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F14974-47FF-6582-8F50-BB60887C6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495" y="1161648"/>
            <a:ext cx="2054615" cy="17344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AA52CE-368C-117B-2C04-012D9CCBE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194" y="932943"/>
            <a:ext cx="4386360" cy="395158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78550F0-26A5-17F9-61EA-F3CD4279D2E0}"/>
              </a:ext>
            </a:extLst>
          </p:cNvPr>
          <p:cNvSpPr txBox="1"/>
          <p:nvPr/>
        </p:nvSpPr>
        <p:spPr>
          <a:xfrm>
            <a:off x="11769" y="6458418"/>
            <a:ext cx="659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OpenAI</a:t>
            </a:r>
            <a:r>
              <a:rPr lang="en-US" altLang="zh-CN" sz="1400" dirty="0"/>
              <a:t>, </a:t>
            </a:r>
            <a:r>
              <a:rPr lang="en-US" altLang="zh-CN" sz="1400" i="1" dirty="0"/>
              <a:t>GPT-4 Technical Report</a:t>
            </a:r>
            <a:r>
              <a:rPr lang="en-US" altLang="zh-CN" sz="1400" dirty="0"/>
              <a:t>, </a:t>
            </a:r>
            <a:r>
              <a:rPr lang="en-US" altLang="zh-CN" sz="1400" b="1" dirty="0"/>
              <a:t>2023 </a:t>
            </a:r>
            <a:endParaRPr lang="zh-CN" altLang="en-US" sz="1400" b="1" dirty="0"/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FEC6FF71-3281-6241-1D4C-09B15C94FEE4}"/>
              </a:ext>
            </a:extLst>
          </p:cNvPr>
          <p:cNvSpPr/>
          <p:nvPr/>
        </p:nvSpPr>
        <p:spPr>
          <a:xfrm>
            <a:off x="453358" y="4312750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43B27F8-D2AF-970A-57B9-88EC966A2CC7}"/>
              </a:ext>
            </a:extLst>
          </p:cNvPr>
          <p:cNvGrpSpPr/>
          <p:nvPr/>
        </p:nvGrpSpPr>
        <p:grpSpPr>
          <a:xfrm>
            <a:off x="817571" y="4275572"/>
            <a:ext cx="7508858" cy="1554032"/>
            <a:chOff x="1541719" y="2318349"/>
            <a:chExt cx="2133781" cy="155403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C242031-204F-7671-5111-4281BE2BB79C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Beyond Language model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B498279-AD7E-0E26-DB5F-4AA405C9E5FD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Reasoning ability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Multimodal input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Plugins &amp; Web browsing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19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How to fine-tune a LLM for your own?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菱形 2">
            <a:extLst>
              <a:ext uri="{FF2B5EF4-FFF2-40B4-BE49-F238E27FC236}">
                <a16:creationId xmlns:a16="http://schemas.microsoft.com/office/drawing/2014/main" id="{73E83D31-E937-F277-B441-CA874470F683}"/>
              </a:ext>
            </a:extLst>
          </p:cNvPr>
          <p:cNvSpPr/>
          <p:nvPr/>
        </p:nvSpPr>
        <p:spPr>
          <a:xfrm>
            <a:off x="453358" y="12423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289401-B19A-6B7D-1F4A-4F704F543101}"/>
              </a:ext>
            </a:extLst>
          </p:cNvPr>
          <p:cNvGrpSpPr/>
          <p:nvPr/>
        </p:nvGrpSpPr>
        <p:grpSpPr>
          <a:xfrm>
            <a:off x="817571" y="1205198"/>
            <a:ext cx="7508858" cy="1554032"/>
            <a:chOff x="1541719" y="2318349"/>
            <a:chExt cx="2133781" cy="15540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9A378EC-9231-A265-BF42-F740F170DB03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Prerequisite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5841AF-250D-E0B5-5786-476AC8235F65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pretrained Large Language Model (or you may train from scratch)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GPU (3090 or better, multiple A100 for best practice)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Datasets: normal dataset &amp; chatting dataset</a:t>
              </a:r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9D8A3B0E-FAEB-9C31-A700-BFA54A1EAC95}"/>
              </a:ext>
            </a:extLst>
          </p:cNvPr>
          <p:cNvSpPr/>
          <p:nvPr/>
        </p:nvSpPr>
        <p:spPr>
          <a:xfrm>
            <a:off x="2306118" y="4070393"/>
            <a:ext cx="987929" cy="18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63A8C7-939D-C6CF-DE15-55BD59947E80}"/>
              </a:ext>
            </a:extLst>
          </p:cNvPr>
          <p:cNvSpPr txBox="1"/>
          <p:nvPr/>
        </p:nvSpPr>
        <p:spPr>
          <a:xfrm>
            <a:off x="397623" y="3980103"/>
            <a:ext cx="1908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Pretrained LLM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GPT-2/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LLaMa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/etc.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21DCA3-1D5D-275B-AF75-B2EB09386200}"/>
              </a:ext>
            </a:extLst>
          </p:cNvPr>
          <p:cNvSpPr txBox="1"/>
          <p:nvPr/>
        </p:nvSpPr>
        <p:spPr>
          <a:xfrm>
            <a:off x="3461003" y="3980103"/>
            <a:ext cx="204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RLHF</a:t>
            </a: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DeepSpeed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569EAFC-3A62-A7C4-8A06-AE00F668D12E}"/>
              </a:ext>
            </a:extLst>
          </p:cNvPr>
          <p:cNvSpPr/>
          <p:nvPr/>
        </p:nvSpPr>
        <p:spPr>
          <a:xfrm>
            <a:off x="5670134" y="4070393"/>
            <a:ext cx="987929" cy="18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0F5E32-27D2-D0F8-76C9-68B92908B35A}"/>
              </a:ext>
            </a:extLst>
          </p:cNvPr>
          <p:cNvSpPr txBox="1"/>
          <p:nvPr/>
        </p:nvSpPr>
        <p:spPr>
          <a:xfrm>
            <a:off x="6551642" y="3980103"/>
            <a:ext cx="204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LLM</a:t>
            </a:r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C0C1D795-6AB7-C02B-6114-78FCAEA98BA0}"/>
              </a:ext>
            </a:extLst>
          </p:cNvPr>
          <p:cNvSpPr/>
          <p:nvPr/>
        </p:nvSpPr>
        <p:spPr>
          <a:xfrm>
            <a:off x="3816912" y="3383855"/>
            <a:ext cx="1350627" cy="6413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F950A0-6EF6-4777-06A8-0D46AAC6A530}"/>
              </a:ext>
            </a:extLst>
          </p:cNvPr>
          <p:cNvSpPr txBox="1"/>
          <p:nvPr/>
        </p:nvSpPr>
        <p:spPr>
          <a:xfrm>
            <a:off x="3905431" y="2997076"/>
            <a:ext cx="111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ataset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EC6BF4-ED7B-9BDF-A51E-46C37BD0D395}"/>
              </a:ext>
            </a:extLst>
          </p:cNvPr>
          <p:cNvSpPr txBox="1"/>
          <p:nvPr/>
        </p:nvSpPr>
        <p:spPr>
          <a:xfrm>
            <a:off x="1794340" y="5318054"/>
            <a:ext cx="5555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Does this work for building a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ChemGPT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dataset: textbooks &amp; journal articles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Chatting dataset: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801374" y="6308973"/>
            <a:ext cx="2057400" cy="365125"/>
          </a:xfrm>
        </p:spPr>
        <p:txBody>
          <a:bodyPr/>
          <a:lstStyle/>
          <a:p>
            <a:fld id="{2EC5D418-970F-4C7F-9452-AEC5956F87C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DE557CF-93C1-4CD2-BEDB-F6ED9B738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09" y="6241384"/>
            <a:ext cx="521560" cy="521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96B1CC-1349-4E99-9A39-A7B4A3646208}"/>
              </a:ext>
            </a:extLst>
          </p:cNvPr>
          <p:cNvSpPr txBox="1"/>
          <p:nvPr/>
        </p:nvSpPr>
        <p:spPr>
          <a:xfrm>
            <a:off x="1302265" y="409723"/>
            <a:ext cx="72944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Language Models in Chemistry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29866" y="265800"/>
            <a:ext cx="8834508" cy="6487359"/>
            <a:chOff x="1653864" y="299356"/>
            <a:chExt cx="10859564" cy="7633190"/>
          </a:xfrm>
        </p:grpSpPr>
        <p:grpSp>
          <p:nvGrpSpPr>
            <p:cNvPr id="56" name="组合 55"/>
            <p:cNvGrpSpPr/>
            <p:nvPr/>
          </p:nvGrpSpPr>
          <p:grpSpPr>
            <a:xfrm>
              <a:off x="1653864" y="299356"/>
              <a:ext cx="1316500" cy="883947"/>
              <a:chOff x="7436079" y="1279752"/>
              <a:chExt cx="6401934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7436079" y="2107068"/>
                <a:ext cx="2643870" cy="2643870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9539517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166981" y="398787"/>
              <a:ext cx="722816" cy="6880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1572872" y="7291431"/>
              <a:ext cx="940556" cy="641115"/>
              <a:chOff x="11395287" y="7365982"/>
              <a:chExt cx="1208633" cy="823842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7365982"/>
                <a:ext cx="823841" cy="823842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7489187"/>
                <a:ext cx="577426" cy="577425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菱形 2">
            <a:extLst>
              <a:ext uri="{FF2B5EF4-FFF2-40B4-BE49-F238E27FC236}">
                <a16:creationId xmlns:a16="http://schemas.microsoft.com/office/drawing/2014/main" id="{73E83D31-E937-F277-B441-CA874470F683}"/>
              </a:ext>
            </a:extLst>
          </p:cNvPr>
          <p:cNvSpPr/>
          <p:nvPr/>
        </p:nvSpPr>
        <p:spPr>
          <a:xfrm>
            <a:off x="453358" y="1242376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289401-B19A-6B7D-1F4A-4F704F543101}"/>
              </a:ext>
            </a:extLst>
          </p:cNvPr>
          <p:cNvGrpSpPr/>
          <p:nvPr/>
        </p:nvGrpSpPr>
        <p:grpSpPr>
          <a:xfrm>
            <a:off x="817571" y="1205198"/>
            <a:ext cx="7508858" cy="1554032"/>
            <a:chOff x="1541719" y="2318349"/>
            <a:chExt cx="2133781" cy="15540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9A378EC-9231-A265-BF42-F740F170DB03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Leveraging General LLMs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5841AF-250D-E0B5-5786-476AC8235F65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1568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Writing prompts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Testing the ability on GPT-4 or other LLMs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Convenience but restricted</a:t>
              </a:r>
            </a:p>
          </p:txBody>
        </p:sp>
      </p:grpSp>
      <p:sp>
        <p:nvSpPr>
          <p:cNvPr id="8" name="菱形 7">
            <a:extLst>
              <a:ext uri="{FF2B5EF4-FFF2-40B4-BE49-F238E27FC236}">
                <a16:creationId xmlns:a16="http://schemas.microsoft.com/office/drawing/2014/main" id="{EB8852E0-61D2-5DAF-D035-C0D55AD11559}"/>
              </a:ext>
            </a:extLst>
          </p:cNvPr>
          <p:cNvSpPr/>
          <p:nvPr/>
        </p:nvSpPr>
        <p:spPr>
          <a:xfrm>
            <a:off x="449145" y="3326834"/>
            <a:ext cx="360000" cy="360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B0EE8F-6D08-9343-1693-D6DBA1C302FB}"/>
              </a:ext>
            </a:extLst>
          </p:cNvPr>
          <p:cNvGrpSpPr/>
          <p:nvPr/>
        </p:nvGrpSpPr>
        <p:grpSpPr>
          <a:xfrm>
            <a:off x="813358" y="3289656"/>
            <a:ext cx="7508858" cy="1923364"/>
            <a:chOff x="1541719" y="2318349"/>
            <a:chExt cx="2133781" cy="192336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E1207FC-3F6B-49E2-5EA1-252007585D56}"/>
                </a:ext>
              </a:extLst>
            </p:cNvPr>
            <p:cNvSpPr txBox="1"/>
            <p:nvPr/>
          </p:nvSpPr>
          <p:spPr>
            <a:xfrm>
              <a:off x="1541719" y="2318349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Training an LLM for chemistry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88FDF0C-7CAF-2C06-6AB3-838FCC1E4AF9}"/>
                </a:ext>
              </a:extLst>
            </p:cNvPr>
            <p:cNvSpPr txBox="1"/>
            <p:nvPr/>
          </p:nvSpPr>
          <p:spPr>
            <a:xfrm>
              <a:off x="1541719" y="2715526"/>
              <a:ext cx="2133781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is somehow similar with language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SMILES, amino acid sequences, lattice sequences, etc.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Training a language model for chemistry from scratch</a:t>
              </a:r>
            </a:p>
            <a:p>
              <a:pPr lvl="1">
                <a:lnSpc>
                  <a:spcPct val="150000"/>
                </a:lnSpc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Highly adjustable, while difficult and expensive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300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21788</TotalTime>
  <Words>833</Words>
  <Application>Microsoft Office PowerPoint</Application>
  <PresentationFormat>全屏显示(4:3)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等线</vt:lpstr>
      <vt:lpstr>Agency FB</vt:lpstr>
      <vt:lpstr>Arial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Junren Li</dc:creator>
  <cp:keywords>MDL</cp:keywords>
  <cp:lastModifiedBy>Junren Li (FA Talent)</cp:lastModifiedBy>
  <cp:revision>282</cp:revision>
  <dcterms:created xsi:type="dcterms:W3CDTF">2017-08-18T03:02:00Z</dcterms:created>
  <dcterms:modified xsi:type="dcterms:W3CDTF">2023-05-11T12:21:48Z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