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1"/>
  </p:handoutMasterIdLst>
  <p:sldIdLst>
    <p:sldId id="256" r:id="rId2"/>
    <p:sldId id="270" r:id="rId3"/>
    <p:sldId id="283" r:id="rId4"/>
    <p:sldId id="271" r:id="rId5"/>
    <p:sldId id="287" r:id="rId6"/>
    <p:sldId id="290" r:id="rId7"/>
    <p:sldId id="291" r:id="rId8"/>
    <p:sldId id="292" r:id="rId9"/>
    <p:sldId id="296" r:id="rId10"/>
    <p:sldId id="294" r:id="rId11"/>
    <p:sldId id="295" r:id="rId12"/>
    <p:sldId id="297" r:id="rId13"/>
    <p:sldId id="293" r:id="rId14"/>
    <p:sldId id="298" r:id="rId15"/>
    <p:sldId id="300" r:id="rId16"/>
    <p:sldId id="301" r:id="rId17"/>
    <p:sldId id="302" r:id="rId18"/>
    <p:sldId id="305" r:id="rId19"/>
    <p:sldId id="303" r:id="rId20"/>
    <p:sldId id="306" r:id="rId21"/>
    <p:sldId id="304" r:id="rId22"/>
    <p:sldId id="307" r:id="rId23"/>
    <p:sldId id="299" r:id="rId24"/>
    <p:sldId id="284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5" r:id="rId37"/>
    <p:sldId id="286" r:id="rId38"/>
    <p:sldId id="288" r:id="rId39"/>
    <p:sldId id="289" r:id="rId4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69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758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144" y="-7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E7C61-DD79-42B1-A85C-31EAF696ADDF}" type="datetimeFigureOut">
              <a:rPr lang="de-DE" smtClean="0"/>
              <a:pPr/>
              <a:t>09.07.2013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8265D-DDBB-4105-AE7B-3D19BC162C5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rgbClr val="C3D6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09.07.2013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26" name="Picture 2" descr="C:\Users\Acanis\Documents\Studium\5. Semester\Internet-Technologien\Präsentation\Spinat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844824"/>
            <a:ext cx="5544616" cy="371252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09.07.2013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09.07.2013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4392488"/>
          </a:xfrm>
        </p:spPr>
        <p:txBody>
          <a:bodyPr/>
          <a:lstStyle>
            <a:lvl1pPr>
              <a:buFontTx/>
              <a:buBlip>
                <a:blip r:embed="rId2"/>
              </a:buBlip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buFontTx/>
              <a:buBlip>
                <a:blip r:embed="rId3"/>
              </a:buBlip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buFontTx/>
              <a:buBlip>
                <a:blip r:embed="rId2"/>
              </a:buBlip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buFontTx/>
              <a:buBlip>
                <a:blip r:embed="rId3"/>
              </a:buBlip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buFontTx/>
              <a:buBlip>
                <a:blip r:embed="rId2"/>
              </a:buBlip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Foliennummernplatzhalter 13"/>
          <p:cNvSpPr txBox="1">
            <a:spLocks/>
          </p:cNvSpPr>
          <p:nvPr userDrawn="1"/>
        </p:nvSpPr>
        <p:spPr>
          <a:xfrm>
            <a:off x="8238475" y="6439668"/>
            <a:ext cx="790111" cy="28072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8900" algn="l"/>
              </a:tabLst>
              <a:defRPr/>
            </a:pP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	 </a:t>
            </a:r>
            <a:fld id="{8E60D6FC-E6EE-46B6-89C9-6D97801703C3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8900" algn="l"/>
                </a:tabLst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ußzeilenplatzhalter 14"/>
          <p:cNvSpPr txBox="1">
            <a:spLocks/>
          </p:cNvSpPr>
          <p:nvPr userDrawn="1"/>
        </p:nvSpPr>
        <p:spPr>
          <a:xfrm>
            <a:off x="3053176" y="6439668"/>
            <a:ext cx="5256320" cy="2808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Abschlusspräsentation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2" descr="C:\Users\Acanis\Documents\Studium\3. Semester\SWP\SWP\trunk\war\assets\game\LogIn.png"/>
          <p:cNvPicPr>
            <a:picLocks noChangeAspect="1" noChangeArrowheads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107504" y="5748287"/>
            <a:ext cx="1512168" cy="1012506"/>
          </a:xfrm>
          <a:prstGeom prst="rect">
            <a:avLst/>
          </a:prstGeom>
          <a:noFill/>
        </p:spPr>
      </p:pic>
      <p:sp>
        <p:nvSpPr>
          <p:cNvPr id="12" name="Rechteck 11"/>
          <p:cNvSpPr/>
          <p:nvPr userDrawn="1"/>
        </p:nvSpPr>
        <p:spPr>
          <a:xfrm>
            <a:off x="0" y="372862"/>
            <a:ext cx="9144000" cy="6052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332656"/>
            <a:ext cx="8229600" cy="648072"/>
          </a:xfrm>
        </p:spPr>
        <p:txBody>
          <a:bodyPr>
            <a:noAutofit/>
          </a:bodyPr>
          <a:lstStyle>
            <a:lvl1pPr>
              <a:defRPr sz="4000" cap="small" baseline="0"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1970846"/>
            <a:ext cx="9144000" cy="28497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59832" y="3501008"/>
            <a:ext cx="5760640" cy="1080119"/>
          </a:xfrm>
        </p:spPr>
        <p:txBody>
          <a:bodyPr anchor="t">
            <a:noAutofit/>
          </a:bodyPr>
          <a:lstStyle>
            <a:lvl1pPr algn="l">
              <a:defRPr sz="2800" b="1" cap="all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09.07.2013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2" name="Picture 2" descr="C:\Users\Acanis\Documents\Studium\3. Semester\SWP\SWP\trunk\war\assets\game\LogIn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619463" y="2729853"/>
            <a:ext cx="2061818" cy="138053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09.07.2013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09.07.2013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09.07.2013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09.07.2013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09.07.2013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09.07.2013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09.07.2013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188640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cap="small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Abschlusspräsentation im Modul Internet-Technologien </a:t>
            </a:r>
          </a:p>
          <a:p>
            <a:pPr algn="ctr"/>
            <a:r>
              <a:rPr lang="de-DE" b="1" cap="small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am 09.07.2013</a:t>
            </a:r>
            <a:endParaRPr lang="de-DE" b="1" cap="small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87624" y="6165304"/>
            <a:ext cx="6768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Björn Fieweger,</a:t>
            </a:r>
            <a:r>
              <a:rPr lang="de-DE" sz="16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Lutz Wagner, Stephan Wessels, Tim Auf dem Berge</a:t>
            </a:r>
            <a:endParaRPr lang="de-DE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Entwurf und Implementierung </a:t>
            </a:r>
            <a:r>
              <a:rPr lang="de-DE" dirty="0" smtClean="0"/>
              <a:t>III</a:t>
            </a:r>
            <a:endParaRPr lang="de-DE" dirty="0"/>
          </a:p>
        </p:txBody>
      </p:sp>
      <p:pic>
        <p:nvPicPr>
          <p:cNvPr id="2050" name="Picture 2" descr="D:\Lecker SVN\trunk\mockups\web\MainFirst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98868" y="1310670"/>
            <a:ext cx="7634295" cy="423666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Entwurf und Implementierung </a:t>
            </a:r>
            <a:r>
              <a:rPr lang="de-DE" dirty="0" smtClean="0"/>
              <a:t>IV</a:t>
            </a:r>
            <a:endParaRPr lang="de-DE" dirty="0"/>
          </a:p>
        </p:txBody>
      </p:sp>
      <p:pic>
        <p:nvPicPr>
          <p:cNvPr id="4" name="Picture 2" descr="D:\Lecker SVN\trunk\mockups\web\MainFirst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187624" y="1196752"/>
            <a:ext cx="6768751" cy="465585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Entwurf und Implementierung </a:t>
            </a:r>
            <a:r>
              <a:rPr lang="de-DE" dirty="0" smtClean="0"/>
              <a:t>IV</a:t>
            </a:r>
            <a:endParaRPr lang="de-DE" dirty="0"/>
          </a:p>
        </p:txBody>
      </p:sp>
      <p:pic>
        <p:nvPicPr>
          <p:cNvPr id="2050" name="Picture 2" descr="D:\Lecker SVN\trunk\mockups\web\MainFirst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98868" y="2197662"/>
            <a:ext cx="7634295" cy="24626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Entwurf und Implementierung V</a:t>
            </a:r>
            <a:endParaRPr lang="de-DE" dirty="0"/>
          </a:p>
        </p:txBody>
      </p:sp>
      <p:pic>
        <p:nvPicPr>
          <p:cNvPr id="4" name="Picture 2" descr="D:\Lecker SVN\trunk\mockups\web\MainFirst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187624" y="1196752"/>
            <a:ext cx="6768751" cy="465585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Entwurf und Implementierung </a:t>
            </a:r>
            <a:r>
              <a:rPr lang="de-DE" dirty="0" smtClean="0"/>
              <a:t>V</a:t>
            </a:r>
            <a:endParaRPr lang="de-DE" dirty="0"/>
          </a:p>
        </p:txBody>
      </p:sp>
      <p:pic>
        <p:nvPicPr>
          <p:cNvPr id="2050" name="Picture 2" descr="D:\Lecker SVN\trunk\mockups\web\MainFirst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98868" y="1317563"/>
            <a:ext cx="7634295" cy="422287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Entwurf und Implementierung </a:t>
            </a:r>
            <a:r>
              <a:rPr lang="de-DE" dirty="0" smtClean="0"/>
              <a:t>VI</a:t>
            </a:r>
            <a:endParaRPr lang="de-DE" dirty="0"/>
          </a:p>
        </p:txBody>
      </p:sp>
      <p:pic>
        <p:nvPicPr>
          <p:cNvPr id="4" name="Picture 2" descr="D:\Lecker SVN\trunk\mockups\web\MainFirst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187624" y="1196752"/>
            <a:ext cx="6768751" cy="465585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Entwurf und Implementierung </a:t>
            </a:r>
            <a:r>
              <a:rPr lang="de-DE" dirty="0" smtClean="0"/>
              <a:t>VI</a:t>
            </a:r>
            <a:endParaRPr lang="de-DE" dirty="0"/>
          </a:p>
        </p:txBody>
      </p:sp>
      <p:pic>
        <p:nvPicPr>
          <p:cNvPr id="2050" name="Picture 2" descr="D:\Lecker SVN\trunk\mockups\web\MainFirst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98868" y="2361840"/>
            <a:ext cx="7634295" cy="2134319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Entwurf und Implementierung </a:t>
            </a:r>
            <a:r>
              <a:rPr lang="de-DE" dirty="0" smtClean="0"/>
              <a:t>VII</a:t>
            </a:r>
            <a:endParaRPr lang="de-DE" dirty="0"/>
          </a:p>
        </p:txBody>
      </p:sp>
      <p:pic>
        <p:nvPicPr>
          <p:cNvPr id="4" name="Picture 2" descr="D:\Lecker SVN\trunk\mockups\web\MainFirst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84793" y="1196752"/>
            <a:ext cx="2574412" cy="465585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Entwurf und Implementierung </a:t>
            </a:r>
            <a:r>
              <a:rPr lang="de-DE" dirty="0" smtClean="0"/>
              <a:t>VII</a:t>
            </a:r>
            <a:endParaRPr lang="de-DE" dirty="0"/>
          </a:p>
        </p:txBody>
      </p:sp>
      <p:pic>
        <p:nvPicPr>
          <p:cNvPr id="6" name="Picture 2" descr="D:\Lecker SVN\trunk\mockups\web\MainFirst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84793" y="1712723"/>
            <a:ext cx="2574412" cy="362391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Entwurf und Implementierung </a:t>
            </a:r>
            <a:r>
              <a:rPr lang="de-DE" dirty="0" smtClean="0"/>
              <a:t>VIII</a:t>
            </a:r>
            <a:endParaRPr lang="de-DE" dirty="0"/>
          </a:p>
        </p:txBody>
      </p:sp>
      <p:pic>
        <p:nvPicPr>
          <p:cNvPr id="4" name="Picture 2" descr="D:\Lecker SVN\trunk\mockups\web\MainFirst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84793" y="1196753"/>
            <a:ext cx="2574412" cy="465585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Thema &amp; Motivation</a:t>
            </a:r>
          </a:p>
          <a:p>
            <a:r>
              <a:rPr lang="de-DE" dirty="0" smtClean="0"/>
              <a:t>Entwurf und Implementierung</a:t>
            </a:r>
          </a:p>
          <a:p>
            <a:r>
              <a:rPr lang="de-DE" dirty="0" smtClean="0"/>
              <a:t>Zielvereinbarung</a:t>
            </a:r>
          </a:p>
          <a:p>
            <a:r>
              <a:rPr lang="de-DE" dirty="0" smtClean="0"/>
              <a:t>Live Demo</a:t>
            </a:r>
          </a:p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Entwurf und Implementierung </a:t>
            </a:r>
            <a:r>
              <a:rPr lang="de-DE" dirty="0" smtClean="0"/>
              <a:t>VIII</a:t>
            </a:r>
            <a:endParaRPr lang="de-DE" dirty="0"/>
          </a:p>
        </p:txBody>
      </p:sp>
      <p:pic>
        <p:nvPicPr>
          <p:cNvPr id="4" name="Picture 2" descr="D:\Lecker SVN\trunk\mockups\web\MainFirst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84793" y="1772528"/>
            <a:ext cx="2574412" cy="35043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Entwurf und Implementierung </a:t>
            </a:r>
            <a:r>
              <a:rPr lang="de-DE" dirty="0" smtClean="0"/>
              <a:t>IX</a:t>
            </a:r>
            <a:endParaRPr lang="de-DE" dirty="0"/>
          </a:p>
        </p:txBody>
      </p:sp>
      <p:pic>
        <p:nvPicPr>
          <p:cNvPr id="4" name="Picture 2" descr="D:\Lecker SVN\trunk\mockups\web\MainFirst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84793" y="1196753"/>
            <a:ext cx="2574411" cy="465585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Entwurf und Implementierung </a:t>
            </a:r>
            <a:r>
              <a:rPr lang="de-DE" dirty="0" smtClean="0"/>
              <a:t>IX</a:t>
            </a:r>
            <a:endParaRPr lang="de-DE" dirty="0"/>
          </a:p>
        </p:txBody>
      </p:sp>
      <p:pic>
        <p:nvPicPr>
          <p:cNvPr id="4" name="Picture 2" descr="D:\Lecker SVN\trunk\mockups\web\MainFirst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84793" y="1614632"/>
            <a:ext cx="2574411" cy="382009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Entwurf und Implementierung </a:t>
            </a:r>
            <a:r>
              <a:rPr lang="de-DE" dirty="0" smtClean="0"/>
              <a:t>X</a:t>
            </a:r>
            <a:endParaRPr lang="de-DE" dirty="0"/>
          </a:p>
        </p:txBody>
      </p:sp>
      <p:pic>
        <p:nvPicPr>
          <p:cNvPr id="3074" name="Picture 2" descr="D:\Lecker SVN\trunk\praesentationen\MVP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755420" y="1124744"/>
            <a:ext cx="1633161" cy="537398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Zielvereinbarung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36504"/>
          </a:xfrm>
        </p:spPr>
        <p:txBody>
          <a:bodyPr>
            <a:norm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HTML</a:t>
            </a:r>
          </a:p>
          <a:p>
            <a:pPr>
              <a:buNone/>
            </a:pP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	Grundlage</a:t>
            </a:r>
          </a:p>
          <a:p>
            <a:r>
              <a:rPr lang="de-DE" sz="2400" dirty="0" smtClean="0"/>
              <a:t>CSS</a:t>
            </a:r>
          </a:p>
          <a:p>
            <a:pPr>
              <a:buNone/>
            </a:pP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	 </a:t>
            </a:r>
          </a:p>
          <a:p>
            <a:r>
              <a:rPr lang="de-DE" sz="2400" dirty="0" smtClean="0"/>
              <a:t>Java Script</a:t>
            </a:r>
          </a:p>
          <a:p>
            <a:pPr>
              <a:buNone/>
            </a:pPr>
            <a:r>
              <a:rPr lang="de-DE" sz="1600" dirty="0" smtClean="0"/>
              <a:t>	</a:t>
            </a: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de-DE" sz="2400" dirty="0" smtClean="0"/>
              <a:t>HTML Formular</a:t>
            </a:r>
          </a:p>
          <a:p>
            <a:pPr>
              <a:buNone/>
            </a:pP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	 </a:t>
            </a:r>
          </a:p>
          <a:p>
            <a:r>
              <a:rPr lang="de-DE" sz="2400" dirty="0" smtClean="0"/>
              <a:t>Client-Storage</a:t>
            </a:r>
          </a:p>
          <a:p>
            <a:pPr>
              <a:buNone/>
            </a:pPr>
            <a:r>
              <a:rPr lang="de-DE" sz="1600" dirty="0" smtClean="0"/>
              <a:t>	</a:t>
            </a: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de-DE" sz="1600" dirty="0" smtClean="0"/>
          </a:p>
          <a:p>
            <a:r>
              <a:rPr lang="de-DE" sz="2400" dirty="0" smtClean="0"/>
              <a:t>HTML5</a:t>
            </a:r>
          </a:p>
          <a:p>
            <a:pPr>
              <a:buNone/>
            </a:pPr>
            <a:r>
              <a:rPr lang="de-DE" sz="1600" dirty="0" smtClean="0"/>
              <a:t>	</a:t>
            </a: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de-DE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Zielvereinbarung I</a:t>
            </a:r>
            <a:endParaRPr lang="de-DE" dirty="0"/>
          </a:p>
        </p:txBody>
      </p:sp>
      <p:pic>
        <p:nvPicPr>
          <p:cNvPr id="1026" name="Picture 2" descr="D:\Lecker SVN\trunk\praesentationen\htm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1335223"/>
            <a:ext cx="5904656" cy="4902089"/>
          </a:xfrm>
          <a:prstGeom prst="rect">
            <a:avLst/>
          </a:prstGeom>
          <a:noFill/>
        </p:spPr>
      </p:pic>
      <p:pic>
        <p:nvPicPr>
          <p:cNvPr id="1027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261864"/>
            <a:ext cx="582960" cy="58296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36504"/>
          </a:xfrm>
        </p:spPr>
        <p:txBody>
          <a:bodyPr>
            <a:normAutofit/>
          </a:bodyPr>
          <a:lstStyle/>
          <a:p>
            <a:r>
              <a:rPr lang="de-DE" sz="2400" dirty="0" smtClean="0"/>
              <a:t>HTML</a:t>
            </a:r>
          </a:p>
          <a:p>
            <a:pPr>
              <a:buNone/>
            </a:pP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	Grundlage</a:t>
            </a:r>
          </a:p>
          <a:p>
            <a:r>
              <a:rPr lang="de-DE" sz="2400" dirty="0" smtClean="0">
                <a:solidFill>
                  <a:srgbClr val="FF0000"/>
                </a:solidFill>
              </a:rPr>
              <a:t>CSS</a:t>
            </a:r>
          </a:p>
          <a:p>
            <a:pPr>
              <a:buNone/>
            </a:pP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	Konsistente Nutzung</a:t>
            </a:r>
          </a:p>
          <a:p>
            <a:r>
              <a:rPr lang="de-DE" sz="2400" dirty="0" smtClean="0"/>
              <a:t>Java Script</a:t>
            </a:r>
          </a:p>
          <a:p>
            <a:pPr>
              <a:buNone/>
            </a:pPr>
            <a:r>
              <a:rPr lang="de-DE" sz="1600" dirty="0" smtClean="0"/>
              <a:t>	</a:t>
            </a: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de-DE" sz="2400" dirty="0" smtClean="0"/>
              <a:t>HTML Formular</a:t>
            </a:r>
          </a:p>
          <a:p>
            <a:pPr>
              <a:buNone/>
            </a:pP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	 </a:t>
            </a:r>
          </a:p>
          <a:p>
            <a:r>
              <a:rPr lang="de-DE" sz="2400" dirty="0" smtClean="0"/>
              <a:t>Client-Storage</a:t>
            </a:r>
          </a:p>
          <a:p>
            <a:pPr>
              <a:buNone/>
            </a:pPr>
            <a:r>
              <a:rPr lang="de-DE" sz="1600" dirty="0" smtClean="0"/>
              <a:t>	</a:t>
            </a: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de-DE" sz="1600" dirty="0" smtClean="0"/>
          </a:p>
          <a:p>
            <a:r>
              <a:rPr lang="de-DE" sz="2400" dirty="0" smtClean="0"/>
              <a:t>HTML5</a:t>
            </a:r>
          </a:p>
          <a:p>
            <a:pPr>
              <a:buNone/>
            </a:pPr>
            <a:r>
              <a:rPr lang="de-DE" sz="1600" dirty="0" smtClean="0"/>
              <a:t>	</a:t>
            </a: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de-DE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Zielvereinbarung I</a:t>
            </a:r>
            <a:endParaRPr lang="de-DE" dirty="0"/>
          </a:p>
        </p:txBody>
      </p:sp>
      <p:pic>
        <p:nvPicPr>
          <p:cNvPr id="1027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261864"/>
            <a:ext cx="582960" cy="582960"/>
          </a:xfrm>
          <a:prstGeom prst="rect">
            <a:avLst/>
          </a:prstGeom>
          <a:noFill/>
        </p:spPr>
      </p:pic>
      <p:pic>
        <p:nvPicPr>
          <p:cNvPr id="6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981944"/>
            <a:ext cx="582960" cy="582960"/>
          </a:xfrm>
          <a:prstGeom prst="rect">
            <a:avLst/>
          </a:prstGeom>
          <a:noFill/>
        </p:spPr>
      </p:pic>
      <p:pic>
        <p:nvPicPr>
          <p:cNvPr id="2050" name="Picture 2" descr="D:\Lecker SVN\trunk\praesentationen\cs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1081712"/>
            <a:ext cx="4192910" cy="529961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36504"/>
          </a:xfrm>
        </p:spPr>
        <p:txBody>
          <a:bodyPr>
            <a:normAutofit/>
          </a:bodyPr>
          <a:lstStyle/>
          <a:p>
            <a:r>
              <a:rPr lang="de-DE" sz="2400" dirty="0" smtClean="0"/>
              <a:t>HTML</a:t>
            </a:r>
          </a:p>
          <a:p>
            <a:pPr>
              <a:buNone/>
            </a:pP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	Grundlage</a:t>
            </a:r>
          </a:p>
          <a:p>
            <a:r>
              <a:rPr lang="de-DE" sz="2400" dirty="0" smtClean="0"/>
              <a:t>CSS</a:t>
            </a:r>
          </a:p>
          <a:p>
            <a:pPr>
              <a:buNone/>
            </a:pP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	Konsistente Nutzung</a:t>
            </a:r>
          </a:p>
          <a:p>
            <a:r>
              <a:rPr lang="de-DE" sz="2400" dirty="0" smtClean="0">
                <a:solidFill>
                  <a:srgbClr val="FF0000"/>
                </a:solidFill>
              </a:rPr>
              <a:t>Java Script</a:t>
            </a:r>
          </a:p>
          <a:p>
            <a:pPr>
              <a:buNone/>
            </a:pPr>
            <a:r>
              <a:rPr lang="de-DE" sz="1600" dirty="0" smtClean="0"/>
              <a:t>	</a:t>
            </a: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Asynchrone Änderungen</a:t>
            </a:r>
          </a:p>
          <a:p>
            <a:r>
              <a:rPr lang="de-DE" sz="2400" dirty="0" smtClean="0"/>
              <a:t>HTML Formular</a:t>
            </a:r>
          </a:p>
          <a:p>
            <a:pPr>
              <a:buNone/>
            </a:pP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de-DE" sz="2400" dirty="0" smtClean="0"/>
              <a:t>Client-Storage</a:t>
            </a:r>
          </a:p>
          <a:p>
            <a:pPr>
              <a:buNone/>
            </a:pPr>
            <a:r>
              <a:rPr lang="de-DE" sz="1600" dirty="0" smtClean="0"/>
              <a:t> </a:t>
            </a:r>
          </a:p>
          <a:p>
            <a:r>
              <a:rPr lang="de-DE" sz="2400" dirty="0" smtClean="0"/>
              <a:t>HTML5</a:t>
            </a:r>
          </a:p>
          <a:p>
            <a:pPr>
              <a:buNone/>
            </a:pPr>
            <a:r>
              <a:rPr lang="de-DE" sz="1600" dirty="0" smtClean="0"/>
              <a:t> </a:t>
            </a:r>
            <a:endParaRPr lang="de-DE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Zielvereinbarung I</a:t>
            </a:r>
            <a:endParaRPr lang="de-DE" dirty="0"/>
          </a:p>
        </p:txBody>
      </p:sp>
      <p:pic>
        <p:nvPicPr>
          <p:cNvPr id="1027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268760"/>
            <a:ext cx="582960" cy="582960"/>
          </a:xfrm>
          <a:prstGeom prst="rect">
            <a:avLst/>
          </a:prstGeom>
          <a:noFill/>
        </p:spPr>
      </p:pic>
      <p:pic>
        <p:nvPicPr>
          <p:cNvPr id="6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988840"/>
            <a:ext cx="582960" cy="582960"/>
          </a:xfrm>
          <a:prstGeom prst="rect">
            <a:avLst/>
          </a:prstGeom>
          <a:noFill/>
        </p:spPr>
      </p:pic>
      <p:pic>
        <p:nvPicPr>
          <p:cNvPr id="7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708920"/>
            <a:ext cx="582960" cy="582960"/>
          </a:xfrm>
          <a:prstGeom prst="rect">
            <a:avLst/>
          </a:prstGeom>
          <a:noFill/>
        </p:spPr>
      </p:pic>
      <p:pic>
        <p:nvPicPr>
          <p:cNvPr id="3074" name="Picture 2" descr="D:\Lecker SVN\trunk\praesentationen\J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1817913"/>
            <a:ext cx="5832648" cy="384333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36504"/>
          </a:xfrm>
        </p:spPr>
        <p:txBody>
          <a:bodyPr>
            <a:normAutofit/>
          </a:bodyPr>
          <a:lstStyle/>
          <a:p>
            <a:r>
              <a:rPr lang="de-DE" sz="2400" dirty="0" smtClean="0"/>
              <a:t>HTML</a:t>
            </a:r>
          </a:p>
          <a:p>
            <a:pPr>
              <a:buNone/>
            </a:pP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	Grundlage</a:t>
            </a:r>
          </a:p>
          <a:p>
            <a:r>
              <a:rPr lang="de-DE" sz="2400" dirty="0" smtClean="0"/>
              <a:t>CSS</a:t>
            </a:r>
          </a:p>
          <a:p>
            <a:pPr>
              <a:buNone/>
            </a:pP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	Konsistente Nutzung</a:t>
            </a:r>
          </a:p>
          <a:p>
            <a:r>
              <a:rPr lang="de-DE" sz="2400" dirty="0" smtClean="0"/>
              <a:t>Java Script</a:t>
            </a:r>
          </a:p>
          <a:p>
            <a:pPr>
              <a:buNone/>
            </a:pPr>
            <a:r>
              <a:rPr lang="de-DE" sz="1600" dirty="0" smtClean="0"/>
              <a:t>	</a:t>
            </a: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Asynchrone Änderungen</a:t>
            </a:r>
          </a:p>
          <a:p>
            <a:r>
              <a:rPr lang="de-DE" sz="2400" dirty="0" smtClean="0">
                <a:solidFill>
                  <a:srgbClr val="FF0000"/>
                </a:solidFill>
              </a:rPr>
              <a:t>HTML Formular</a:t>
            </a:r>
          </a:p>
          <a:p>
            <a:pPr>
              <a:buNone/>
            </a:pP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 	z.B. Login</a:t>
            </a:r>
          </a:p>
          <a:p>
            <a:r>
              <a:rPr lang="de-DE" sz="2400" dirty="0" smtClean="0"/>
              <a:t>Client-Storage</a:t>
            </a:r>
          </a:p>
          <a:p>
            <a:pPr>
              <a:buNone/>
            </a:pPr>
            <a:r>
              <a:rPr lang="de-DE" sz="1600" dirty="0" smtClean="0"/>
              <a:t> </a:t>
            </a:r>
          </a:p>
          <a:p>
            <a:r>
              <a:rPr lang="de-DE" sz="2400" dirty="0" smtClean="0"/>
              <a:t>HTML5</a:t>
            </a:r>
          </a:p>
          <a:p>
            <a:pPr>
              <a:buNone/>
            </a:pPr>
            <a:r>
              <a:rPr lang="de-DE" sz="1600" dirty="0" smtClean="0"/>
              <a:t> </a:t>
            </a:r>
            <a:endParaRPr lang="de-DE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Zielvereinbarung I</a:t>
            </a:r>
            <a:endParaRPr lang="de-DE" dirty="0"/>
          </a:p>
        </p:txBody>
      </p:sp>
      <p:pic>
        <p:nvPicPr>
          <p:cNvPr id="1027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268760"/>
            <a:ext cx="582960" cy="582960"/>
          </a:xfrm>
          <a:prstGeom prst="rect">
            <a:avLst/>
          </a:prstGeom>
          <a:noFill/>
        </p:spPr>
      </p:pic>
      <p:pic>
        <p:nvPicPr>
          <p:cNvPr id="6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988840"/>
            <a:ext cx="582960" cy="582960"/>
          </a:xfrm>
          <a:prstGeom prst="rect">
            <a:avLst/>
          </a:prstGeom>
          <a:noFill/>
        </p:spPr>
      </p:pic>
      <p:pic>
        <p:nvPicPr>
          <p:cNvPr id="7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708920"/>
            <a:ext cx="582960" cy="582960"/>
          </a:xfrm>
          <a:prstGeom prst="rect">
            <a:avLst/>
          </a:prstGeom>
          <a:noFill/>
        </p:spPr>
      </p:pic>
      <p:pic>
        <p:nvPicPr>
          <p:cNvPr id="8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3429000"/>
            <a:ext cx="582960" cy="582960"/>
          </a:xfrm>
          <a:prstGeom prst="rect">
            <a:avLst/>
          </a:prstGeom>
          <a:noFill/>
        </p:spPr>
      </p:pic>
      <p:pic>
        <p:nvPicPr>
          <p:cNvPr id="4098" name="Picture 2" descr="D:\Lecker SVN\trunk\praesentationen\html_form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710823" y="2132856"/>
            <a:ext cx="5178738" cy="320223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36504"/>
          </a:xfrm>
        </p:spPr>
        <p:txBody>
          <a:bodyPr>
            <a:normAutofit/>
          </a:bodyPr>
          <a:lstStyle/>
          <a:p>
            <a:r>
              <a:rPr lang="de-DE" sz="2400" dirty="0" smtClean="0"/>
              <a:t>HTML</a:t>
            </a:r>
          </a:p>
          <a:p>
            <a:pPr>
              <a:buNone/>
            </a:pP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	Grundlage</a:t>
            </a:r>
          </a:p>
          <a:p>
            <a:r>
              <a:rPr lang="de-DE" sz="2400" dirty="0" smtClean="0"/>
              <a:t>CSS</a:t>
            </a:r>
          </a:p>
          <a:p>
            <a:pPr>
              <a:buNone/>
            </a:pP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	Konsistente Nutzung</a:t>
            </a:r>
          </a:p>
          <a:p>
            <a:r>
              <a:rPr lang="de-DE" sz="2400" dirty="0" smtClean="0"/>
              <a:t>Java Script</a:t>
            </a:r>
          </a:p>
          <a:p>
            <a:pPr>
              <a:buNone/>
            </a:pPr>
            <a:r>
              <a:rPr lang="de-DE" sz="1600" dirty="0" smtClean="0"/>
              <a:t>	</a:t>
            </a: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Asynchrone Änderungen</a:t>
            </a:r>
          </a:p>
          <a:p>
            <a:r>
              <a:rPr lang="de-DE" sz="2400" dirty="0" smtClean="0"/>
              <a:t>HTML Formular</a:t>
            </a:r>
          </a:p>
          <a:p>
            <a:pPr>
              <a:buNone/>
            </a:pP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	z.B. Login</a:t>
            </a:r>
          </a:p>
          <a:p>
            <a:r>
              <a:rPr lang="de-DE" sz="2400" dirty="0" smtClean="0">
                <a:solidFill>
                  <a:srgbClr val="FF0000"/>
                </a:solidFill>
              </a:rPr>
              <a:t>Client-Storage</a:t>
            </a:r>
          </a:p>
          <a:p>
            <a:pPr>
              <a:buNone/>
            </a:pPr>
            <a:r>
              <a:rPr lang="de-DE" sz="1600" dirty="0" smtClean="0"/>
              <a:t>	</a:t>
            </a: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Nutzername beim Login</a:t>
            </a:r>
            <a:endParaRPr lang="de-DE" sz="1600" dirty="0" smtClean="0"/>
          </a:p>
          <a:p>
            <a:r>
              <a:rPr lang="de-DE" sz="2400" dirty="0" smtClean="0"/>
              <a:t>HTML5</a:t>
            </a:r>
          </a:p>
          <a:p>
            <a:pPr>
              <a:buNone/>
            </a:pPr>
            <a:r>
              <a:rPr lang="de-DE" sz="1600" dirty="0" smtClean="0"/>
              <a:t>	</a:t>
            </a: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endParaRPr lang="de-DE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Zielvereinbarung I</a:t>
            </a:r>
            <a:endParaRPr lang="de-DE" dirty="0"/>
          </a:p>
        </p:txBody>
      </p:sp>
      <p:pic>
        <p:nvPicPr>
          <p:cNvPr id="1027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268760"/>
            <a:ext cx="582960" cy="582960"/>
          </a:xfrm>
          <a:prstGeom prst="rect">
            <a:avLst/>
          </a:prstGeom>
          <a:noFill/>
        </p:spPr>
      </p:pic>
      <p:pic>
        <p:nvPicPr>
          <p:cNvPr id="6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988840"/>
            <a:ext cx="582960" cy="582960"/>
          </a:xfrm>
          <a:prstGeom prst="rect">
            <a:avLst/>
          </a:prstGeom>
          <a:noFill/>
        </p:spPr>
      </p:pic>
      <p:pic>
        <p:nvPicPr>
          <p:cNvPr id="7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708920"/>
            <a:ext cx="582960" cy="582960"/>
          </a:xfrm>
          <a:prstGeom prst="rect">
            <a:avLst/>
          </a:prstGeom>
          <a:noFill/>
        </p:spPr>
      </p:pic>
      <p:pic>
        <p:nvPicPr>
          <p:cNvPr id="8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3429000"/>
            <a:ext cx="582960" cy="582960"/>
          </a:xfrm>
          <a:prstGeom prst="rect">
            <a:avLst/>
          </a:prstGeom>
          <a:noFill/>
        </p:spPr>
      </p:pic>
      <p:pic>
        <p:nvPicPr>
          <p:cNvPr id="9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4149080"/>
            <a:ext cx="582960" cy="582960"/>
          </a:xfrm>
          <a:prstGeom prst="rect">
            <a:avLst/>
          </a:prstGeom>
          <a:noFill/>
        </p:spPr>
      </p:pic>
      <p:pic>
        <p:nvPicPr>
          <p:cNvPr id="5122" name="Picture 2" descr="D:\Lecker SVN\trunk\praesentationen\client_storage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51920" y="1879930"/>
            <a:ext cx="4895850" cy="367643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Thema und Motivation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36504"/>
          </a:xfrm>
        </p:spPr>
        <p:txBody>
          <a:bodyPr>
            <a:normAutofit/>
          </a:bodyPr>
          <a:lstStyle/>
          <a:p>
            <a:r>
              <a:rPr lang="de-DE" sz="2400" dirty="0" smtClean="0"/>
              <a:t>HTML</a:t>
            </a:r>
          </a:p>
          <a:p>
            <a:pPr>
              <a:buNone/>
            </a:pP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	Grundlage</a:t>
            </a:r>
          </a:p>
          <a:p>
            <a:r>
              <a:rPr lang="de-DE" sz="2400" dirty="0" smtClean="0"/>
              <a:t>CSS</a:t>
            </a:r>
          </a:p>
          <a:p>
            <a:pPr>
              <a:buNone/>
            </a:pP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	Konsistente Nutzung</a:t>
            </a:r>
          </a:p>
          <a:p>
            <a:r>
              <a:rPr lang="de-DE" sz="2400" dirty="0" smtClean="0"/>
              <a:t>Java Script</a:t>
            </a:r>
          </a:p>
          <a:p>
            <a:pPr>
              <a:buNone/>
            </a:pPr>
            <a:r>
              <a:rPr lang="de-DE" sz="1600" dirty="0" smtClean="0"/>
              <a:t>	</a:t>
            </a: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Asynchrone Änderungen</a:t>
            </a:r>
          </a:p>
          <a:p>
            <a:r>
              <a:rPr lang="de-DE" sz="2400" dirty="0" smtClean="0"/>
              <a:t>HTML Formular</a:t>
            </a:r>
          </a:p>
          <a:p>
            <a:pPr>
              <a:buNone/>
            </a:pP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	z.B. Login</a:t>
            </a:r>
          </a:p>
          <a:p>
            <a:r>
              <a:rPr lang="de-DE" sz="2400" dirty="0" smtClean="0"/>
              <a:t>Client-Storage</a:t>
            </a:r>
          </a:p>
          <a:p>
            <a:pPr>
              <a:buNone/>
            </a:pPr>
            <a:r>
              <a:rPr lang="de-DE" sz="1600" dirty="0" smtClean="0"/>
              <a:t>	</a:t>
            </a: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Nutzername beim Login</a:t>
            </a:r>
            <a:endParaRPr lang="de-DE" sz="1600" dirty="0" smtClean="0"/>
          </a:p>
          <a:p>
            <a:r>
              <a:rPr lang="de-DE" sz="2400" dirty="0" smtClean="0">
                <a:solidFill>
                  <a:srgbClr val="FF0000"/>
                </a:solidFill>
              </a:rPr>
              <a:t>HTML5</a:t>
            </a:r>
          </a:p>
          <a:p>
            <a:pPr>
              <a:buNone/>
            </a:pPr>
            <a:r>
              <a:rPr lang="de-DE" sz="1600" dirty="0" smtClean="0"/>
              <a:t>	</a:t>
            </a:r>
            <a:r>
              <a:rPr lang="de-DE" sz="1600" dirty="0" err="1" smtClean="0">
                <a:solidFill>
                  <a:schemeClr val="bg1">
                    <a:lumMod val="65000"/>
                  </a:schemeClr>
                </a:solidFill>
              </a:rPr>
              <a:t>Canvas</a:t>
            </a: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 Logo</a:t>
            </a:r>
            <a:endParaRPr lang="de-DE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Zielvereinbarung I</a:t>
            </a:r>
            <a:endParaRPr lang="de-DE" dirty="0"/>
          </a:p>
        </p:txBody>
      </p:sp>
      <p:pic>
        <p:nvPicPr>
          <p:cNvPr id="1027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268760"/>
            <a:ext cx="582960" cy="582960"/>
          </a:xfrm>
          <a:prstGeom prst="rect">
            <a:avLst/>
          </a:prstGeom>
          <a:noFill/>
        </p:spPr>
      </p:pic>
      <p:pic>
        <p:nvPicPr>
          <p:cNvPr id="6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988840"/>
            <a:ext cx="582960" cy="582960"/>
          </a:xfrm>
          <a:prstGeom prst="rect">
            <a:avLst/>
          </a:prstGeom>
          <a:noFill/>
        </p:spPr>
      </p:pic>
      <p:pic>
        <p:nvPicPr>
          <p:cNvPr id="7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708920"/>
            <a:ext cx="582960" cy="582960"/>
          </a:xfrm>
          <a:prstGeom prst="rect">
            <a:avLst/>
          </a:prstGeom>
          <a:noFill/>
        </p:spPr>
      </p:pic>
      <p:pic>
        <p:nvPicPr>
          <p:cNvPr id="8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3429000"/>
            <a:ext cx="582960" cy="582960"/>
          </a:xfrm>
          <a:prstGeom prst="rect">
            <a:avLst/>
          </a:prstGeom>
          <a:noFill/>
        </p:spPr>
      </p:pic>
      <p:pic>
        <p:nvPicPr>
          <p:cNvPr id="9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4149080"/>
            <a:ext cx="582960" cy="582960"/>
          </a:xfrm>
          <a:prstGeom prst="rect">
            <a:avLst/>
          </a:prstGeom>
          <a:noFill/>
        </p:spPr>
      </p:pic>
      <p:pic>
        <p:nvPicPr>
          <p:cNvPr id="10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4934272"/>
            <a:ext cx="582960" cy="582960"/>
          </a:xfrm>
          <a:prstGeom prst="rect">
            <a:avLst/>
          </a:prstGeom>
          <a:noFill/>
        </p:spPr>
      </p:pic>
      <p:pic>
        <p:nvPicPr>
          <p:cNvPr id="6146" name="Picture 2" descr="D:\Lecker SVN\trunk\praesentationen\html5_canva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1124744"/>
            <a:ext cx="4215211" cy="51657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Zielvereinbarung II</a:t>
            </a:r>
            <a:endParaRPr lang="de-DE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457200" y="1340768"/>
            <a:ext cx="8229600" cy="453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de-DE" sz="2400" noProof="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Asynchrone Kommunikation</a:t>
            </a: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	z.B. Login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Social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Media Dienste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	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2 HTTP-Verben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de-D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Serverseitige Datenhaltung</a:t>
            </a: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Mobile Version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268760"/>
            <a:ext cx="582960" cy="582960"/>
          </a:xfrm>
          <a:prstGeom prst="rect">
            <a:avLst/>
          </a:prstGeom>
          <a:noFill/>
        </p:spPr>
      </p:pic>
      <p:pic>
        <p:nvPicPr>
          <p:cNvPr id="7172" name="Picture 4" descr="D:\Lecker SVN\trunk\praesentationen\async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2148707"/>
            <a:ext cx="4283968" cy="33685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Zielvereinbarung II</a:t>
            </a:r>
            <a:endParaRPr lang="de-DE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457200" y="1340768"/>
            <a:ext cx="8229600" cy="453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de-DE" sz="2400" noProof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Asynchrone Kommunikation</a:t>
            </a: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	z.B. Login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Social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Media Dienste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kumimoji="0" lang="de-DE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facebook</a:t>
            </a: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kumimoji="0" lang="de-DE" sz="16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de-DE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Twitter</a:t>
            </a:r>
            <a:r>
              <a:rPr kumimoji="0" lang="de-DE" sz="16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und G+</a:t>
            </a: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2 HTTP-Verben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de-D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Serverseitige Datenhaltung</a:t>
            </a: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	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Mobile Version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</p:txBody>
      </p:sp>
      <p:pic>
        <p:nvPicPr>
          <p:cNvPr id="6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268760"/>
            <a:ext cx="582960" cy="582960"/>
          </a:xfrm>
          <a:prstGeom prst="rect">
            <a:avLst/>
          </a:prstGeom>
          <a:noFill/>
        </p:spPr>
      </p:pic>
      <p:pic>
        <p:nvPicPr>
          <p:cNvPr id="7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1981944"/>
            <a:ext cx="582960" cy="582960"/>
          </a:xfrm>
          <a:prstGeom prst="rect">
            <a:avLst/>
          </a:prstGeom>
          <a:noFill/>
        </p:spPr>
      </p:pic>
      <p:pic>
        <p:nvPicPr>
          <p:cNvPr id="8194" name="Picture 2" descr="D:\Lecker SVN\trunk\praesentationen\social_media.png"/>
          <p:cNvPicPr>
            <a:picLocks noChangeAspect="1" noChangeArrowheads="1"/>
          </p:cNvPicPr>
          <p:nvPr/>
        </p:nvPicPr>
        <p:blipFill>
          <a:blip r:embed="rId4" cstate="print"/>
          <a:srcRect r="48606"/>
          <a:stretch>
            <a:fillRect/>
          </a:stretch>
        </p:blipFill>
        <p:spPr bwMode="auto">
          <a:xfrm>
            <a:off x="4644008" y="2204864"/>
            <a:ext cx="4176464" cy="29051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Zielvereinbarung II</a:t>
            </a:r>
            <a:endParaRPr lang="de-DE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457200" y="1340768"/>
            <a:ext cx="8229600" cy="453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de-DE" sz="2400" noProof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Asynchrone Kommunikation</a:t>
            </a: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	z.B. Login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Social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Media Dienste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kumimoji="0" lang="de-DE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facebook</a:t>
            </a: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kumimoji="0" lang="de-DE" sz="16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de-DE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Twitter</a:t>
            </a:r>
            <a:r>
              <a:rPr kumimoji="0" lang="de-DE" sz="16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und G+</a:t>
            </a: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2 HTTP-Verben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GET und POST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de-D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Serverseitige Datenhaltung</a:t>
            </a: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	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Mobile Version</a:t>
            </a:r>
          </a:p>
        </p:txBody>
      </p:sp>
      <p:pic>
        <p:nvPicPr>
          <p:cNvPr id="6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268760"/>
            <a:ext cx="582960" cy="582960"/>
          </a:xfrm>
          <a:prstGeom prst="rect">
            <a:avLst/>
          </a:prstGeom>
          <a:noFill/>
        </p:spPr>
      </p:pic>
      <p:pic>
        <p:nvPicPr>
          <p:cNvPr id="7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1981944"/>
            <a:ext cx="582960" cy="582960"/>
          </a:xfrm>
          <a:prstGeom prst="rect">
            <a:avLst/>
          </a:prstGeom>
          <a:noFill/>
        </p:spPr>
      </p:pic>
      <p:pic>
        <p:nvPicPr>
          <p:cNvPr id="8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2708920"/>
            <a:ext cx="582960" cy="582960"/>
          </a:xfrm>
          <a:prstGeom prst="rect">
            <a:avLst/>
          </a:prstGeom>
          <a:noFill/>
        </p:spPr>
      </p:pic>
      <p:pic>
        <p:nvPicPr>
          <p:cNvPr id="9219" name="Picture 3" descr="D:\Lecker SVN\trunk\praesentationen\http_verb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2060848"/>
            <a:ext cx="4140968" cy="382939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Zielvereinbarung II</a:t>
            </a:r>
            <a:endParaRPr lang="de-DE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457200" y="1340768"/>
            <a:ext cx="8229600" cy="453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de-DE" sz="2400" noProof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Asynchrone Kommunikation</a:t>
            </a: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	z.B. Login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Social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Media Dienste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kumimoji="0" lang="de-DE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facebook</a:t>
            </a: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kumimoji="0" lang="de-DE" sz="16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de-DE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Twitter</a:t>
            </a:r>
            <a:r>
              <a:rPr kumimoji="0" lang="de-DE" sz="16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und G+</a:t>
            </a: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2 HTTP-Verben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GET und POST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de-DE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Serverseitige Datenhaltung</a:t>
            </a: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	Datenbank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Mobile Version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</a:p>
        </p:txBody>
      </p:sp>
      <p:pic>
        <p:nvPicPr>
          <p:cNvPr id="6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268760"/>
            <a:ext cx="582960" cy="582960"/>
          </a:xfrm>
          <a:prstGeom prst="rect">
            <a:avLst/>
          </a:prstGeom>
          <a:noFill/>
        </p:spPr>
      </p:pic>
      <p:pic>
        <p:nvPicPr>
          <p:cNvPr id="7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1981944"/>
            <a:ext cx="582960" cy="582960"/>
          </a:xfrm>
          <a:prstGeom prst="rect">
            <a:avLst/>
          </a:prstGeom>
          <a:noFill/>
        </p:spPr>
      </p:pic>
      <p:pic>
        <p:nvPicPr>
          <p:cNvPr id="8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2708920"/>
            <a:ext cx="582960" cy="582960"/>
          </a:xfrm>
          <a:prstGeom prst="rect">
            <a:avLst/>
          </a:prstGeom>
          <a:noFill/>
        </p:spPr>
      </p:pic>
      <p:pic>
        <p:nvPicPr>
          <p:cNvPr id="9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3494112"/>
            <a:ext cx="582960" cy="582960"/>
          </a:xfrm>
          <a:prstGeom prst="rect">
            <a:avLst/>
          </a:prstGeom>
          <a:noFill/>
        </p:spPr>
      </p:pic>
      <p:pic>
        <p:nvPicPr>
          <p:cNvPr id="10242" name="Picture 2" descr="D:\Lecker SVN\trunk\praesentationen\databas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484" y="1916832"/>
            <a:ext cx="3740571" cy="369113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Zielvereinbarung II</a:t>
            </a:r>
            <a:endParaRPr lang="de-DE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457200" y="1340768"/>
            <a:ext cx="8229600" cy="453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de-DE" sz="2400" noProof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Asynchrone Kommunikation</a:t>
            </a: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	z.B. Login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Social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Media Dienste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kumimoji="0" lang="de-DE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facebook</a:t>
            </a: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kumimoji="0" lang="de-DE" sz="16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de-DE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Twitter</a:t>
            </a:r>
            <a:r>
              <a:rPr kumimoji="0" lang="de-DE" sz="16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und G+</a:t>
            </a: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2 HTTP-Verben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GET und POST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de-D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Serverseitige Datenhaltung</a:t>
            </a: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	Datenbank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Mobile Version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Vorhanden</a:t>
            </a: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268760"/>
            <a:ext cx="582960" cy="582960"/>
          </a:xfrm>
          <a:prstGeom prst="rect">
            <a:avLst/>
          </a:prstGeom>
          <a:noFill/>
        </p:spPr>
      </p:pic>
      <p:pic>
        <p:nvPicPr>
          <p:cNvPr id="7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1981944"/>
            <a:ext cx="582960" cy="582960"/>
          </a:xfrm>
          <a:prstGeom prst="rect">
            <a:avLst/>
          </a:prstGeom>
          <a:noFill/>
        </p:spPr>
      </p:pic>
      <p:pic>
        <p:nvPicPr>
          <p:cNvPr id="8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2708920"/>
            <a:ext cx="582960" cy="582960"/>
          </a:xfrm>
          <a:prstGeom prst="rect">
            <a:avLst/>
          </a:prstGeom>
          <a:noFill/>
        </p:spPr>
      </p:pic>
      <p:pic>
        <p:nvPicPr>
          <p:cNvPr id="9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3494112"/>
            <a:ext cx="582960" cy="582960"/>
          </a:xfrm>
          <a:prstGeom prst="rect">
            <a:avLst/>
          </a:prstGeom>
          <a:noFill/>
        </p:spPr>
      </p:pic>
      <p:pic>
        <p:nvPicPr>
          <p:cNvPr id="10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4214192"/>
            <a:ext cx="582960" cy="582960"/>
          </a:xfrm>
          <a:prstGeom prst="rect">
            <a:avLst/>
          </a:prstGeom>
          <a:noFill/>
        </p:spPr>
      </p:pic>
      <p:pic>
        <p:nvPicPr>
          <p:cNvPr id="11266" name="Picture 2" descr="D:\Lecker SVN\trunk\praesentationen\mob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2093639"/>
            <a:ext cx="3808210" cy="37116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Stärkere </a:t>
            </a:r>
            <a:r>
              <a:rPr lang="de-DE" dirty="0" err="1" smtClean="0"/>
              <a:t>Social</a:t>
            </a:r>
            <a:r>
              <a:rPr lang="de-DE" dirty="0" smtClean="0"/>
              <a:t> Media Integration</a:t>
            </a:r>
          </a:p>
          <a:p>
            <a:r>
              <a:rPr lang="de-DE" dirty="0" smtClean="0"/>
              <a:t>Gerichte-</a:t>
            </a:r>
            <a:r>
              <a:rPr lang="de-DE" dirty="0" err="1" smtClean="0"/>
              <a:t>Highscore</a:t>
            </a:r>
            <a:endParaRPr lang="de-DE" dirty="0" smtClean="0"/>
          </a:p>
          <a:p>
            <a:r>
              <a:rPr lang="de-DE" dirty="0" smtClean="0"/>
              <a:t>Top/Flop des Tages</a:t>
            </a:r>
          </a:p>
          <a:p>
            <a:r>
              <a:rPr lang="de-DE" dirty="0" smtClean="0"/>
              <a:t>Benachrichtigung bei Favoritenerscheinen</a:t>
            </a:r>
          </a:p>
          <a:p>
            <a:r>
              <a:rPr lang="de-DE" dirty="0" smtClean="0"/>
              <a:t>Interaktive Pizza-Information (durch User)</a:t>
            </a:r>
          </a:p>
          <a:p>
            <a:r>
              <a:rPr lang="de-DE" dirty="0" smtClean="0"/>
              <a:t>Erweiterung auf verschiedene Mensen</a:t>
            </a:r>
          </a:p>
          <a:p>
            <a:r>
              <a:rPr lang="de-DE" dirty="0" smtClean="0"/>
              <a:t>Registrierungsfunktion</a:t>
            </a:r>
          </a:p>
          <a:p>
            <a:r>
              <a:rPr lang="de-DE" dirty="0" smtClean="0"/>
              <a:t>Bildupload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188640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cap="small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Abschlusspräsentation im Modul Internet-Technologien </a:t>
            </a:r>
          </a:p>
          <a:p>
            <a:pPr algn="ctr"/>
            <a:r>
              <a:rPr lang="de-DE" b="1" cap="small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am 09.07.2013</a:t>
            </a:r>
            <a:endParaRPr lang="de-DE" b="1" cap="small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187624" y="6165304"/>
            <a:ext cx="6768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Björn Fieweger,</a:t>
            </a:r>
            <a:r>
              <a:rPr lang="de-DE" sz="16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Lutz Wagner, Stephan Wessels, Tim Auf dem Berge</a:t>
            </a:r>
            <a:endParaRPr lang="de-DE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338329" y="1124744"/>
            <a:ext cx="24673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Fragen?</a:t>
            </a:r>
            <a:endParaRPr lang="de-DE" sz="4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Mensa-</a:t>
            </a:r>
            <a:r>
              <a:rPr lang="de-DE" dirty="0" err="1" smtClean="0"/>
              <a:t>App</a:t>
            </a:r>
            <a:r>
              <a:rPr lang="de-DE" dirty="0" smtClean="0"/>
              <a:t> für Oldenburg</a:t>
            </a:r>
          </a:p>
          <a:p>
            <a:pPr lvl="1"/>
            <a:r>
              <a:rPr lang="de-DE" dirty="0" smtClean="0"/>
              <a:t>Aktuelle und zukünftige Speisepläne</a:t>
            </a:r>
          </a:p>
          <a:p>
            <a:pPr lvl="1"/>
            <a:r>
              <a:rPr lang="de-DE" dirty="0" smtClean="0"/>
              <a:t>Speiseplanhistorie</a:t>
            </a:r>
          </a:p>
          <a:p>
            <a:pPr lvl="1"/>
            <a:r>
              <a:rPr lang="de-DE" dirty="0" smtClean="0"/>
              <a:t>Interaktive Informationsplattform</a:t>
            </a:r>
          </a:p>
          <a:p>
            <a:pPr lvl="2"/>
            <a:r>
              <a:rPr lang="de-DE" dirty="0" smtClean="0"/>
              <a:t>Meinungen anderer Studenten</a:t>
            </a:r>
          </a:p>
          <a:p>
            <a:pPr lvl="2"/>
            <a:r>
              <a:rPr lang="de-DE" dirty="0" smtClean="0"/>
              <a:t>Schneller Überblick über Lieblingsspeisen</a:t>
            </a:r>
          </a:p>
          <a:p>
            <a:pPr lvl="2"/>
            <a:r>
              <a:rPr lang="de-DE" dirty="0" err="1" smtClean="0"/>
              <a:t>Social</a:t>
            </a:r>
            <a:r>
              <a:rPr lang="de-DE" dirty="0" smtClean="0"/>
              <a:t> Media Anbindung zum Teilen mit Freunden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Thema und Motivation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Entwurf und Implementierung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Entwurf und Implementierung I</a:t>
            </a:r>
            <a:endParaRPr lang="de-DE" dirty="0"/>
          </a:p>
        </p:txBody>
      </p:sp>
      <p:pic>
        <p:nvPicPr>
          <p:cNvPr id="1026" name="Picture 2" descr="D:\Lecker SVN\trunk\mockups\Lecker_Datenban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1620" y="1052737"/>
            <a:ext cx="6840760" cy="481909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Entwurf und Implementierung </a:t>
            </a:r>
            <a:r>
              <a:rPr lang="de-DE" dirty="0" smtClean="0"/>
              <a:t>II</a:t>
            </a:r>
            <a:endParaRPr lang="de-DE" dirty="0"/>
          </a:p>
        </p:txBody>
      </p:sp>
      <p:pic>
        <p:nvPicPr>
          <p:cNvPr id="2050" name="Picture 2" descr="D:\Lecker SVN\trunk\mockups\web\MainFir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196752"/>
            <a:ext cx="6768752" cy="465585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Entwurf und Implementierung </a:t>
            </a:r>
            <a:r>
              <a:rPr lang="de-DE" dirty="0" smtClean="0"/>
              <a:t>II</a:t>
            </a:r>
            <a:endParaRPr lang="de-DE" dirty="0"/>
          </a:p>
        </p:txBody>
      </p:sp>
      <p:pic>
        <p:nvPicPr>
          <p:cNvPr id="2050" name="Picture 2" descr="D:\Lecker SVN\trunk\mockups\web\MainFirst.png"/>
          <p:cNvPicPr>
            <a:picLocks noChangeAspect="1" noChangeArrowheads="1"/>
          </p:cNvPicPr>
          <p:nvPr/>
        </p:nvPicPr>
        <p:blipFill>
          <a:blip r:embed="rId2" cstate="print"/>
          <a:srcRect t="1066"/>
          <a:stretch>
            <a:fillRect/>
          </a:stretch>
        </p:blipFill>
        <p:spPr bwMode="auto">
          <a:xfrm>
            <a:off x="827584" y="1310670"/>
            <a:ext cx="7776864" cy="423666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Entwurf und Implementierung </a:t>
            </a:r>
            <a:r>
              <a:rPr lang="de-DE" dirty="0" smtClean="0"/>
              <a:t>III</a:t>
            </a:r>
            <a:endParaRPr lang="de-DE" dirty="0"/>
          </a:p>
        </p:txBody>
      </p:sp>
      <p:pic>
        <p:nvPicPr>
          <p:cNvPr id="4" name="Picture 2" descr="D:\Lecker SVN\trunk\mockups\web\MainFirst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187624" y="1196752"/>
            <a:ext cx="6768751" cy="465585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Bildschirmpräsentation (4:3)</PresentationFormat>
  <Paragraphs>185</Paragraphs>
  <Slides>39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0" baseType="lpstr">
      <vt:lpstr>Larissa-Design</vt:lpstr>
      <vt:lpstr>Folie 1</vt:lpstr>
      <vt:lpstr>Inhalt</vt:lpstr>
      <vt:lpstr>Thema und Motivation</vt:lpstr>
      <vt:lpstr>Thema und Motivation</vt:lpstr>
      <vt:lpstr>Entwurf und Implementierung</vt:lpstr>
      <vt:lpstr>Entwurf und Implementierung I</vt:lpstr>
      <vt:lpstr>Entwurf und Implementierung II</vt:lpstr>
      <vt:lpstr>Entwurf und Implementierung II</vt:lpstr>
      <vt:lpstr>Entwurf und Implementierung III</vt:lpstr>
      <vt:lpstr>Entwurf und Implementierung III</vt:lpstr>
      <vt:lpstr>Entwurf und Implementierung IV</vt:lpstr>
      <vt:lpstr>Entwurf und Implementierung IV</vt:lpstr>
      <vt:lpstr>Entwurf und Implementierung V</vt:lpstr>
      <vt:lpstr>Entwurf und Implementierung V</vt:lpstr>
      <vt:lpstr>Entwurf und Implementierung VI</vt:lpstr>
      <vt:lpstr>Entwurf und Implementierung VI</vt:lpstr>
      <vt:lpstr>Entwurf und Implementierung VII</vt:lpstr>
      <vt:lpstr>Entwurf und Implementierung VII</vt:lpstr>
      <vt:lpstr>Entwurf und Implementierung VIII</vt:lpstr>
      <vt:lpstr>Entwurf und Implementierung VIII</vt:lpstr>
      <vt:lpstr>Entwurf und Implementierung IX</vt:lpstr>
      <vt:lpstr>Entwurf und Implementierung IX</vt:lpstr>
      <vt:lpstr>Entwurf und Implementierung X</vt:lpstr>
      <vt:lpstr>Zielvereinbarung</vt:lpstr>
      <vt:lpstr>Zielvereinbarung I</vt:lpstr>
      <vt:lpstr>Zielvereinbarung I</vt:lpstr>
      <vt:lpstr>Zielvereinbarung I</vt:lpstr>
      <vt:lpstr>Zielvereinbarung I</vt:lpstr>
      <vt:lpstr>Zielvereinbarung I</vt:lpstr>
      <vt:lpstr>Zielvereinbarung I</vt:lpstr>
      <vt:lpstr>Zielvereinbarung II</vt:lpstr>
      <vt:lpstr>Zielvereinbarung II</vt:lpstr>
      <vt:lpstr>Zielvereinbarung II</vt:lpstr>
      <vt:lpstr>Zielvereinbarung II</vt:lpstr>
      <vt:lpstr>Zielvereinbarung II</vt:lpstr>
      <vt:lpstr>Live Demo</vt:lpstr>
      <vt:lpstr>Ausblick</vt:lpstr>
      <vt:lpstr>Ausblick</vt:lpstr>
      <vt:lpstr>Folie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Acanis</dc:creator>
  <cp:lastModifiedBy>Acanis</cp:lastModifiedBy>
  <cp:revision>54</cp:revision>
  <dcterms:created xsi:type="dcterms:W3CDTF">2013-04-29T15:14:08Z</dcterms:created>
  <dcterms:modified xsi:type="dcterms:W3CDTF">2013-07-09T04:40:05Z</dcterms:modified>
</cp:coreProperties>
</file>