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3" r:id="rId4"/>
  </p:sldMasterIdLst>
  <p:notesMasterIdLst>
    <p:notesMasterId r:id="rId18"/>
  </p:notesMasterIdLst>
  <p:handoutMasterIdLst>
    <p:handoutMasterId r:id="rId19"/>
  </p:handoutMasterIdLst>
  <p:sldIdLst>
    <p:sldId id="276" r:id="rId5"/>
    <p:sldId id="257" r:id="rId6"/>
    <p:sldId id="279" r:id="rId7"/>
    <p:sldId id="281" r:id="rId8"/>
    <p:sldId id="283" r:id="rId9"/>
    <p:sldId id="293" r:id="rId10"/>
    <p:sldId id="301" r:id="rId11"/>
    <p:sldId id="302" r:id="rId12"/>
    <p:sldId id="295" r:id="rId13"/>
    <p:sldId id="299" r:id="rId14"/>
    <p:sldId id="300" r:id="rId15"/>
    <p:sldId id="303" r:id="rId16"/>
    <p:sldId id="2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27" autoAdjust="0"/>
  </p:normalViewPr>
  <p:slideViewPr>
    <p:cSldViewPr snapToGrid="0">
      <p:cViewPr varScale="1">
        <p:scale>
          <a:sx n="76" d="100"/>
          <a:sy n="76" d="100"/>
        </p:scale>
        <p:origin x="260" y="60"/>
      </p:cViewPr>
      <p:guideLst>
        <p:guide orient="horz" pos="2928"/>
        <p:guide pos="384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33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022A2D-42FA-4553-8772-8DAE87B769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D895D-FAE0-4BCC-A867-FF4B70D9BF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8A188-91E3-4091-B70E-E1E6D807C522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706EC-595E-4FD0-9EC4-968864CC93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9D8E-A980-43D3-BFB9-0812FFA36A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EE72E-E5A5-44ED-A736-DB8D8EE9B4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74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02412-B176-4E06-823F-C66FEB3E21FB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42FC2-A162-47B3-989B-571A6241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2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00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3971C-14E4-BAE7-3794-3F82583A9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A9BE5F-CE50-24A9-6764-A53F23DCB0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F9A0C0-14FC-BDB3-2F5C-118AA2EA9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C749F-46CC-AF02-EB9B-B251AC8E33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79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2C115-6F7B-E00C-EB42-53FDD7FC9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4438BF-26A5-8A20-2344-0E2BEFA071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89ADD4-344E-89C4-3961-4DBDEE54E4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D1A24-26A7-D791-8D0A-7979CDA63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04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5BE56-50CE-FD1C-475C-EDC3F0B28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5B50EA-7CA4-FEE5-75A7-E622E27879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90010A-E6B8-7A66-8EBE-2F551BFE08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E72E2-3A8D-500A-90AE-290B00BA96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58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91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00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67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56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70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90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0AC7A-FC99-4D92-B7F7-E3C17C4E9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2085EB-C35D-2FF5-9C90-879CE3E7C8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9AE6F5-602A-04E9-B23D-5DC0C955C0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C3528-3EB8-2845-8CBD-DD03F2B09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99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DE731-6C64-04BE-C8B2-C7B3F26D9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1E5D54-C262-3FBB-484C-7A303798A1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E0D289-3AFC-3221-B984-B300B6C13B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8BEB0-4492-9E30-16E0-DACA98C0B0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10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47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627619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711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377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7100" y="1079500"/>
            <a:ext cx="7797799" cy="2543594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224D70-2CA9-3DC4-F002-EC470A48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8" name="Freeform: Shape 15">
              <a:extLst>
                <a:ext uri="{FF2B5EF4-FFF2-40B4-BE49-F238E27FC236}">
                  <a16:creationId xmlns:a16="http://schemas.microsoft.com/office/drawing/2014/main" id="{C0B1F33F-4201-2B4E-E8EC-1D07263083EB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ED5B178-0506-30BE-93BB-73C02006B988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0" name="Freeform: Shape 17">
                <a:extLst>
                  <a:ext uri="{FF2B5EF4-FFF2-40B4-BE49-F238E27FC236}">
                    <a16:creationId xmlns:a16="http://schemas.microsoft.com/office/drawing/2014/main" id="{B3F854F0-E9B7-2C32-CA3C-FA9719440768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8224CDA-DD93-0DF6-7DD9-8328D1606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FA5F65-B2C5-BB65-83E3-F195EEE49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409908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725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0C1D561-971B-43DB-A5A7-63A887A0CA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150" y="548640"/>
            <a:ext cx="5486400" cy="1371600"/>
          </a:xfrm>
        </p:spPr>
        <p:txBody>
          <a:bodyPr anchor="b" anchorCtr="0">
            <a:no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ACFD68-412E-48B4-B9EB-FEDC20A81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0731E0-58E0-4382-ADA7-A9C6DE2E7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5149" y="2759076"/>
            <a:ext cx="5486399" cy="300989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sz="1800"/>
            </a:lvl1pPr>
            <a:lvl2pPr>
              <a:lnSpc>
                <a:spcPct val="100000"/>
              </a:lnSpc>
              <a:spcBef>
                <a:spcPts val="1000"/>
              </a:spcBef>
              <a:defRPr sz="1800"/>
            </a:lvl2pPr>
            <a:lvl3pPr>
              <a:lnSpc>
                <a:spcPct val="100000"/>
              </a:lnSpc>
              <a:spcBef>
                <a:spcPts val="1000"/>
              </a:spcBef>
              <a:defRPr sz="16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  <a:lvl6pPr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defRPr sz="1600"/>
            </a:lvl6pPr>
            <a:lvl7pPr>
              <a:buClr>
                <a:schemeClr val="accent5"/>
              </a:buClr>
              <a:defRPr/>
            </a:lvl7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2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D67752-1F0B-4C84-BBA7-A57E2793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4033A0-8E66-4ABA-9E27-744642AA9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8E05746-2784-43CF-84F7-0175BD65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B851CC3-3ED8-49E8-B8AC-6D79B036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F0BC49-315A-CF7A-E741-A8688AF53E66}"/>
              </a:ext>
            </a:extLst>
          </p:cNvPr>
          <p:cNvGrpSpPr/>
          <p:nvPr userDrawn="1"/>
        </p:nvGrpSpPr>
        <p:grpSpPr>
          <a:xfrm>
            <a:off x="9728046" y="831278"/>
            <a:ext cx="1623711" cy="630920"/>
            <a:chOff x="9588346" y="4824892"/>
            <a:chExt cx="1623711" cy="630920"/>
          </a:xfrm>
        </p:grpSpPr>
        <p:sp>
          <p:nvSpPr>
            <p:cNvPr id="3" name="Freeform: Shape 15">
              <a:extLst>
                <a:ext uri="{FF2B5EF4-FFF2-40B4-BE49-F238E27FC236}">
                  <a16:creationId xmlns:a16="http://schemas.microsoft.com/office/drawing/2014/main" id="{3FCB73E1-B061-C75F-AB29-C27CA95E57A9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4A16F89-984C-DEA8-C894-E819A764661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5" name="Freeform: Shape 17">
                <a:extLst>
                  <a:ext uri="{FF2B5EF4-FFF2-40B4-BE49-F238E27FC236}">
                    <a16:creationId xmlns:a16="http://schemas.microsoft.com/office/drawing/2014/main" id="{0971E16B-8BBF-40B5-5862-FAAADBF530A0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1D464A1-0F6B-3CEE-8719-573F89E87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7773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D0C49A9B-EBDE-4047-884B-0860623D63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5851" y="2165174"/>
            <a:ext cx="6118224" cy="1554480"/>
          </a:xfrm>
        </p:spPr>
        <p:txBody>
          <a:bodyPr anchor="b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99CD77F7-3095-4517-B300-DE93875DE53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29613" y="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F31ECFCC-4520-48AB-A8A1-AF9FC0C055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29200" y="228600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37" name="Picture Placeholder 31">
            <a:extLst>
              <a:ext uri="{FF2B5EF4-FFF2-40B4-BE49-F238E27FC236}">
                <a16:creationId xmlns:a16="http://schemas.microsoft.com/office/drawing/2014/main" id="{0FDBD13C-46E7-4BB9-957D-DE2A592552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329200" y="457200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B40728-32E0-44CE-8C68-1E68245C2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00874" y="4194521"/>
            <a:ext cx="1481845" cy="787628"/>
            <a:chOff x="4987925" y="2840038"/>
            <a:chExt cx="2216150" cy="117792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A6D99A-68F3-4E08-BB89-083CE0299CE2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4F5556-21F4-4E26-9504-49ADE7D84749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E1118C-DFA4-410C-961C-BE0488441C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5A8ECE6-B3E3-4761-A6AD-711AF71EEA0D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B1F0E3F-4B5E-4F5B-93A6-CE1017521BF1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20599F0-ACFC-4223-A598-8FFAF21406AB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6703144-DA66-4EFB-B790-4E044756FF37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3371BE5-97EB-4365-8EDA-4C634155E79F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533C4D53-A668-4609-B338-E2D33C24A811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487C5A9-C4B3-4A68-8DFB-43F4CDB407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2E4A2F3-57A7-4529-A621-A36F1E777A4E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1482263E-6A78-46B7-8AB8-845C9C9103B4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C7B34F9-7954-4950-ABEA-DDBFF4A4CC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900405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777246"/>
            <a:ext cx="10058400" cy="1097280"/>
          </a:xfrm>
        </p:spPr>
        <p:txBody>
          <a:bodyPr wrap="square" anchor="ctr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2B970E0-2BF6-DE0A-33F2-E136830CC0F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711243" y="2287435"/>
            <a:ext cx="8769514" cy="3768195"/>
          </a:xfrm>
        </p:spPr>
        <p:txBody>
          <a:bodyPr tIns="182880">
            <a:noAutofit/>
          </a:bodyPr>
          <a:lstStyle>
            <a:lvl1pPr marL="283464" indent="-283464">
              <a:lnSpc>
                <a:spcPct val="100000"/>
              </a:lnSpc>
              <a:spcBef>
                <a:spcPts val="1000"/>
              </a:spcBef>
              <a:defRPr sz="1800"/>
            </a:lvl1pPr>
            <a:lvl2pPr marL="283464">
              <a:lnSpc>
                <a:spcPct val="100000"/>
              </a:lnSpc>
              <a:spcBef>
                <a:spcPts val="1000"/>
              </a:spcBef>
              <a:defRPr sz="1800"/>
            </a:lvl2pPr>
            <a:lvl3pPr indent="-283464">
              <a:lnSpc>
                <a:spcPct val="100000"/>
              </a:lnSpc>
              <a:spcBef>
                <a:spcPts val="1000"/>
              </a:spcBef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 indent="-283464"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664AFF-309D-433B-B3F0-84A98A207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20574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C7C83-D77B-1EFF-5877-DB5DF792E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1163" y="548640"/>
            <a:ext cx="11109674" cy="57492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79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777244"/>
            <a:ext cx="10058400" cy="1097280"/>
          </a:xfrm>
        </p:spPr>
        <p:txBody>
          <a:bodyPr wrap="square" anchor="ctr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664AFF-309D-433B-B3F0-84A98A207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2057404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2B970E0-2BF6-DE0A-33F2-E136830CC0F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664443" y="2484712"/>
            <a:ext cx="4360507" cy="36054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 i="0"/>
            </a:lvl1pPr>
            <a:lvl2pPr marL="285750" indent="-28575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"/>
              <a:defRPr sz="1800" i="0"/>
            </a:lvl2pPr>
            <a:lvl3pPr marL="685800" indent="-2834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"/>
              <a:defRPr sz="1800" i="0"/>
            </a:lvl3pPr>
            <a:lvl4pPr marL="685800">
              <a:lnSpc>
                <a:spcPct val="100000"/>
              </a:lnSpc>
              <a:spcBef>
                <a:spcPts val="1000"/>
              </a:spcBef>
              <a:defRPr sz="1800" i="0"/>
            </a:lvl4pPr>
            <a:lvl5pPr marL="1143000" indent="-2834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defRPr sz="1800" i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418C0F6-1F2A-74E4-A6C4-914FE336632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59649" y="2493040"/>
            <a:ext cx="4360507" cy="36054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 i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"/>
              <a:defRPr sz="1800" i="0"/>
            </a:lvl2pPr>
            <a:lvl3pPr marL="685800" indent="-2834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defRPr sz="1800" i="0"/>
            </a:lvl3pPr>
            <a:lvl4pPr marL="685800">
              <a:lnSpc>
                <a:spcPct val="100000"/>
              </a:lnSpc>
              <a:spcBef>
                <a:spcPts val="1000"/>
              </a:spcBef>
              <a:defRPr sz="1800" i="0"/>
            </a:lvl4pPr>
            <a:lvl5pPr marL="1143000" indent="-2834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defRPr sz="1800" i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7ED942-AF2B-12D4-2ED4-570ACFD0F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1163" y="548640"/>
            <a:ext cx="11109674" cy="57492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58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C2262EB2-92F3-45D5-977D-A254F9DC45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4750" y="548640"/>
            <a:ext cx="6120000" cy="1371600"/>
          </a:xfrm>
        </p:spPr>
        <p:txBody>
          <a:bodyPr anchor="b" anchorCtr="0">
            <a:no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sp>
        <p:nvSpPr>
          <p:cNvPr id="42" name="Picture Placeholder 7">
            <a:extLst>
              <a:ext uri="{FF2B5EF4-FFF2-40B4-BE49-F238E27FC236}">
                <a16:creationId xmlns:a16="http://schemas.microsoft.com/office/drawing/2014/main" id="{08B7B76C-AD95-41C0-859E-9A612EE3EB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8703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F4E51F-526D-47C7-B091-D47773C1F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4FE061B-0356-4C6F-A2CA-12D48BE34A1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84750" y="2759076"/>
            <a:ext cx="6121400" cy="300989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/>
            </a:lvl1pPr>
            <a:lvl2pPr>
              <a:lnSpc>
                <a:spcPct val="100000"/>
              </a:lnSpc>
              <a:spcBef>
                <a:spcPts val="1000"/>
              </a:spcBef>
              <a:defRPr sz="1800"/>
            </a:lvl2pPr>
            <a:lvl3pPr>
              <a:lnSpc>
                <a:spcPct val="100000"/>
              </a:lnSpc>
              <a:spcBef>
                <a:spcPts val="1000"/>
              </a:spcBef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C9AB8836-3239-49B5-AB6F-4AF85F1F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20XX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77EAD6AC-E509-49A1-8E38-1CABD458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B689B03B-F230-4530-8C09-EFB81723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496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EF848A-75B5-49A0-A26E-E3931F22D9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26" y="539751"/>
            <a:ext cx="4451349" cy="2082226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D20A319-635D-423F-BBAC-55CDC17856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70326" y="4248000"/>
            <a:ext cx="4451349" cy="2082226"/>
          </a:xfrm>
        </p:spPr>
        <p:txBody>
          <a:bodyPr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AFB269-EE5A-41D3-BCD6-D9F59CE69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54952" y="3043393"/>
            <a:ext cx="1481845" cy="787628"/>
            <a:chOff x="4987925" y="2840038"/>
            <a:chExt cx="2216150" cy="117792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5469245-EBD6-4BF4-B555-140F59F51604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69BCC58-7D38-43ED-B78C-2D780660AA2B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8F2EBB-150B-4044-A215-E7B7EAD742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3CC0AD8-7413-4C81-9A62-702945CC3BE8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502799B-0C00-4D54-A631-1E79EAA52AFC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4E9F509-6627-4770-8A74-970F83C54B15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C187A2A-8F72-40F1-B320-D3B624B54859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38DCBEB-9435-4A10-828C-CBFA74A08708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A8CE8E01-DABF-4783-A397-EDB1A91E2950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6401896A-2EF5-4843-9DC5-ECC0D6F6A7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B7C02DC-3E0A-45D2-859A-86EB5A3CF979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C5170D8C-ECD3-41D1-83F4-8C2A4AEC277D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BADB4C03-0F86-4580-B0C9-48DD4B3B67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530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709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0877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802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873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6884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261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412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318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41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9" r:id="rId15"/>
    <p:sldLayoutId id="2147483720" r:id="rId16"/>
    <p:sldLayoutId id="2147483722" r:id="rId17"/>
    <p:sldLayoutId id="2147483726" r:id="rId18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19">
          <p15:clr>
            <a:srgbClr val="5ACBF0"/>
          </p15:clr>
        </p15:guide>
        <p15:guide id="2" pos="1731">
          <p15:clr>
            <a:srgbClr val="5ACBF0"/>
          </p15:clr>
        </p15:guide>
        <p15:guide id="3" pos="3140">
          <p15:clr>
            <a:srgbClr val="5ACBF0"/>
          </p15:clr>
        </p15:guide>
        <p15:guide id="4" pos="3488">
          <p15:clr>
            <a:srgbClr val="5ACBF0"/>
          </p15:clr>
        </p15:guide>
        <p15:guide id="5" pos="2788">
          <p15:clr>
            <a:srgbClr val="5ACBF0"/>
          </p15:clr>
        </p15:guide>
        <p15:guide id="6" pos="2434">
          <p15:clr>
            <a:srgbClr val="5ACBF0"/>
          </p15:clr>
        </p15:guide>
        <p15:guide id="7" pos="2084">
          <p15:clr>
            <a:srgbClr val="5ACBF0"/>
          </p15:clr>
        </p15:guide>
        <p15:guide id="8" pos="341">
          <p15:clr>
            <a:srgbClr val="F26B43"/>
          </p15:clr>
        </p15:guide>
        <p15:guide id="9" pos="1384">
          <p15:clr>
            <a:srgbClr val="5ACBF0"/>
          </p15:clr>
        </p15:guide>
        <p15:guide id="10" pos="1032">
          <p15:clr>
            <a:srgbClr val="5ACBF0"/>
          </p15:clr>
        </p15:guide>
        <p15:guide id="11" pos="680">
          <p15:clr>
            <a:srgbClr val="FDE53C"/>
          </p15:clr>
        </p15:guide>
        <p15:guide id="12" pos="4192">
          <p15:clr>
            <a:srgbClr val="5ACBF0"/>
          </p15:clr>
        </p15:guide>
        <p15:guide id="13" pos="4543">
          <p15:clr>
            <a:srgbClr val="5ACBF0"/>
          </p15:clr>
        </p15:guide>
        <p15:guide id="14" pos="4892">
          <p15:clr>
            <a:srgbClr val="5ACBF0"/>
          </p15:clr>
        </p15:guide>
        <p15:guide id="15" pos="5244">
          <p15:clr>
            <a:srgbClr val="5ACBF0"/>
          </p15:clr>
        </p15:guide>
        <p15:guide id="16" pos="5596">
          <p15:clr>
            <a:srgbClr val="5ACBF0"/>
          </p15:clr>
        </p15:guide>
        <p15:guide id="17" pos="5948">
          <p15:clr>
            <a:srgbClr val="5ACBF0"/>
          </p15:clr>
        </p15:guide>
        <p15:guide id="18" pos="6296">
          <p15:clr>
            <a:srgbClr val="5ACBF0"/>
          </p15:clr>
        </p15:guide>
        <p15:guide id="19" pos="6648">
          <p15:clr>
            <a:srgbClr val="5ACBF0"/>
          </p15:clr>
        </p15:guide>
        <p15:guide id="20" pos="6996">
          <p15:clr>
            <a:srgbClr val="FDE53C"/>
          </p15:clr>
        </p15:guide>
        <p15:guide id="21" orient="horz" pos="335">
          <p15:clr>
            <a:srgbClr val="F26B43"/>
          </p15:clr>
        </p15:guide>
        <p15:guide id="22" orient="horz" pos="680">
          <p15:clr>
            <a:srgbClr val="FDE53C"/>
          </p15:clr>
        </p15:guide>
        <p15:guide id="23" orient="horz" pos="1050">
          <p15:clr>
            <a:srgbClr val="5ACBF0"/>
          </p15:clr>
        </p15:guide>
        <p15:guide id="24" orient="horz" pos="1791">
          <p15:clr>
            <a:srgbClr val="5ACBF0"/>
          </p15:clr>
        </p15:guide>
        <p15:guide id="26" orient="horz" pos="2530">
          <p15:clr>
            <a:srgbClr val="5ACBF0"/>
          </p15:clr>
        </p15:guide>
        <p15:guide id="27" orient="horz" pos="2899">
          <p15:clr>
            <a:srgbClr val="5ACBF0"/>
          </p15:clr>
        </p15:guide>
        <p15:guide id="28" orient="horz" pos="3268">
          <p15:clr>
            <a:srgbClr val="5ACBF0"/>
          </p15:clr>
        </p15:guide>
        <p15:guide id="29" orient="horz" pos="3634">
          <p15:clr>
            <a:srgbClr val="FDE53C"/>
          </p15:clr>
        </p15:guide>
        <p15:guide id="30" orient="horz" pos="3979">
          <p15:clr>
            <a:srgbClr val="F26B43"/>
          </p15:clr>
        </p15:guide>
        <p15:guide id="31" orient="horz" pos="2160">
          <p15:clr>
            <a:srgbClr val="FDE53C"/>
          </p15:clr>
        </p15:guide>
        <p15:guide id="32" pos="7340">
          <p15:clr>
            <a:srgbClr val="F26B43"/>
          </p15:clr>
        </p15:guide>
        <p15:guide id="33" pos="3840">
          <p15:clr>
            <a:srgbClr val="FDE53C"/>
          </p15:clr>
        </p15:guide>
        <p15:guide id="34" orient="horz" pos="637">
          <p15:clr>
            <a:srgbClr val="C35EA4"/>
          </p15:clr>
        </p15:guide>
        <p15:guide id="35" orient="horz" pos="112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81C4-F52E-F586-1465-77001CB91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Fiber Optik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B55A43-7B3A-D256-CB62-72C6807635CE}"/>
              </a:ext>
            </a:extLst>
          </p:cNvPr>
          <p:cNvSpPr txBox="1"/>
          <p:nvPr/>
        </p:nvSpPr>
        <p:spPr>
          <a:xfrm>
            <a:off x="3962049" y="4555114"/>
            <a:ext cx="4267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Muhammad Ya’mal Amilun (10222070)</a:t>
            </a:r>
          </a:p>
        </p:txBody>
      </p:sp>
    </p:spTree>
    <p:extLst>
      <p:ext uri="{BB962C8B-B14F-4D97-AF65-F5344CB8AC3E}">
        <p14:creationId xmlns:p14="http://schemas.microsoft.com/office/powerpoint/2010/main" val="2420619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9F596A-0271-5106-B27F-86D9DF288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Rectangle 4107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9A8C35-E794-B30A-B7FB-2C178B16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00"/>
            <a:ext cx="3345950" cy="2303213"/>
          </a:xfr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/>
              <a:t>Fiber Optik dalam </a:t>
            </a:r>
            <a:br>
              <a:rPr lang="en-US"/>
            </a:br>
            <a:r>
              <a:rPr lang="en-US"/>
              <a:t>dunia medis</a:t>
            </a:r>
          </a:p>
        </p:txBody>
      </p:sp>
      <p:cxnSp>
        <p:nvCxnSpPr>
          <p:cNvPr id="4110" name="Straight Connector 4109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53D589B-167A-2B71-63C4-B75AF8C35467}"/>
              </a:ext>
            </a:extLst>
          </p:cNvPr>
          <p:cNvSpPr txBox="1"/>
          <p:nvPr/>
        </p:nvSpPr>
        <p:spPr>
          <a:xfrm>
            <a:off x="5385735" y="707780"/>
            <a:ext cx="6256888" cy="2303213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/>
          </a:bodyPr>
          <a:lstStyle/>
          <a:p>
            <a:pPr marL="285750" indent="-28575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Dalam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endoskopi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, fiber optic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digunakan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mentransmisikan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cahaya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eksternal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ke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ujung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alat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juga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dapat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mentransmisikan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gambar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/ video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ke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computer.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Fiber optic juga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dapat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digunakan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mengaktivkan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tx1">
                    <a:alpha val="70000"/>
                  </a:schemeClr>
                </a:solidFill>
              </a:rPr>
              <a:t>photoactivated drug 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pada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posisi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tertentu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70000"/>
                </a:schemeClr>
              </a:solidFill>
            </a:endParaRPr>
          </a:p>
        </p:txBody>
      </p:sp>
      <p:pic>
        <p:nvPicPr>
          <p:cNvPr id="4098" name="Picture 2" descr="10 Fibre-optic endoscopic evaluation of swallowing (FEES) reproduced... |  Download Scientific Diagram">
            <a:extLst>
              <a:ext uri="{FF2B5EF4-FFF2-40B4-BE49-F238E27FC236}">
                <a16:creationId xmlns:a16="http://schemas.microsoft.com/office/drawing/2014/main" id="{49FD9E66-325B-671D-A019-35248C193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9" r="6" b="9976"/>
          <a:stretch/>
        </p:blipFill>
        <p:spPr bwMode="auto">
          <a:xfrm>
            <a:off x="6093600" y="3427200"/>
            <a:ext cx="6098400" cy="34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DF] Photoactivated drug delivery and bioimaging. | Semantic Scholar">
            <a:extLst>
              <a:ext uri="{FF2B5EF4-FFF2-40B4-BE49-F238E27FC236}">
                <a16:creationId xmlns:a16="http://schemas.microsoft.com/office/drawing/2014/main" id="{C50FC9FE-21B2-95FA-5C23-F78CB0660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47" b="2"/>
          <a:stretch/>
        </p:blipFill>
        <p:spPr bwMode="auto">
          <a:xfrm>
            <a:off x="20" y="3427200"/>
            <a:ext cx="6098380" cy="34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645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3FB17B-A14C-1ED9-E0E6-2D007F6FB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33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1610CF-7EED-35E2-E3AB-EA21FD257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Fiber Optik </a:t>
            </a:r>
            <a:r>
              <a:rPr lang="en-US"/>
              <a:t>dalam</a:t>
            </a:r>
            <a:r>
              <a:rPr lang="en-US" dirty="0"/>
              <a:t> sensor</a:t>
            </a:r>
          </a:p>
        </p:txBody>
      </p:sp>
      <p:cxnSp>
        <p:nvCxnSpPr>
          <p:cNvPr id="5136" name="Straight Connector 5135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E41499-8A90-4F45-7C5D-00BECCD53E36}"/>
              </a:ext>
            </a:extLst>
          </p:cNvPr>
          <p:cNvSpPr txBox="1"/>
          <p:nvPr/>
        </p:nvSpPr>
        <p:spPr>
          <a:xfrm>
            <a:off x="540988" y="2759076"/>
            <a:ext cx="3884962" cy="300989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285750" indent="-28575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Dalam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Fiber Bragg Grating, fiber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optik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juga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dapat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digunakan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sebagai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sensor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tegangan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regangan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, dan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suhu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5138" name="Rectangle 5137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2" name="Picture 2" descr="Fiber Bragg Grating Sensors for Harsh Environments">
            <a:extLst>
              <a:ext uri="{FF2B5EF4-FFF2-40B4-BE49-F238E27FC236}">
                <a16:creationId xmlns:a16="http://schemas.microsoft.com/office/drawing/2014/main" id="{7F333950-3073-A0A3-DAB0-FE2A777F8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7" b="2"/>
          <a:stretch/>
        </p:blipFill>
        <p:spPr bwMode="auto">
          <a:xfrm>
            <a:off x="5537200" y="1707915"/>
            <a:ext cx="6113812" cy="343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314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02AE-0E49-D500-0642-F6C01DE04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226B-68E0-7288-63BB-0390FBE99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4211" y="0"/>
            <a:ext cx="7797799" cy="2138400"/>
          </a:xfrm>
        </p:spPr>
        <p:txBody>
          <a:bodyPr/>
          <a:lstStyle/>
          <a:p>
            <a:r>
              <a:rPr lang="en-US" dirty="0" err="1"/>
              <a:t>Pertanyaan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B3F71D-08DE-8D87-F904-1ABC1570FCDF}"/>
                  </a:ext>
                </a:extLst>
              </p:cNvPr>
              <p:cNvSpPr txBox="1"/>
              <p:nvPr/>
            </p:nvSpPr>
            <p:spPr>
              <a:xfrm>
                <a:off x="743823" y="2482421"/>
                <a:ext cx="10704353" cy="23042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just">
                  <a:lnSpc>
                    <a:spcPct val="115000"/>
                  </a:lnSpc>
                  <a:buFont typeface="Wingdings" panose="05000000000000000000" pitchFamily="2" charset="2"/>
                  <a:buChar char="v"/>
                </a:pP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Apabila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terdapat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dua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bahan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A dan B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dengan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kecepatan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cahaya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dalam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masing-masing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bahan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adalah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,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maka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ketika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cahaya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menembus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sangat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tepat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pada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sudut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kritisnya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dan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arah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gerak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cahaya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berada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tepat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di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antara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kedua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bahan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A dan B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tersebut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. Maka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berapakah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kecepatan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rambat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cahaya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tersebut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𝑎𝑡𝑎𝑢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=…?</m:t>
                    </m:r>
                  </m:oMath>
                </a14:m>
                <a:endParaRPr lang="en-US" kern="100" dirty="0"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ct val="115000"/>
                  </a:lnSpc>
                  <a:buFont typeface="Wingdings" panose="05000000000000000000" pitchFamily="2" charset="2"/>
                  <a:buChar char="v"/>
                </a:pPr>
                <a:endParaRPr lang="en-US" sz="18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ct val="115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Pada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kabel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fiber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optik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antar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negara,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biasanya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terdapat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beberapa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amplifier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untuk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meningkatkan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intensitas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cahaya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yang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meredup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.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Apabila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secara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teori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,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seluruh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cahaya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terpantulkan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sempurna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kenapa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seiring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jarak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cahaya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akan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meredup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? Dan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menjadi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apakah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energi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dari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cahaya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yang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hilang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tersebut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?</a:t>
                </a:r>
                <a:endParaRPr lang="en-US" sz="18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B3F71D-08DE-8D87-F904-1ABC1570F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23" y="2482421"/>
                <a:ext cx="10704353" cy="2304285"/>
              </a:xfrm>
              <a:prstGeom prst="rect">
                <a:avLst/>
              </a:prstGeom>
              <a:blipFill>
                <a:blip r:embed="rId3"/>
                <a:stretch>
                  <a:fillRect l="-342" t="-529" r="-513" b="-2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9079A4-7A37-E78D-4C8C-42E442509AF1}"/>
              </a:ext>
            </a:extLst>
          </p:cNvPr>
          <p:cNvCxnSpPr/>
          <p:nvPr/>
        </p:nvCxnSpPr>
        <p:spPr>
          <a:xfrm>
            <a:off x="2701255" y="2265027"/>
            <a:ext cx="6803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783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52CD-4C4C-9E44-BE9B-72AB9835E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8479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14C0111-86AA-B377-753D-02A3CA89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33"/>
            <a:ext cx="4426782" cy="1331604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Agenda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3391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252AFB-1364-05E7-C423-89DB466ED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4460874" cy="3009899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1900" dirty="0"/>
              <a:t>Apa itu Fiber Optik?</a:t>
            </a:r>
          </a:p>
          <a:p>
            <a:pPr>
              <a:lnSpc>
                <a:spcPct val="125000"/>
              </a:lnSpc>
            </a:pPr>
            <a:r>
              <a:rPr lang="en-US" sz="1900" dirty="0"/>
              <a:t>Sejarah </a:t>
            </a:r>
            <a:r>
              <a:rPr lang="en-US" sz="1900" dirty="0" err="1"/>
              <a:t>Singkat</a:t>
            </a:r>
            <a:r>
              <a:rPr lang="en-US" sz="1900" dirty="0"/>
              <a:t> Fiber Optik</a:t>
            </a:r>
          </a:p>
          <a:p>
            <a:pPr>
              <a:lnSpc>
                <a:spcPct val="125000"/>
              </a:lnSpc>
            </a:pPr>
            <a:r>
              <a:rPr lang="en-US" sz="1900" dirty="0"/>
              <a:t>Cara </a:t>
            </a:r>
            <a:r>
              <a:rPr lang="en-US" sz="1900" dirty="0" err="1"/>
              <a:t>Kerja</a:t>
            </a:r>
            <a:r>
              <a:rPr lang="en-US" sz="1900" dirty="0"/>
              <a:t> Fiber Optik</a:t>
            </a:r>
          </a:p>
          <a:p>
            <a:pPr>
              <a:lnSpc>
                <a:spcPct val="125000"/>
              </a:lnSpc>
            </a:pPr>
            <a:r>
              <a:rPr lang="en-US" sz="1900" dirty="0"/>
              <a:t>Fiber Optik </a:t>
            </a:r>
            <a:r>
              <a:rPr lang="en-US" sz="1900" dirty="0" err="1"/>
              <a:t>Dalam</a:t>
            </a:r>
            <a:r>
              <a:rPr lang="en-US" sz="1900" dirty="0"/>
              <a:t> Telekomunikasi</a:t>
            </a:r>
          </a:p>
          <a:p>
            <a:pPr>
              <a:lnSpc>
                <a:spcPct val="125000"/>
              </a:lnSpc>
            </a:pPr>
            <a:r>
              <a:rPr lang="en-US" sz="1900" dirty="0"/>
              <a:t>Fiber Optik </a:t>
            </a:r>
            <a:r>
              <a:rPr lang="en-US" sz="1900" dirty="0" err="1"/>
              <a:t>Dalam</a:t>
            </a:r>
            <a:r>
              <a:rPr lang="en-US" sz="1900" dirty="0"/>
              <a:t> </a:t>
            </a:r>
            <a:r>
              <a:rPr lang="en-US" sz="1900" dirty="0" err="1"/>
              <a:t>Medis</a:t>
            </a:r>
            <a:endParaRPr lang="en-US" sz="1900" dirty="0"/>
          </a:p>
          <a:p>
            <a:pPr>
              <a:lnSpc>
                <a:spcPct val="125000"/>
              </a:lnSpc>
            </a:pPr>
            <a:r>
              <a:rPr lang="en-US" sz="1900" dirty="0"/>
              <a:t>Fiber Optik </a:t>
            </a:r>
            <a:r>
              <a:rPr lang="en-US" sz="1900" dirty="0" err="1"/>
              <a:t>Dalam</a:t>
            </a:r>
            <a:r>
              <a:rPr lang="en-US" sz="1900" dirty="0"/>
              <a:t> Sensor</a:t>
            </a:r>
          </a:p>
          <a:p>
            <a:pPr>
              <a:lnSpc>
                <a:spcPct val="125000"/>
              </a:lnSpc>
            </a:pPr>
            <a:endParaRPr lang="en-US" sz="1900" dirty="0"/>
          </a:p>
        </p:txBody>
      </p:sp>
      <p:sp>
        <p:nvSpPr>
          <p:cNvPr id="1035" name="Rectangle 5">
            <a:extLst>
              <a:ext uri="{FF2B5EF4-FFF2-40B4-BE49-F238E27FC236}">
                <a16:creationId xmlns:a16="http://schemas.microsoft.com/office/drawing/2014/main" id="{B3E4F30C-F711-4B5B-BF39-0F71A2E8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555282" y="443194"/>
            <a:ext cx="4989600" cy="5760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0000" h="5760000">
                <a:moveTo>
                  <a:pt x="6660000" y="5760000"/>
                </a:moveTo>
                <a:lnTo>
                  <a:pt x="0" y="57600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dvantages of Fiber Optic Lighting | V1 Fiber">
            <a:extLst>
              <a:ext uri="{FF2B5EF4-FFF2-40B4-BE49-F238E27FC236}">
                <a16:creationId xmlns:a16="http://schemas.microsoft.com/office/drawing/2014/main" id="{A0E0A097-34F3-3B16-CB1B-1468028C7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55" r="-1" b="-1"/>
          <a:stretch/>
        </p:blipFill>
        <p:spPr bwMode="auto">
          <a:xfrm>
            <a:off x="6654800" y="540033"/>
            <a:ext cx="4996212" cy="57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5">
            <a:extLst>
              <a:ext uri="{FF2B5EF4-FFF2-40B4-BE49-F238E27FC236}">
                <a16:creationId xmlns:a16="http://schemas.microsoft.com/office/drawing/2014/main" id="{2772F870-D2E8-4E62-8E21-7C7E9AB44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555282" y="6203194"/>
            <a:ext cx="4989600" cy="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6660000 w 6660000"/>
              <a:gd name="connsiteY0" fmla="*/ 0 h 0"/>
              <a:gd name="connsiteX1" fmla="*/ 0 w 666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0000">
                <a:moveTo>
                  <a:pt x="6660000" y="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5">
            <a:extLst>
              <a:ext uri="{FF2B5EF4-FFF2-40B4-BE49-F238E27FC236}">
                <a16:creationId xmlns:a16="http://schemas.microsoft.com/office/drawing/2014/main" id="{A6E1E5C3-7E0A-4EFE-9FD9-A8CA2FDCC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1544882" y="443194"/>
            <a:ext cx="0" cy="5760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0 w 0"/>
              <a:gd name="connsiteY0" fmla="*/ 5760000 h 5760000"/>
              <a:gd name="connsiteX1" fmla="*/ 0 w 0"/>
              <a:gd name="connsiteY1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760000">
                <a:moveTo>
                  <a:pt x="0" y="576000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8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F7FA-557B-82FA-0B3B-B29A88184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407" y="361541"/>
            <a:ext cx="6118224" cy="1554480"/>
          </a:xfrm>
        </p:spPr>
        <p:txBody>
          <a:bodyPr/>
          <a:lstStyle/>
          <a:p>
            <a:r>
              <a:rPr lang="en-US" dirty="0"/>
              <a:t>Apa itu fiber optic?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CF4D45-E476-96D7-8BCE-C0652AB9E312}"/>
              </a:ext>
            </a:extLst>
          </p:cNvPr>
          <p:cNvSpPr txBox="1"/>
          <p:nvPr/>
        </p:nvSpPr>
        <p:spPr>
          <a:xfrm>
            <a:off x="563541" y="2432130"/>
            <a:ext cx="74145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Fiber Optik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canggih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serat</a:t>
            </a:r>
            <a:r>
              <a:rPr lang="en-US" dirty="0"/>
              <a:t> </a:t>
            </a:r>
            <a:r>
              <a:rPr lang="en-US" dirty="0" err="1"/>
              <a:t>optik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mentransmisikan</a:t>
            </a:r>
            <a:r>
              <a:rPr lang="en-US" dirty="0"/>
              <a:t> data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(200000km/s).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Transmisi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pulsa-pulsa</a:t>
            </a:r>
            <a:r>
              <a:rPr lang="en-US" dirty="0"/>
              <a:t> Cahaya yang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bit.</a:t>
            </a:r>
          </a:p>
        </p:txBody>
      </p:sp>
      <p:pic>
        <p:nvPicPr>
          <p:cNvPr id="2050" name="Picture 2" descr="Fiber Optic Data Rates Reach New Record Speed - IEEE Spectrum">
            <a:extLst>
              <a:ext uri="{FF2B5EF4-FFF2-40B4-BE49-F238E27FC236}">
                <a16:creationId xmlns:a16="http://schemas.microsoft.com/office/drawing/2014/main" id="{B63213EC-C6DE-BF80-AF54-ED1106B59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200" y="4265004"/>
            <a:ext cx="3939218" cy="262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Optical Fiber Technology, and How Does It Work?">
            <a:extLst>
              <a:ext uri="{FF2B5EF4-FFF2-40B4-BE49-F238E27FC236}">
                <a16:creationId xmlns:a16="http://schemas.microsoft.com/office/drawing/2014/main" id="{AA1B3CC3-1809-8CB2-9A8F-7EC60F13E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200" y="2119325"/>
            <a:ext cx="3939218" cy="267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lobal Fiber Optic Network - JBL Communications">
            <a:extLst>
              <a:ext uri="{FF2B5EF4-FFF2-40B4-BE49-F238E27FC236}">
                <a16:creationId xmlns:a16="http://schemas.microsoft.com/office/drawing/2014/main" id="{D6C9A48C-0200-2856-9655-34A1A08DC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200" y="-447628"/>
            <a:ext cx="3939219" cy="261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47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3BE6CC-8C1E-6B1C-8AA5-3F3426DF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Sejarah </a:t>
            </a:r>
            <a:r>
              <a:rPr lang="en-US" dirty="0" err="1"/>
              <a:t>singkat</a:t>
            </a:r>
            <a:r>
              <a:rPr lang="en-US" dirty="0"/>
              <a:t> fiber </a:t>
            </a:r>
            <a:r>
              <a:rPr lang="en-US" dirty="0" err="1"/>
              <a:t>optik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05AF87-2EC3-503E-C3C3-13845DAD97D7}"/>
              </a:ext>
            </a:extLst>
          </p:cNvPr>
          <p:cNvSpPr/>
          <p:nvPr/>
        </p:nvSpPr>
        <p:spPr>
          <a:xfrm>
            <a:off x="933238" y="2222537"/>
            <a:ext cx="482322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8F18D3-EB31-D22A-7B24-C9084EC0156E}"/>
              </a:ext>
            </a:extLst>
          </p:cNvPr>
          <p:cNvSpPr txBox="1"/>
          <p:nvPr/>
        </p:nvSpPr>
        <p:spPr>
          <a:xfrm>
            <a:off x="893481" y="2472227"/>
            <a:ext cx="48232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Pada </a:t>
            </a:r>
            <a:r>
              <a:rPr lang="en-US" dirty="0" err="1"/>
              <a:t>tahun</a:t>
            </a:r>
            <a:r>
              <a:rPr lang="en-US" dirty="0"/>
              <a:t> 1840, </a:t>
            </a:r>
          </a:p>
          <a:p>
            <a:pPr algn="ctr"/>
            <a:r>
              <a:rPr lang="en-US" dirty="0"/>
              <a:t>John Tyndall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Cahaya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dibiaskan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media </a:t>
            </a:r>
            <a:r>
              <a:rPr lang="en-US" dirty="0" err="1"/>
              <a:t>transparant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62C1EA-6C38-2A25-DE45-8835C668E97B}"/>
              </a:ext>
            </a:extLst>
          </p:cNvPr>
          <p:cNvSpPr txBox="1"/>
          <p:nvPr/>
        </p:nvSpPr>
        <p:spPr>
          <a:xfrm>
            <a:off x="6313084" y="4573168"/>
            <a:ext cx="51102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Pada </a:t>
            </a:r>
            <a:r>
              <a:rPr lang="en-US" dirty="0" err="1"/>
              <a:t>tahun</a:t>
            </a:r>
            <a:r>
              <a:rPr lang="en-US" dirty="0"/>
              <a:t> 1862,</a:t>
            </a:r>
          </a:p>
          <a:p>
            <a:pPr algn="ctr"/>
            <a:r>
              <a:rPr lang="en-US" dirty="0" err="1"/>
              <a:t>Fisikawan</a:t>
            </a:r>
            <a:r>
              <a:rPr lang="en-US" dirty="0"/>
              <a:t>, W. </a:t>
            </a:r>
            <a:r>
              <a:rPr lang="en-US" dirty="0" err="1"/>
              <a:t>Snellius</a:t>
            </a:r>
            <a:r>
              <a:rPr lang="en-US" dirty="0"/>
              <a:t>.,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total internal reflection</a:t>
            </a:r>
          </a:p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C5A3B8-2186-2FFC-9363-A2CEDF1DA1BE}"/>
              </a:ext>
            </a:extLst>
          </p:cNvPr>
          <p:cNvSpPr txBox="1"/>
          <p:nvPr/>
        </p:nvSpPr>
        <p:spPr>
          <a:xfrm>
            <a:off x="6434154" y="2318418"/>
            <a:ext cx="48232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Pada </a:t>
            </a:r>
            <a:r>
              <a:rPr lang="en-US" dirty="0" err="1"/>
              <a:t>tahun</a:t>
            </a:r>
            <a:r>
              <a:rPr lang="en-US" dirty="0"/>
              <a:t> 1960, </a:t>
            </a:r>
          </a:p>
          <a:p>
            <a:pPr algn="ctr"/>
            <a:r>
              <a:rPr lang="en-US" dirty="0"/>
              <a:t>Charles. K. Kao., </a:t>
            </a:r>
            <a:r>
              <a:rPr lang="en-US" dirty="0" err="1"/>
              <a:t>dikenal</a:t>
            </a:r>
            <a:r>
              <a:rPr lang="en-US" dirty="0"/>
              <a:t> juga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b="1" i="1" dirty="0"/>
              <a:t>Bapak Fiber Optik </a:t>
            </a:r>
            <a:r>
              <a:rPr lang="en-US" dirty="0" err="1"/>
              <a:t>mengusulkan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serat</a:t>
            </a:r>
            <a:r>
              <a:rPr lang="en-US" dirty="0"/>
              <a:t> </a:t>
            </a:r>
            <a:r>
              <a:rPr lang="en-US" dirty="0" err="1"/>
              <a:t>kaca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jauh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51C998-A811-EBB8-259F-5365C6C8A3BE}"/>
              </a:ext>
            </a:extLst>
          </p:cNvPr>
          <p:cNvSpPr txBox="1"/>
          <p:nvPr/>
        </p:nvSpPr>
        <p:spPr>
          <a:xfrm>
            <a:off x="975771" y="4607371"/>
            <a:ext cx="47409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Pada </a:t>
            </a:r>
            <a:r>
              <a:rPr lang="en-US" dirty="0" err="1"/>
              <a:t>tahun</a:t>
            </a:r>
            <a:r>
              <a:rPr lang="en-US" dirty="0"/>
              <a:t> 1970,</a:t>
            </a:r>
          </a:p>
          <a:p>
            <a:pPr algn="ctr"/>
            <a:r>
              <a:rPr lang="en-US" dirty="0"/>
              <a:t>Fiber Optik </a:t>
            </a:r>
            <a:r>
              <a:rPr lang="en-US" dirty="0" err="1"/>
              <a:t>resmi</a:t>
            </a:r>
            <a:r>
              <a:rPr lang="en-US" dirty="0"/>
              <a:t> </a:t>
            </a:r>
            <a:r>
              <a:rPr lang="en-US" dirty="0" err="1"/>
              <a:t>diproduksi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komersial</a:t>
            </a:r>
            <a:r>
              <a:rPr lang="en-US" dirty="0"/>
              <a:t> dan </a:t>
            </a:r>
            <a:r>
              <a:rPr lang="en-US" dirty="0" err="1"/>
              <a:t>massal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3C93FC-BA25-1A74-988C-64EB1CF719BD}"/>
              </a:ext>
            </a:extLst>
          </p:cNvPr>
          <p:cNvSpPr/>
          <p:nvPr/>
        </p:nvSpPr>
        <p:spPr>
          <a:xfrm>
            <a:off x="933238" y="4349701"/>
            <a:ext cx="482322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59DF9A-66D2-E9AB-95A1-02873E54BA0D}"/>
              </a:ext>
            </a:extLst>
          </p:cNvPr>
          <p:cNvSpPr/>
          <p:nvPr/>
        </p:nvSpPr>
        <p:spPr>
          <a:xfrm>
            <a:off x="6435544" y="2215106"/>
            <a:ext cx="482322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6502AD-EEB2-5F4D-A6EC-3696C0BE169A}"/>
              </a:ext>
            </a:extLst>
          </p:cNvPr>
          <p:cNvSpPr/>
          <p:nvPr/>
        </p:nvSpPr>
        <p:spPr>
          <a:xfrm>
            <a:off x="6435542" y="4330372"/>
            <a:ext cx="482322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E16036-AFB9-B591-A606-DAA327EA5121}"/>
              </a:ext>
            </a:extLst>
          </p:cNvPr>
          <p:cNvCxnSpPr>
            <a:stCxn id="6" idx="3"/>
            <a:endCxn id="20" idx="1"/>
          </p:cNvCxnSpPr>
          <p:nvPr/>
        </p:nvCxnSpPr>
        <p:spPr>
          <a:xfrm flipV="1">
            <a:off x="5756458" y="2953770"/>
            <a:ext cx="679086" cy="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1FC7EA-1601-C568-FF6C-7B83A07BFD99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847152" y="3692434"/>
            <a:ext cx="2" cy="63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1D250C-8BDD-7D76-D31E-8F47622D285A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>
          <a:xfrm flipH="1">
            <a:off x="5756458" y="5069036"/>
            <a:ext cx="679084" cy="19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04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E88C-4518-8DA5-1DFF-70A655859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fiber </a:t>
            </a:r>
            <a:r>
              <a:rPr lang="en-US" dirty="0" err="1"/>
              <a:t>optik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072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8AAD-ED41-A5A5-C08E-89B0C4F5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fiber </a:t>
            </a:r>
            <a:r>
              <a:rPr lang="en-US" dirty="0" err="1"/>
              <a:t>optik</a:t>
            </a:r>
            <a:endParaRPr lang="en-US" dirty="0"/>
          </a:p>
        </p:txBody>
      </p:sp>
      <p:pic>
        <p:nvPicPr>
          <p:cNvPr id="7170" name="Picture 2" descr="Singlemode Fibers Metal Coated Series: Gold/Aluminum - heracle GmbH -">
            <a:extLst>
              <a:ext uri="{FF2B5EF4-FFF2-40B4-BE49-F238E27FC236}">
                <a16:creationId xmlns:a16="http://schemas.microsoft.com/office/drawing/2014/main" id="{BC500F3B-C28F-DD62-9FE9-7B20789A8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392" y="2375451"/>
            <a:ext cx="5455704" cy="345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D40FA5-8A41-285A-42F1-C6E18B40E98F}"/>
              </a:ext>
            </a:extLst>
          </p:cNvPr>
          <p:cNvSpPr txBox="1"/>
          <p:nvPr/>
        </p:nvSpPr>
        <p:spPr>
          <a:xfrm>
            <a:off x="1066799" y="2375451"/>
            <a:ext cx="4389783" cy="3009899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2500" lnSpcReduction="20000"/>
          </a:bodyPr>
          <a:lstStyle/>
          <a:p>
            <a:pPr marL="285750" indent="-28575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Lapisan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luar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sebagai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lapisan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pelindung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Lapisan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core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sebagai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tempat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cahaya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merambat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Lapisan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cladding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sebagai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penghalang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agar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cahaya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terefleksikan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sempurna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Indeks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bias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antara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core dan cladding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hanya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beda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tipis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sekali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586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80619-89DB-95B6-B9C2-A88065772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4FA9-3A9B-5A55-54C4-D83876EE8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Snell’s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5108DE-5F04-3568-D78A-FB8E672B882C}"/>
                  </a:ext>
                </a:extLst>
              </p:cNvPr>
              <p:cNvSpPr txBox="1"/>
              <p:nvPr/>
            </p:nvSpPr>
            <p:spPr>
              <a:xfrm>
                <a:off x="601318" y="1637099"/>
                <a:ext cx="6097656" cy="48547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chemeClr val="accent1">
                      <a:lumMod val="60000"/>
                      <a:lumOff val="40000"/>
                    </a:schemeClr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tx1">
                      <a:alpha val="70000"/>
                    </a:schemeClr>
                  </a:solidFill>
                </a:endParaRPr>
              </a:p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chemeClr val="accent1">
                      <a:lumMod val="60000"/>
                      <a:lumOff val="40000"/>
                    </a:schemeClr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𝑑𝑇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chemeClr val="accent1">
                      <a:lumMod val="60000"/>
                      <a:lumOff val="40000"/>
                    </a:schemeClr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chemeClr val="accent1">
                      <a:lumMod val="60000"/>
                      <a:lumOff val="40000"/>
                    </a:schemeClr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Yu Gothic" panose="020B0400000000000000" pitchFamily="34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Yu Gothic" panose="020B0400000000000000" pitchFamily="34" charset="-128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Yu Gothic" panose="020B0400000000000000" pitchFamily="34" charset="-128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Yu Gothic" panose="020B0400000000000000" pitchFamily="34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Yu Gothic" panose="020B0400000000000000" pitchFamily="34" charset="-128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Yu Gothic" panose="020B0400000000000000" pitchFamily="34" charset="-128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chemeClr val="accent1">
                      <a:lumMod val="60000"/>
                      <a:lumOff val="40000"/>
                    </a:schemeClr>
                  </a:buClr>
                </a:pPr>
                <a:endParaRPr lang="en-US" dirty="0"/>
              </a:p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chemeClr val="accent1">
                      <a:lumMod val="60000"/>
                      <a:lumOff val="40000"/>
                    </a:schemeClr>
                  </a:buClr>
                </a:pPr>
                <a:endParaRPr lang="en-US" sz="1800" dirty="0">
                  <a:solidFill>
                    <a:schemeClr val="tx1">
                      <a:alpha val="7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5108DE-5F04-3568-D78A-FB8E672B8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18" y="1637099"/>
                <a:ext cx="6097656" cy="48547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D81FC1C-66CF-C630-9AC6-B02B715C9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974" y="1791565"/>
            <a:ext cx="4578585" cy="393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1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A7F024-0EB7-6D2B-580E-304F94511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3" name="Rectangle 8212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18D40-B48E-00C2-4D88-6549ADFD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00"/>
            <a:ext cx="3345950" cy="2303213"/>
          </a:xfr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dirty="0"/>
              <a:t>Total internal reflection</a:t>
            </a:r>
          </a:p>
        </p:txBody>
      </p:sp>
      <p:cxnSp>
        <p:nvCxnSpPr>
          <p:cNvPr id="8215" name="Straight Connector 8214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CB575D-4A13-C789-A929-48DC1A1B8AFB}"/>
                  </a:ext>
                </a:extLst>
              </p:cNvPr>
              <p:cNvSpPr txBox="1"/>
              <p:nvPr/>
            </p:nvSpPr>
            <p:spPr>
              <a:xfrm>
                <a:off x="7355897" y="662285"/>
                <a:ext cx="6107460" cy="2303213"/>
              </a:xfrm>
              <a:prstGeom prst="rect">
                <a:avLst/>
              </a:prstGeom>
            </p:spPr>
            <p:txBody>
              <a:bodyPr vert="horz" lIns="0" tIns="0" rIns="0" bIns="0" rtlCol="0" anchor="ctr" anchorCtr="0">
                <a:normAutofit/>
              </a:bodyPr>
              <a:lstStyle/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chemeClr val="accent1">
                      <a:lumMod val="60000"/>
                      <a:lumOff val="40000"/>
                    </a:schemeClr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alpha val="7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alpha val="7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solidFill>
                                        <a:schemeClr val="tx1">
                                          <a:alpha val="7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solidFill>
                            <a:schemeClr val="tx1">
                              <a:alpha val="70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alpha val="7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alpha val="7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alpha val="7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>
                      <a:alpha val="70000"/>
                    </a:schemeClr>
                  </a:solidFill>
                </a:endParaRPr>
              </a:p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chemeClr val="accent1">
                      <a:lumMod val="60000"/>
                      <a:lumOff val="40000"/>
                    </a:schemeClr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b="0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  <m:r>
                        <a:rPr lang="en-US" sz="2000" b="0" i="1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r>
                        <a:rPr lang="en-US" sz="2000" b="0" i="1">
                          <a:solidFill>
                            <a:schemeClr val="tx1">
                              <a:alpha val="7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>
                              <a:solidFill>
                                <a:schemeClr val="tx1">
                                  <a:alpha val="7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chemeClr val="tx1">
                                      <a:alpha val="7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>
                      <a:alpha val="70000"/>
                    </a:schemeClr>
                  </a:solidFill>
                </a:endParaRPr>
              </a:p>
              <a:p>
                <a:pPr>
                  <a:lnSpc>
                    <a:spcPct val="125000"/>
                  </a:lnSpc>
                  <a:spcAft>
                    <a:spcPts val="600"/>
                  </a:spcAft>
                  <a:buClr>
                    <a:schemeClr val="accent1">
                      <a:lumMod val="60000"/>
                      <a:lumOff val="40000"/>
                    </a:schemeClr>
                  </a:buClr>
                </a:pPr>
                <a:endParaRPr lang="en-US" sz="2000" dirty="0">
                  <a:solidFill>
                    <a:schemeClr val="tx1">
                      <a:alpha val="7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CB575D-4A13-C789-A929-48DC1A1B8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897" y="662285"/>
                <a:ext cx="6107460" cy="2303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208" name="Picture 16" descr="Total Internal Reflection | Mini Physics - Free Physics Notes">
            <a:extLst>
              <a:ext uri="{FF2B5EF4-FFF2-40B4-BE49-F238E27FC236}">
                <a16:creationId xmlns:a16="http://schemas.microsoft.com/office/drawing/2014/main" id="{997F6A3E-8215-0501-702C-86072A1AA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74"/>
          <a:stretch/>
        </p:blipFill>
        <p:spPr bwMode="auto">
          <a:xfrm>
            <a:off x="20" y="3429000"/>
            <a:ext cx="1219197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3984140-C680-9141-CD7E-E586AEFF15E4}"/>
                  </a:ext>
                </a:extLst>
              </p:cNvPr>
              <p:cNvSpPr txBox="1"/>
              <p:nvPr/>
            </p:nvSpPr>
            <p:spPr>
              <a:xfrm>
                <a:off x="5375250" y="1229941"/>
                <a:ext cx="4085077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Biar </a:t>
                </a:r>
                <a:r>
                  <a:rPr lang="en-US" dirty="0" err="1"/>
                  <a:t>bisa</a:t>
                </a:r>
                <a:r>
                  <a:rPr lang="en-US" dirty="0"/>
                  <a:t> </a:t>
                </a:r>
                <a:r>
                  <a:rPr lang="en-US" dirty="0" err="1"/>
                  <a:t>mantulin</a:t>
                </a:r>
                <a:r>
                  <a:rPr lang="en-US" dirty="0"/>
                  <a:t> </a:t>
                </a:r>
                <a:r>
                  <a:rPr lang="en-US" dirty="0" err="1"/>
                  <a:t>semua</a:t>
                </a:r>
                <a:r>
                  <a:rPr lang="en-US" dirty="0"/>
                  <a:t> Cahaya Kembali,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sudut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haruslah</a:t>
                </a:r>
                <a:r>
                  <a:rPr lang="en-US" dirty="0"/>
                  <a:t> sangat </a:t>
                </a:r>
                <a:r>
                  <a:rPr lang="en-US" dirty="0" err="1"/>
                  <a:t>kecil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3984140-C680-9141-CD7E-E586AEFF1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250" y="1229941"/>
                <a:ext cx="4085077" cy="923330"/>
              </a:xfrm>
              <a:prstGeom prst="rect">
                <a:avLst/>
              </a:prstGeom>
              <a:blipFill>
                <a:blip r:embed="rId5"/>
                <a:stretch>
                  <a:fillRect l="-1343" t="-3311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334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352076-65B5-C2DF-1B98-F53DD1D91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00"/>
            <a:ext cx="3345950" cy="2303213"/>
          </a:xfr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sz="2200"/>
              <a:t>Fiber Optik dalam telekomunikasi</a:t>
            </a:r>
          </a:p>
        </p:txBody>
      </p:sp>
      <p:cxnSp>
        <p:nvCxnSpPr>
          <p:cNvPr id="3088" name="Straight Connector 3087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0B9CB1-B654-FF35-75BF-0539767D5409}"/>
              </a:ext>
            </a:extLst>
          </p:cNvPr>
          <p:cNvSpPr txBox="1"/>
          <p:nvPr/>
        </p:nvSpPr>
        <p:spPr>
          <a:xfrm>
            <a:off x="5543552" y="540000"/>
            <a:ext cx="6107460" cy="2303213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20000"/>
          </a:bodyPr>
          <a:lstStyle/>
          <a:p>
            <a:pPr marL="285750" indent="-28575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Fiber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optik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digunakan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menghubungkan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antar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negara dan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benua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Internet Service Provider juga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biasanya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menyediakan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akses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internet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dengan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fiber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optik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Fiber optic juga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mulai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digunakan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kabel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secara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umum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dan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bisa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dihubungkan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dengan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laptop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atau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gadget-gadget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lainnya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.</a:t>
            </a:r>
          </a:p>
        </p:txBody>
      </p:sp>
      <p:sp>
        <p:nvSpPr>
          <p:cNvPr id="3090" name="Rectangle 5">
            <a:extLst>
              <a:ext uri="{FF2B5EF4-FFF2-40B4-BE49-F238E27FC236}">
                <a16:creationId xmlns:a16="http://schemas.microsoft.com/office/drawing/2014/main" id="{6CDFED26-6323-435D-8EFF-890BDF6B1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28620" y="3337339"/>
            <a:ext cx="11116264" cy="28872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0000" h="5760000">
                <a:moveTo>
                  <a:pt x="6660000" y="5760000"/>
                </a:moveTo>
                <a:lnTo>
                  <a:pt x="0" y="57600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How the Internet travels across the Oceans">
            <a:extLst>
              <a:ext uri="{FF2B5EF4-FFF2-40B4-BE49-F238E27FC236}">
                <a16:creationId xmlns:a16="http://schemas.microsoft.com/office/drawing/2014/main" id="{EFACFD71-BB2C-6050-DDBF-69B967C3A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5" r="15783" b="-6"/>
          <a:stretch/>
        </p:blipFill>
        <p:spPr bwMode="auto">
          <a:xfrm>
            <a:off x="541339" y="3428130"/>
            <a:ext cx="3704400" cy="2887200"/>
          </a:xfrm>
          <a:prstGeom prst="rect">
            <a:avLst/>
          </a:prstGeom>
          <a:noFill/>
        </p:spPr>
      </p:pic>
      <p:pic>
        <p:nvPicPr>
          <p:cNvPr id="3074" name="Picture 2" descr="The Most Vulnerable Place on the Internet | WIRED">
            <a:extLst>
              <a:ext uri="{FF2B5EF4-FFF2-40B4-BE49-F238E27FC236}">
                <a16:creationId xmlns:a16="http://schemas.microsoft.com/office/drawing/2014/main" id="{A88CB1F9-DD3C-CC7D-638F-84818977E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8" r="-4" b="-4"/>
          <a:stretch/>
        </p:blipFill>
        <p:spPr bwMode="auto">
          <a:xfrm>
            <a:off x="4243976" y="3428130"/>
            <a:ext cx="3704400" cy="28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iber Optic Converter, USB 3 1000Base-SX - USB and Thunderbolt Network  Adapters | Networking IO Products | StarTech.com">
            <a:extLst>
              <a:ext uri="{FF2B5EF4-FFF2-40B4-BE49-F238E27FC236}">
                <a16:creationId xmlns:a16="http://schemas.microsoft.com/office/drawing/2014/main" id="{CDB4C660-DB5F-0E95-F3D3-F53195767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4" b="14289"/>
          <a:stretch/>
        </p:blipFill>
        <p:spPr bwMode="auto">
          <a:xfrm>
            <a:off x="7946613" y="3428130"/>
            <a:ext cx="3704400" cy="288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2" name="Rectangle 5">
            <a:extLst>
              <a:ext uri="{FF2B5EF4-FFF2-40B4-BE49-F238E27FC236}">
                <a16:creationId xmlns:a16="http://schemas.microsoft.com/office/drawing/2014/main" id="{9C6A7C00-E614-471A-B7FA-B29CFE9F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1544884" y="3337339"/>
            <a:ext cx="0" cy="28872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0 w 0"/>
              <a:gd name="connsiteY0" fmla="*/ 5760000 h 5760000"/>
              <a:gd name="connsiteX1" fmla="*/ 0 w 0"/>
              <a:gd name="connsiteY1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760000">
                <a:moveTo>
                  <a:pt x="0" y="576000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4" name="Rectangle 5">
            <a:extLst>
              <a:ext uri="{FF2B5EF4-FFF2-40B4-BE49-F238E27FC236}">
                <a16:creationId xmlns:a16="http://schemas.microsoft.com/office/drawing/2014/main" id="{B0FECBBE-4DA4-48B5-93A4-BFD61E76E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428620" y="6224539"/>
            <a:ext cx="11116264" cy="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6660000 w 6660000"/>
              <a:gd name="connsiteY0" fmla="*/ 0 h 0"/>
              <a:gd name="connsiteX1" fmla="*/ 0 w 666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0000">
                <a:moveTo>
                  <a:pt x="6660000" y="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45986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5126FD-8B44-46F3-BEB2-D5456E76919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70C3F92-C0AD-4E73-8A22-9D413A456B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21420E-D6CD-4398-9C5C-03FBF68874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{5BBEE17A-19C9-4D7A-A992-E1869CBF3CBF}tf22339732_win32</Template>
  <TotalTime>2</TotalTime>
  <Words>456</Words>
  <Application>Microsoft Office PowerPoint</Application>
  <PresentationFormat>Widescreen</PresentationFormat>
  <Paragraphs>64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Aptos</vt:lpstr>
      <vt:lpstr>Arial</vt:lpstr>
      <vt:lpstr>Avenir Next LT Pro Light</vt:lpstr>
      <vt:lpstr>Calibri</vt:lpstr>
      <vt:lpstr>Cambria Math</vt:lpstr>
      <vt:lpstr>Rockwell Nova Light</vt:lpstr>
      <vt:lpstr>Times New Roman</vt:lpstr>
      <vt:lpstr>Wingdings</vt:lpstr>
      <vt:lpstr>LeafVTI</vt:lpstr>
      <vt:lpstr>Fiber Optik</vt:lpstr>
      <vt:lpstr>Agenda</vt:lpstr>
      <vt:lpstr>Apa itu fiber optic?</vt:lpstr>
      <vt:lpstr>Sejarah singkat fiber optik</vt:lpstr>
      <vt:lpstr>Cara kerja fiber optik?</vt:lpstr>
      <vt:lpstr>Struktur fiber optik</vt:lpstr>
      <vt:lpstr>Snell’s law</vt:lpstr>
      <vt:lpstr>Total internal reflection</vt:lpstr>
      <vt:lpstr>Fiber Optik dalam telekomunikasi</vt:lpstr>
      <vt:lpstr>Fiber Optik dalam  dunia medis</vt:lpstr>
      <vt:lpstr>Fiber Optik dalam sensor</vt:lpstr>
      <vt:lpstr>Pertanyaan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Ya'mal Amilun</dc:creator>
  <cp:lastModifiedBy>Muhammad Ya'mal Amilun</cp:lastModifiedBy>
  <cp:revision>2</cp:revision>
  <dcterms:created xsi:type="dcterms:W3CDTF">2024-12-14T10:42:39Z</dcterms:created>
  <dcterms:modified xsi:type="dcterms:W3CDTF">2024-12-16T03:13:26Z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38b525e5-f3da-4501-8f1e-526b6769fc56_Enabled">
    <vt:lpwstr>true</vt:lpwstr>
  </property>
  <property fmtid="{D5CDD505-2E9C-101B-9397-08002B2CF9AE}" pid="4" name="MSIP_Label_38b525e5-f3da-4501-8f1e-526b6769fc56_SetDate">
    <vt:lpwstr>2024-12-14T16:19:19Z</vt:lpwstr>
  </property>
  <property fmtid="{D5CDD505-2E9C-101B-9397-08002B2CF9AE}" pid="5" name="MSIP_Label_38b525e5-f3da-4501-8f1e-526b6769fc56_Method">
    <vt:lpwstr>Standard</vt:lpwstr>
  </property>
  <property fmtid="{D5CDD505-2E9C-101B-9397-08002B2CF9AE}" pid="6" name="MSIP_Label_38b525e5-f3da-4501-8f1e-526b6769fc56_Name">
    <vt:lpwstr>defa4170-0d19-0005-0004-bc88714345d2</vt:lpwstr>
  </property>
  <property fmtid="{D5CDD505-2E9C-101B-9397-08002B2CF9AE}" pid="7" name="MSIP_Label_38b525e5-f3da-4501-8f1e-526b6769fc56_SiteId">
    <vt:lpwstr>db6e1183-4c65-405c-82ce-7cd53fa6e9dc</vt:lpwstr>
  </property>
  <property fmtid="{D5CDD505-2E9C-101B-9397-08002B2CF9AE}" pid="8" name="MSIP_Label_38b525e5-f3da-4501-8f1e-526b6769fc56_ActionId">
    <vt:lpwstr>ad683f96-8274-4290-b5a8-f9655217e4d5</vt:lpwstr>
  </property>
  <property fmtid="{D5CDD505-2E9C-101B-9397-08002B2CF9AE}" pid="9" name="MSIP_Label_38b525e5-f3da-4501-8f1e-526b6769fc56_ContentBits">
    <vt:lpwstr>0</vt:lpwstr>
  </property>
</Properties>
</file>