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81" r:id="rId4"/>
    <p:sldId id="282" r:id="rId5"/>
    <p:sldId id="283" r:id="rId6"/>
    <p:sldId id="28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  <a:srgbClr val="8BB5F9"/>
    <a:srgbClr val="C4D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20998818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20998818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0998818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20998818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20998818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20998818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20998818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20998818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209988181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209988181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209988181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209988181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2098d075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2098d075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20998818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20998818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2098d075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2098d075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209988181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209988181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845599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845599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2098d075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2098d075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2098d075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2098d075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082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2098d075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2098d075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440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2098d075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2098d075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417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2098d075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2098d075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951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2098d075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2098d075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44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845599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845599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33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845599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845599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583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845599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845599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810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2099881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2099881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28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20998818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20998818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2099881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2099881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20998818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20998818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5" y="-15875"/>
            <a:ext cx="9144000" cy="4286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472450" y="-15875"/>
            <a:ext cx="671400" cy="515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bookofshaders.com/glossary/?search=texture2D" TargetMode="External"/><Relationship Id="rId2" Type="http://schemas.openxmlformats.org/officeDocument/2006/relationships/hyperlink" Target="https://paginas.fe.up.pt/~ruirodrig/pub/sw/webcgf/docs/#!/api/CGFshader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ebglfundamentals.org/webgl/lessons/webgl-shaders-and-gls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TP</a:t>
            </a:r>
            <a:r>
              <a:rPr lang="en"/>
              <a:t>5</a:t>
            </a:r>
            <a:r>
              <a:rPr lang="en" b="1"/>
              <a:t> - </a:t>
            </a:r>
            <a:r>
              <a:rPr lang="en"/>
              <a:t>Shaders</a:t>
            </a:r>
            <a:endParaRPr b="1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and Practice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246350" y="4488550"/>
            <a:ext cx="38658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Teresa Matos</a:t>
            </a:r>
            <a:endParaRPr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26-27 March 2020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248675" y="94175"/>
            <a:ext cx="48192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Computer Graphics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MIEIC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3450"/>
            <a:ext cx="2409926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2616150" y="1226550"/>
            <a:ext cx="3552000" cy="33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Variables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311700" y="1683225"/>
            <a:ext cx="8160900" cy="29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Data Type Qualifiers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uniform</a:t>
            </a:r>
            <a:r>
              <a:rPr lang="en" dirty="0">
                <a:solidFill>
                  <a:schemeClr val="dk1"/>
                </a:solidFill>
              </a:rPr>
              <a:t>	- read-only global input, from WebGL or application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attribute</a:t>
            </a:r>
            <a:r>
              <a:rPr lang="en" dirty="0">
                <a:solidFill>
                  <a:schemeClr val="dk1"/>
                </a:solidFill>
              </a:rPr>
              <a:t> 	- read-only per-vertex input to vertex shader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varying</a:t>
            </a:r>
            <a:r>
              <a:rPr lang="en" dirty="0">
                <a:solidFill>
                  <a:schemeClr val="dk1"/>
                </a:solidFill>
              </a:rPr>
              <a:t> 	- writable output (vertex shader)</a:t>
            </a:r>
            <a:endParaRPr dirty="0">
              <a:solidFill>
                <a:schemeClr val="dk1"/>
              </a:solidFill>
            </a:endParaRPr>
          </a:p>
          <a:p>
            <a:pPr marL="13716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- read-only input (fragment shader)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dirty="0">
                <a:solidFill>
                  <a:schemeClr val="dk1"/>
                </a:solidFill>
              </a:rPr>
              <a:t>	- read-only compile-time constant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41" name="Google Shape;141;p20"/>
          <p:cNvGrpSpPr/>
          <p:nvPr/>
        </p:nvGrpSpPr>
        <p:grpSpPr>
          <a:xfrm>
            <a:off x="311700" y="1180600"/>
            <a:ext cx="8160900" cy="709675"/>
            <a:chOff x="311700" y="1180600"/>
            <a:chExt cx="8160900" cy="709675"/>
          </a:xfrm>
        </p:grpSpPr>
        <p:sp>
          <p:nvSpPr>
            <p:cNvPr id="142" name="Google Shape;142;p20"/>
            <p:cNvSpPr txBox="1"/>
            <p:nvPr/>
          </p:nvSpPr>
          <p:spPr>
            <a:xfrm>
              <a:off x="311700" y="1180600"/>
              <a:ext cx="81609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attribute </a:t>
              </a:r>
              <a:r>
                <a:rPr lang="en" sz="15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vec3 aVertexPosition</a:t>
              </a:r>
              <a:endParaRPr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143" name="Google Shape;143;p20"/>
            <p:cNvGrpSpPr/>
            <p:nvPr/>
          </p:nvGrpSpPr>
          <p:grpSpPr>
            <a:xfrm>
              <a:off x="2806300" y="1507875"/>
              <a:ext cx="5108350" cy="382400"/>
              <a:chOff x="871200" y="4280675"/>
              <a:chExt cx="5108350" cy="382400"/>
            </a:xfrm>
          </p:grpSpPr>
          <p:sp>
            <p:nvSpPr>
              <p:cNvPr id="144" name="Google Shape;144;p20"/>
              <p:cNvSpPr txBox="1"/>
              <p:nvPr/>
            </p:nvSpPr>
            <p:spPr>
              <a:xfrm>
                <a:off x="2079250" y="4327975"/>
                <a:ext cx="39003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4A86E8"/>
                    </a:solidFill>
                    <a:latin typeface="Roboto"/>
                    <a:ea typeface="Roboto"/>
                    <a:cs typeface="Roboto"/>
                    <a:sym typeface="Roboto"/>
                  </a:rPr>
                  <a:t>Qualifier</a:t>
                </a:r>
                <a:endParaRPr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45" name="Google Shape;145;p20"/>
              <p:cNvCxnSpPr/>
              <p:nvPr/>
            </p:nvCxnSpPr>
            <p:spPr>
              <a:xfrm>
                <a:off x="871200" y="4280675"/>
                <a:ext cx="1022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6" name="Google Shape;146;p20"/>
              <p:cNvSpPr/>
              <p:nvPr/>
            </p:nvSpPr>
            <p:spPr>
              <a:xfrm>
                <a:off x="1403150" y="4280675"/>
                <a:ext cx="699475" cy="242377"/>
              </a:xfrm>
              <a:custGeom>
                <a:avLst/>
                <a:gdLst/>
                <a:ahLst/>
                <a:cxnLst/>
                <a:rect l="l" t="t" r="r" b="b"/>
                <a:pathLst>
                  <a:path w="27979" h="9549" extrusionOk="0">
                    <a:moveTo>
                      <a:pt x="0" y="0"/>
                    </a:moveTo>
                    <a:lnTo>
                      <a:pt x="0" y="9549"/>
                    </a:lnTo>
                    <a:lnTo>
                      <a:pt x="27979" y="9549"/>
                    </a:lnTo>
                  </a:path>
                </a:pathLst>
              </a:cu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2616150" y="1226550"/>
            <a:ext cx="3552000" cy="33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Variables</a:t>
            </a:r>
            <a:endParaRPr dirty="0"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311700" y="1682496"/>
            <a:ext cx="8350200" cy="27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Data Type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 dirty="0">
                <a:solidFill>
                  <a:schemeClr val="dk1"/>
                </a:solidFill>
                <a:highlight>
                  <a:srgbClr val="D9D9D9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Scalars</a:t>
            </a:r>
            <a:r>
              <a:rPr lang="en" dirty="0">
                <a:solidFill>
                  <a:schemeClr val="dk1"/>
                </a:solidFill>
              </a:rPr>
              <a:t> - bool, int, float, …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 dirty="0">
                <a:solidFill>
                  <a:schemeClr val="dk1"/>
                </a:solidFill>
                <a:highlight>
                  <a:srgbClr val="D9D9D9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Vectors</a:t>
            </a:r>
            <a:r>
              <a:rPr lang="en" dirty="0">
                <a:solidFill>
                  <a:schemeClr val="dk1"/>
                </a:solidFill>
              </a:rPr>
              <a:t> - vec2, vec3, vec4, …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 dirty="0">
                <a:solidFill>
                  <a:schemeClr val="dk1"/>
                </a:solidFill>
                <a:highlight>
                  <a:srgbClr val="D9D9D9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Matrices</a:t>
            </a:r>
            <a:r>
              <a:rPr lang="en" b="1" dirty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- mat2, mat3, mat4, …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 dirty="0">
                <a:solidFill>
                  <a:schemeClr val="dk1"/>
                </a:solidFill>
                <a:highlight>
                  <a:srgbClr val="D9D9D9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Textures</a:t>
            </a:r>
            <a:r>
              <a:rPr lang="en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" dirty="0">
                <a:solidFill>
                  <a:schemeClr val="dk1"/>
                </a:solidFill>
              </a:rPr>
              <a:t>sampler1D, sampler2D, sampler3D, …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And others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56" name="Google Shape;156;p21"/>
          <p:cNvGrpSpPr/>
          <p:nvPr/>
        </p:nvGrpSpPr>
        <p:grpSpPr>
          <a:xfrm>
            <a:off x="311700" y="1180600"/>
            <a:ext cx="8160900" cy="709675"/>
            <a:chOff x="311700" y="1180600"/>
            <a:chExt cx="8160900" cy="709675"/>
          </a:xfrm>
        </p:grpSpPr>
        <p:sp>
          <p:nvSpPr>
            <p:cNvPr id="157" name="Google Shape;157;p21"/>
            <p:cNvSpPr txBox="1"/>
            <p:nvPr/>
          </p:nvSpPr>
          <p:spPr>
            <a:xfrm>
              <a:off x="311700" y="1180600"/>
              <a:ext cx="81609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attribute </a:t>
              </a:r>
              <a:r>
                <a:rPr lang="en" sz="15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vec3 </a:t>
              </a:r>
              <a:r>
                <a:rPr lang="en" sz="15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aVertexPosition</a:t>
              </a:r>
              <a:endParaRPr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158" name="Google Shape;158;p21"/>
            <p:cNvGrpSpPr/>
            <p:nvPr/>
          </p:nvGrpSpPr>
          <p:grpSpPr>
            <a:xfrm>
              <a:off x="3845050" y="1507875"/>
              <a:ext cx="2008000" cy="382400"/>
              <a:chOff x="1909950" y="4280675"/>
              <a:chExt cx="2008000" cy="382400"/>
            </a:xfrm>
          </p:grpSpPr>
          <p:sp>
            <p:nvSpPr>
              <p:cNvPr id="159" name="Google Shape;159;p21"/>
              <p:cNvSpPr txBox="1"/>
              <p:nvPr/>
            </p:nvSpPr>
            <p:spPr>
              <a:xfrm>
                <a:off x="2841250" y="4327975"/>
                <a:ext cx="10767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4A86E8"/>
                    </a:solidFill>
                    <a:latin typeface="Roboto"/>
                    <a:ea typeface="Roboto"/>
                    <a:cs typeface="Roboto"/>
                    <a:sym typeface="Roboto"/>
                  </a:rPr>
                  <a:t>Type</a:t>
                </a:r>
                <a:endParaRPr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60" name="Google Shape;160;p21"/>
              <p:cNvCxnSpPr/>
              <p:nvPr/>
            </p:nvCxnSpPr>
            <p:spPr>
              <a:xfrm>
                <a:off x="1909950" y="4280675"/>
                <a:ext cx="5112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1" name="Google Shape;161;p21"/>
              <p:cNvSpPr/>
              <p:nvPr/>
            </p:nvSpPr>
            <p:spPr>
              <a:xfrm>
                <a:off x="2165150" y="4280675"/>
                <a:ext cx="699475" cy="242377"/>
              </a:xfrm>
              <a:custGeom>
                <a:avLst/>
                <a:gdLst/>
                <a:ahLst/>
                <a:cxnLst/>
                <a:rect l="l" t="t" r="r" b="b"/>
                <a:pathLst>
                  <a:path w="27979" h="9549" extrusionOk="0">
                    <a:moveTo>
                      <a:pt x="0" y="0"/>
                    </a:moveTo>
                    <a:lnTo>
                      <a:pt x="0" y="9549"/>
                    </a:lnTo>
                    <a:lnTo>
                      <a:pt x="27979" y="9549"/>
                    </a:lnTo>
                  </a:path>
                </a:pathLst>
              </a:cu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>
            <a:off x="311700" y="1239800"/>
            <a:ext cx="3552000" cy="21104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Variables in Vertex Shader </a:t>
            </a:r>
            <a:endParaRPr dirty="0"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22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attribute vec3 aVertexPosition;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attribute vec3 aVertexNormal;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attribute vec2 aTextureCoord;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mat4 uMVMatrix;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mat4 uPMatrix;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mat4 uNMatrix;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gl_Position = uPMatrix * uMVMatrix * vec4(aVertexPosition, 1.0);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4016100" y="1188725"/>
            <a:ext cx="445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position of </a:t>
            </a: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each vertex</a:t>
            </a: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(attribute) as </a:t>
            </a: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3D vector</a:t>
            </a: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(vec3)</a:t>
            </a: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4016100" y="2099000"/>
            <a:ext cx="4456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global </a:t>
            </a: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(uniform) model-view </a:t>
            </a: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4x4 matrix</a:t>
            </a: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(mat4)</a:t>
            </a: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" name="Google Shape;173;p22"/>
          <p:cNvCxnSpPr>
            <a:endCxn id="171" idx="1"/>
          </p:cNvCxnSpPr>
          <p:nvPr/>
        </p:nvCxnSpPr>
        <p:spPr>
          <a:xfrm>
            <a:off x="3634800" y="1385525"/>
            <a:ext cx="381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2"/>
          <p:cNvCxnSpPr>
            <a:stCxn id="172" idx="1"/>
          </p:cNvCxnSpPr>
          <p:nvPr/>
        </p:nvCxnSpPr>
        <p:spPr>
          <a:xfrm rot="10800000">
            <a:off x="2899200" y="2295800"/>
            <a:ext cx="11169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>
            <a:off x="311700" y="1191175"/>
            <a:ext cx="7623600" cy="13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1   Creating Shaders - Vertex Shader main() function</a:t>
            </a:r>
            <a:endParaRPr sz="2600" dirty="0"/>
          </a:p>
        </p:txBody>
      </p:sp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gl_Position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uPMatrix * uMVMatrix * vec4(aVertexPosition, 1.0);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84" name="Google Shape;184;p23"/>
          <p:cNvGrpSpPr/>
          <p:nvPr/>
        </p:nvGrpSpPr>
        <p:grpSpPr>
          <a:xfrm>
            <a:off x="368100" y="2131175"/>
            <a:ext cx="2007900" cy="699475"/>
            <a:chOff x="403375" y="4280675"/>
            <a:chExt cx="2007900" cy="699475"/>
          </a:xfrm>
        </p:grpSpPr>
        <p:sp>
          <p:nvSpPr>
            <p:cNvPr id="185" name="Google Shape;185;p23"/>
            <p:cNvSpPr txBox="1"/>
            <p:nvPr/>
          </p:nvSpPr>
          <p:spPr>
            <a:xfrm>
              <a:off x="403375" y="4645050"/>
              <a:ext cx="20079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Output vertex position</a:t>
              </a: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6" name="Google Shape;186;p23"/>
            <p:cNvCxnSpPr/>
            <p:nvPr/>
          </p:nvCxnSpPr>
          <p:spPr>
            <a:xfrm>
              <a:off x="812575" y="4280675"/>
              <a:ext cx="118950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7" name="Google Shape;187;p23"/>
          <p:cNvGrpSpPr/>
          <p:nvPr/>
        </p:nvGrpSpPr>
        <p:grpSpPr>
          <a:xfrm>
            <a:off x="5139350" y="2131175"/>
            <a:ext cx="2276400" cy="1272775"/>
            <a:chOff x="572850" y="4280675"/>
            <a:chExt cx="2276400" cy="1272775"/>
          </a:xfrm>
        </p:grpSpPr>
        <p:sp>
          <p:nvSpPr>
            <p:cNvPr id="188" name="Google Shape;188;p23"/>
            <p:cNvSpPr txBox="1"/>
            <p:nvPr/>
          </p:nvSpPr>
          <p:spPr>
            <a:xfrm>
              <a:off x="572850" y="4718250"/>
              <a:ext cx="2276400" cy="83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Input 3D position vector for vertex </a:t>
              </a:r>
              <a:r>
                <a:rPr lang="en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(as defined in application)</a:t>
              </a:r>
              <a:endParaRPr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9" name="Google Shape;189;p23"/>
            <p:cNvCxnSpPr/>
            <p:nvPr/>
          </p:nvCxnSpPr>
          <p:spPr>
            <a:xfrm>
              <a:off x="626896" y="4280675"/>
              <a:ext cx="165540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0" name="Google Shape;190;p23"/>
          <p:cNvGrpSpPr/>
          <p:nvPr/>
        </p:nvGrpSpPr>
        <p:grpSpPr>
          <a:xfrm>
            <a:off x="3350500" y="2131175"/>
            <a:ext cx="3017100" cy="2740450"/>
            <a:chOff x="908850" y="4280675"/>
            <a:chExt cx="3017100" cy="2740450"/>
          </a:xfrm>
        </p:grpSpPr>
        <p:sp>
          <p:nvSpPr>
            <p:cNvPr id="191" name="Google Shape;191;p23"/>
            <p:cNvSpPr txBox="1"/>
            <p:nvPr/>
          </p:nvSpPr>
          <p:spPr>
            <a:xfrm>
              <a:off x="908850" y="5777325"/>
              <a:ext cx="30171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Model-View Matrix</a:t>
              </a: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Represents transformations applied to scene and camera position</a:t>
              </a: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2" name="Google Shape;192;p23"/>
            <p:cNvCxnSpPr/>
            <p:nvPr/>
          </p:nvCxnSpPr>
          <p:spPr>
            <a:xfrm>
              <a:off x="956700" y="4280675"/>
              <a:ext cx="102480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3" name="Google Shape;193;p23"/>
          <p:cNvGrpSpPr/>
          <p:nvPr/>
        </p:nvGrpSpPr>
        <p:grpSpPr>
          <a:xfrm>
            <a:off x="1677275" y="2131175"/>
            <a:ext cx="2276400" cy="1873375"/>
            <a:chOff x="436727" y="4280675"/>
            <a:chExt cx="2276400" cy="1873375"/>
          </a:xfrm>
        </p:grpSpPr>
        <p:sp>
          <p:nvSpPr>
            <p:cNvPr id="194" name="Google Shape;194;p23"/>
            <p:cNvSpPr txBox="1"/>
            <p:nvPr/>
          </p:nvSpPr>
          <p:spPr>
            <a:xfrm>
              <a:off x="436727" y="4946850"/>
              <a:ext cx="2276400" cy="12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Projection Matrix</a:t>
              </a: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Applies transformations related to camera frustum</a:t>
              </a:r>
              <a:endParaRPr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5" name="Google Shape;195;p23"/>
            <p:cNvCxnSpPr/>
            <p:nvPr/>
          </p:nvCxnSpPr>
          <p:spPr>
            <a:xfrm>
              <a:off x="1027927" y="4280675"/>
              <a:ext cx="88470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96" name="Google Shape;196;p23"/>
          <p:cNvCxnSpPr/>
          <p:nvPr/>
        </p:nvCxnSpPr>
        <p:spPr>
          <a:xfrm rot="10800000">
            <a:off x="1372050" y="2119525"/>
            <a:ext cx="0" cy="4161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 rot="10800000">
            <a:off x="2723700" y="2121550"/>
            <a:ext cx="0" cy="7272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3"/>
          <p:cNvCxnSpPr/>
          <p:nvPr/>
        </p:nvCxnSpPr>
        <p:spPr>
          <a:xfrm rot="10800000">
            <a:off x="3959352" y="2130625"/>
            <a:ext cx="0" cy="15480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23"/>
          <p:cNvCxnSpPr/>
          <p:nvPr/>
        </p:nvCxnSpPr>
        <p:spPr>
          <a:xfrm rot="10800000">
            <a:off x="1372050" y="2140350"/>
            <a:ext cx="0" cy="4161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3"/>
          <p:cNvCxnSpPr/>
          <p:nvPr/>
        </p:nvCxnSpPr>
        <p:spPr>
          <a:xfrm rot="10800000">
            <a:off x="6035150" y="2130552"/>
            <a:ext cx="0" cy="4161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Model-View-Projection Matrix</a:t>
            </a:r>
            <a:endParaRPr sz="2600"/>
          </a:p>
        </p:txBody>
      </p:sp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07" name="Google Shape;207;p24"/>
          <p:cNvSpPr/>
          <p:nvPr/>
        </p:nvSpPr>
        <p:spPr>
          <a:xfrm>
            <a:off x="311700" y="1937525"/>
            <a:ext cx="1341900" cy="126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2491237" y="1937525"/>
            <a:ext cx="1341900" cy="126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4670774" y="1937525"/>
            <a:ext cx="1341900" cy="126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6850311" y="1937525"/>
            <a:ext cx="1341900" cy="126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1" name="Google Shape;211;p24"/>
          <p:cNvCxnSpPr>
            <a:stCxn id="207" idx="3"/>
            <a:endCxn id="208" idx="1"/>
          </p:cNvCxnSpPr>
          <p:nvPr/>
        </p:nvCxnSpPr>
        <p:spPr>
          <a:xfrm>
            <a:off x="1653600" y="2571725"/>
            <a:ext cx="8376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4"/>
          <p:cNvCxnSpPr>
            <a:stCxn id="208" idx="3"/>
            <a:endCxn id="209" idx="1"/>
          </p:cNvCxnSpPr>
          <p:nvPr/>
        </p:nvCxnSpPr>
        <p:spPr>
          <a:xfrm>
            <a:off x="3833137" y="2571725"/>
            <a:ext cx="8376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4"/>
          <p:cNvCxnSpPr>
            <a:stCxn id="209" idx="3"/>
            <a:endCxn id="210" idx="1"/>
          </p:cNvCxnSpPr>
          <p:nvPr/>
        </p:nvCxnSpPr>
        <p:spPr>
          <a:xfrm>
            <a:off x="6012674" y="2571725"/>
            <a:ext cx="8376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Google Shape;214;p24"/>
          <p:cNvSpPr txBox="1"/>
          <p:nvPr/>
        </p:nvSpPr>
        <p:spPr>
          <a:xfrm>
            <a:off x="5989125" y="3394825"/>
            <a:ext cx="2497200" cy="1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Projection Matrix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Matrix that defines a viewing box (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frustum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- visible area in the screen.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Coordinates outside the frustum are 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clipped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227275" y="3394825"/>
            <a:ext cx="22887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Model Matrix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Matrix representing every 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geometric transformation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applied in the scene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2901800" y="3394825"/>
            <a:ext cx="2705100" cy="10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View Matrix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Matrix that transforms objects according to the </a:t>
            </a:r>
            <a:r>
              <a:rPr lang="en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active camera.</a:t>
            </a:r>
            <a:endParaRPr b="1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the inverse of the camera’s transformation matrix.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p24"/>
          <p:cNvCxnSpPr/>
          <p:nvPr/>
        </p:nvCxnSpPr>
        <p:spPr>
          <a:xfrm>
            <a:off x="2075688" y="2560320"/>
            <a:ext cx="0" cy="8871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24"/>
          <p:cNvCxnSpPr/>
          <p:nvPr/>
        </p:nvCxnSpPr>
        <p:spPr>
          <a:xfrm>
            <a:off x="4251960" y="2560320"/>
            <a:ext cx="0" cy="8871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4"/>
          <p:cNvCxnSpPr/>
          <p:nvPr/>
        </p:nvCxnSpPr>
        <p:spPr>
          <a:xfrm>
            <a:off x="6446520" y="2560320"/>
            <a:ext cx="0" cy="8871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24"/>
          <p:cNvSpPr txBox="1"/>
          <p:nvPr/>
        </p:nvSpPr>
        <p:spPr>
          <a:xfrm>
            <a:off x="311725" y="1531538"/>
            <a:ext cx="13533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 space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1" name="Google Shape;221;p24"/>
          <p:cNvGrpSpPr/>
          <p:nvPr/>
        </p:nvGrpSpPr>
        <p:grpSpPr>
          <a:xfrm>
            <a:off x="585216" y="2141868"/>
            <a:ext cx="864396" cy="859714"/>
            <a:chOff x="629184" y="2105697"/>
            <a:chExt cx="864396" cy="859714"/>
          </a:xfrm>
        </p:grpSpPr>
        <p:grpSp>
          <p:nvGrpSpPr>
            <p:cNvPr id="222" name="Google Shape;222;p24"/>
            <p:cNvGrpSpPr/>
            <p:nvPr/>
          </p:nvGrpSpPr>
          <p:grpSpPr>
            <a:xfrm>
              <a:off x="629184" y="2105697"/>
              <a:ext cx="864396" cy="859714"/>
              <a:chOff x="-988000" y="1975104"/>
              <a:chExt cx="471600" cy="469046"/>
            </a:xfrm>
          </p:grpSpPr>
          <p:cxnSp>
            <p:nvCxnSpPr>
              <p:cNvPr id="223" name="Google Shape;223;p24"/>
              <p:cNvCxnSpPr/>
              <p:nvPr/>
            </p:nvCxnSpPr>
            <p:spPr>
              <a:xfrm>
                <a:off x="-813400" y="1975104"/>
                <a:ext cx="0" cy="299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FF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24"/>
              <p:cNvCxnSpPr/>
              <p:nvPr/>
            </p:nvCxnSpPr>
            <p:spPr>
              <a:xfrm rot="10800000">
                <a:off x="-813400" y="2269500"/>
                <a:ext cx="297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24"/>
              <p:cNvCxnSpPr/>
              <p:nvPr/>
            </p:nvCxnSpPr>
            <p:spPr>
              <a:xfrm rot="10800000" flipH="1">
                <a:off x="-988000" y="2269550"/>
                <a:ext cx="174600" cy="174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6" name="Google Shape;226;p24"/>
            <p:cNvSpPr/>
            <p:nvPr/>
          </p:nvSpPr>
          <p:spPr>
            <a:xfrm>
              <a:off x="680400" y="2269500"/>
              <a:ext cx="604500" cy="604500"/>
            </a:xfrm>
            <a:prstGeom prst="cube">
              <a:avLst>
                <a:gd name="adj" fmla="val 25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4"/>
          <p:cNvGrpSpPr/>
          <p:nvPr/>
        </p:nvGrpSpPr>
        <p:grpSpPr>
          <a:xfrm>
            <a:off x="3014652" y="2322113"/>
            <a:ext cx="502207" cy="499487"/>
            <a:chOff x="-988000" y="1975104"/>
            <a:chExt cx="471600" cy="469046"/>
          </a:xfrm>
        </p:grpSpPr>
        <p:cxnSp>
          <p:nvCxnSpPr>
            <p:cNvPr id="228" name="Google Shape;228;p24"/>
            <p:cNvCxnSpPr/>
            <p:nvPr/>
          </p:nvCxnSpPr>
          <p:spPr>
            <a:xfrm>
              <a:off x="-813400" y="1975104"/>
              <a:ext cx="0" cy="299100"/>
            </a:xfrm>
            <a:prstGeom prst="straightConnector1">
              <a:avLst/>
            </a:prstGeom>
            <a:noFill/>
            <a:ln w="9525" cap="flat" cmpd="sng">
              <a:solidFill>
                <a:srgbClr val="00FF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24"/>
            <p:cNvCxnSpPr/>
            <p:nvPr/>
          </p:nvCxnSpPr>
          <p:spPr>
            <a:xfrm rot="10800000">
              <a:off x="-813400" y="2269500"/>
              <a:ext cx="297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24"/>
            <p:cNvCxnSpPr/>
            <p:nvPr/>
          </p:nvCxnSpPr>
          <p:spPr>
            <a:xfrm rot="10800000" flipH="1">
              <a:off x="-988000" y="2269550"/>
              <a:ext cx="174600" cy="174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31" name="Google Shape;231;p24"/>
          <p:cNvSpPr/>
          <p:nvPr/>
        </p:nvSpPr>
        <p:spPr>
          <a:xfrm>
            <a:off x="2764536" y="2417700"/>
            <a:ext cx="316800" cy="316800"/>
          </a:xfrm>
          <a:prstGeom prst="cube">
            <a:avLst>
              <a:gd name="adj" fmla="val 25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 txBox="1"/>
          <p:nvPr/>
        </p:nvSpPr>
        <p:spPr>
          <a:xfrm>
            <a:off x="2491225" y="1531538"/>
            <a:ext cx="13419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World space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3438188" y="2379325"/>
            <a:ext cx="214200" cy="393600"/>
          </a:xfrm>
          <a:prstGeom prst="can">
            <a:avLst>
              <a:gd name="adj" fmla="val 25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4670800" y="1531538"/>
            <a:ext cx="13419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Camera space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5" name="Google Shape;235;p24"/>
          <p:cNvGrpSpPr/>
          <p:nvPr/>
        </p:nvGrpSpPr>
        <p:grpSpPr>
          <a:xfrm rot="-5360034">
            <a:off x="2819340" y="2878304"/>
            <a:ext cx="420989" cy="251151"/>
            <a:chOff x="-1053250" y="1925777"/>
            <a:chExt cx="596853" cy="250200"/>
          </a:xfrm>
        </p:grpSpPr>
        <p:sp>
          <p:nvSpPr>
            <p:cNvPr id="236" name="Google Shape;236;p24"/>
            <p:cNvSpPr/>
            <p:nvPr/>
          </p:nvSpPr>
          <p:spPr>
            <a:xfrm>
              <a:off x="-1053250" y="1940978"/>
              <a:ext cx="347100" cy="2196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 rot="2700000">
              <a:off x="-669957" y="1962418"/>
              <a:ext cx="176918" cy="176918"/>
            </a:xfrm>
            <a:prstGeom prst="rtTriangle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24"/>
          <p:cNvSpPr/>
          <p:nvPr/>
        </p:nvSpPr>
        <p:spPr>
          <a:xfrm>
            <a:off x="4852950" y="2501900"/>
            <a:ext cx="316800" cy="316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5498725" y="2321975"/>
            <a:ext cx="316800" cy="499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6850225" y="1541354"/>
            <a:ext cx="13419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Clip space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6978575" y="2438880"/>
            <a:ext cx="454500" cy="454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6978575" y="2359425"/>
            <a:ext cx="454500" cy="74100"/>
          </a:xfrm>
          <a:prstGeom prst="trapezoid">
            <a:avLst>
              <a:gd name="adj" fmla="val 67920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7988448" y="2168875"/>
            <a:ext cx="394200" cy="724500"/>
          </a:xfrm>
          <a:prstGeom prst="can">
            <a:avLst>
              <a:gd name="adj" fmla="val 25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7988600" y="2160600"/>
            <a:ext cx="394200" cy="1110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8197250" y="2141875"/>
            <a:ext cx="208800" cy="77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6" name="Google Shape;246;p24"/>
          <p:cNvCxnSpPr/>
          <p:nvPr/>
        </p:nvCxnSpPr>
        <p:spPr>
          <a:xfrm rot="10800000">
            <a:off x="8193024" y="2160600"/>
            <a:ext cx="0" cy="11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Fragment Shader </a:t>
            </a:r>
            <a:endParaRPr dirty="0"/>
          </a:p>
        </p:txBody>
      </p:sp>
      <p:sp>
        <p:nvSpPr>
          <p:cNvPr id="253" name="Google Shape;25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fragment shader receives as </a:t>
            </a:r>
            <a:r>
              <a:rPr lang="en" b="1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from previous operations in the graphics pipeline (e.g., vertex shader)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Custom data from application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fragment shader creates as </a:t>
            </a:r>
            <a:r>
              <a:rPr lang="en" b="1">
                <a:solidFill>
                  <a:schemeClr val="dk1"/>
                </a:solidFill>
              </a:rPr>
              <a:t>output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the </a:t>
            </a:r>
            <a:r>
              <a:rPr lang="en" b="1" u="sng">
                <a:solidFill>
                  <a:schemeClr val="dk1"/>
                </a:solidFill>
              </a:rPr>
              <a:t>color for the current fragment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/>
          <p:nvPr/>
        </p:nvSpPr>
        <p:spPr>
          <a:xfrm>
            <a:off x="311700" y="3123950"/>
            <a:ext cx="4412700" cy="32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311700" y="2483600"/>
            <a:ext cx="4412700" cy="33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311700" y="1239800"/>
            <a:ext cx="4412700" cy="93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Fragment Shader Example</a:t>
            </a:r>
            <a:endParaRPr dirty="0"/>
          </a:p>
        </p:txBody>
      </p:sp>
      <p:sp>
        <p:nvSpPr>
          <p:cNvPr id="264" name="Google Shape;26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 lightProperties {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                 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#define N_LIGHTS 8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lightProperties uLight[N_LIGHTS];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gl_FragColor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uLight[0].diffuse;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66" name="Google Shape;266;p26"/>
          <p:cNvSpPr txBox="1"/>
          <p:nvPr/>
        </p:nvSpPr>
        <p:spPr>
          <a:xfrm>
            <a:off x="5084700" y="3127248"/>
            <a:ext cx="34347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Main function, processes each fragment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7" name="Google Shape;267;p26"/>
          <p:cNvCxnSpPr>
            <a:stCxn id="266" idx="1"/>
          </p:cNvCxnSpPr>
          <p:nvPr/>
        </p:nvCxnSpPr>
        <p:spPr>
          <a:xfrm rot="10800000">
            <a:off x="4724400" y="3294798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8" name="Google Shape;268;p26"/>
          <p:cNvGrpSpPr/>
          <p:nvPr/>
        </p:nvGrpSpPr>
        <p:grpSpPr>
          <a:xfrm>
            <a:off x="2215407" y="3809191"/>
            <a:ext cx="5166975" cy="470445"/>
            <a:chOff x="812575" y="4280674"/>
            <a:chExt cx="5166975" cy="257566"/>
          </a:xfrm>
        </p:grpSpPr>
        <p:sp>
          <p:nvSpPr>
            <p:cNvPr id="269" name="Google Shape;269;p26"/>
            <p:cNvSpPr txBox="1"/>
            <p:nvPr/>
          </p:nvSpPr>
          <p:spPr>
            <a:xfrm>
              <a:off x="2079250" y="4372941"/>
              <a:ext cx="3900300" cy="1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Output fragment color</a:t>
              </a: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0" name="Google Shape;270;p26"/>
            <p:cNvCxnSpPr/>
            <p:nvPr/>
          </p:nvCxnSpPr>
          <p:spPr>
            <a:xfrm>
              <a:off x="812575" y="4280675"/>
              <a:ext cx="129720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1" name="Google Shape;271;p26"/>
            <p:cNvSpPr/>
            <p:nvPr/>
          </p:nvSpPr>
          <p:spPr>
            <a:xfrm>
              <a:off x="1403150" y="4280674"/>
              <a:ext cx="699475" cy="175248"/>
            </a:xfrm>
            <a:custGeom>
              <a:avLst/>
              <a:gdLst/>
              <a:ahLst/>
              <a:cxnLst/>
              <a:rect l="l" t="t" r="r" b="b"/>
              <a:pathLst>
                <a:path w="27979" h="9549" extrusionOk="0">
                  <a:moveTo>
                    <a:pt x="0" y="0"/>
                  </a:moveTo>
                  <a:lnTo>
                    <a:pt x="0" y="9549"/>
                  </a:lnTo>
                  <a:lnTo>
                    <a:pt x="27979" y="9549"/>
                  </a:lnTo>
                </a:path>
              </a:pathLst>
            </a:cu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72" name="Google Shape;272;p26"/>
          <p:cNvSpPr txBox="1"/>
          <p:nvPr/>
        </p:nvSpPr>
        <p:spPr>
          <a:xfrm>
            <a:off x="5084700" y="2485923"/>
            <a:ext cx="34347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Input array of lightProperties (length 8)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26"/>
          <p:cNvCxnSpPr>
            <a:stCxn id="272" idx="1"/>
          </p:cNvCxnSpPr>
          <p:nvPr/>
        </p:nvCxnSpPr>
        <p:spPr>
          <a:xfrm rot="10800000">
            <a:off x="4724400" y="2653473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6"/>
          <p:cNvSpPr txBox="1"/>
          <p:nvPr/>
        </p:nvSpPr>
        <p:spPr>
          <a:xfrm>
            <a:off x="5084700" y="1542198"/>
            <a:ext cx="34347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Local struct for light properties (position, ambient, diffuse,...)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5" name="Google Shape;275;p26"/>
          <p:cNvCxnSpPr>
            <a:stCxn id="274" idx="1"/>
          </p:cNvCxnSpPr>
          <p:nvPr/>
        </p:nvCxnSpPr>
        <p:spPr>
          <a:xfrm rot="10800000">
            <a:off x="4724400" y="1709748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  Loading Shaders using WebCGF library</a:t>
            </a:r>
            <a:endParaRPr dirty="0"/>
          </a:p>
        </p:txBody>
      </p:sp>
      <p:sp>
        <p:nvSpPr>
          <p:cNvPr id="282" name="Google Shape;28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83" name="Google Shape;28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b="1">
                <a:solidFill>
                  <a:schemeClr val="dk1"/>
                </a:solidFill>
              </a:rPr>
              <a:t>WebCGF </a:t>
            </a:r>
            <a:r>
              <a:rPr lang="en">
                <a:solidFill>
                  <a:schemeClr val="dk1"/>
                </a:solidFill>
              </a:rPr>
              <a:t>library has a class for shaders - </a:t>
            </a:r>
            <a:r>
              <a:rPr lang="en" b="1">
                <a:solidFill>
                  <a:schemeClr val="dk1"/>
                </a:solidFill>
              </a:rPr>
              <a:t>CGFshader</a:t>
            </a:r>
            <a:endParaRPr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 CGFshader(</a:t>
            </a:r>
            <a:r>
              <a:rPr lang="en" i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gl, urlVertexShader, urlFragmentShader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scene has an </a:t>
            </a:r>
            <a:r>
              <a:rPr lang="en" b="1">
                <a:solidFill>
                  <a:schemeClr val="dk1"/>
                </a:solidFill>
              </a:rPr>
              <a:t>active shader</a:t>
            </a:r>
            <a:r>
              <a:rPr lang="en">
                <a:solidFill>
                  <a:schemeClr val="dk1"/>
                </a:solidFill>
              </a:rPr>
              <a:t> (default shader provided in library)</a:t>
            </a:r>
            <a:endParaRPr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CGFscene.activeShader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Created shaders may be set as the scene’s active shader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CGFscene.setActiveShader(</a:t>
            </a:r>
            <a:r>
              <a:rPr lang="en" i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CGFshader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grpSp>
        <p:nvGrpSpPr>
          <p:cNvPr id="284" name="Google Shape;284;p27"/>
          <p:cNvGrpSpPr/>
          <p:nvPr/>
        </p:nvGrpSpPr>
        <p:grpSpPr>
          <a:xfrm flipH="1">
            <a:off x="1536507" y="4153220"/>
            <a:ext cx="3602268" cy="470504"/>
            <a:chOff x="600483" y="4280670"/>
            <a:chExt cx="5512269" cy="257570"/>
          </a:xfrm>
        </p:grpSpPr>
        <p:sp>
          <p:nvSpPr>
            <p:cNvPr id="285" name="Google Shape;285;p27"/>
            <p:cNvSpPr txBox="1"/>
            <p:nvPr/>
          </p:nvSpPr>
          <p:spPr>
            <a:xfrm>
              <a:off x="2079252" y="4372941"/>
              <a:ext cx="4033500" cy="1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To set back to default, provide</a:t>
              </a: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b="1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CGFscene.defaultShader</a:t>
              </a:r>
              <a:endParaRPr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86" name="Google Shape;286;p27"/>
            <p:cNvCxnSpPr/>
            <p:nvPr/>
          </p:nvCxnSpPr>
          <p:spPr>
            <a:xfrm>
              <a:off x="600483" y="4280670"/>
              <a:ext cx="171540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7" name="Google Shape;287;p27"/>
            <p:cNvSpPr/>
            <p:nvPr/>
          </p:nvSpPr>
          <p:spPr>
            <a:xfrm>
              <a:off x="1403150" y="4280674"/>
              <a:ext cx="699475" cy="175248"/>
            </a:xfrm>
            <a:custGeom>
              <a:avLst/>
              <a:gdLst/>
              <a:ahLst/>
              <a:cxnLst/>
              <a:rect l="l" t="t" r="r" b="b"/>
              <a:pathLst>
                <a:path w="27979" h="9549" extrusionOk="0">
                  <a:moveTo>
                    <a:pt x="0" y="0"/>
                  </a:moveTo>
                  <a:lnTo>
                    <a:pt x="0" y="9549"/>
                  </a:lnTo>
                  <a:lnTo>
                    <a:pt x="27979" y="9549"/>
                  </a:lnTo>
                </a:path>
              </a:pathLst>
            </a:cu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/>
          <p:nvPr/>
        </p:nvSpPr>
        <p:spPr>
          <a:xfrm>
            <a:off x="311700" y="3481750"/>
            <a:ext cx="4864800" cy="79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8"/>
          <p:cNvSpPr/>
          <p:nvPr/>
        </p:nvSpPr>
        <p:spPr>
          <a:xfrm>
            <a:off x="311700" y="2849200"/>
            <a:ext cx="4864800" cy="33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311700" y="1239800"/>
            <a:ext cx="4864800" cy="115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  Applying Shaders - Example</a:t>
            </a:r>
            <a:endParaRPr dirty="0"/>
          </a:p>
        </p:txBody>
      </p:sp>
      <p:sp>
        <p:nvSpPr>
          <p:cNvPr id="297" name="Google Shape;29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CGFscene.init(){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this.</a:t>
            </a:r>
            <a:r>
              <a:rPr lang="en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shaderA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CGFshader(...)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CGFscene.display(){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this.setActiveShader(this.</a:t>
            </a:r>
            <a:r>
              <a:rPr lang="en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shaderA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this.object.display();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this.setActiveShader(this.defaultShader);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99" name="Google Shape;299;p28"/>
          <p:cNvSpPr txBox="1"/>
          <p:nvPr/>
        </p:nvSpPr>
        <p:spPr>
          <a:xfrm>
            <a:off x="5541900" y="3710950"/>
            <a:ext cx="252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Drawn elements affected by the custom shader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8"/>
          <p:cNvSpPr txBox="1"/>
          <p:nvPr/>
        </p:nvSpPr>
        <p:spPr>
          <a:xfrm>
            <a:off x="5541900" y="2849200"/>
            <a:ext cx="29634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Scene setup (cameras, lights, matrices)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1" name="Google Shape;301;p28"/>
          <p:cNvCxnSpPr>
            <a:stCxn id="300" idx="1"/>
          </p:cNvCxnSpPr>
          <p:nvPr/>
        </p:nvCxnSpPr>
        <p:spPr>
          <a:xfrm rot="10800000">
            <a:off x="5181600" y="3016750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302;p28"/>
          <p:cNvSpPr txBox="1"/>
          <p:nvPr/>
        </p:nvSpPr>
        <p:spPr>
          <a:xfrm>
            <a:off x="5541900" y="1542200"/>
            <a:ext cx="27078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Initializing shaders and other objects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3" name="Google Shape;303;p28"/>
          <p:cNvCxnSpPr>
            <a:stCxn id="302" idx="1"/>
          </p:cNvCxnSpPr>
          <p:nvPr/>
        </p:nvCxnSpPr>
        <p:spPr>
          <a:xfrm rot="10800000">
            <a:off x="5181600" y="1766600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28"/>
          <p:cNvSpPr/>
          <p:nvPr/>
        </p:nvSpPr>
        <p:spPr>
          <a:xfrm>
            <a:off x="5181600" y="3481750"/>
            <a:ext cx="138600" cy="793500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5" name="Google Shape;305;p28"/>
          <p:cNvCxnSpPr>
            <a:stCxn id="299" idx="1"/>
            <a:endCxn id="304" idx="2"/>
          </p:cNvCxnSpPr>
          <p:nvPr/>
        </p:nvCxnSpPr>
        <p:spPr>
          <a:xfrm rot="10800000">
            <a:off x="5320200" y="3878500"/>
            <a:ext cx="2217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Passing Data from Application to Shaders</a:t>
            </a:r>
            <a:endParaRPr dirty="0"/>
          </a:p>
        </p:txBody>
      </p:sp>
      <p:sp>
        <p:nvSpPr>
          <p:cNvPr id="312" name="Google Shape;3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13" name="Google Shape;31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may be passed from the application to the </a:t>
            </a:r>
            <a:r>
              <a:rPr lang="en" i="1" dirty="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CGFshader</a:t>
            </a:r>
            <a:r>
              <a:rPr lang="en" i="1" dirty="0"/>
              <a:t> </a:t>
            </a:r>
            <a:r>
              <a:rPr lang="en" dirty="0"/>
              <a:t>object</a:t>
            </a:r>
            <a:endParaRPr dirty="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CGFshader.setUniformsValues(</a:t>
            </a:r>
            <a:r>
              <a:rPr lang="en" i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lang="en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This data is accessible in the shaders as uniform variables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uniform </a:t>
            </a:r>
            <a:r>
              <a:rPr lang="en" i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i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variableKey</a:t>
            </a:r>
            <a:r>
              <a:rPr lang="en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The shaders may use this data to </a:t>
            </a:r>
            <a:r>
              <a:rPr lang="en" b="1" dirty="0">
                <a:solidFill>
                  <a:schemeClr val="dk1"/>
                </a:solidFill>
              </a:rPr>
              <a:t>transform the output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314" name="Google Shape;314;p29"/>
          <p:cNvGrpSpPr/>
          <p:nvPr/>
        </p:nvGrpSpPr>
        <p:grpSpPr>
          <a:xfrm>
            <a:off x="4401875" y="1764792"/>
            <a:ext cx="4058257" cy="301920"/>
            <a:chOff x="895700" y="4120473"/>
            <a:chExt cx="4058257" cy="165300"/>
          </a:xfrm>
        </p:grpSpPr>
        <p:sp>
          <p:nvSpPr>
            <p:cNvPr id="315" name="Google Shape;315;p29"/>
            <p:cNvSpPr txBox="1"/>
            <p:nvPr/>
          </p:nvSpPr>
          <p:spPr>
            <a:xfrm>
              <a:off x="2693457" y="4120473"/>
              <a:ext cx="2260500" cy="16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Key-value pair collection, equivalent to JS object</a:t>
              </a: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6" name="Google Shape;316;p29"/>
            <p:cNvCxnSpPr/>
            <p:nvPr/>
          </p:nvCxnSpPr>
          <p:spPr>
            <a:xfrm rot="10800000" flipH="1">
              <a:off x="895700" y="4280737"/>
              <a:ext cx="1214100" cy="210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7" name="Google Shape;317;p29"/>
          <p:cNvSpPr/>
          <p:nvPr/>
        </p:nvSpPr>
        <p:spPr>
          <a:xfrm>
            <a:off x="4962450" y="1947672"/>
            <a:ext cx="126000" cy="12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8" name="Google Shape;318;p29"/>
          <p:cNvCxnSpPr>
            <a:stCxn id="317" idx="4"/>
            <a:endCxn id="315" idx="1"/>
          </p:cNvCxnSpPr>
          <p:nvPr/>
        </p:nvCxnSpPr>
        <p:spPr>
          <a:xfrm rot="-5400000">
            <a:off x="5533650" y="1407672"/>
            <a:ext cx="157800" cy="1174200"/>
          </a:xfrm>
          <a:prstGeom prst="bentConnector4">
            <a:avLst>
              <a:gd name="adj1" fmla="val -74685"/>
              <a:gd name="adj2" fmla="val 83663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object definition to rendering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27500" cy="13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are defined by </a:t>
            </a:r>
            <a:r>
              <a:rPr lang="en" b="1"/>
              <a:t>vertices</a:t>
            </a:r>
            <a:r>
              <a:rPr lang="en"/>
              <a:t>, </a:t>
            </a:r>
            <a:r>
              <a:rPr lang="en" b="1"/>
              <a:t>indices</a:t>
            </a:r>
            <a:r>
              <a:rPr lang="en"/>
              <a:t>, </a:t>
            </a:r>
            <a:r>
              <a:rPr lang="en" b="1"/>
              <a:t>normals </a:t>
            </a:r>
            <a:r>
              <a:rPr lang="en"/>
              <a:t>and </a:t>
            </a:r>
            <a:r>
              <a:rPr lang="en" b="1"/>
              <a:t>texture coordinates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see how this data is used to render objects in the scene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75649" y="2217075"/>
            <a:ext cx="2606400" cy="22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initBuffers(){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vertices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[...]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indices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[...]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normals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[...]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texCoords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[...]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676381" y="2909475"/>
            <a:ext cx="1606500" cy="815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Graphics</a:t>
            </a:r>
            <a:endParaRPr sz="18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Pipeline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4"/>
          <p:cNvCxnSpPr>
            <a:cxnSpLocks/>
            <a:endCxn id="72" idx="1"/>
          </p:cNvCxnSpPr>
          <p:nvPr/>
        </p:nvCxnSpPr>
        <p:spPr>
          <a:xfrm>
            <a:off x="3197309" y="3317175"/>
            <a:ext cx="479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4"/>
          <p:cNvCxnSpPr>
            <a:cxnSpLocks/>
            <a:stCxn id="72" idx="3"/>
          </p:cNvCxnSpPr>
          <p:nvPr/>
        </p:nvCxnSpPr>
        <p:spPr>
          <a:xfrm>
            <a:off x="5282881" y="3317175"/>
            <a:ext cx="563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327174" y="4417275"/>
            <a:ext cx="290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 definition using </a:t>
            </a:r>
            <a:r>
              <a:rPr lang="en" sz="15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CGFobject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445338" y="4417275"/>
            <a:ext cx="290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Rendered scene in screen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" name="Google Shape;221;p24">
            <a:extLst>
              <a:ext uri="{FF2B5EF4-FFF2-40B4-BE49-F238E27FC236}">
                <a16:creationId xmlns:a16="http://schemas.microsoft.com/office/drawing/2014/main" id="{DCAF4AEE-F694-4023-87B9-BF4713A42948}"/>
              </a:ext>
            </a:extLst>
          </p:cNvPr>
          <p:cNvGrpSpPr/>
          <p:nvPr/>
        </p:nvGrpSpPr>
        <p:grpSpPr>
          <a:xfrm>
            <a:off x="6171215" y="2465675"/>
            <a:ext cx="1451346" cy="1443484"/>
            <a:chOff x="629184" y="2105697"/>
            <a:chExt cx="864396" cy="859714"/>
          </a:xfrm>
        </p:grpSpPr>
        <p:grpSp>
          <p:nvGrpSpPr>
            <p:cNvPr id="15" name="Google Shape;222;p24">
              <a:extLst>
                <a:ext uri="{FF2B5EF4-FFF2-40B4-BE49-F238E27FC236}">
                  <a16:creationId xmlns:a16="http://schemas.microsoft.com/office/drawing/2014/main" id="{709B9471-8DDF-413A-A6A7-B26F4B86C247}"/>
                </a:ext>
              </a:extLst>
            </p:cNvPr>
            <p:cNvGrpSpPr/>
            <p:nvPr/>
          </p:nvGrpSpPr>
          <p:grpSpPr>
            <a:xfrm>
              <a:off x="629184" y="2105697"/>
              <a:ext cx="864396" cy="859714"/>
              <a:chOff x="-988000" y="1975104"/>
              <a:chExt cx="471600" cy="469046"/>
            </a:xfrm>
          </p:grpSpPr>
          <p:cxnSp>
            <p:nvCxnSpPr>
              <p:cNvPr id="17" name="Google Shape;223;p24">
                <a:extLst>
                  <a:ext uri="{FF2B5EF4-FFF2-40B4-BE49-F238E27FC236}">
                    <a16:creationId xmlns:a16="http://schemas.microsoft.com/office/drawing/2014/main" id="{DD64DFCF-537C-4A0F-8B06-54365357F10D}"/>
                  </a:ext>
                </a:extLst>
              </p:cNvPr>
              <p:cNvCxnSpPr/>
              <p:nvPr/>
            </p:nvCxnSpPr>
            <p:spPr>
              <a:xfrm>
                <a:off x="-813400" y="1975104"/>
                <a:ext cx="0" cy="29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FF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224;p24">
                <a:extLst>
                  <a:ext uri="{FF2B5EF4-FFF2-40B4-BE49-F238E27FC236}">
                    <a16:creationId xmlns:a16="http://schemas.microsoft.com/office/drawing/2014/main" id="{4E623518-8648-481E-85BD-4A808B01068E}"/>
                  </a:ext>
                </a:extLst>
              </p:cNvPr>
              <p:cNvCxnSpPr/>
              <p:nvPr/>
            </p:nvCxnSpPr>
            <p:spPr>
              <a:xfrm rot="10800000">
                <a:off x="-813400" y="2269500"/>
                <a:ext cx="297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225;p24">
                <a:extLst>
                  <a:ext uri="{FF2B5EF4-FFF2-40B4-BE49-F238E27FC236}">
                    <a16:creationId xmlns:a16="http://schemas.microsoft.com/office/drawing/2014/main" id="{2EB188BC-EE3B-4EFA-8C59-047D55F9107F}"/>
                  </a:ext>
                </a:extLst>
              </p:cNvPr>
              <p:cNvCxnSpPr/>
              <p:nvPr/>
            </p:nvCxnSpPr>
            <p:spPr>
              <a:xfrm rot="10800000" flipH="1">
                <a:off x="-988000" y="2269550"/>
                <a:ext cx="174600" cy="174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" name="Google Shape;226;p24">
              <a:extLst>
                <a:ext uri="{FF2B5EF4-FFF2-40B4-BE49-F238E27FC236}">
                  <a16:creationId xmlns:a16="http://schemas.microsoft.com/office/drawing/2014/main" id="{C6909D8A-0686-4229-BE7D-B72E921E2092}"/>
                </a:ext>
              </a:extLst>
            </p:cNvPr>
            <p:cNvSpPr/>
            <p:nvPr/>
          </p:nvSpPr>
          <p:spPr>
            <a:xfrm>
              <a:off x="680400" y="2269500"/>
              <a:ext cx="604500" cy="604500"/>
            </a:xfrm>
            <a:prstGeom prst="cube">
              <a:avLst>
                <a:gd name="adj" fmla="val 25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/>
          <p:nvPr/>
        </p:nvSpPr>
        <p:spPr>
          <a:xfrm>
            <a:off x="311700" y="2914975"/>
            <a:ext cx="4864800" cy="552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311700" y="1491725"/>
            <a:ext cx="4864800" cy="89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Passing </a:t>
            </a:r>
            <a:r>
              <a:rPr lang="en-US" dirty="0"/>
              <a:t>Scalar Data to Shader - Example</a:t>
            </a:r>
            <a:endParaRPr dirty="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</a:rPr>
              <a:t>CGFscene</a:t>
            </a:r>
            <a:endParaRPr sz="15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shaderA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CGFshader(...)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shaderA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.setUniformsValues(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{ scale: 2.0, </a:t>
            </a:r>
            <a:r>
              <a:rPr lang="en" sz="15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5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...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</a:rPr>
              <a:t>Vertex shader</a:t>
            </a:r>
            <a:endParaRPr sz="15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float scale;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</a:t>
            </a:r>
            <a:r>
              <a:rPr lang="en" sz="15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valueType key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gl_Position = uPMatrix * uMVMatrix * vec4(aVertexPosition*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scale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1.0);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29" name="Google Shape;329;p30"/>
          <p:cNvSpPr txBox="1"/>
          <p:nvPr/>
        </p:nvSpPr>
        <p:spPr>
          <a:xfrm>
            <a:off x="5541900" y="2849200"/>
            <a:ext cx="29634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Initializing the uniforms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0" name="Google Shape;330;p30"/>
          <p:cNvCxnSpPr>
            <a:stCxn id="329" idx="1"/>
          </p:cNvCxnSpPr>
          <p:nvPr/>
        </p:nvCxnSpPr>
        <p:spPr>
          <a:xfrm rot="10800000">
            <a:off x="5181600" y="3016750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" name="Google Shape;331;p30"/>
          <p:cNvSpPr txBox="1"/>
          <p:nvPr/>
        </p:nvSpPr>
        <p:spPr>
          <a:xfrm>
            <a:off x="5541900" y="1694600"/>
            <a:ext cx="27078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Initializing shaders and passing uniforms’ values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2" name="Google Shape;332;p30"/>
          <p:cNvCxnSpPr>
            <a:stCxn id="331" idx="1"/>
          </p:cNvCxnSpPr>
          <p:nvPr/>
        </p:nvCxnSpPr>
        <p:spPr>
          <a:xfrm rot="10800000">
            <a:off x="5181600" y="1919000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329;p30">
            <a:extLst>
              <a:ext uri="{FF2B5EF4-FFF2-40B4-BE49-F238E27FC236}">
                <a16:creationId xmlns:a16="http://schemas.microsoft.com/office/drawing/2014/main" id="{1B32AD5F-1755-4B92-9C12-7B1AADFDB00A}"/>
              </a:ext>
            </a:extLst>
          </p:cNvPr>
          <p:cNvSpPr txBox="1"/>
          <p:nvPr/>
        </p:nvSpPr>
        <p:spPr>
          <a:xfrm>
            <a:off x="4572000" y="4561487"/>
            <a:ext cx="2137825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Applying uniform data to transform the output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" name="Google Shape;286;p27">
            <a:extLst>
              <a:ext uri="{FF2B5EF4-FFF2-40B4-BE49-F238E27FC236}">
                <a16:creationId xmlns:a16="http://schemas.microsoft.com/office/drawing/2014/main" id="{1DB28FA2-2BFE-4B4F-A7FF-6BFF653A7274}"/>
              </a:ext>
            </a:extLst>
          </p:cNvPr>
          <p:cNvCxnSpPr>
            <a:cxnSpLocks/>
          </p:cNvCxnSpPr>
          <p:nvPr/>
        </p:nvCxnSpPr>
        <p:spPr>
          <a:xfrm flipH="1">
            <a:off x="6877050" y="4408903"/>
            <a:ext cx="590551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87;p27">
            <a:extLst>
              <a:ext uri="{FF2B5EF4-FFF2-40B4-BE49-F238E27FC236}">
                <a16:creationId xmlns:a16="http://schemas.microsoft.com/office/drawing/2014/main" id="{FBFC7E57-8FA5-447C-A53A-742D12DF6F55}"/>
              </a:ext>
            </a:extLst>
          </p:cNvPr>
          <p:cNvSpPr/>
          <p:nvPr/>
        </p:nvSpPr>
        <p:spPr>
          <a:xfrm flipH="1">
            <a:off x="6709825" y="4408910"/>
            <a:ext cx="457107" cy="320126"/>
          </a:xfrm>
          <a:custGeom>
            <a:avLst/>
            <a:gdLst/>
            <a:ahLst/>
            <a:cxnLst/>
            <a:rect l="l" t="t" r="r" b="b"/>
            <a:pathLst>
              <a:path w="27979" h="9549" extrusionOk="0">
                <a:moveTo>
                  <a:pt x="0" y="0"/>
                </a:moveTo>
                <a:lnTo>
                  <a:pt x="0" y="9549"/>
                </a:lnTo>
                <a:lnTo>
                  <a:pt x="27979" y="9549"/>
                </a:lnTo>
              </a:path>
            </a:pathLst>
          </a:cu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/>
          <p:nvPr/>
        </p:nvSpPr>
        <p:spPr>
          <a:xfrm>
            <a:off x="368834" y="1624590"/>
            <a:ext cx="5893652" cy="11556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Passing </a:t>
            </a:r>
            <a:r>
              <a:rPr lang="en-US" dirty="0"/>
              <a:t>Scalar Data to Shader - Example</a:t>
            </a:r>
            <a:endParaRPr dirty="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17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What happens if the value provided to the shader is altered periodically?</a:t>
            </a:r>
          </a:p>
          <a:p>
            <a:pPr marL="9144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CGFscene.display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27432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this.scale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</a:p>
          <a:p>
            <a:pPr marL="27432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this.shaderA.setUniformsValues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({scale: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this.scale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marL="9144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28" name="Google Shape;3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7CC85F-088B-4DDA-AF3C-FBA932CDA7CA}"/>
              </a:ext>
            </a:extLst>
          </p:cNvPr>
          <p:cNvGrpSpPr/>
          <p:nvPr/>
        </p:nvGrpSpPr>
        <p:grpSpPr>
          <a:xfrm>
            <a:off x="691174" y="3304668"/>
            <a:ext cx="1376882" cy="1515273"/>
            <a:chOff x="691174" y="2989624"/>
            <a:chExt cx="1376882" cy="15152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D3E834-F49B-4458-9E36-4279AFBB6C12}"/>
                </a:ext>
              </a:extLst>
            </p:cNvPr>
            <p:cNvGrpSpPr/>
            <p:nvPr/>
          </p:nvGrpSpPr>
          <p:grpSpPr>
            <a:xfrm>
              <a:off x="691174" y="3273400"/>
              <a:ext cx="1376882" cy="1231497"/>
              <a:chOff x="882224" y="3242314"/>
              <a:chExt cx="1376882" cy="1231497"/>
            </a:xfrm>
          </p:grpSpPr>
          <p:grpSp>
            <p:nvGrpSpPr>
              <p:cNvPr id="16" name="Google Shape;222;p24">
                <a:extLst>
                  <a:ext uri="{FF2B5EF4-FFF2-40B4-BE49-F238E27FC236}">
                    <a16:creationId xmlns:a16="http://schemas.microsoft.com/office/drawing/2014/main" id="{D2F61485-5DB0-4BA2-803B-41FF84D5013E}"/>
                  </a:ext>
                </a:extLst>
              </p:cNvPr>
              <p:cNvGrpSpPr/>
              <p:nvPr/>
            </p:nvGrpSpPr>
            <p:grpSpPr>
              <a:xfrm>
                <a:off x="882224" y="3242314"/>
                <a:ext cx="1376882" cy="1231497"/>
                <a:chOff x="-988000" y="2022346"/>
                <a:chExt cx="471600" cy="421804"/>
              </a:xfrm>
            </p:grpSpPr>
            <p:cxnSp>
              <p:nvCxnSpPr>
                <p:cNvPr id="18" name="Google Shape;223;p24">
                  <a:extLst>
                    <a:ext uri="{FF2B5EF4-FFF2-40B4-BE49-F238E27FC236}">
                      <a16:creationId xmlns:a16="http://schemas.microsoft.com/office/drawing/2014/main" id="{8036EEB7-62D1-41AC-AA28-E14FBAF56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813400" y="2022346"/>
                  <a:ext cx="0" cy="25185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FF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24;p24">
                  <a:extLst>
                    <a:ext uri="{FF2B5EF4-FFF2-40B4-BE49-F238E27FC236}">
                      <a16:creationId xmlns:a16="http://schemas.microsoft.com/office/drawing/2014/main" id="{575CE734-8CAE-4467-B649-55672C350D5C}"/>
                    </a:ext>
                  </a:extLst>
                </p:cNvPr>
                <p:cNvCxnSpPr/>
                <p:nvPr/>
              </p:nvCxnSpPr>
              <p:spPr>
                <a:xfrm rot="10800000">
                  <a:off x="-813400" y="2269500"/>
                  <a:ext cx="297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5;p24">
                  <a:extLst>
                    <a:ext uri="{FF2B5EF4-FFF2-40B4-BE49-F238E27FC236}">
                      <a16:creationId xmlns:a16="http://schemas.microsoft.com/office/drawing/2014/main" id="{5EE6B1C4-45BF-473C-86BE-55DC9C7AD173}"/>
                    </a:ext>
                  </a:extLst>
                </p:cNvPr>
                <p:cNvCxnSpPr/>
                <p:nvPr/>
              </p:nvCxnSpPr>
              <p:spPr>
                <a:xfrm rot="10800000" flipH="1">
                  <a:off x="-988000" y="2269550"/>
                  <a:ext cx="174600" cy="17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FF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5B6CA5C-04C0-4B75-8471-023BBA52BC5B}"/>
                  </a:ext>
                </a:extLst>
              </p:cNvPr>
              <p:cNvSpPr/>
              <p:nvPr/>
            </p:nvSpPr>
            <p:spPr>
              <a:xfrm>
                <a:off x="1134820" y="3642232"/>
                <a:ext cx="551122" cy="551122"/>
              </a:xfrm>
              <a:prstGeom prst="rect">
                <a:avLst/>
              </a:prstGeom>
              <a:solidFill>
                <a:srgbClr val="C4D9FC">
                  <a:alpha val="61176"/>
                </a:srgbClr>
              </a:solidFill>
              <a:ln>
                <a:solidFill>
                  <a:srgbClr val="8BB5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F8D1A7-DF15-41D5-B8D3-DC821591BD6E}"/>
                </a:ext>
              </a:extLst>
            </p:cNvPr>
            <p:cNvSpPr txBox="1"/>
            <p:nvPr/>
          </p:nvSpPr>
          <p:spPr>
            <a:xfrm>
              <a:off x="776577" y="2989624"/>
              <a:ext cx="864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Frame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861DA6-74A6-4459-BBFB-89D3FE9D91E5}"/>
              </a:ext>
            </a:extLst>
          </p:cNvPr>
          <p:cNvGrpSpPr/>
          <p:nvPr/>
        </p:nvGrpSpPr>
        <p:grpSpPr>
          <a:xfrm>
            <a:off x="3130644" y="3304668"/>
            <a:ext cx="1402689" cy="1521214"/>
            <a:chOff x="2928836" y="2989624"/>
            <a:chExt cx="1402689" cy="15212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C1FF-91A0-48B0-89C5-46CDAEE04EE4}"/>
                </a:ext>
              </a:extLst>
            </p:cNvPr>
            <p:cNvGrpSpPr/>
            <p:nvPr/>
          </p:nvGrpSpPr>
          <p:grpSpPr>
            <a:xfrm>
              <a:off x="2954643" y="3279344"/>
              <a:ext cx="1376882" cy="1231494"/>
              <a:chOff x="2590600" y="3208040"/>
              <a:chExt cx="1376882" cy="1231494"/>
            </a:xfrm>
          </p:grpSpPr>
          <p:grpSp>
            <p:nvGrpSpPr>
              <p:cNvPr id="33" name="Google Shape;222;p24">
                <a:extLst>
                  <a:ext uri="{FF2B5EF4-FFF2-40B4-BE49-F238E27FC236}">
                    <a16:creationId xmlns:a16="http://schemas.microsoft.com/office/drawing/2014/main" id="{C3DA6409-5EC3-4BC0-A92F-DA8BBB3F80D1}"/>
                  </a:ext>
                </a:extLst>
              </p:cNvPr>
              <p:cNvGrpSpPr/>
              <p:nvPr/>
            </p:nvGrpSpPr>
            <p:grpSpPr>
              <a:xfrm>
                <a:off x="2590600" y="3208040"/>
                <a:ext cx="1376882" cy="1231494"/>
                <a:chOff x="-988000" y="2022347"/>
                <a:chExt cx="471600" cy="421803"/>
              </a:xfrm>
            </p:grpSpPr>
            <p:cxnSp>
              <p:nvCxnSpPr>
                <p:cNvPr id="34" name="Google Shape;223;p24">
                  <a:extLst>
                    <a:ext uri="{FF2B5EF4-FFF2-40B4-BE49-F238E27FC236}">
                      <a16:creationId xmlns:a16="http://schemas.microsoft.com/office/drawing/2014/main" id="{CA1BEA9B-EF49-41B8-B371-6A4E80ACD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813400" y="2022347"/>
                  <a:ext cx="0" cy="25185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FF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224;p24">
                  <a:extLst>
                    <a:ext uri="{FF2B5EF4-FFF2-40B4-BE49-F238E27FC236}">
                      <a16:creationId xmlns:a16="http://schemas.microsoft.com/office/drawing/2014/main" id="{2DC1F8B5-659F-4279-A43B-3601A2A27C5C}"/>
                    </a:ext>
                  </a:extLst>
                </p:cNvPr>
                <p:cNvCxnSpPr/>
                <p:nvPr/>
              </p:nvCxnSpPr>
              <p:spPr>
                <a:xfrm rot="10800000">
                  <a:off x="-813400" y="2269500"/>
                  <a:ext cx="297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225;p24">
                  <a:extLst>
                    <a:ext uri="{FF2B5EF4-FFF2-40B4-BE49-F238E27FC236}">
                      <a16:creationId xmlns:a16="http://schemas.microsoft.com/office/drawing/2014/main" id="{8C666920-B19C-427E-AC9F-F8FF8DAC0233}"/>
                    </a:ext>
                  </a:extLst>
                </p:cNvPr>
                <p:cNvCxnSpPr/>
                <p:nvPr/>
              </p:nvCxnSpPr>
              <p:spPr>
                <a:xfrm rot="10800000" flipH="1">
                  <a:off x="-988000" y="2269550"/>
                  <a:ext cx="174600" cy="17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FF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4C3373A-F322-46F9-A505-E94835A130CD}"/>
                  </a:ext>
                </a:extLst>
              </p:cNvPr>
              <p:cNvSpPr/>
              <p:nvPr/>
            </p:nvSpPr>
            <p:spPr>
              <a:xfrm>
                <a:off x="2779798" y="3544558"/>
                <a:ext cx="677918" cy="677918"/>
              </a:xfrm>
              <a:prstGeom prst="rect">
                <a:avLst/>
              </a:prstGeom>
              <a:solidFill>
                <a:srgbClr val="C4D9FC">
                  <a:alpha val="61176"/>
                </a:srgbClr>
              </a:solidFill>
              <a:ln>
                <a:solidFill>
                  <a:srgbClr val="8BB5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3A3CC5-F6CC-4A04-A225-0E522FA79542}"/>
                </a:ext>
              </a:extLst>
            </p:cNvPr>
            <p:cNvSpPr txBox="1"/>
            <p:nvPr/>
          </p:nvSpPr>
          <p:spPr>
            <a:xfrm>
              <a:off x="2928836" y="2989624"/>
              <a:ext cx="1102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Frame 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B2EF187-A7D0-49BA-BF41-A03237884606}"/>
              </a:ext>
            </a:extLst>
          </p:cNvPr>
          <p:cNvGrpSpPr/>
          <p:nvPr/>
        </p:nvGrpSpPr>
        <p:grpSpPr>
          <a:xfrm>
            <a:off x="5595920" y="3304668"/>
            <a:ext cx="1514465" cy="1548353"/>
            <a:chOff x="5595920" y="2989624"/>
            <a:chExt cx="1514465" cy="15483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607D7EE-352B-4516-ADBC-C7BEA3052166}"/>
                </a:ext>
              </a:extLst>
            </p:cNvPr>
            <p:cNvGrpSpPr/>
            <p:nvPr/>
          </p:nvGrpSpPr>
          <p:grpSpPr>
            <a:xfrm>
              <a:off x="5672560" y="3273400"/>
              <a:ext cx="1437825" cy="1264577"/>
              <a:chOff x="4239395" y="3241256"/>
              <a:chExt cx="1437825" cy="1264577"/>
            </a:xfrm>
          </p:grpSpPr>
          <p:grpSp>
            <p:nvGrpSpPr>
              <p:cNvPr id="28" name="Google Shape;222;p24">
                <a:extLst>
                  <a:ext uri="{FF2B5EF4-FFF2-40B4-BE49-F238E27FC236}">
                    <a16:creationId xmlns:a16="http://schemas.microsoft.com/office/drawing/2014/main" id="{E4DF4AAC-F9AB-4C25-A58D-C98E1FD61854}"/>
                  </a:ext>
                </a:extLst>
              </p:cNvPr>
              <p:cNvGrpSpPr/>
              <p:nvPr/>
            </p:nvGrpSpPr>
            <p:grpSpPr>
              <a:xfrm>
                <a:off x="4300338" y="3241256"/>
                <a:ext cx="1376882" cy="1231494"/>
                <a:chOff x="-988000" y="2022347"/>
                <a:chExt cx="471600" cy="421803"/>
              </a:xfrm>
            </p:grpSpPr>
            <p:cxnSp>
              <p:nvCxnSpPr>
                <p:cNvPr id="29" name="Google Shape;223;p24">
                  <a:extLst>
                    <a:ext uri="{FF2B5EF4-FFF2-40B4-BE49-F238E27FC236}">
                      <a16:creationId xmlns:a16="http://schemas.microsoft.com/office/drawing/2014/main" id="{A3954FD0-4364-421C-9236-59EEED0CD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813400" y="2022347"/>
                  <a:ext cx="0" cy="25185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FF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224;p24">
                  <a:extLst>
                    <a:ext uri="{FF2B5EF4-FFF2-40B4-BE49-F238E27FC236}">
                      <a16:creationId xmlns:a16="http://schemas.microsoft.com/office/drawing/2014/main" id="{27712901-DDE5-4655-AFC1-42987E40D9FB}"/>
                    </a:ext>
                  </a:extLst>
                </p:cNvPr>
                <p:cNvCxnSpPr/>
                <p:nvPr/>
              </p:nvCxnSpPr>
              <p:spPr>
                <a:xfrm rot="10800000">
                  <a:off x="-813400" y="2269500"/>
                  <a:ext cx="297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225;p24">
                  <a:extLst>
                    <a:ext uri="{FF2B5EF4-FFF2-40B4-BE49-F238E27FC236}">
                      <a16:creationId xmlns:a16="http://schemas.microsoft.com/office/drawing/2014/main" id="{83E92F49-84DF-4E1B-BB85-D11F9AD3A4DB}"/>
                    </a:ext>
                  </a:extLst>
                </p:cNvPr>
                <p:cNvCxnSpPr/>
                <p:nvPr/>
              </p:nvCxnSpPr>
              <p:spPr>
                <a:xfrm rot="10800000" flipH="1">
                  <a:off x="-988000" y="2269550"/>
                  <a:ext cx="174600" cy="17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FF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E01A7F7-ABFB-4EE2-A721-E7DFCEC398AE}"/>
                  </a:ext>
                </a:extLst>
              </p:cNvPr>
              <p:cNvSpPr/>
              <p:nvPr/>
            </p:nvSpPr>
            <p:spPr>
              <a:xfrm>
                <a:off x="4239395" y="3327633"/>
                <a:ext cx="1178200" cy="1178200"/>
              </a:xfrm>
              <a:prstGeom prst="rect">
                <a:avLst/>
              </a:prstGeom>
              <a:solidFill>
                <a:srgbClr val="C4D9FC">
                  <a:alpha val="61176"/>
                </a:srgbClr>
              </a:solidFill>
              <a:ln>
                <a:solidFill>
                  <a:srgbClr val="8BB5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0874BE7-F870-4831-BDE9-444D149623CF}"/>
                </a:ext>
              </a:extLst>
            </p:cNvPr>
            <p:cNvSpPr txBox="1"/>
            <p:nvPr/>
          </p:nvSpPr>
          <p:spPr>
            <a:xfrm>
              <a:off x="5595920" y="2989624"/>
              <a:ext cx="1102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Frame </a:t>
              </a:r>
              <a:r>
                <a:rPr lang="en-US" b="1" i="1" dirty="0">
                  <a:latin typeface="Roboto" panose="02000000000000000000" pitchFamily="2" charset="0"/>
                  <a:ea typeface="Roboto" panose="02000000000000000000" pitchFamily="2" charset="0"/>
                </a:rPr>
                <a:t>k</a:t>
              </a:r>
              <a:endParaRPr lang="en-US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A16C03-52F4-4742-988B-90699072C355}"/>
              </a:ext>
            </a:extLst>
          </p:cNvPr>
          <p:cNvGrpSpPr/>
          <p:nvPr/>
        </p:nvGrpSpPr>
        <p:grpSpPr>
          <a:xfrm>
            <a:off x="2210065" y="3986888"/>
            <a:ext cx="864084" cy="315811"/>
            <a:chOff x="2133225" y="3533532"/>
            <a:chExt cx="864084" cy="31581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681E9B0-7597-410B-9548-2ACE818B5FDD}"/>
                </a:ext>
              </a:extLst>
            </p:cNvPr>
            <p:cNvSpPr txBox="1"/>
            <p:nvPr/>
          </p:nvSpPr>
          <p:spPr>
            <a:xfrm>
              <a:off x="2133225" y="3533532"/>
              <a:ext cx="864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4A86E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scale+1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0B4C9EA-A164-4254-871A-EC4A54530C15}"/>
                </a:ext>
              </a:extLst>
            </p:cNvPr>
            <p:cNvCxnSpPr>
              <a:cxnSpLocks/>
            </p:cNvCxnSpPr>
            <p:nvPr/>
          </p:nvCxnSpPr>
          <p:spPr>
            <a:xfrm>
              <a:off x="2187564" y="3849343"/>
              <a:ext cx="807359" cy="0"/>
            </a:xfrm>
            <a:prstGeom prst="straightConnector1">
              <a:avLst/>
            </a:prstGeom>
            <a:ln w="28575">
              <a:solidFill>
                <a:srgbClr val="4A86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90B9A7B-8693-4C1A-B554-CB43B4A843AF}"/>
              </a:ext>
            </a:extLst>
          </p:cNvPr>
          <p:cNvGrpSpPr/>
          <p:nvPr/>
        </p:nvGrpSpPr>
        <p:grpSpPr>
          <a:xfrm>
            <a:off x="4688618" y="3979554"/>
            <a:ext cx="864084" cy="323145"/>
            <a:chOff x="4611778" y="3526198"/>
            <a:chExt cx="864084" cy="32314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38332B0-E5C9-4E96-802B-8FF7F5C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4668503" y="3849343"/>
              <a:ext cx="807359" cy="0"/>
            </a:xfrm>
            <a:prstGeom prst="straightConnector1">
              <a:avLst/>
            </a:prstGeom>
            <a:ln w="28575">
              <a:solidFill>
                <a:srgbClr val="4A86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DC217B-A282-4BA3-AD1C-D9366122BE37}"/>
                </a:ext>
              </a:extLst>
            </p:cNvPr>
            <p:cNvSpPr txBox="1"/>
            <p:nvPr/>
          </p:nvSpPr>
          <p:spPr>
            <a:xfrm>
              <a:off x="4611778" y="3526198"/>
              <a:ext cx="8640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4A86E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scale +</a:t>
              </a:r>
              <a:r>
                <a:rPr lang="en-US" b="1" i="1" dirty="0">
                  <a:solidFill>
                    <a:srgbClr val="4A86E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49023FA-5B27-403E-9DBA-489425868852}"/>
              </a:ext>
            </a:extLst>
          </p:cNvPr>
          <p:cNvSpPr txBox="1"/>
          <p:nvPr/>
        </p:nvSpPr>
        <p:spPr>
          <a:xfrm>
            <a:off x="311558" y="2880112"/>
            <a:ext cx="816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Sequence of frames with variation in object - Animation</a:t>
            </a:r>
          </a:p>
        </p:txBody>
      </p:sp>
    </p:spTree>
    <p:extLst>
      <p:ext uri="{BB962C8B-B14F-4D97-AF65-F5344CB8AC3E}">
        <p14:creationId xmlns:p14="http://schemas.microsoft.com/office/powerpoint/2010/main" val="123991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24;p30">
            <a:extLst>
              <a:ext uri="{FF2B5EF4-FFF2-40B4-BE49-F238E27FC236}">
                <a16:creationId xmlns:a16="http://schemas.microsoft.com/office/drawing/2014/main" id="{C9256EE4-8C49-41BB-A973-5C87E8C5CFA8}"/>
              </a:ext>
            </a:extLst>
          </p:cNvPr>
          <p:cNvSpPr/>
          <p:nvPr/>
        </p:nvSpPr>
        <p:spPr>
          <a:xfrm>
            <a:off x="445674" y="3740843"/>
            <a:ext cx="4041802" cy="5775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24;p30">
            <a:extLst>
              <a:ext uri="{FF2B5EF4-FFF2-40B4-BE49-F238E27FC236}">
                <a16:creationId xmlns:a16="http://schemas.microsoft.com/office/drawing/2014/main" id="{3AFEC3D8-CA27-48EC-B7E7-2B0E13692B87}"/>
              </a:ext>
            </a:extLst>
          </p:cNvPr>
          <p:cNvSpPr/>
          <p:nvPr/>
        </p:nvSpPr>
        <p:spPr>
          <a:xfrm>
            <a:off x="445674" y="1506071"/>
            <a:ext cx="4041802" cy="172890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Passing </a:t>
            </a:r>
            <a:r>
              <a:rPr lang="en-US" dirty="0"/>
              <a:t>Texture to Shader - Example</a:t>
            </a:r>
            <a:endParaRPr dirty="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160900" cy="3811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</a:rPr>
              <a:t>CGFscene</a:t>
            </a:r>
            <a:endParaRPr sz="1500" b="1" dirty="0">
              <a:solidFill>
                <a:schemeClr val="dk1"/>
              </a:solidFill>
            </a:endParaRPr>
          </a:p>
          <a:p>
            <a:pPr marL="18288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display(){</a:t>
            </a:r>
          </a:p>
          <a:p>
            <a:pPr marL="36576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6576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this.setActiveShader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this.shaderA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36576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this.texture0.bind();</a:t>
            </a:r>
          </a:p>
          <a:p>
            <a:pPr marL="36576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this.object.display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18288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</a:rPr>
              <a:t>Vertex/</a:t>
            </a:r>
            <a:r>
              <a:rPr lang="en-US" sz="1500" b="1" dirty="0">
                <a:solidFill>
                  <a:schemeClr val="dk1"/>
                </a:solidFill>
              </a:rPr>
              <a:t>Fragment</a:t>
            </a:r>
            <a:r>
              <a:rPr lang="en" sz="1500" b="1" dirty="0">
                <a:solidFill>
                  <a:schemeClr val="dk1"/>
                </a:solidFill>
              </a:rPr>
              <a:t> shader</a:t>
            </a:r>
            <a:endParaRPr sz="1500" b="1" dirty="0">
              <a:solidFill>
                <a:schemeClr val="dk1"/>
              </a:solidFill>
            </a:endParaRPr>
          </a:p>
          <a:p>
            <a:pPr marL="182880" lv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</a:t>
            </a:r>
            <a:r>
              <a:rPr lang="en-U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sampler2D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uSampler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182880" lv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marL="182880" lv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b="1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And what if we want more than one texture?</a:t>
            </a:r>
          </a:p>
        </p:txBody>
      </p:sp>
      <p:sp>
        <p:nvSpPr>
          <p:cNvPr id="328" name="Google Shape;3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7" name="Google Shape;331;p30">
            <a:extLst>
              <a:ext uri="{FF2B5EF4-FFF2-40B4-BE49-F238E27FC236}">
                <a16:creationId xmlns:a16="http://schemas.microsoft.com/office/drawing/2014/main" id="{1B35C534-30B1-4D76-B9AF-DCDF7C7E6B96}"/>
              </a:ext>
            </a:extLst>
          </p:cNvPr>
          <p:cNvSpPr txBox="1"/>
          <p:nvPr/>
        </p:nvSpPr>
        <p:spPr>
          <a:xfrm>
            <a:off x="4847776" y="2309323"/>
            <a:ext cx="2882362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Bind texture0 to WebGL context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" name="Google Shape;332;p30">
            <a:extLst>
              <a:ext uri="{FF2B5EF4-FFF2-40B4-BE49-F238E27FC236}">
                <a16:creationId xmlns:a16="http://schemas.microsoft.com/office/drawing/2014/main" id="{08F770ED-842A-4282-8435-D53C8DA50D3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365607" y="2533723"/>
            <a:ext cx="1482169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331;p30">
            <a:extLst>
              <a:ext uri="{FF2B5EF4-FFF2-40B4-BE49-F238E27FC236}">
                <a16:creationId xmlns:a16="http://schemas.microsoft.com/office/drawing/2014/main" id="{45E32B60-153E-4AF8-A6EE-D6442B59AE61}"/>
              </a:ext>
            </a:extLst>
          </p:cNvPr>
          <p:cNvSpPr txBox="1"/>
          <p:nvPr/>
        </p:nvSpPr>
        <p:spPr>
          <a:xfrm>
            <a:off x="4831560" y="3714221"/>
            <a:ext cx="3275096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Where is </a:t>
            </a:r>
            <a:r>
              <a:rPr lang="en-US" b="1" dirty="0" err="1">
                <a:solidFill>
                  <a:srgbClr val="4A86E8"/>
                </a:solidFill>
                <a:latin typeface="Consolas" panose="020B0609020204030204" pitchFamily="49" charset="0"/>
                <a:ea typeface="Roboto"/>
                <a:cs typeface="Roboto"/>
                <a:sym typeface="Roboto"/>
              </a:rPr>
              <a:t>uSampler</a:t>
            </a: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defined?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" name="Google Shape;332;p30">
            <a:extLst>
              <a:ext uri="{FF2B5EF4-FFF2-40B4-BE49-F238E27FC236}">
                <a16:creationId xmlns:a16="http://schemas.microsoft.com/office/drawing/2014/main" id="{CED10C0F-8F6F-4A2F-BC19-E324462A0F1E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550024" y="3938621"/>
            <a:ext cx="1281536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91803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24;p30">
            <a:extLst>
              <a:ext uri="{FF2B5EF4-FFF2-40B4-BE49-F238E27FC236}">
                <a16:creationId xmlns:a16="http://schemas.microsoft.com/office/drawing/2014/main" id="{D5194DA4-D2D6-4697-80DF-16AA15CE9792}"/>
              </a:ext>
            </a:extLst>
          </p:cNvPr>
          <p:cNvSpPr/>
          <p:nvPr/>
        </p:nvSpPr>
        <p:spPr>
          <a:xfrm>
            <a:off x="407254" y="3427079"/>
            <a:ext cx="6085754" cy="56394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24;p30">
            <a:extLst>
              <a:ext uri="{FF2B5EF4-FFF2-40B4-BE49-F238E27FC236}">
                <a16:creationId xmlns:a16="http://schemas.microsoft.com/office/drawing/2014/main" id="{9763AEEA-620B-4747-B91C-CBA8F825D239}"/>
              </a:ext>
            </a:extLst>
          </p:cNvPr>
          <p:cNvSpPr/>
          <p:nvPr/>
        </p:nvSpPr>
        <p:spPr>
          <a:xfrm>
            <a:off x="407254" y="1644384"/>
            <a:ext cx="2919933" cy="52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Passing </a:t>
            </a:r>
            <a:r>
              <a:rPr lang="en-US" dirty="0"/>
              <a:t>Multiple Textures to Shader</a:t>
            </a:r>
            <a:endParaRPr dirty="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WebGL has a global array of references to textures – </a:t>
            </a: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texture units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/>
                <a:sym typeface="Consolas"/>
              </a:rPr>
              <a:t>CGFtexture.bind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/>
                <a:sym typeface="Consolas"/>
              </a:rPr>
              <a:t>(</a:t>
            </a:r>
            <a:r>
              <a:rPr lang="en-US" b="1" i="1" dirty="0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/>
                <a:sym typeface="Consolas"/>
              </a:rPr>
              <a:t>unit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/>
                <a:sym typeface="Consolas"/>
              </a:rPr>
              <a:t>)</a:t>
            </a: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Consolas" panose="020B0609020204030204" pitchFamily="49" charset="0"/>
              <a:ea typeface="Roboto" panose="02000000000000000000" pitchFamily="2" charset="0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The </a:t>
            </a:r>
            <a:r>
              <a:rPr lang="en-US" b="1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unit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 parameter is the </a:t>
            </a: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texture unit 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to which the texture is bound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By default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Consolas"/>
                <a:sym typeface="Consolas"/>
              </a:rPr>
              <a:t>, </a:t>
            </a:r>
            <a:r>
              <a:rPr lang="en-US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sym typeface="Consolas"/>
              </a:rPr>
              <a:t>CGFscene</a:t>
            </a:r>
            <a:r>
              <a:rPr lang="en-US" dirty="0">
                <a:solidFill>
                  <a:schemeClr val="dk1"/>
                </a:solidFill>
                <a:latin typeface="Consolas"/>
                <a:sym typeface="Consolas"/>
              </a:rPr>
              <a:t> 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Consolas"/>
              </a:rPr>
              <a:t>passes the texture at </a:t>
            </a:r>
            <a:r>
              <a:rPr lang="en-US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sym typeface="Consolas"/>
              </a:rPr>
              <a:t>unit = 0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sym typeface="Consolas"/>
              </a:rPr>
              <a:t> as </a:t>
            </a:r>
            <a:r>
              <a:rPr lang="en-US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sym typeface="Consolas"/>
              </a:rPr>
              <a:t>uSampler</a:t>
            </a:r>
            <a:endParaRPr lang="en-US" dirty="0">
              <a:solidFill>
                <a:schemeClr val="dk1"/>
              </a:solidFill>
              <a:highlight>
                <a:srgbClr val="EFEFEF"/>
              </a:highlight>
              <a:latin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highlight>
                <a:srgbClr val="EFEFEF"/>
              </a:highlight>
              <a:latin typeface="Consolas"/>
              <a:sym typeface="Consolas"/>
            </a:endParaRPr>
          </a:p>
          <a:p>
            <a:pPr marL="182880" indent="0">
              <a:lnSpc>
                <a:spcPct val="100000"/>
              </a:lnSpc>
              <a:buNone/>
            </a:pPr>
            <a:r>
              <a:rPr lang="en-US" sz="1200" i="1" dirty="0">
                <a:solidFill>
                  <a:srgbClr val="4A86E8"/>
                </a:solidFill>
                <a:latin typeface="Roboto" panose="02000000000000000000" pitchFamily="2" charset="0"/>
                <a:ea typeface="Roboto" panose="02000000000000000000" pitchFamily="2" charset="0"/>
                <a:sym typeface="Consolas"/>
              </a:rPr>
              <a:t>pseudo-code</a:t>
            </a:r>
          </a:p>
          <a:p>
            <a:pPr marL="182880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sym typeface="Consolas"/>
              </a:rPr>
              <a:t>activeShader.setUniformsValues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sym typeface="Consolas"/>
              </a:rPr>
              <a:t>({</a:t>
            </a:r>
            <a:r>
              <a:rPr lang="en-US" b="1" dirty="0" err="1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sym typeface="Consolas"/>
              </a:rPr>
              <a:t>uSampler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  <a:sym typeface="Consolas"/>
              </a:rPr>
              <a:t>: 0});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highlight>
                <a:srgbClr val="EFEFEF"/>
              </a:highlight>
              <a:latin typeface="Consolas"/>
              <a:sym typeface="Consolas"/>
            </a:endParaRPr>
          </a:p>
        </p:txBody>
      </p:sp>
      <p:sp>
        <p:nvSpPr>
          <p:cNvPr id="328" name="Google Shape;3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3574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94;p28">
            <a:extLst>
              <a:ext uri="{FF2B5EF4-FFF2-40B4-BE49-F238E27FC236}">
                <a16:creationId xmlns:a16="http://schemas.microsoft.com/office/drawing/2014/main" id="{A2799EA7-A986-465B-8DB1-53CCE3C57811}"/>
              </a:ext>
            </a:extLst>
          </p:cNvPr>
          <p:cNvSpPr/>
          <p:nvPr/>
        </p:nvSpPr>
        <p:spPr>
          <a:xfrm>
            <a:off x="311700" y="1158938"/>
            <a:ext cx="5159332" cy="363888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Passing </a:t>
            </a:r>
            <a:r>
              <a:rPr lang="en-US" dirty="0"/>
              <a:t>Multiple Textures - Example</a:t>
            </a:r>
            <a:endParaRPr dirty="0"/>
          </a:p>
        </p:txBody>
      </p:sp>
      <p:sp>
        <p:nvSpPr>
          <p:cNvPr id="328" name="Google Shape;3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5" name="Google Shape;297;p28">
            <a:extLst>
              <a:ext uri="{FF2B5EF4-FFF2-40B4-BE49-F238E27FC236}">
                <a16:creationId xmlns:a16="http://schemas.microsoft.com/office/drawing/2014/main" id="{0FCB076A-C62E-40AA-8B7E-FB965AD3D4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CGFscene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this.shaderA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CGFshader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(...)</a:t>
            </a: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-U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texture1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CGFtexture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(...);</a:t>
            </a:r>
          </a:p>
          <a:p>
            <a:pPr marL="18288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-U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texture2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CGFtexture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(...);</a:t>
            </a:r>
          </a:p>
          <a:p>
            <a:pPr marL="18288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this.shaderA.setUniformsValues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({texture2: 1});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CGFscene.display(){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this.setActiveShader(this.shaderA);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-U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texture1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.bind();</a:t>
            </a:r>
            <a:endParaRPr lang="en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-US" sz="1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texture2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.bind(1);</a:t>
            </a:r>
            <a:endParaRPr lang="en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this.object.display();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" name="Google Shape;302;p28">
            <a:extLst>
              <a:ext uri="{FF2B5EF4-FFF2-40B4-BE49-F238E27FC236}">
                <a16:creationId xmlns:a16="http://schemas.microsoft.com/office/drawing/2014/main" id="{32185173-F923-4991-8FF5-EA5CBABB90BB}"/>
              </a:ext>
            </a:extLst>
          </p:cNvPr>
          <p:cNvSpPr txBox="1"/>
          <p:nvPr/>
        </p:nvSpPr>
        <p:spPr>
          <a:xfrm>
            <a:off x="5732289" y="2167271"/>
            <a:ext cx="2809325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Passing as uniforms values the texture unit for the 2</a:t>
            </a:r>
            <a:r>
              <a:rPr lang="en-US" b="1" baseline="30000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nd</a:t>
            </a: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texture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" name="Google Shape;303;p28">
            <a:extLst>
              <a:ext uri="{FF2B5EF4-FFF2-40B4-BE49-F238E27FC236}">
                <a16:creationId xmlns:a16="http://schemas.microsoft.com/office/drawing/2014/main" id="{044C4A67-4CED-4F01-991C-E2C46AD92894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473515" y="2391671"/>
            <a:ext cx="258774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302;p28">
            <a:extLst>
              <a:ext uri="{FF2B5EF4-FFF2-40B4-BE49-F238E27FC236}">
                <a16:creationId xmlns:a16="http://schemas.microsoft.com/office/drawing/2014/main" id="{69EB7CFA-C527-4516-9B7A-C4C4F3901838}"/>
              </a:ext>
            </a:extLst>
          </p:cNvPr>
          <p:cNvSpPr txBox="1"/>
          <p:nvPr/>
        </p:nvSpPr>
        <p:spPr>
          <a:xfrm>
            <a:off x="5744028" y="3406467"/>
            <a:ext cx="2809325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Binding textures to units 0 and 1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" name="Google Shape;303;p28">
            <a:extLst>
              <a:ext uri="{FF2B5EF4-FFF2-40B4-BE49-F238E27FC236}">
                <a16:creationId xmlns:a16="http://schemas.microsoft.com/office/drawing/2014/main" id="{A1B879B7-A096-4AEB-A969-CD361206D462}"/>
              </a:ext>
            </a:extLst>
          </p:cNvPr>
          <p:cNvCxnSpPr>
            <a:cxnSpLocks/>
            <a:stCxn id="23" idx="1"/>
            <a:endCxn id="25" idx="2"/>
          </p:cNvCxnSpPr>
          <p:nvPr/>
        </p:nvCxnSpPr>
        <p:spPr>
          <a:xfrm flipH="1">
            <a:off x="2992342" y="3630867"/>
            <a:ext cx="2751686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304;p28">
            <a:extLst>
              <a:ext uri="{FF2B5EF4-FFF2-40B4-BE49-F238E27FC236}">
                <a16:creationId xmlns:a16="http://schemas.microsoft.com/office/drawing/2014/main" id="{3815E3A1-F91E-4FBC-AA9E-E11F851AA5CA}"/>
              </a:ext>
            </a:extLst>
          </p:cNvPr>
          <p:cNvSpPr/>
          <p:nvPr/>
        </p:nvSpPr>
        <p:spPr>
          <a:xfrm>
            <a:off x="2928992" y="3449522"/>
            <a:ext cx="63350" cy="362690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185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94;p28">
            <a:extLst>
              <a:ext uri="{FF2B5EF4-FFF2-40B4-BE49-F238E27FC236}">
                <a16:creationId xmlns:a16="http://schemas.microsoft.com/office/drawing/2014/main" id="{A2799EA7-A986-465B-8DB1-53CCE3C57811}"/>
              </a:ext>
            </a:extLst>
          </p:cNvPr>
          <p:cNvSpPr/>
          <p:nvPr/>
        </p:nvSpPr>
        <p:spPr>
          <a:xfrm>
            <a:off x="311700" y="1152475"/>
            <a:ext cx="5432328" cy="291237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Passing </a:t>
            </a:r>
            <a:r>
              <a:rPr lang="en-US" dirty="0"/>
              <a:t>Multiple Textures - Example</a:t>
            </a:r>
            <a:endParaRPr dirty="0"/>
          </a:p>
        </p:txBody>
      </p:sp>
      <p:sp>
        <p:nvSpPr>
          <p:cNvPr id="328" name="Google Shape;3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5" name="Google Shape;297;p28">
            <a:extLst>
              <a:ext uri="{FF2B5EF4-FFF2-40B4-BE49-F238E27FC236}">
                <a16:creationId xmlns:a16="http://schemas.microsoft.com/office/drawing/2014/main" id="{0FCB076A-C62E-40AA-8B7E-FB965AD3D4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2912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varying vec2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vTextureCoord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sampler2D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uSampler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sampler2D texture2;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</a:p>
          <a:p>
            <a:pPr marL="182880" lv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vec4 color = texture2D(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uSampler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vTextureCoord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182880" lv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marL="182880" lvl="0" indent="0">
              <a:lnSpc>
                <a:spcPct val="100000"/>
              </a:lnSpc>
              <a:buNone/>
            </a:pPr>
            <a:endParaRPr lang="en-US"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>
              <a:lnSpc>
                <a:spcPct val="100000"/>
              </a:lnSpc>
              <a:buNone/>
            </a:pPr>
            <a:r>
              <a:rPr lang="en-US" sz="15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gl_FragColor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…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" name="Google Shape;302;p28">
            <a:extLst>
              <a:ext uri="{FF2B5EF4-FFF2-40B4-BE49-F238E27FC236}">
                <a16:creationId xmlns:a16="http://schemas.microsoft.com/office/drawing/2014/main" id="{69EB7CFA-C527-4516-9B7A-C4C4F3901838}"/>
              </a:ext>
            </a:extLst>
          </p:cNvPr>
          <p:cNvSpPr txBox="1"/>
          <p:nvPr/>
        </p:nvSpPr>
        <p:spPr>
          <a:xfrm>
            <a:off x="5782272" y="1600718"/>
            <a:ext cx="2730705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Texture passed by </a:t>
            </a:r>
            <a:r>
              <a:rPr lang="en-US" b="1" dirty="0" err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CGFscene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" name="Google Shape;303;p28">
            <a:extLst>
              <a:ext uri="{FF2B5EF4-FFF2-40B4-BE49-F238E27FC236}">
                <a16:creationId xmlns:a16="http://schemas.microsoft.com/office/drawing/2014/main" id="{A1B879B7-A096-4AEB-A969-CD361206D46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279936" y="1825118"/>
            <a:ext cx="2502336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302;p28">
            <a:extLst>
              <a:ext uri="{FF2B5EF4-FFF2-40B4-BE49-F238E27FC236}">
                <a16:creationId xmlns:a16="http://schemas.microsoft.com/office/drawing/2014/main" id="{69264573-F0A4-4B45-868A-6CC8E9AFA2FB}"/>
              </a:ext>
            </a:extLst>
          </p:cNvPr>
          <p:cNvSpPr txBox="1"/>
          <p:nvPr/>
        </p:nvSpPr>
        <p:spPr>
          <a:xfrm>
            <a:off x="5782272" y="2045170"/>
            <a:ext cx="2730705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Texture passed by our code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" name="Google Shape;303;p28">
            <a:extLst>
              <a:ext uri="{FF2B5EF4-FFF2-40B4-BE49-F238E27FC236}">
                <a16:creationId xmlns:a16="http://schemas.microsoft.com/office/drawing/2014/main" id="{04A8FC5C-7E5F-4EDA-BD81-F914256B9661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279936" y="2269570"/>
            <a:ext cx="2502336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302;p28">
            <a:extLst>
              <a:ext uri="{FF2B5EF4-FFF2-40B4-BE49-F238E27FC236}">
                <a16:creationId xmlns:a16="http://schemas.microsoft.com/office/drawing/2014/main" id="{75142183-D8CC-4198-AC0B-440A15BABC43}"/>
              </a:ext>
            </a:extLst>
          </p:cNvPr>
          <p:cNvSpPr txBox="1"/>
          <p:nvPr/>
        </p:nvSpPr>
        <p:spPr>
          <a:xfrm>
            <a:off x="5782272" y="1143398"/>
            <a:ext cx="2562589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texture coordinates from vertex shader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303;p28">
            <a:extLst>
              <a:ext uri="{FF2B5EF4-FFF2-40B4-BE49-F238E27FC236}">
                <a16:creationId xmlns:a16="http://schemas.microsoft.com/office/drawing/2014/main" id="{0A0FE304-D31C-4D37-9BE8-EA74B1731F35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3320314" y="1367798"/>
            <a:ext cx="2461958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BEFA822-3D95-46E8-8E9F-90A422795253}"/>
              </a:ext>
            </a:extLst>
          </p:cNvPr>
          <p:cNvGrpSpPr/>
          <p:nvPr/>
        </p:nvGrpSpPr>
        <p:grpSpPr>
          <a:xfrm>
            <a:off x="1951744" y="3094939"/>
            <a:ext cx="3880437" cy="215209"/>
            <a:chOff x="6216382" y="4408910"/>
            <a:chExt cx="3880437" cy="215209"/>
          </a:xfrm>
        </p:grpSpPr>
        <p:cxnSp>
          <p:nvCxnSpPr>
            <p:cNvPr id="25" name="Google Shape;286;p27">
              <a:extLst>
                <a:ext uri="{FF2B5EF4-FFF2-40B4-BE49-F238E27FC236}">
                  <a16:creationId xmlns:a16="http://schemas.microsoft.com/office/drawing/2014/main" id="{2B09FF0A-8154-4C51-96A8-6C1AF26DF3D9}"/>
                </a:ext>
              </a:extLst>
            </p:cNvPr>
            <p:cNvCxnSpPr>
              <a:cxnSpLocks/>
            </p:cNvCxnSpPr>
            <p:nvPr/>
          </p:nvCxnSpPr>
          <p:spPr>
            <a:xfrm>
              <a:off x="6216382" y="4408910"/>
              <a:ext cx="95055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Google Shape;287;p27">
              <a:extLst>
                <a:ext uri="{FF2B5EF4-FFF2-40B4-BE49-F238E27FC236}">
                  <a16:creationId xmlns:a16="http://schemas.microsoft.com/office/drawing/2014/main" id="{75FD1C73-7680-43BF-8DF8-EA8D3A0CC06F}"/>
                </a:ext>
              </a:extLst>
            </p:cNvPr>
            <p:cNvSpPr/>
            <p:nvPr/>
          </p:nvSpPr>
          <p:spPr>
            <a:xfrm>
              <a:off x="6709825" y="4408910"/>
              <a:ext cx="3386994" cy="215209"/>
            </a:xfrm>
            <a:custGeom>
              <a:avLst/>
              <a:gdLst/>
              <a:ahLst/>
              <a:cxnLst/>
              <a:rect l="l" t="t" r="r" b="b"/>
              <a:pathLst>
                <a:path w="27979" h="9549" extrusionOk="0">
                  <a:moveTo>
                    <a:pt x="0" y="0"/>
                  </a:moveTo>
                  <a:lnTo>
                    <a:pt x="0" y="9549"/>
                  </a:lnTo>
                  <a:lnTo>
                    <a:pt x="27979" y="9549"/>
                  </a:lnTo>
                </a:path>
              </a:pathLst>
            </a:cu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" name="Google Shape;302;p28">
            <a:extLst>
              <a:ext uri="{FF2B5EF4-FFF2-40B4-BE49-F238E27FC236}">
                <a16:creationId xmlns:a16="http://schemas.microsoft.com/office/drawing/2014/main" id="{9FA05603-4074-4382-BA37-C743E7433F6A}"/>
              </a:ext>
            </a:extLst>
          </p:cNvPr>
          <p:cNvSpPr txBox="1"/>
          <p:nvPr/>
        </p:nvSpPr>
        <p:spPr>
          <a:xfrm>
            <a:off x="5797640" y="3083087"/>
            <a:ext cx="2624061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Shader function that retrieves a </a:t>
            </a:r>
            <a:r>
              <a:rPr lang="en-US" b="1" dirty="0" err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texel</a:t>
            </a:r>
            <a:r>
              <a:rPr lang="en-US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from the sampler at specified coordinates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7130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1EEE-AA27-4FC2-AD67-803B7D04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Documentation and guides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A1308-827A-46E5-8C55-ED1683621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Introduction to shaders using GLSL (presentation at Moodle)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GLSL Reference Card (available on Moodle)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600" dirty="0" err="1"/>
              <a:t>WebCGF</a:t>
            </a:r>
            <a:r>
              <a:rPr lang="en-US" sz="1600" dirty="0"/>
              <a:t> documentation for </a:t>
            </a:r>
            <a:r>
              <a:rPr lang="en-US" sz="1600" dirty="0" err="1"/>
              <a:t>CGFshader</a:t>
            </a:r>
            <a:endParaRPr lang="en-US" sz="1600" dirty="0"/>
          </a:p>
          <a:p>
            <a:pPr marL="182880" indent="0">
              <a:spcAft>
                <a:spcPts val="600"/>
              </a:spcAft>
              <a:buNone/>
            </a:pPr>
            <a:r>
              <a:rPr lang="en-US" sz="1600" dirty="0">
                <a:hlinkClick r:id="rId2"/>
              </a:rPr>
              <a:t>https://paginas.fe.up.pt/~ruirodrig/pub/sw/webcgf/docs/#!/api/CGFshader</a:t>
            </a:r>
            <a:endParaRPr lang="en-US" sz="16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Texture2D function</a:t>
            </a:r>
          </a:p>
          <a:p>
            <a:pPr marL="182880" indent="0">
              <a:spcAft>
                <a:spcPts val="600"/>
              </a:spcAft>
              <a:buNone/>
            </a:pPr>
            <a:r>
              <a:rPr lang="en-US" sz="1600" dirty="0">
                <a:hlinkClick r:id="rId3"/>
              </a:rPr>
              <a:t>https://thebookofshaders.com/glossary/?search=texture2D</a:t>
            </a:r>
            <a:endParaRPr lang="en-US" sz="16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1600" dirty="0"/>
              <a:t>WebGL Shaders Tutorial</a:t>
            </a:r>
          </a:p>
          <a:p>
            <a:pPr marL="182880" indent="0">
              <a:spcAft>
                <a:spcPts val="600"/>
              </a:spcAft>
              <a:buNone/>
            </a:pPr>
            <a:r>
              <a:rPr lang="en-US" sz="1600" dirty="0">
                <a:hlinkClick r:id="rId4"/>
              </a:rPr>
              <a:t>https://webglfundamentals.org/webgl/lessons/webgl-shaders-and-glsl.html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0D68-D460-4E24-9B6C-0D7808E87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876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7990B-AC1A-430A-92D4-81337793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11" y="1714001"/>
            <a:ext cx="4221880" cy="2253638"/>
          </a:xfrm>
          <a:prstGeom prst="rect">
            <a:avLst/>
          </a:prstGeom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Graphics Pipeline - Visualization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35A1F-EB17-4C4B-A484-4EF9440F52CD}"/>
              </a:ext>
            </a:extLst>
          </p:cNvPr>
          <p:cNvSpPr txBox="1"/>
          <p:nvPr/>
        </p:nvSpPr>
        <p:spPr>
          <a:xfrm>
            <a:off x="183092" y="2238349"/>
            <a:ext cx="160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4A86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Vertices defined for </a:t>
            </a:r>
            <a:r>
              <a:rPr lang="en-US" b="1" dirty="0" err="1">
                <a:solidFill>
                  <a:srgbClr val="4A86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CGFobject</a:t>
            </a:r>
            <a:endParaRPr lang="en-US" b="1" dirty="0">
              <a:solidFill>
                <a:srgbClr val="4A86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0DE7B7-9B61-4DB8-A27C-F994C065BEB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85709" y="2499959"/>
            <a:ext cx="427640" cy="469"/>
          </a:xfrm>
          <a:prstGeom prst="line">
            <a:avLst/>
          </a:prstGeom>
          <a:ln w="28575">
            <a:solidFill>
              <a:srgbClr val="4A86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DDC996-00B1-4EC6-A9B7-8377E16E9E5C}"/>
              </a:ext>
            </a:extLst>
          </p:cNvPr>
          <p:cNvSpPr txBox="1"/>
          <p:nvPr/>
        </p:nvSpPr>
        <p:spPr>
          <a:xfrm>
            <a:off x="3445833" y="1131607"/>
            <a:ext cx="176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A86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Vertices positioned in screen space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1689DE-80B7-4071-B38E-09907484A4D7}"/>
              </a:ext>
            </a:extLst>
          </p:cNvPr>
          <p:cNvSpPr txBox="1"/>
          <p:nvPr/>
        </p:nvSpPr>
        <p:spPr>
          <a:xfrm>
            <a:off x="6565671" y="1556752"/>
            <a:ext cx="1883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A86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 of primitive defined in </a:t>
            </a:r>
            <a:r>
              <a:rPr lang="en-US" b="1" dirty="0" err="1">
                <a:solidFill>
                  <a:srgbClr val="4A86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CGFobject</a:t>
            </a:r>
            <a:endParaRPr lang="en-US" b="1" dirty="0">
              <a:solidFill>
                <a:srgbClr val="4A86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7FA44-F08C-4669-BD3C-416769FA42CF}"/>
              </a:ext>
            </a:extLst>
          </p:cNvPr>
          <p:cNvSpPr txBox="1"/>
          <p:nvPr/>
        </p:nvSpPr>
        <p:spPr>
          <a:xfrm>
            <a:off x="6565671" y="2640466"/>
            <a:ext cx="1883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A86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Connecting vertices according to indices from </a:t>
            </a:r>
            <a:r>
              <a:rPr lang="en-US" b="1" dirty="0" err="1">
                <a:solidFill>
                  <a:srgbClr val="4A86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CGFobject</a:t>
            </a:r>
            <a:endParaRPr lang="en-US" b="1" dirty="0">
              <a:solidFill>
                <a:srgbClr val="4A86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9770A3-C557-4441-B7CB-826401DF8839}"/>
              </a:ext>
            </a:extLst>
          </p:cNvPr>
          <p:cNvSpPr txBox="1"/>
          <p:nvPr/>
        </p:nvSpPr>
        <p:spPr>
          <a:xfrm>
            <a:off x="4755936" y="4053718"/>
            <a:ext cx="2098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A86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Fragments contains data for each pixel of the primitive’s vertices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3F5CF7-F700-4E52-B27F-6B7C1E73AF7A}"/>
              </a:ext>
            </a:extLst>
          </p:cNvPr>
          <p:cNvSpPr txBox="1"/>
          <p:nvPr/>
        </p:nvSpPr>
        <p:spPr>
          <a:xfrm>
            <a:off x="1465743" y="4298408"/>
            <a:ext cx="2362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A86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Remaining fragments are defined using interpolation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F2BE31-1F34-4391-9C88-3CBBB8CD293C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326500" y="1654827"/>
            <a:ext cx="1" cy="312286"/>
          </a:xfrm>
          <a:prstGeom prst="line">
            <a:avLst/>
          </a:prstGeom>
          <a:ln w="28575">
            <a:solidFill>
              <a:srgbClr val="4A86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4C91C0-2414-4ECB-BBD3-E0F1362FB672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277360" y="1815355"/>
            <a:ext cx="288311" cy="3007"/>
          </a:xfrm>
          <a:prstGeom prst="line">
            <a:avLst/>
          </a:prstGeom>
          <a:ln w="28575">
            <a:solidFill>
              <a:srgbClr val="4A86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838104-CEFE-4E1D-ADF6-ACC7D8A1CE54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277361" y="3009798"/>
            <a:ext cx="288310" cy="794"/>
          </a:xfrm>
          <a:prstGeom prst="line">
            <a:avLst/>
          </a:prstGeom>
          <a:ln w="28575">
            <a:solidFill>
              <a:srgbClr val="4A86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ABB7459-D9C3-4C94-A841-84F1164D9AB6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4322440" y="3915052"/>
            <a:ext cx="433497" cy="507998"/>
          </a:xfrm>
          <a:prstGeom prst="bentConnector2">
            <a:avLst/>
          </a:prstGeom>
          <a:ln w="28575">
            <a:solidFill>
              <a:srgbClr val="4A86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FA656C-62A8-4D01-927B-C468D122BCC6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646846" y="3920891"/>
            <a:ext cx="0" cy="377517"/>
          </a:xfrm>
          <a:prstGeom prst="line">
            <a:avLst/>
          </a:prstGeom>
          <a:ln w="28575">
            <a:solidFill>
              <a:srgbClr val="4A86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9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Graphics Pipeline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E0D9A-F108-4229-923E-3A4DF4E26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Inputs</a:t>
            </a:r>
          </a:p>
          <a:p>
            <a:pPr fontAlgn="base"/>
            <a:r>
              <a:rPr lang="en-US" b="1" dirty="0"/>
              <a:t>Vertex shading</a:t>
            </a:r>
          </a:p>
          <a:p>
            <a:pPr fontAlgn="base"/>
            <a:r>
              <a:rPr lang="en-US" dirty="0"/>
              <a:t>Primitive assembly</a:t>
            </a:r>
          </a:p>
          <a:p>
            <a:pPr fontAlgn="base"/>
            <a:r>
              <a:rPr lang="en-US" dirty="0"/>
              <a:t>Geometry shading</a:t>
            </a:r>
          </a:p>
          <a:p>
            <a:pPr fontAlgn="base"/>
            <a:r>
              <a:rPr lang="en-US" dirty="0"/>
              <a:t>Projection and rasterization</a:t>
            </a:r>
          </a:p>
          <a:p>
            <a:pPr fontAlgn="base"/>
            <a:r>
              <a:rPr lang="en-US" b="1" dirty="0"/>
              <a:t>Fragment shading</a:t>
            </a:r>
          </a:p>
          <a:p>
            <a:pPr fontAlgn="base"/>
            <a:r>
              <a:rPr lang="en-US" dirty="0"/>
              <a:t>Raster operations</a:t>
            </a:r>
          </a:p>
          <a:p>
            <a:pPr fontAlgn="base"/>
            <a:r>
              <a:rPr lang="en-US" dirty="0"/>
              <a:t>Output to screen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848D4E-C399-47B4-8D80-572E75B45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58" y="896384"/>
            <a:ext cx="3274984" cy="37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31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Shaders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5EDEA5-E54F-407D-B499-F588CC784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956320" cy="3416400"/>
          </a:xfrm>
        </p:spPr>
        <p:txBody>
          <a:bodyPr/>
          <a:lstStyle/>
          <a:p>
            <a:pPr marL="11430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dirty="0"/>
              <a:t>Small programs receive and manipulate data on the 3D scene: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Vertex shaders </a:t>
            </a:r>
            <a:r>
              <a:rPr lang="en-US" dirty="0"/>
              <a:t>- Manipulate and define properties </a:t>
            </a:r>
            <a:r>
              <a:rPr lang="en-US" b="1" dirty="0"/>
              <a:t>for each vertex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Fragment shaders</a:t>
            </a:r>
            <a:r>
              <a:rPr lang="en-US" dirty="0"/>
              <a:t> - Manipulate and define properties</a:t>
            </a:r>
            <a:r>
              <a:rPr lang="en-US" b="1" dirty="0"/>
              <a:t> for each fragment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/>
              <a:t>Custom</a:t>
            </a:r>
            <a:r>
              <a:rPr lang="en-US" dirty="0"/>
              <a:t> data may be passed to the shaders from the application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Data may be passed </a:t>
            </a:r>
            <a:r>
              <a:rPr lang="en-US" b="1" dirty="0"/>
              <a:t>from vertex to fragment shader </a:t>
            </a:r>
            <a:r>
              <a:rPr lang="en-US" dirty="0"/>
              <a:t>(not inversely)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02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445136" y="2378208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445136" y="2780544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445136" y="3603504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445136" y="3192024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Shaders in WebGL/WebCGF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In </a:t>
            </a:r>
            <a:r>
              <a:rPr lang="en" b="1" dirty="0">
                <a:solidFill>
                  <a:schemeClr val="dk1"/>
                </a:solidFill>
              </a:rPr>
              <a:t>WebGL</a:t>
            </a:r>
            <a:r>
              <a:rPr lang="en" dirty="0">
                <a:solidFill>
                  <a:schemeClr val="dk1"/>
                </a:solidFill>
              </a:rPr>
              <a:t>, shaders may be loaded as strings and compiled in real time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To apply shaders to a scene using </a:t>
            </a:r>
            <a:r>
              <a:rPr lang="en" b="1" dirty="0">
                <a:solidFill>
                  <a:schemeClr val="dk1"/>
                </a:solidFill>
              </a:rPr>
              <a:t>WebCGF</a:t>
            </a:r>
            <a:r>
              <a:rPr lang="en" dirty="0">
                <a:solidFill>
                  <a:schemeClr val="dk1"/>
                </a:solidFill>
              </a:rPr>
              <a:t>, these are the general steps: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b="1" dirty="0">
                <a:solidFill>
                  <a:schemeClr val="dk1"/>
                </a:solidFill>
              </a:rPr>
              <a:t>Create </a:t>
            </a:r>
            <a:r>
              <a:rPr lang="en" dirty="0">
                <a:solidFill>
                  <a:schemeClr val="dk1"/>
                </a:solidFill>
              </a:rPr>
              <a:t>the shader files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dirty="0">
                <a:solidFill>
                  <a:schemeClr val="dk1"/>
                </a:solidFill>
              </a:rPr>
              <a:t>Load the created files to a </a:t>
            </a:r>
            <a:r>
              <a:rPr lang="en" b="1" i="1" dirty="0">
                <a:solidFill>
                  <a:schemeClr val="dk1"/>
                </a:solidFill>
              </a:rPr>
              <a:t>CGFshader </a:t>
            </a:r>
            <a:r>
              <a:rPr lang="en" dirty="0">
                <a:solidFill>
                  <a:schemeClr val="dk1"/>
                </a:solidFill>
              </a:rPr>
              <a:t>class object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dirty="0">
                <a:solidFill>
                  <a:schemeClr val="dk1"/>
                </a:solidFill>
              </a:rPr>
              <a:t>Set </a:t>
            </a:r>
            <a:r>
              <a:rPr lang="en" i="1" dirty="0">
                <a:solidFill>
                  <a:schemeClr val="dk1"/>
                </a:solidFill>
              </a:rPr>
              <a:t>CGFshader </a:t>
            </a:r>
            <a:r>
              <a:rPr lang="en" dirty="0">
                <a:solidFill>
                  <a:schemeClr val="dk1"/>
                </a:solidFill>
              </a:rPr>
              <a:t>object as the </a:t>
            </a:r>
            <a:r>
              <a:rPr lang="en" b="1" dirty="0">
                <a:solidFill>
                  <a:schemeClr val="dk1"/>
                </a:solidFill>
              </a:rPr>
              <a:t>scene’s active shader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b="1" dirty="0">
                <a:solidFill>
                  <a:schemeClr val="dk1"/>
                </a:solidFill>
              </a:rPr>
              <a:t>Pass values</a:t>
            </a:r>
            <a:r>
              <a:rPr lang="en" dirty="0">
                <a:solidFill>
                  <a:schemeClr val="dk1"/>
                </a:solidFill>
              </a:rPr>
              <a:t> from application to shaders (optional)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307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Structure</a:t>
            </a: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Shader may be defined in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.vert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.frag</a:t>
            </a:r>
            <a:r>
              <a:rPr lang="en">
                <a:solidFill>
                  <a:schemeClr val="dk1"/>
                </a:solidFill>
              </a:rPr>
              <a:t> files, for vertex or fragment shaders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shader program commonly contains: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List of </a:t>
            </a:r>
            <a:r>
              <a:rPr lang="en" b="1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/</a:t>
            </a:r>
            <a:r>
              <a:rPr lang="en" b="1">
                <a:solidFill>
                  <a:schemeClr val="dk1"/>
                </a:solidFill>
              </a:rPr>
              <a:t>output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b="1">
                <a:solidFill>
                  <a:schemeClr val="dk1"/>
                </a:solidFill>
              </a:rPr>
              <a:t>uniform </a:t>
            </a:r>
            <a:r>
              <a:rPr lang="en">
                <a:solidFill>
                  <a:schemeClr val="dk1"/>
                </a:solidFill>
              </a:rPr>
              <a:t>variables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lang="en" b="1" i="1">
                <a:solidFill>
                  <a:schemeClr val="dk1"/>
                </a:solidFill>
              </a:rPr>
              <a:t>main()</a:t>
            </a:r>
            <a:r>
              <a:rPr lang="en" b="1">
                <a:solidFill>
                  <a:schemeClr val="dk1"/>
                </a:solidFill>
              </a:rPr>
              <a:t> function</a:t>
            </a:r>
            <a:r>
              <a:rPr lang="en">
                <a:solidFill>
                  <a:schemeClr val="dk1"/>
                </a:solidFill>
              </a:rPr>
              <a:t>, where input data is processed and output is returned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i="1">
                <a:solidFill>
                  <a:schemeClr val="dk1"/>
                </a:solidFill>
              </a:rPr>
              <a:t>main()</a:t>
            </a:r>
            <a:r>
              <a:rPr lang="en">
                <a:solidFill>
                  <a:schemeClr val="dk1"/>
                </a:solidFill>
              </a:rPr>
              <a:t> function runs for </a:t>
            </a:r>
            <a:r>
              <a:rPr lang="en" b="1">
                <a:solidFill>
                  <a:schemeClr val="dk1"/>
                </a:solidFill>
              </a:rPr>
              <a:t>each vertex </a:t>
            </a:r>
            <a:r>
              <a:rPr lang="en">
                <a:solidFill>
                  <a:schemeClr val="dk1"/>
                </a:solidFill>
              </a:rPr>
              <a:t>or for </a:t>
            </a:r>
            <a:r>
              <a:rPr lang="en" b="1">
                <a:solidFill>
                  <a:schemeClr val="dk1"/>
                </a:solidFill>
              </a:rPr>
              <a:t>each fragment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Vertex Shader</a:t>
            </a:r>
            <a:endParaRPr dirty="0"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vertex shader receives </a:t>
            </a:r>
            <a:r>
              <a:rPr lang="en" b="1">
                <a:solidFill>
                  <a:schemeClr val="dk1"/>
                </a:solidFill>
              </a:rPr>
              <a:t>input</a:t>
            </a:r>
            <a:r>
              <a:rPr lang="en">
                <a:solidFill>
                  <a:schemeClr val="dk1"/>
                </a:solidFill>
              </a:rPr>
              <a:t> relative to: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</a:t>
            </a:r>
            <a:r>
              <a:rPr lang="en" b="1">
                <a:solidFill>
                  <a:schemeClr val="dk1"/>
                </a:solidFill>
              </a:rPr>
              <a:t>vertex </a:t>
            </a:r>
            <a:r>
              <a:rPr lang="en">
                <a:solidFill>
                  <a:schemeClr val="dk1"/>
                </a:solidFill>
              </a:rPr>
              <a:t>(position, normal, texture coordinate)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lights, materials, camera (for illumination model and other functionalities)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custom data</a:t>
            </a:r>
            <a:r>
              <a:rPr lang="en">
                <a:solidFill>
                  <a:schemeClr val="dk1"/>
                </a:solidFill>
              </a:rPr>
              <a:t> provided from the application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vertex shader creates as </a:t>
            </a:r>
            <a:r>
              <a:rPr lang="en" b="1">
                <a:solidFill>
                  <a:schemeClr val="dk1"/>
                </a:solidFill>
              </a:rPr>
              <a:t>output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the </a:t>
            </a:r>
            <a:r>
              <a:rPr lang="en" b="1" u="sng">
                <a:solidFill>
                  <a:schemeClr val="dk1"/>
                </a:solidFill>
              </a:rPr>
              <a:t>calculated position</a:t>
            </a:r>
            <a:r>
              <a:rPr lang="en" u="sng">
                <a:solidFill>
                  <a:schemeClr val="dk1"/>
                </a:solidFill>
              </a:rPr>
              <a:t> for each vertex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to be passed to the </a:t>
            </a:r>
            <a:r>
              <a:rPr lang="en" b="1">
                <a:solidFill>
                  <a:schemeClr val="dk1"/>
                </a:solidFill>
              </a:rPr>
              <a:t>fragment shader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311700" y="3337550"/>
            <a:ext cx="3552000" cy="33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311700" y="2179625"/>
            <a:ext cx="3552000" cy="85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311700" y="1239800"/>
            <a:ext cx="3552000" cy="85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Creating Shaders - Vertex Shader Example</a:t>
            </a: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attribute vec3 aVertexPosition;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attribute vec3 aVertexNormal;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attribute vec2 aTextureCoord;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mat4 uMVMatrix;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mat4 uPMatrix;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uniform mat4 uNMatrix;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gl_Position</a:t>
            </a: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uPMatrix * uMVMatrix * vec4(aVertexPosition, 1.0);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15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330925" y="1239800"/>
            <a:ext cx="3434700" cy="17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Input variables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3912075" y="1231425"/>
            <a:ext cx="418800" cy="17991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A86E8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330925" y="3337550"/>
            <a:ext cx="34347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Main function, processes each vertex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19"/>
          <p:cNvCxnSpPr>
            <a:stCxn id="126" idx="1"/>
          </p:cNvCxnSpPr>
          <p:nvPr/>
        </p:nvCxnSpPr>
        <p:spPr>
          <a:xfrm rot="10800000">
            <a:off x="3970625" y="3505100"/>
            <a:ext cx="3603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8" name="Google Shape;128;p19"/>
          <p:cNvGrpSpPr/>
          <p:nvPr/>
        </p:nvGrpSpPr>
        <p:grpSpPr>
          <a:xfrm>
            <a:off x="812575" y="4280675"/>
            <a:ext cx="5166975" cy="382400"/>
            <a:chOff x="812575" y="4280675"/>
            <a:chExt cx="5166975" cy="382400"/>
          </a:xfrm>
        </p:grpSpPr>
        <p:sp>
          <p:nvSpPr>
            <p:cNvPr id="129" name="Google Shape;129;p19"/>
            <p:cNvSpPr txBox="1"/>
            <p:nvPr/>
          </p:nvSpPr>
          <p:spPr>
            <a:xfrm>
              <a:off x="2079250" y="4327975"/>
              <a:ext cx="39003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A86E8"/>
                  </a:solidFill>
                  <a:latin typeface="Roboto"/>
                  <a:ea typeface="Roboto"/>
                  <a:cs typeface="Roboto"/>
                  <a:sym typeface="Roboto"/>
                </a:rPr>
                <a:t>Output vertex position</a:t>
              </a:r>
              <a:endParaRPr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0" name="Google Shape;130;p19"/>
            <p:cNvCxnSpPr/>
            <p:nvPr/>
          </p:nvCxnSpPr>
          <p:spPr>
            <a:xfrm>
              <a:off x="812575" y="4280675"/>
              <a:ext cx="1189500" cy="0"/>
            </a:xfrm>
            <a:prstGeom prst="straightConnector1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" name="Google Shape;131;p19"/>
            <p:cNvSpPr/>
            <p:nvPr/>
          </p:nvSpPr>
          <p:spPr>
            <a:xfrm>
              <a:off x="1403150" y="4280675"/>
              <a:ext cx="699475" cy="242377"/>
            </a:xfrm>
            <a:custGeom>
              <a:avLst/>
              <a:gdLst/>
              <a:ahLst/>
              <a:cxnLst/>
              <a:rect l="l" t="t" r="r" b="b"/>
              <a:pathLst>
                <a:path w="27979" h="9549" extrusionOk="0">
                  <a:moveTo>
                    <a:pt x="0" y="0"/>
                  </a:moveTo>
                  <a:lnTo>
                    <a:pt x="0" y="9549"/>
                  </a:lnTo>
                  <a:lnTo>
                    <a:pt x="27979" y="9549"/>
                  </a:lnTo>
                </a:path>
              </a:pathLst>
            </a:cu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1627</Words>
  <Application>Microsoft Office PowerPoint</Application>
  <PresentationFormat>On-screen Show (16:9)</PresentationFormat>
  <Paragraphs>338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Consolas</vt:lpstr>
      <vt:lpstr>Roboto</vt:lpstr>
      <vt:lpstr>Montserrat</vt:lpstr>
      <vt:lpstr>Arial</vt:lpstr>
      <vt:lpstr>Simple Light</vt:lpstr>
      <vt:lpstr>TP5 - Shaders</vt:lpstr>
      <vt:lpstr>From object definition to rendering</vt:lpstr>
      <vt:lpstr>Graphics Pipeline - Visualization</vt:lpstr>
      <vt:lpstr>Graphics Pipeline</vt:lpstr>
      <vt:lpstr>Shaders</vt:lpstr>
      <vt:lpstr>Shaders in WebGL/WebCGF</vt:lpstr>
      <vt:lpstr>1   Creating Shaders - Structure</vt:lpstr>
      <vt:lpstr>1   Creating Shaders - Vertex Shader</vt:lpstr>
      <vt:lpstr>1   Creating Shaders - Vertex Shader Example</vt:lpstr>
      <vt:lpstr>1   Creating Shaders - Variables</vt:lpstr>
      <vt:lpstr>1   Creating Shaders - Variables</vt:lpstr>
      <vt:lpstr>1   Creating Shaders - Variables in Vertex Shader </vt:lpstr>
      <vt:lpstr>1   Creating Shaders - Vertex Shader main() function</vt:lpstr>
      <vt:lpstr>Model-View-Projection Matrix</vt:lpstr>
      <vt:lpstr>1   Creating Shaders - Fragment Shader </vt:lpstr>
      <vt:lpstr>1   Creating Shaders - Fragment Shader Example</vt:lpstr>
      <vt:lpstr>2   Loading Shaders using WebCGF library</vt:lpstr>
      <vt:lpstr>3   Applying Shaders - Example</vt:lpstr>
      <vt:lpstr>4   Passing Data from Application to Shaders</vt:lpstr>
      <vt:lpstr>4   Passing Scalar Data to Shader - Example</vt:lpstr>
      <vt:lpstr>4   Passing Scalar Data to Shader - Example</vt:lpstr>
      <vt:lpstr>4   Passing Texture to Shader - Example</vt:lpstr>
      <vt:lpstr>4   Passing Multiple Textures to Shader</vt:lpstr>
      <vt:lpstr>4   Passing Multiple Textures - Example</vt:lpstr>
      <vt:lpstr>4   Passing Multiple Textures - Example</vt:lpstr>
      <vt:lpstr>Documentation and guides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TP5 - Shaders</dc:title>
  <dc:creator>Teresa Matos</dc:creator>
  <cp:lastModifiedBy>Teresa Matos</cp:lastModifiedBy>
  <cp:revision>1</cp:revision>
  <dcterms:created xsi:type="dcterms:W3CDTF">2020-03-27T16:05:38Z</dcterms:created>
  <dcterms:modified xsi:type="dcterms:W3CDTF">2020-03-27T16:05:38Z</dcterms:modified>
</cp:coreProperties>
</file>