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fdad69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fdad69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758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fdad69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fdad69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24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fdad69c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fdad69c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fdad69c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fdad69c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fdad69c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fdad69c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fdad69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fdad69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- </a:t>
            </a:r>
            <a:r>
              <a:rPr lang="en-US" dirty="0"/>
              <a:t>Flag</a:t>
            </a:r>
            <a:endParaRPr b="1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Wave animation</a:t>
            </a:r>
            <a:endParaRPr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14-15 May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  Shaders – </a:t>
            </a:r>
            <a:r>
              <a:rPr lang="en-US" dirty="0"/>
              <a:t>Animated wave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725799" cy="3150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animate the wave effect, we need to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 it horizontally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through time</a:t>
            </a:r>
            <a:endParaRPr lang="en-US" i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phase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variable, representing an offset in the X axis:</a:t>
            </a:r>
          </a:p>
          <a:p>
            <a:pPr marL="285750" indent="-285750">
              <a:spcAft>
                <a:spcPts val="600"/>
              </a:spcAft>
            </a:pP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Starts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with value zero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updated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according to the time between frames (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delta time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9DB8D0-5D1A-4F22-8C77-4D62BF795DFB}"/>
              </a:ext>
            </a:extLst>
          </p:cNvPr>
          <p:cNvGrpSpPr/>
          <p:nvPr/>
        </p:nvGrpSpPr>
        <p:grpSpPr>
          <a:xfrm>
            <a:off x="1466582" y="2954992"/>
            <a:ext cx="5416031" cy="1582710"/>
            <a:chOff x="869507" y="2855099"/>
            <a:chExt cx="5416031" cy="1582710"/>
          </a:xfrm>
        </p:grpSpPr>
        <p:sp>
          <p:nvSpPr>
            <p:cNvPr id="14" name="Google Shape;136;p20">
              <a:extLst>
                <a:ext uri="{FF2B5EF4-FFF2-40B4-BE49-F238E27FC236}">
                  <a16:creationId xmlns:a16="http://schemas.microsoft.com/office/drawing/2014/main" id="{656126C9-3195-4558-8726-4129EC9EEF65}"/>
                </a:ext>
              </a:extLst>
            </p:cNvPr>
            <p:cNvSpPr/>
            <p:nvPr/>
          </p:nvSpPr>
          <p:spPr>
            <a:xfrm>
              <a:off x="869507" y="2855099"/>
              <a:ext cx="5416031" cy="15827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;p19">
              <a:extLst>
                <a:ext uri="{FF2B5EF4-FFF2-40B4-BE49-F238E27FC236}">
                  <a16:creationId xmlns:a16="http://schemas.microsoft.com/office/drawing/2014/main" id="{70D79A40-7794-4FAD-AA78-B54D6D728421}"/>
                </a:ext>
              </a:extLst>
            </p:cNvPr>
            <p:cNvSpPr txBox="1"/>
            <p:nvPr/>
          </p:nvSpPr>
          <p:spPr>
            <a:xfrm>
              <a:off x="968189" y="2855100"/>
              <a:ext cx="5217458" cy="1582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rtl="0"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update(t){</a:t>
              </a:r>
            </a:p>
            <a:p>
              <a:pPr marL="0" lvl="0" rtl="0"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b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this.phase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+= </a:t>
              </a: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deltaTime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</a:p>
            <a:p>
              <a:pPr marL="0" lvl="0" rtl="0"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this.shader.setUniformsValues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({phase: </a:t>
              </a:r>
              <a:r>
                <a:rPr lang="en-US" b="1" dirty="0" err="1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this.phase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});</a:t>
              </a:r>
            </a:p>
            <a:p>
              <a:pPr marL="0" lvl="0" rtl="0"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…</a:t>
              </a:r>
            </a:p>
            <a:p>
              <a:pPr marL="0" lvl="0" rtl="0"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}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6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Shaders – </a:t>
            </a:r>
            <a:r>
              <a:rPr lang="en-US" dirty="0"/>
              <a:t>Animated wave with vehicle’s speed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7182" cy="3150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apply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vehicle’s speed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its value is passed to the </a:t>
            </a:r>
            <a:r>
              <a:rPr lang="en-US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update()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function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Considering the speed function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B45258-E6E1-4553-80BC-B30F89319F69}"/>
              </a:ext>
            </a:extLst>
          </p:cNvPr>
          <p:cNvGrpSpPr/>
          <p:nvPr/>
        </p:nvGrpSpPr>
        <p:grpSpPr>
          <a:xfrm>
            <a:off x="3185939" y="1699927"/>
            <a:ext cx="1616582" cy="528442"/>
            <a:chOff x="3178255" y="1530879"/>
            <a:chExt cx="1616582" cy="5284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D614D1-695D-4C63-ABEF-5C7B5AE543E8}"/>
                </a:ext>
              </a:extLst>
            </p:cNvPr>
            <p:cNvSpPr/>
            <p:nvPr/>
          </p:nvSpPr>
          <p:spPr>
            <a:xfrm>
              <a:off x="3619182" y="1530879"/>
              <a:ext cx="791454" cy="52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B1A93C-5E09-4DB4-8BEE-2DAEF1F12BBD}"/>
                    </a:ext>
                  </a:extLst>
                </p:cNvPr>
                <p:cNvSpPr txBox="1"/>
                <p:nvPr/>
              </p:nvSpPr>
              <p:spPr>
                <a:xfrm>
                  <a:off x="3178255" y="1530879"/>
                  <a:ext cx="1616582" cy="4675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B1A93C-5E09-4DB4-8BEE-2DAEF1F12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255" y="1530879"/>
                  <a:ext cx="1616582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A58851-1E0C-481B-A241-AE22F3D883E2}"/>
              </a:ext>
            </a:extLst>
          </p:cNvPr>
          <p:cNvGrpSpPr/>
          <p:nvPr/>
        </p:nvGrpSpPr>
        <p:grpSpPr>
          <a:xfrm>
            <a:off x="1129553" y="2415793"/>
            <a:ext cx="6339329" cy="2282682"/>
            <a:chOff x="869507" y="2855099"/>
            <a:chExt cx="5416031" cy="1582708"/>
          </a:xfrm>
        </p:grpSpPr>
        <p:sp>
          <p:nvSpPr>
            <p:cNvPr id="16" name="Google Shape;136;p20">
              <a:extLst>
                <a:ext uri="{FF2B5EF4-FFF2-40B4-BE49-F238E27FC236}">
                  <a16:creationId xmlns:a16="http://schemas.microsoft.com/office/drawing/2014/main" id="{3951F4D3-CC99-410B-BA14-00A2F0E6A6D3}"/>
                </a:ext>
              </a:extLst>
            </p:cNvPr>
            <p:cNvSpPr/>
            <p:nvPr/>
          </p:nvSpPr>
          <p:spPr>
            <a:xfrm>
              <a:off x="869507" y="2855099"/>
              <a:ext cx="5416031" cy="15827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;p19">
              <a:extLst>
                <a:ext uri="{FF2B5EF4-FFF2-40B4-BE49-F238E27FC236}">
                  <a16:creationId xmlns:a16="http://schemas.microsoft.com/office/drawing/2014/main" id="{7D0708EA-A49D-46AD-9164-CE38126EE85B}"/>
                </a:ext>
              </a:extLst>
            </p:cNvPr>
            <p:cNvSpPr txBox="1"/>
            <p:nvPr/>
          </p:nvSpPr>
          <p:spPr>
            <a:xfrm>
              <a:off x="968189" y="2855100"/>
              <a:ext cx="5217458" cy="1493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rtl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update(t, speed){</a:t>
              </a:r>
            </a:p>
            <a:p>
              <a:pPr marL="144000" lvl="2">
                <a:spcAft>
                  <a:spcPts val="600"/>
                </a:spcAft>
              </a:pP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deltaT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…</a:t>
              </a:r>
            </a:p>
            <a:p>
              <a:pPr marL="144000" lvl="2">
                <a:spcAft>
                  <a:spcPts val="600"/>
                </a:spcAft>
              </a:pP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deltaX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…</a:t>
              </a:r>
            </a:p>
            <a:p>
              <a:pPr marL="144000" lvl="2">
                <a:spcAft>
                  <a:spcPts val="600"/>
                </a:spcAft>
              </a:pP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this.phase</a:t>
              </a:r>
              <a:r>
                <a:rPr lang="en-US" sz="1600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+= </a:t>
              </a: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deltaX</a:t>
              </a:r>
              <a:r>
                <a:rPr lang="en-US" sz="1600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</a:p>
            <a:p>
              <a:pPr marL="144000" lvl="2">
                <a:spcAft>
                  <a:spcPts val="600"/>
                </a:spcAft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this.shader.setUniformsValues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({phase: </a:t>
              </a: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this.phase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});</a:t>
              </a:r>
            </a:p>
            <a:p>
              <a:pPr marL="144000" lvl="2"/>
              <a:r>
                <a:rPr lang="en-US" sz="1600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…</a:t>
              </a:r>
            </a:p>
            <a:p>
              <a:pPr marL="0" lvl="0" rtl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}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4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MyFlag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65618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A 2D plane with a sine wave animation, created with shaders: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The </a:t>
            </a:r>
            <a:r>
              <a:rPr lang="en" sz="1700" b="1" dirty="0">
                <a:solidFill>
                  <a:schemeClr val="dk1"/>
                </a:solidFill>
              </a:rPr>
              <a:t>vertex shader</a:t>
            </a:r>
            <a:r>
              <a:rPr lang="en" sz="1700" dirty="0">
                <a:solidFill>
                  <a:schemeClr val="dk1"/>
                </a:solidFill>
              </a:rPr>
              <a:t> changes the </a:t>
            </a:r>
            <a:r>
              <a:rPr lang="en-US" sz="1700" dirty="0">
                <a:solidFill>
                  <a:schemeClr val="dk1"/>
                </a:solidFill>
              </a:rPr>
              <a:t>Z value </a:t>
            </a:r>
            <a:r>
              <a:rPr lang="en" sz="1700" dirty="0">
                <a:solidFill>
                  <a:schemeClr val="dk1"/>
                </a:solidFill>
              </a:rPr>
              <a:t>of each vertex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The </a:t>
            </a:r>
            <a:r>
              <a:rPr lang="en" sz="1700" b="1" dirty="0">
                <a:solidFill>
                  <a:schemeClr val="dk1"/>
                </a:solidFill>
              </a:rPr>
              <a:t>fragment shader</a:t>
            </a:r>
            <a:r>
              <a:rPr lang="en" sz="1700" dirty="0">
                <a:solidFill>
                  <a:schemeClr val="dk1"/>
                </a:solidFill>
              </a:rPr>
              <a:t> maps the custom texture</a:t>
            </a:r>
            <a:endParaRPr lang="en" sz="1700" b="1" dirty="0">
              <a:solidFill>
                <a:schemeClr val="dk1"/>
              </a:solidFill>
            </a:endParaRPr>
          </a:p>
          <a:p>
            <a:pPr marL="1206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" sz="1700" dirty="0">
                <a:solidFill>
                  <a:schemeClr val="dk1"/>
                </a:solidFill>
              </a:rPr>
              <a:t>The changes </a:t>
            </a:r>
            <a:r>
              <a:rPr lang="en-US" sz="1700" dirty="0">
                <a:solidFill>
                  <a:schemeClr val="dk1"/>
                </a:solidFill>
              </a:rPr>
              <a:t>in Z follow a </a:t>
            </a:r>
            <a:r>
              <a:rPr lang="en-US" sz="1700" b="1" dirty="0">
                <a:solidFill>
                  <a:schemeClr val="dk1"/>
                </a:solidFill>
              </a:rPr>
              <a:t>sinusoidal function </a:t>
            </a:r>
            <a:r>
              <a:rPr lang="en-US" sz="1700" dirty="0">
                <a:solidFill>
                  <a:schemeClr val="dk1"/>
                </a:solidFill>
              </a:rPr>
              <a:t>and vary according to </a:t>
            </a:r>
            <a:r>
              <a:rPr lang="en-US" sz="1700" b="1" dirty="0">
                <a:solidFill>
                  <a:schemeClr val="dk1"/>
                </a:solidFill>
              </a:rPr>
              <a:t>time</a:t>
            </a:r>
            <a:r>
              <a:rPr lang="en-US" sz="1700" dirty="0">
                <a:solidFill>
                  <a:schemeClr val="dk1"/>
                </a:solidFill>
              </a:rPr>
              <a:t> and the </a:t>
            </a:r>
            <a:r>
              <a:rPr lang="en-US" sz="1700" b="1" dirty="0">
                <a:solidFill>
                  <a:schemeClr val="dk1"/>
                </a:solidFill>
              </a:rPr>
              <a:t>vehicle’s speed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700" b="1" dirty="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802" y="1944061"/>
            <a:ext cx="2071388" cy="198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445136" y="337964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45136" y="217266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45136" y="257499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5136" y="298647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vertex animation in shaders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 new class </a:t>
            </a:r>
            <a:r>
              <a:rPr lang="en" b="1" i="1" dirty="0">
                <a:solidFill>
                  <a:schemeClr val="dk1"/>
                </a:solidFill>
              </a:rPr>
              <a:t>MyFlag</a:t>
            </a:r>
            <a:r>
              <a:rPr lang="en" dirty="0">
                <a:solidFill>
                  <a:schemeClr val="dk1"/>
                </a:solidFill>
              </a:rPr>
              <a:t> may be created to implement the animated flag. The general steps for creating this flag are: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Create and display the </a:t>
            </a:r>
            <a:r>
              <a:rPr lang="en" b="1" dirty="0">
                <a:solidFill>
                  <a:schemeClr val="dk1"/>
                </a:solidFill>
              </a:rPr>
              <a:t>basic flag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i="1" dirty="0">
                <a:solidFill>
                  <a:schemeClr val="dk1"/>
                </a:solidFill>
              </a:rPr>
              <a:t>without shaders</a:t>
            </a:r>
            <a:endParaRPr i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Create and apply the </a:t>
            </a:r>
            <a:r>
              <a:rPr lang="en" b="1" dirty="0">
                <a:solidFill>
                  <a:schemeClr val="dk1"/>
                </a:solidFill>
              </a:rPr>
              <a:t>shader files</a:t>
            </a:r>
            <a:r>
              <a:rPr lang="en" dirty="0">
                <a:solidFill>
                  <a:schemeClr val="dk1"/>
                </a:solidFill>
              </a:rPr>
              <a:t>, creating a </a:t>
            </a:r>
            <a:r>
              <a:rPr lang="en" b="1" dirty="0">
                <a:solidFill>
                  <a:schemeClr val="dk1"/>
                </a:solidFill>
              </a:rPr>
              <a:t>static wave effect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Use time to </a:t>
            </a:r>
            <a:r>
              <a:rPr lang="en" b="1" dirty="0">
                <a:solidFill>
                  <a:schemeClr val="dk1"/>
                </a:solidFill>
              </a:rPr>
              <a:t>animate</a:t>
            </a:r>
            <a:r>
              <a:rPr lang="en" dirty="0">
                <a:solidFill>
                  <a:schemeClr val="dk1"/>
                </a:solidFill>
              </a:rPr>
              <a:t> the wave effect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Apply</a:t>
            </a:r>
            <a:r>
              <a:rPr lang="en" b="1" dirty="0">
                <a:solidFill>
                  <a:schemeClr val="dk1"/>
                </a:solidFill>
              </a:rPr>
              <a:t> vehicle’s velocity</a:t>
            </a:r>
            <a:r>
              <a:rPr lang="en" dirty="0">
                <a:solidFill>
                  <a:schemeClr val="dk1"/>
                </a:solidFill>
              </a:rPr>
              <a:t> to the animation</a:t>
            </a:r>
          </a:p>
          <a:p>
            <a:pPr marL="1397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An object of </a:t>
            </a:r>
            <a:r>
              <a:rPr lang="en-US" b="1" i="1" dirty="0" err="1">
                <a:solidFill>
                  <a:schemeClr val="dk1"/>
                </a:solidFill>
              </a:rPr>
              <a:t>MyFlag</a:t>
            </a:r>
            <a:r>
              <a:rPr lang="en-US" dirty="0">
                <a:solidFill>
                  <a:schemeClr val="dk1"/>
                </a:solidFill>
              </a:rPr>
              <a:t> is added to </a:t>
            </a:r>
            <a:r>
              <a:rPr lang="en-US" b="1" i="1" dirty="0" err="1">
                <a:solidFill>
                  <a:schemeClr val="dk1"/>
                </a:solidFill>
              </a:rPr>
              <a:t>MyVehicle</a:t>
            </a:r>
            <a:r>
              <a:rPr lang="en-US" dirty="0">
                <a:solidFill>
                  <a:schemeClr val="dk1"/>
                </a:solidFill>
              </a:rPr>
              <a:t>, which calls the flag’s </a:t>
            </a:r>
            <a:r>
              <a:rPr lang="en-US" i="1" dirty="0">
                <a:solidFill>
                  <a:schemeClr val="dk1"/>
                </a:solidFill>
              </a:rPr>
              <a:t>display()</a:t>
            </a:r>
            <a:r>
              <a:rPr lang="en-US" dirty="0">
                <a:solidFill>
                  <a:schemeClr val="dk1"/>
                </a:solidFill>
              </a:rPr>
              <a:t> and </a:t>
            </a:r>
            <a:r>
              <a:rPr lang="en-US" i="1" dirty="0">
                <a:solidFill>
                  <a:schemeClr val="dk1"/>
                </a:solidFill>
              </a:rPr>
              <a:t>update() </a:t>
            </a:r>
            <a:r>
              <a:rPr lang="en-US" dirty="0">
                <a:solidFill>
                  <a:schemeClr val="dk1"/>
                </a:solidFill>
              </a:rPr>
              <a:t>functions</a:t>
            </a:r>
            <a:endParaRPr lang="en" i="1" dirty="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Basic Flag without shaders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65575" y="1114800"/>
            <a:ext cx="6232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 the </a:t>
            </a:r>
            <a:r>
              <a:rPr lang="en" b="1" i="1" dirty="0">
                <a:solidFill>
                  <a:schemeClr val="dk1"/>
                </a:solidFill>
              </a:rPr>
              <a:t>MyFlag</a:t>
            </a:r>
            <a:r>
              <a:rPr lang="en" dirty="0">
                <a:solidFill>
                  <a:schemeClr val="dk1"/>
                </a:solidFill>
              </a:rPr>
              <a:t> class, we add: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An instance of </a:t>
            </a:r>
            <a:r>
              <a:rPr lang="en" b="1" dirty="0">
                <a:solidFill>
                  <a:schemeClr val="dk1"/>
                </a:solidFill>
              </a:rPr>
              <a:t>MyPlane</a:t>
            </a:r>
            <a:r>
              <a:rPr lang="en" dirty="0">
                <a:solidFill>
                  <a:schemeClr val="dk1"/>
                </a:solidFill>
              </a:rPr>
              <a:t> and </a:t>
            </a:r>
            <a:r>
              <a:rPr lang="en" b="1" i="1" dirty="0">
                <a:solidFill>
                  <a:schemeClr val="dk1"/>
                </a:solidFill>
              </a:rPr>
              <a:t>CGFtexture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</a:t>
            </a:r>
            <a:r>
              <a:rPr lang="en" i="1" dirty="0">
                <a:solidFill>
                  <a:schemeClr val="dk1"/>
                </a:solidFill>
              </a:rPr>
              <a:t>update(t)</a:t>
            </a:r>
            <a:r>
              <a:rPr lang="en" dirty="0">
                <a:solidFill>
                  <a:schemeClr val="dk1"/>
                </a:solidFill>
              </a:rPr>
              <a:t> function, to be called by </a:t>
            </a:r>
            <a:r>
              <a:rPr lang="en" b="1" i="1" dirty="0">
                <a:solidFill>
                  <a:schemeClr val="dk1"/>
                </a:solidFill>
              </a:rPr>
              <a:t>MyVehicle</a:t>
            </a:r>
            <a:r>
              <a:rPr lang="en" i="1" dirty="0">
                <a:solidFill>
                  <a:schemeClr val="dk1"/>
                </a:solidFill>
              </a:rPr>
              <a:t>.update(t)</a:t>
            </a:r>
            <a:endParaRPr i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</a:t>
            </a:r>
            <a:r>
              <a:rPr lang="en" i="1" dirty="0">
                <a:solidFill>
                  <a:schemeClr val="dk1"/>
                </a:solidFill>
              </a:rPr>
              <a:t>display()</a:t>
            </a:r>
            <a:r>
              <a:rPr lang="en" dirty="0">
                <a:solidFill>
                  <a:schemeClr val="dk1"/>
                </a:solidFill>
              </a:rPr>
              <a:t> function, to be called in </a:t>
            </a:r>
            <a:r>
              <a:rPr lang="en" b="1" i="1" dirty="0">
                <a:solidFill>
                  <a:schemeClr val="dk1"/>
                </a:solidFill>
              </a:rPr>
              <a:t>MyVehicle</a:t>
            </a:r>
            <a:r>
              <a:rPr lang="en" i="1" dirty="0">
                <a:solidFill>
                  <a:schemeClr val="dk1"/>
                </a:solidFill>
              </a:rPr>
              <a:t>.display()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0096"/>
          <a:stretch/>
        </p:blipFill>
        <p:spPr>
          <a:xfrm>
            <a:off x="5694850" y="1438863"/>
            <a:ext cx="2300950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65575" y="3801600"/>
            <a:ext cx="7888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</a:t>
            </a:r>
            <a:r>
              <a:rPr lang="en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display()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function, </a:t>
            </a:r>
            <a:r>
              <a:rPr lang="en" sz="18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MyPlane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object is drawn, the texture is applied, as well as some geometric transformations.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540025" y="3311038"/>
            <a:ext cx="261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Basic flag with custom texture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713625" y="4052875"/>
            <a:ext cx="6988200" cy="9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13625" y="2549400"/>
            <a:ext cx="6988200" cy="12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Base code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we create the vertex and fragment shader files, and load them into a </a:t>
            </a:r>
            <a:r>
              <a:rPr lang="en" b="1" i="1">
                <a:solidFill>
                  <a:schemeClr val="dk1"/>
                </a:solidFill>
              </a:rPr>
              <a:t>CGFshader</a:t>
            </a:r>
            <a:r>
              <a:rPr lang="en">
                <a:solidFill>
                  <a:schemeClr val="dk1"/>
                </a:solidFill>
              </a:rPr>
              <a:t> object.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examples from TP5</a:t>
            </a:r>
            <a:r>
              <a:rPr lang="en">
                <a:solidFill>
                  <a:schemeClr val="dk1"/>
                </a:solidFill>
              </a:rPr>
              <a:t> may be used to create the basic shaders: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2108875"/>
            <a:ext cx="78909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texture1.vert</a:t>
            </a:r>
            <a:endParaRPr sz="16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gl_Position = uPMatrix * uMVMatrix * vec4(aVertexPosition, 1.0);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vTextureCoord = aTextureCoord;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3611425"/>
            <a:ext cx="76209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texture1.frag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gl_FragColor = texture2D(uSampler, vTextureCoord);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Static wave effect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create an horizontal wave effect, we add an offset to the </a:t>
            </a:r>
            <a:r>
              <a:rPr lang="en" b="1" dirty="0">
                <a:solidFill>
                  <a:schemeClr val="dk1"/>
                </a:solidFill>
              </a:rPr>
              <a:t>Y coordinates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This offset will be follow a </a:t>
            </a:r>
            <a:r>
              <a:rPr lang="en" b="1" dirty="0">
                <a:solidFill>
                  <a:schemeClr val="dk1"/>
                </a:solidFill>
              </a:rPr>
              <a:t>sinusoidal function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</a:t>
            </a:r>
            <a:r>
              <a:rPr lang="en" b="1" dirty="0">
                <a:solidFill>
                  <a:schemeClr val="dk1"/>
                </a:solidFill>
              </a:rPr>
              <a:t>variable</a:t>
            </a:r>
            <a:r>
              <a:rPr lang="en" dirty="0">
                <a:solidFill>
                  <a:schemeClr val="dk1"/>
                </a:solidFill>
              </a:rPr>
              <a:t> used in this function must </a:t>
            </a:r>
            <a:r>
              <a:rPr lang="en" b="1" dirty="0">
                <a:solidFill>
                  <a:schemeClr val="dk1"/>
                </a:solidFill>
              </a:rPr>
              <a:t>vary throughout the plane,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</a:rPr>
              <a:t>horizontally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Should we use: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An </a:t>
            </a:r>
            <a:r>
              <a:rPr lang="en" b="1" dirty="0">
                <a:solidFill>
                  <a:schemeClr val="dk1"/>
                </a:solidFill>
              </a:rPr>
              <a:t>attribute </a:t>
            </a:r>
            <a:r>
              <a:rPr lang="en" dirty="0">
                <a:solidFill>
                  <a:schemeClr val="dk1"/>
                </a:solidFill>
              </a:rPr>
              <a:t>variable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or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 </a:t>
            </a:r>
            <a:r>
              <a:rPr lang="en" b="1" dirty="0">
                <a:solidFill>
                  <a:schemeClr val="dk1"/>
                </a:solidFill>
              </a:rPr>
              <a:t>uniform </a:t>
            </a:r>
            <a:r>
              <a:rPr lang="en" dirty="0">
                <a:solidFill>
                  <a:schemeClr val="dk1"/>
                </a:solidFill>
              </a:rPr>
              <a:t>variable, passed to the shaders by our class?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777300" y="3539347"/>
            <a:ext cx="311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77300" y="2713997"/>
            <a:ext cx="311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Static wave effect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2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attribute</a:t>
            </a:r>
            <a:r>
              <a:rPr lang="en">
                <a:solidFill>
                  <a:schemeClr val="dk1"/>
                </a:solidFill>
              </a:rPr>
              <a:t> variables, such as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aVertexPosition</a:t>
            </a:r>
            <a:r>
              <a:rPr lang="en">
                <a:solidFill>
                  <a:schemeClr val="dk1"/>
                </a:solidFill>
              </a:rPr>
              <a:t>, are defined per-vertex, and so can be used for this effect.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use one of the components of the vertex </a:t>
            </a:r>
            <a:r>
              <a:rPr lang="en" b="1">
                <a:solidFill>
                  <a:schemeClr val="dk1"/>
                </a:solidFill>
              </a:rPr>
              <a:t>position</a:t>
            </a:r>
            <a:r>
              <a:rPr lang="en">
                <a:solidFill>
                  <a:schemeClr val="dk1"/>
                </a:solidFill>
              </a:rPr>
              <a:t>, or the </a:t>
            </a:r>
            <a:r>
              <a:rPr lang="en" b="1">
                <a:solidFill>
                  <a:schemeClr val="dk1"/>
                </a:solidFill>
              </a:rPr>
              <a:t>texture coordinates: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11700" y="2571750"/>
            <a:ext cx="76209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offset.z =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aVertexPosition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.?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offset.z =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aTextureCoord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.?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Static wave effect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64300" cy="22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sinusoidal function with either option </a:t>
            </a:r>
            <a:r>
              <a:rPr lang="en" b="1">
                <a:solidFill>
                  <a:schemeClr val="dk1"/>
                </a:solidFill>
              </a:rPr>
              <a:t>does not result in the expected wave effect </a:t>
            </a:r>
            <a:r>
              <a:rPr lang="en">
                <a:solidFill>
                  <a:schemeClr val="dk1"/>
                </a:solidFill>
              </a:rPr>
              <a:t>due to their value range.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</a:rPr>
              <a:t>Adding a </a:t>
            </a:r>
            <a:r>
              <a:rPr lang="en" b="1">
                <a:solidFill>
                  <a:schemeClr val="dk1"/>
                </a:solidFill>
              </a:rPr>
              <a:t>multiplier </a:t>
            </a:r>
            <a:r>
              <a:rPr lang="en">
                <a:solidFill>
                  <a:schemeClr val="dk1"/>
                </a:solidFill>
              </a:rPr>
              <a:t>to our equation: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0" name="Google Shape;130;p20"/>
          <p:cNvSpPr/>
          <p:nvPr/>
        </p:nvSpPr>
        <p:spPr>
          <a:xfrm rot="-5400000">
            <a:off x="6521300" y="3307775"/>
            <a:ext cx="206700" cy="1508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 rot="-5400000">
            <a:off x="7270825" y="3817750"/>
            <a:ext cx="188700" cy="148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676075" y="4088975"/>
            <a:ext cx="2289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Vertex position [-0.5;0.5]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207200" y="4620175"/>
            <a:ext cx="2289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coords [0; 1]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075" y="1302701"/>
            <a:ext cx="2618151" cy="26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840650" y="942375"/>
            <a:ext cx="2289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f(x) = sin(x)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77300" y="3582840"/>
            <a:ext cx="41643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77300" y="2757490"/>
            <a:ext cx="41643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11700" y="2599863"/>
            <a:ext cx="76209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offset.z = sin(aVertexPosition.x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mult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offset.z =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 *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sin(aVertexPosition.x)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Static wave effect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Google Shape;145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6112152" cy="31505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 sinusoidal function 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may be represented as: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Multiplying the </a:t>
                </a:r>
                <a:r>
                  <a:rPr lang="en-US" i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sin() 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function by a constant (</a:t>
                </a:r>
                <a:r>
                  <a:rPr lang="en-US" b="1" i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changes the deviation from zero (</a:t>
                </a:r>
                <a:r>
                  <a:rPr lang="en-US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amplitude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Multiplying function variable (</a:t>
                </a:r>
                <a:r>
                  <a:rPr lang="en-US" b="1" i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by a constant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changes the number of oscillations (</a:t>
                </a:r>
                <a:r>
                  <a:rPr lang="en-US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angular frequency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Adding a constant in the </a:t>
                </a:r>
                <a:r>
                  <a:rPr lang="en-US" i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sin()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function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shifts the position of the wave horizontally (</a:t>
                </a:r>
                <a:r>
                  <a:rPr lang="en-US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phase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45" name="Google Shape;145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6112152" cy="3150584"/>
              </a:xfrm>
              <a:prstGeom prst="rect">
                <a:avLst/>
              </a:prstGeom>
              <a:blipFill>
                <a:blip r:embed="rId3"/>
                <a:stretch>
                  <a:fillRect l="-798" r="-997" b="-6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459439" y="2300098"/>
            <a:ext cx="1839096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f(x) = sin(2*x)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472400" y="1679369"/>
            <a:ext cx="295735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C06FAD-8916-415D-AE48-155C37A9EB55}"/>
                  </a:ext>
                </a:extLst>
              </p:cNvPr>
              <p:cNvSpPr txBox="1"/>
              <p:nvPr/>
            </p:nvSpPr>
            <p:spPr>
              <a:xfrm>
                <a:off x="1472400" y="1722281"/>
                <a:ext cx="29573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C06FAD-8916-415D-AE48-155C37A9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00" y="1722281"/>
                <a:ext cx="2957350" cy="307777"/>
              </a:xfrm>
              <a:prstGeom prst="rect">
                <a:avLst/>
              </a:prstGeom>
              <a:blipFill>
                <a:blip r:embed="rId4"/>
                <a:stretch>
                  <a:fillRect r="-103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47;p21">
            <a:extLst>
              <a:ext uri="{FF2B5EF4-FFF2-40B4-BE49-F238E27FC236}">
                <a16:creationId xmlns:a16="http://schemas.microsoft.com/office/drawing/2014/main" id="{5824CEC7-32D0-4DA6-A6CA-BA093F7C1A1E}"/>
              </a:ext>
            </a:extLst>
          </p:cNvPr>
          <p:cNvSpPr txBox="1"/>
          <p:nvPr/>
        </p:nvSpPr>
        <p:spPr>
          <a:xfrm>
            <a:off x="6459439" y="4550164"/>
            <a:ext cx="1839096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f(x) = 2*sin(x)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D2980-03E9-4B1E-886F-7615518C4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903" y="475488"/>
            <a:ext cx="1844168" cy="1856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ED9D8-10DC-4685-A45D-FABFAFFBA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439" y="2689928"/>
            <a:ext cx="1839096" cy="18599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765</Words>
  <Application>Microsoft Office PowerPoint</Application>
  <PresentationFormat>On-screen Show (16:9)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Consolas</vt:lpstr>
      <vt:lpstr>Cambria Math</vt:lpstr>
      <vt:lpstr>Roboto</vt:lpstr>
      <vt:lpstr>Montserrat</vt:lpstr>
      <vt:lpstr>Arial</vt:lpstr>
      <vt:lpstr>Simple Light</vt:lpstr>
      <vt:lpstr>Project - Flag</vt:lpstr>
      <vt:lpstr>MyFlag</vt:lpstr>
      <vt:lpstr>Steps for vertex animation in shaders</vt:lpstr>
      <vt:lpstr>1   Basic Flag without shaders</vt:lpstr>
      <vt:lpstr>2   Shaders - Base code</vt:lpstr>
      <vt:lpstr>2   Shaders - Static wave effect</vt:lpstr>
      <vt:lpstr>2   Shaders - Static wave effect</vt:lpstr>
      <vt:lpstr>2   Shaders - Static wave effect</vt:lpstr>
      <vt:lpstr>2   Shaders - Static wave effect</vt:lpstr>
      <vt:lpstr>3   Shaders – Animated wave</vt:lpstr>
      <vt:lpstr>4   Shaders – Animated wave with vehicle’s speed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Shaders</dc:title>
  <cp:lastModifiedBy>Teresa Matos</cp:lastModifiedBy>
  <cp:revision>7</cp:revision>
  <dcterms:modified xsi:type="dcterms:W3CDTF">2020-05-15T09:04:16Z</dcterms:modified>
</cp:coreProperties>
</file>