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8" r:id="rId7"/>
    <p:sldId id="273" r:id="rId8"/>
    <p:sldId id="275" r:id="rId9"/>
    <p:sldId id="276" r:id="rId10"/>
    <p:sldId id="260" r:id="rId11"/>
    <p:sldId id="271" r:id="rId12"/>
    <p:sldId id="277" r:id="rId13"/>
    <p:sldId id="267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6E8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0823" autoAdjust="0"/>
  </p:normalViewPr>
  <p:slideViewPr>
    <p:cSldViewPr snapToGrid="0">
      <p:cViewPr varScale="1">
        <p:scale>
          <a:sx n="80" d="100"/>
          <a:sy n="80" d="100"/>
        </p:scale>
        <p:origin x="10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099881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099881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099881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099881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104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099881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099881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939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fd6cfad6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fd6cfad6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09988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09988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099881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099881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099881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099881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647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099881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099881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57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0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4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6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" y="-15875"/>
            <a:ext cx="9144000" cy="428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472450" y="-15875"/>
            <a:ext cx="671400" cy="515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– </a:t>
            </a:r>
            <a:r>
              <a:rPr lang="en-US" dirty="0"/>
              <a:t>Auto Pilot</a:t>
            </a:r>
            <a:endParaRPr b="1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Circular a</a:t>
            </a:r>
            <a:r>
              <a:rPr lang="en" dirty="0"/>
              <a:t>nimation</a:t>
            </a:r>
            <a:endParaRPr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5246350" y="4488550"/>
            <a:ext cx="3865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Teresa Matos</a:t>
            </a:r>
            <a:endParaRPr dirty="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 </a:t>
            </a:r>
            <a:r>
              <a:rPr lang="en-US" dirty="0"/>
              <a:t>April – 1</a:t>
            </a:r>
            <a:r>
              <a:rPr lang="en" dirty="0"/>
              <a:t> </a:t>
            </a:r>
            <a:r>
              <a:rPr lang="en-US" dirty="0"/>
              <a:t>May</a:t>
            </a:r>
            <a:r>
              <a:rPr lang="en" dirty="0"/>
              <a:t> 2020</a:t>
            </a: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4248675" y="94175"/>
            <a:ext cx="4819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Computer Graphics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MIEIC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450"/>
            <a:ext cx="24099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6">
            <a:extLst>
              <a:ext uri="{FF2B5EF4-FFF2-40B4-BE49-F238E27FC236}">
                <a16:creationId xmlns:a16="http://schemas.microsoft.com/office/drawing/2014/main" id="{EF15F163-7BDC-4E2A-BE56-39E647AFE3FD}"/>
              </a:ext>
            </a:extLst>
          </p:cNvPr>
          <p:cNvSpPr/>
          <p:nvPr/>
        </p:nvSpPr>
        <p:spPr>
          <a:xfrm>
            <a:off x="671401" y="3032465"/>
            <a:ext cx="4003966" cy="43430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Update Current State – </a:t>
            </a:r>
            <a:r>
              <a:rPr lang="en-US" dirty="0"/>
              <a:t>Speed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314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position and orientation are calculated at every call for </a:t>
            </a:r>
            <a:r>
              <a:rPr lang="en-US" b="1" dirty="0">
                <a:solidFill>
                  <a:schemeClr val="dk1"/>
                </a:solidFill>
              </a:rPr>
              <a:t>update()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 need to calculate the </a:t>
            </a:r>
            <a:r>
              <a:rPr lang="en-US" b="1" dirty="0">
                <a:solidFill>
                  <a:schemeClr val="dk1"/>
                </a:solidFill>
              </a:rPr>
              <a:t>angular speed</a:t>
            </a:r>
            <a:r>
              <a:rPr lang="en-US" dirty="0">
                <a:solidFill>
                  <a:schemeClr val="dk1"/>
                </a:solidFill>
              </a:rPr>
              <a:t>, considering the animation’s time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Considering that we want to perform a </a:t>
            </a:r>
            <a:r>
              <a:rPr lang="en-US" b="1" dirty="0">
                <a:solidFill>
                  <a:schemeClr val="dk1"/>
                </a:solidFill>
              </a:rPr>
              <a:t>complete rotation in 5 seconds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chemeClr val="dk1"/>
                </a:solidFill>
                <a:latin typeface="Consolas" panose="020B0609020204030204" pitchFamily="49" charset="0"/>
              </a:rPr>
              <a:t>angularSpeed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360° /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animationTime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(5 seconds)</a:t>
            </a: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6">
            <a:extLst>
              <a:ext uri="{FF2B5EF4-FFF2-40B4-BE49-F238E27FC236}">
                <a16:creationId xmlns:a16="http://schemas.microsoft.com/office/drawing/2014/main" id="{1B5417B5-A95E-43AF-849A-45C13204AF7E}"/>
              </a:ext>
            </a:extLst>
          </p:cNvPr>
          <p:cNvSpPr/>
          <p:nvPr/>
        </p:nvSpPr>
        <p:spPr>
          <a:xfrm>
            <a:off x="671399" y="2488760"/>
            <a:ext cx="5554472" cy="4134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Update Current State – </a:t>
            </a:r>
            <a:r>
              <a:rPr lang="en-US" dirty="0"/>
              <a:t>Elapsed Time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45121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To ensure that the </a:t>
            </a:r>
            <a:r>
              <a:rPr lang="en-US" b="1" dirty="0">
                <a:solidFill>
                  <a:schemeClr val="dk1"/>
                </a:solidFill>
              </a:rPr>
              <a:t>animation occurs in 5 seconds</a:t>
            </a:r>
            <a:r>
              <a:rPr lang="en-US" dirty="0">
                <a:solidFill>
                  <a:schemeClr val="dk1"/>
                </a:solidFill>
              </a:rPr>
              <a:t>, we need to update our state according to the elapsed time between frames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chemeClr val="dk1"/>
                </a:solidFill>
                <a:latin typeface="Consolas" panose="020B0609020204030204" pitchFamily="49" charset="0"/>
              </a:rPr>
              <a:t>deltaTime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currentTime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–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previousTime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) / 1000;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update(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)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function from </a:t>
            </a:r>
            <a:r>
              <a:rPr lang="en-US" b="1" i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MyScene</a:t>
            </a:r>
            <a:r>
              <a:rPr lang="en-US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receives the current time (</a:t>
            </a:r>
            <a:r>
              <a:rPr lang="en-US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ms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 </a:t>
            </a:r>
            <a:r>
              <a:rPr lang="en-US" b="1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passed to the vehicle’s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update(</a:t>
            </a: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t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Roboto" panose="02000000000000000000" pitchFamily="2" charset="0"/>
              </a:rPr>
              <a:t>)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function</a:t>
            </a:r>
            <a:endParaRPr lang="en-US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E782DE-C697-47D8-9E27-40572EE8B4DC}"/>
              </a:ext>
            </a:extLst>
          </p:cNvPr>
          <p:cNvGrpSpPr/>
          <p:nvPr/>
        </p:nvGrpSpPr>
        <p:grpSpPr>
          <a:xfrm>
            <a:off x="2703442" y="2838615"/>
            <a:ext cx="3427010" cy="363437"/>
            <a:chOff x="2703442" y="2838615"/>
            <a:chExt cx="3427010" cy="3634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9DA46A-B0D4-4DDD-AE73-DB67AED64B14}"/>
                </a:ext>
              </a:extLst>
            </p:cNvPr>
            <p:cNvSpPr txBox="1"/>
            <p:nvPr/>
          </p:nvSpPr>
          <p:spPr>
            <a:xfrm>
              <a:off x="2703442" y="2894275"/>
              <a:ext cx="2747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To obtain </a:t>
              </a:r>
              <a:r>
                <a:rPr lang="en-US" b="1" dirty="0" err="1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deltaTime</a:t>
              </a:r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in seconds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3570825-2AD1-45F9-B64A-D0734B08BC4B}"/>
                </a:ext>
              </a:extLst>
            </p:cNvPr>
            <p:cNvCxnSpPr/>
            <p:nvPr/>
          </p:nvCxnSpPr>
          <p:spPr>
            <a:xfrm>
              <a:off x="5224004" y="2838615"/>
              <a:ext cx="906448" cy="0"/>
            </a:xfrm>
            <a:prstGeom prst="line">
              <a:avLst/>
            </a:prstGeom>
            <a:ln w="28575">
              <a:solidFill>
                <a:srgbClr val="4A86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BDA30A5-AF55-4B20-BDB6-C54870335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691" y="2838615"/>
              <a:ext cx="393245" cy="209548"/>
            </a:xfrm>
            <a:prstGeom prst="bentConnector3">
              <a:avLst>
                <a:gd name="adj1" fmla="val 100549"/>
              </a:avLst>
            </a:prstGeom>
            <a:ln w="28575">
              <a:solidFill>
                <a:srgbClr val="4A86E8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4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6">
            <a:extLst>
              <a:ext uri="{FF2B5EF4-FFF2-40B4-BE49-F238E27FC236}">
                <a16:creationId xmlns:a16="http://schemas.microsoft.com/office/drawing/2014/main" id="{1B5417B5-A95E-43AF-849A-45C13204AF7E}"/>
              </a:ext>
            </a:extLst>
          </p:cNvPr>
          <p:cNvSpPr/>
          <p:nvPr/>
        </p:nvSpPr>
        <p:spPr>
          <a:xfrm>
            <a:off x="671400" y="2488759"/>
            <a:ext cx="4409484" cy="3896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Update Current State – </a:t>
            </a:r>
            <a:r>
              <a:rPr lang="en-US" dirty="0"/>
              <a:t>Incremental Angle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5429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Using the </a:t>
            </a:r>
            <a:r>
              <a:rPr lang="en-US" b="1" dirty="0">
                <a:solidFill>
                  <a:schemeClr val="dk1"/>
                </a:solidFill>
              </a:rPr>
              <a:t>elapsed time</a:t>
            </a:r>
            <a:r>
              <a:rPr lang="en-US" dirty="0">
                <a:solidFill>
                  <a:schemeClr val="dk1"/>
                </a:solidFill>
              </a:rPr>
              <a:t>, we calculate the angle to rotate between previous and current frame -</a:t>
            </a:r>
            <a:r>
              <a:rPr lang="en-US" b="1" dirty="0">
                <a:solidFill>
                  <a:schemeClr val="dk1"/>
                </a:solidFill>
              </a:rPr>
              <a:t> delta angle </a:t>
            </a:r>
            <a:r>
              <a:rPr lang="en-US" dirty="0">
                <a:solidFill>
                  <a:schemeClr val="dk1"/>
                </a:solidFill>
              </a:rPr>
              <a:t>(applying rule of 3 with angular speed)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 err="1">
                <a:solidFill>
                  <a:schemeClr val="dk1"/>
                </a:solidFill>
                <a:latin typeface="Consolas" panose="020B0609020204030204" pitchFamily="49" charset="0"/>
              </a:rPr>
              <a:t>deltaAngle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deltaTime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</a:rPr>
              <a:t>angularSpeed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deltaAngle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added to </a:t>
            </a:r>
            <a:r>
              <a:rPr lang="en-US" b="1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pilotAngle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which is used to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recalculate the position and orientation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(as done in the previous step).</a:t>
            </a:r>
            <a:endParaRPr lang="en-US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376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  Apply state in display</a:t>
            </a:r>
            <a:endParaRPr dirty="0"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311700" y="1299175"/>
            <a:ext cx="7916100" cy="27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display()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function is not changed when applying the auto pilot mode</a:t>
            </a:r>
            <a:endParaRPr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706452" y="2084165"/>
            <a:ext cx="4264200" cy="20935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745427" y="2084165"/>
            <a:ext cx="3888712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display(){</a:t>
            </a:r>
            <a:endParaRPr lang="en-US"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translate(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rotate(</a:t>
            </a:r>
            <a:r>
              <a:rPr lang="en-US" sz="1600" b="1" dirty="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 dirty="0">
                <a:latin typeface="Consolas"/>
                <a:ea typeface="Consolas"/>
                <a:cs typeface="Consolas"/>
                <a:sym typeface="Consolas"/>
              </a:rPr>
              <a:t>orientation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  objects.display();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 pilot animation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725395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At any frame, the “auto pilot” mode for the vehicle may be activated.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This mode represents a circular animation that:</a:t>
            </a:r>
          </a:p>
          <a:p>
            <a:pPr marL="285750" indent="-285750">
              <a:lnSpc>
                <a:spcPct val="150000"/>
              </a:lnSpc>
            </a:pPr>
            <a:r>
              <a:rPr lang="en-US" sz="1700" b="1" dirty="0">
                <a:solidFill>
                  <a:schemeClr val="dk1"/>
                </a:solidFill>
              </a:rPr>
              <a:t>Starts</a:t>
            </a:r>
            <a:r>
              <a:rPr lang="en-US" sz="1700" dirty="0">
                <a:solidFill>
                  <a:schemeClr val="dk1"/>
                </a:solidFill>
              </a:rPr>
              <a:t> in the current position and orientation</a:t>
            </a:r>
          </a:p>
          <a:p>
            <a:pPr marL="285750" indent="-285750">
              <a:lnSpc>
                <a:spcPct val="150000"/>
              </a:lnSpc>
            </a:pPr>
            <a:r>
              <a:rPr lang="en-US" sz="1700" dirty="0">
                <a:solidFill>
                  <a:schemeClr val="dk1"/>
                </a:solidFill>
              </a:rPr>
              <a:t>Has </a:t>
            </a:r>
            <a:r>
              <a:rPr lang="en-US" sz="1700" b="1" dirty="0">
                <a:solidFill>
                  <a:schemeClr val="dk1"/>
                </a:solidFill>
              </a:rPr>
              <a:t>radius</a:t>
            </a:r>
            <a:r>
              <a:rPr lang="en-US" sz="1700" dirty="0">
                <a:solidFill>
                  <a:schemeClr val="dk1"/>
                </a:solidFill>
              </a:rPr>
              <a:t> of 5 units</a:t>
            </a:r>
          </a:p>
          <a:p>
            <a:pPr marL="285750" indent="-285750">
              <a:lnSpc>
                <a:spcPct val="150000"/>
              </a:lnSpc>
            </a:pPr>
            <a:r>
              <a:rPr lang="en-US" sz="1700" dirty="0">
                <a:solidFill>
                  <a:schemeClr val="dk1"/>
                </a:solidFill>
              </a:rPr>
              <a:t>Each </a:t>
            </a:r>
            <a:r>
              <a:rPr lang="en-US" sz="1700" b="1" dirty="0">
                <a:solidFill>
                  <a:schemeClr val="dk1"/>
                </a:solidFill>
              </a:rPr>
              <a:t>lap</a:t>
            </a:r>
            <a:r>
              <a:rPr lang="en-US" sz="1700" dirty="0">
                <a:solidFill>
                  <a:schemeClr val="dk1"/>
                </a:solidFill>
              </a:rPr>
              <a:t> takes 5 seconds</a:t>
            </a:r>
            <a:endParaRPr sz="1700" b="1" dirty="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3CA9-1743-4872-8CB9-6D16C1430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4"/>
          <a:stretch/>
        </p:blipFill>
        <p:spPr bwMode="auto">
          <a:xfrm>
            <a:off x="5324976" y="1954449"/>
            <a:ext cx="2712118" cy="237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45136" y="236284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45136" y="276517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45136" y="1937405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for </a:t>
            </a:r>
            <a:r>
              <a:rPr lang="en-US" dirty="0"/>
              <a:t>auto pilot animation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</a:t>
            </a:r>
            <a:r>
              <a:rPr lang="en" dirty="0">
                <a:solidFill>
                  <a:schemeClr val="dk1"/>
                </a:solidFill>
              </a:rPr>
              <a:t>he steps </a:t>
            </a:r>
            <a:r>
              <a:rPr lang="en-US" dirty="0">
                <a:solidFill>
                  <a:schemeClr val="dk1"/>
                </a:solidFill>
              </a:rPr>
              <a:t>for this animation are similar to the vehicle’s regular animation: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-US" dirty="0">
                <a:solidFill>
                  <a:schemeClr val="dk1"/>
                </a:solidFill>
              </a:rPr>
              <a:t>Define </a:t>
            </a:r>
            <a:r>
              <a:rPr lang="en-US" b="1" dirty="0">
                <a:solidFill>
                  <a:schemeClr val="dk1"/>
                </a:solidFill>
              </a:rPr>
              <a:t>initial </a:t>
            </a:r>
            <a:r>
              <a:rPr lang="en-US" dirty="0">
                <a:solidFill>
                  <a:schemeClr val="dk1"/>
                </a:solidFill>
              </a:rPr>
              <a:t>state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 dirty="0">
                <a:solidFill>
                  <a:schemeClr val="dk1"/>
                </a:solidFill>
              </a:rPr>
              <a:t>Update</a:t>
            </a:r>
            <a:r>
              <a:rPr lang="en" dirty="0">
                <a:solidFill>
                  <a:schemeClr val="dk1"/>
                </a:solidFill>
              </a:rPr>
              <a:t> current state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 dirty="0">
                <a:solidFill>
                  <a:schemeClr val="dk1"/>
                </a:solidFill>
              </a:rPr>
              <a:t>Apply </a:t>
            </a:r>
            <a:r>
              <a:rPr lang="en" dirty="0">
                <a:solidFill>
                  <a:schemeClr val="dk1"/>
                </a:solidFill>
              </a:rPr>
              <a:t>state in vehicle’s </a:t>
            </a:r>
            <a:r>
              <a:rPr lang="en" b="1" dirty="0">
                <a:solidFill>
                  <a:schemeClr val="dk1"/>
                </a:solidFill>
              </a:rPr>
              <a:t>display</a:t>
            </a:r>
            <a:endParaRPr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Define </a:t>
            </a:r>
            <a:r>
              <a:rPr lang="en-US" dirty="0"/>
              <a:t>Initial</a:t>
            </a:r>
            <a:r>
              <a:rPr lang="en" dirty="0"/>
              <a:t> State - Variables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7480650" cy="3832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When the autopilot mode is activated, the </a:t>
            </a:r>
            <a:r>
              <a:rPr lang="en-US" b="1" dirty="0">
                <a:solidFill>
                  <a:schemeClr val="dk1"/>
                </a:solidFill>
              </a:rPr>
              <a:t>initial state</a:t>
            </a:r>
            <a:r>
              <a:rPr lang="en-US" dirty="0">
                <a:solidFill>
                  <a:schemeClr val="dk1"/>
                </a:solidFill>
              </a:rPr>
              <a:t> is initialized: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Initial</a:t>
            </a:r>
            <a:r>
              <a:rPr lang="en" b="1" dirty="0">
                <a:solidFill>
                  <a:schemeClr val="dk1"/>
                </a:solidFill>
              </a:rPr>
              <a:t> state of </a:t>
            </a:r>
            <a:r>
              <a:rPr lang="en-US" b="1" dirty="0">
                <a:solidFill>
                  <a:schemeClr val="dk1"/>
                </a:solidFill>
              </a:rPr>
              <a:t>auto pilot</a:t>
            </a:r>
            <a:r>
              <a:rPr lang="en" b="1" dirty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is:</a:t>
            </a:r>
            <a:endParaRPr dirty="0">
              <a:solidFill>
                <a:schemeClr val="dk1"/>
              </a:solidFill>
            </a:endParaRPr>
          </a:p>
          <a:p>
            <a:pPr>
              <a:lnSpc>
                <a:spcPct val="112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Center </a:t>
            </a:r>
            <a:r>
              <a:rPr lang="en-US" dirty="0">
                <a:solidFill>
                  <a:schemeClr val="dk1"/>
                </a:solidFill>
              </a:rPr>
              <a:t>of circular animation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>
              <a:lnSpc>
                <a:spcPct val="112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Initial angle</a:t>
            </a:r>
            <a:r>
              <a:rPr lang="en-US" dirty="0">
                <a:solidFill>
                  <a:schemeClr val="dk1"/>
                </a:solidFill>
              </a:rPr>
              <a:t>, relative to X axis</a:t>
            </a:r>
          </a:p>
          <a:p>
            <a:pPr>
              <a:lnSpc>
                <a:spcPct val="112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Position</a:t>
            </a:r>
          </a:p>
          <a:p>
            <a:pPr>
              <a:lnSpc>
                <a:spcPct val="112000"/>
              </a:lnSpc>
              <a:spcBef>
                <a:spcPts val="600"/>
              </a:spcBef>
              <a:buClr>
                <a:schemeClr val="dk1"/>
              </a:buClr>
            </a:pPr>
            <a:r>
              <a:rPr lang="en-US" b="1" dirty="0">
                <a:solidFill>
                  <a:schemeClr val="dk1"/>
                </a:solidFill>
              </a:rPr>
              <a:t>Orientation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The position and orientation are </a:t>
            </a:r>
            <a:r>
              <a:rPr lang="en-US" b="1" dirty="0">
                <a:solidFill>
                  <a:schemeClr val="dk1"/>
                </a:solidFill>
              </a:rPr>
              <a:t>recalculated </a:t>
            </a:r>
            <a:r>
              <a:rPr lang="en-US" dirty="0">
                <a:solidFill>
                  <a:schemeClr val="dk1"/>
                </a:solidFill>
              </a:rPr>
              <a:t>using the animation’s center and angle</a:t>
            </a:r>
            <a:endParaRPr lang="en-US" sz="1800" b="1" dirty="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589912" y="1717300"/>
            <a:ext cx="3552000" cy="23537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565762" y="1682999"/>
            <a:ext cx="3600300" cy="2388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startAutoPilot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(...){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initialize other variables (e.g. radius)</a:t>
            </a:r>
            <a:endParaRPr lang="en-US" sz="16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Cx,Cy,Cz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this.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pilotAngle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this.</a:t>
            </a:r>
            <a:r>
              <a:rPr lang="en-US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Px,Py,Pz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orientation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…;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" name="Google Shape;92;p16"/>
          <p:cNvCxnSpPr>
            <a:cxnSpLocks/>
          </p:cNvCxnSpPr>
          <p:nvPr/>
        </p:nvCxnSpPr>
        <p:spPr>
          <a:xfrm>
            <a:off x="2176720" y="3595300"/>
            <a:ext cx="2745137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92;p16">
            <a:extLst>
              <a:ext uri="{FF2B5EF4-FFF2-40B4-BE49-F238E27FC236}">
                <a16:creationId xmlns:a16="http://schemas.microsoft.com/office/drawing/2014/main" id="{65DFF2C7-DDC5-407F-8F7C-12C36F66C294}"/>
              </a:ext>
            </a:extLst>
          </p:cNvPr>
          <p:cNvCxnSpPr>
            <a:cxnSpLocks/>
          </p:cNvCxnSpPr>
          <p:nvPr/>
        </p:nvCxnSpPr>
        <p:spPr>
          <a:xfrm>
            <a:off x="1781092" y="3246769"/>
            <a:ext cx="3140765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CC4DE2B-F661-4BF5-9ACB-A8FF68EA1106}"/>
              </a:ext>
            </a:extLst>
          </p:cNvPr>
          <p:cNvCxnSpPr>
            <a:cxnSpLocks/>
          </p:cNvCxnSpPr>
          <p:nvPr/>
        </p:nvCxnSpPr>
        <p:spPr>
          <a:xfrm>
            <a:off x="3737113" y="2433099"/>
            <a:ext cx="1184744" cy="209219"/>
          </a:xfrm>
          <a:prstGeom prst="bentConnector3">
            <a:avLst/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B331E5-433E-49C1-9739-3E2164EA80EE}"/>
              </a:ext>
            </a:extLst>
          </p:cNvPr>
          <p:cNvCxnSpPr>
            <a:cxnSpLocks/>
          </p:cNvCxnSpPr>
          <p:nvPr/>
        </p:nvCxnSpPr>
        <p:spPr>
          <a:xfrm>
            <a:off x="3912042" y="2809084"/>
            <a:ext cx="1009815" cy="181764"/>
          </a:xfrm>
          <a:prstGeom prst="bentConnector3">
            <a:avLst>
              <a:gd name="adj1" fmla="val 42913"/>
            </a:avLst>
          </a:prstGeom>
          <a:ln w="28575">
            <a:solidFill>
              <a:srgbClr val="4A86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Define </a:t>
            </a:r>
            <a:r>
              <a:rPr lang="en-US" dirty="0"/>
              <a:t>Initial</a:t>
            </a:r>
            <a:r>
              <a:rPr lang="en" dirty="0"/>
              <a:t> State - </a:t>
            </a:r>
            <a:r>
              <a:rPr lang="en-US" dirty="0"/>
              <a:t>Center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58696" cy="2697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 obtain the </a:t>
            </a:r>
            <a:r>
              <a:rPr lang="en-US" b="1" dirty="0">
                <a:solidFill>
                  <a:schemeClr val="dk1"/>
                </a:solidFill>
              </a:rPr>
              <a:t>center</a:t>
            </a:r>
            <a:r>
              <a:rPr lang="en-US" dirty="0">
                <a:solidFill>
                  <a:schemeClr val="dk1"/>
                </a:solidFill>
              </a:rPr>
              <a:t> of the animation from the </a:t>
            </a:r>
            <a:r>
              <a:rPr lang="en-US" b="1" dirty="0">
                <a:solidFill>
                  <a:schemeClr val="dk1"/>
                </a:solidFill>
              </a:rPr>
              <a:t>initial position</a:t>
            </a:r>
            <a:r>
              <a:rPr lang="en-US" dirty="0">
                <a:solidFill>
                  <a:schemeClr val="dk1"/>
                </a:solidFill>
              </a:rPr>
              <a:t>, considering the</a:t>
            </a:r>
            <a:r>
              <a:rPr lang="en-US" b="1" dirty="0">
                <a:solidFill>
                  <a:schemeClr val="dk1"/>
                </a:solidFill>
              </a:rPr>
              <a:t> initial orientation</a:t>
            </a:r>
          </a:p>
          <a:p>
            <a:pPr marL="468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Calculate perpendicular orientation</a:t>
            </a:r>
          </a:p>
          <a:p>
            <a:pPr marL="468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Calculate directional vector</a:t>
            </a:r>
          </a:p>
          <a:p>
            <a:pPr marL="468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Apply directional vector </a:t>
            </a:r>
            <a:r>
              <a:rPr lang="en-US" b="1" dirty="0">
                <a:solidFill>
                  <a:schemeClr val="dk1"/>
                </a:solidFill>
              </a:rPr>
              <a:t>multiplied by radius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CEB8AD5-20DB-48EF-865E-649844E66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71" b="32642"/>
          <a:stretch/>
        </p:blipFill>
        <p:spPr bwMode="auto">
          <a:xfrm>
            <a:off x="6326967" y="1993900"/>
            <a:ext cx="1572566" cy="133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E5B7077-D069-4EAD-BA52-D6B26E28DB4E}"/>
              </a:ext>
            </a:extLst>
          </p:cNvPr>
          <p:cNvGrpSpPr/>
          <p:nvPr/>
        </p:nvGrpSpPr>
        <p:grpSpPr>
          <a:xfrm>
            <a:off x="2928347" y="3470416"/>
            <a:ext cx="948392" cy="966827"/>
            <a:chOff x="2928347" y="3261804"/>
            <a:chExt cx="1153026" cy="1175439"/>
          </a:xfrm>
        </p:grpSpPr>
        <p:sp>
          <p:nvSpPr>
            <p:cNvPr id="27" name="Google Shape;147;p21">
              <a:extLst>
                <a:ext uri="{FF2B5EF4-FFF2-40B4-BE49-F238E27FC236}">
                  <a16:creationId xmlns:a16="http://schemas.microsoft.com/office/drawing/2014/main" id="{412BD3B9-8695-4547-8112-C61D0BD3EC1E}"/>
                </a:ext>
              </a:extLst>
            </p:cNvPr>
            <p:cNvSpPr/>
            <p:nvPr/>
          </p:nvSpPr>
          <p:spPr>
            <a:xfrm rot="16200000" flipH="1">
              <a:off x="3008422" y="3262966"/>
              <a:ext cx="730500" cy="730500"/>
            </a:xfrm>
            <a:prstGeom prst="pie">
              <a:avLst>
                <a:gd name="adj1" fmla="val 0"/>
                <a:gd name="adj2" fmla="val 19625304"/>
              </a:avLst>
            </a:prstGeom>
            <a:solidFill>
              <a:schemeClr val="lt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47;p21">
              <a:extLst>
                <a:ext uri="{FF2B5EF4-FFF2-40B4-BE49-F238E27FC236}">
                  <a16:creationId xmlns:a16="http://schemas.microsoft.com/office/drawing/2014/main" id="{F123D081-F9D4-4A21-BFEC-1C88446A1854}"/>
                </a:ext>
              </a:extLst>
            </p:cNvPr>
            <p:cNvSpPr/>
            <p:nvPr/>
          </p:nvSpPr>
          <p:spPr>
            <a:xfrm rot="16200000" flipH="1">
              <a:off x="3018134" y="3261804"/>
              <a:ext cx="730500" cy="730500"/>
            </a:xfrm>
            <a:prstGeom prst="pie">
              <a:avLst>
                <a:gd name="adj1" fmla="val 19651645"/>
                <a:gd name="adj2" fmla="val 271149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8" name="Google Shape;148;p21">
              <a:extLst>
                <a:ext uri="{FF2B5EF4-FFF2-40B4-BE49-F238E27FC236}">
                  <a16:creationId xmlns:a16="http://schemas.microsoft.com/office/drawing/2014/main" id="{EB0CEFFC-819A-439F-86B2-262ADB0B0871}"/>
                </a:ext>
              </a:extLst>
            </p:cNvPr>
            <p:cNvCxnSpPr>
              <a:cxnSpLocks/>
            </p:cNvCxnSpPr>
            <p:nvPr/>
          </p:nvCxnSpPr>
          <p:spPr>
            <a:xfrm>
              <a:off x="3350873" y="3618398"/>
              <a:ext cx="0" cy="818845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149;p21">
              <a:extLst>
                <a:ext uri="{FF2B5EF4-FFF2-40B4-BE49-F238E27FC236}">
                  <a16:creationId xmlns:a16="http://schemas.microsoft.com/office/drawing/2014/main" id="{4C965DF5-3498-439A-AABA-4EE530B6F9FB}"/>
                </a:ext>
              </a:extLst>
            </p:cNvPr>
            <p:cNvCxnSpPr>
              <a:cxnSpLocks/>
            </p:cNvCxnSpPr>
            <p:nvPr/>
          </p:nvCxnSpPr>
          <p:spPr>
            <a:xfrm>
              <a:off x="3350873" y="3618398"/>
              <a:ext cx="7305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150;p21">
              <a:extLst>
                <a:ext uri="{FF2B5EF4-FFF2-40B4-BE49-F238E27FC236}">
                  <a16:creationId xmlns:a16="http://schemas.microsoft.com/office/drawing/2014/main" id="{40D2626C-8351-4B0F-9283-F71D6084F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347" y="3626553"/>
              <a:ext cx="441466" cy="69605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150;p21">
              <a:extLst>
                <a:ext uri="{FF2B5EF4-FFF2-40B4-BE49-F238E27FC236}">
                  <a16:creationId xmlns:a16="http://schemas.microsoft.com/office/drawing/2014/main" id="{411E8118-8A7B-43E6-BFC1-C4BBFA748E5A}"/>
                </a:ext>
              </a:extLst>
            </p:cNvPr>
            <p:cNvCxnSpPr>
              <a:cxnSpLocks/>
            </p:cNvCxnSpPr>
            <p:nvPr/>
          </p:nvCxnSpPr>
          <p:spPr>
            <a:xfrm>
              <a:off x="3378131" y="3625802"/>
              <a:ext cx="614722" cy="587891"/>
            </a:xfrm>
            <a:prstGeom prst="straightConnector1">
              <a:avLst/>
            </a:prstGeom>
            <a:noFill/>
            <a:ln w="2857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FEEB18-B296-443E-9B68-AD729999E21E}"/>
              </a:ext>
            </a:extLst>
          </p:cNvPr>
          <p:cNvSpPr txBox="1"/>
          <p:nvPr/>
        </p:nvSpPr>
        <p:spPr>
          <a:xfrm>
            <a:off x="2537401" y="4474693"/>
            <a:ext cx="2167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Perpendicular orientation (+ 90 degrees)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A61BF0-8061-4A92-A8DA-AE7DDCF18514}"/>
              </a:ext>
            </a:extLst>
          </p:cNvPr>
          <p:cNvGrpSpPr/>
          <p:nvPr/>
        </p:nvGrpSpPr>
        <p:grpSpPr>
          <a:xfrm>
            <a:off x="571964" y="3470415"/>
            <a:ext cx="1510357" cy="1378139"/>
            <a:chOff x="521643" y="3438966"/>
            <a:chExt cx="1510357" cy="1378139"/>
          </a:xfrm>
        </p:grpSpPr>
        <p:grpSp>
          <p:nvGrpSpPr>
            <p:cNvPr id="15" name="Google Shape;146;p21">
              <a:extLst>
                <a:ext uri="{FF2B5EF4-FFF2-40B4-BE49-F238E27FC236}">
                  <a16:creationId xmlns:a16="http://schemas.microsoft.com/office/drawing/2014/main" id="{6BA0BA52-E330-4E92-8FBF-FA5FF504755B}"/>
                </a:ext>
              </a:extLst>
            </p:cNvPr>
            <p:cNvGrpSpPr/>
            <p:nvPr/>
          </p:nvGrpSpPr>
          <p:grpSpPr>
            <a:xfrm>
              <a:off x="861488" y="3438966"/>
              <a:ext cx="978909" cy="998278"/>
              <a:chOff x="4880951" y="1814628"/>
              <a:chExt cx="1167475" cy="1190574"/>
            </a:xfrm>
          </p:grpSpPr>
          <p:sp>
            <p:nvSpPr>
              <p:cNvPr id="16" name="Google Shape;147;p21">
                <a:extLst>
                  <a:ext uri="{FF2B5EF4-FFF2-40B4-BE49-F238E27FC236}">
                    <a16:creationId xmlns:a16="http://schemas.microsoft.com/office/drawing/2014/main" id="{1FF19779-CE41-4112-92F7-C72DC5FA193A}"/>
                  </a:ext>
                </a:extLst>
              </p:cNvPr>
              <p:cNvSpPr/>
              <p:nvPr/>
            </p:nvSpPr>
            <p:spPr>
              <a:xfrm rot="16200000" flipH="1">
                <a:off x="4963036" y="1814628"/>
                <a:ext cx="730500" cy="730499"/>
              </a:xfrm>
              <a:prstGeom prst="pie">
                <a:avLst>
                  <a:gd name="adj1" fmla="val 0"/>
                  <a:gd name="adj2" fmla="val 19653723"/>
                </a:avLst>
              </a:prstGeom>
              <a:solidFill>
                <a:schemeClr val="lt2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" name="Google Shape;148;p21">
                <a:extLst>
                  <a:ext uri="{FF2B5EF4-FFF2-40B4-BE49-F238E27FC236}">
                    <a16:creationId xmlns:a16="http://schemas.microsoft.com/office/drawing/2014/main" id="{288D51B3-2E33-4548-B54C-27D45A464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7926" y="2186357"/>
                <a:ext cx="0" cy="818845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" name="Google Shape;149;p21">
                <a:extLst>
                  <a:ext uri="{FF2B5EF4-FFF2-40B4-BE49-F238E27FC236}">
                    <a16:creationId xmlns:a16="http://schemas.microsoft.com/office/drawing/2014/main" id="{88DED1CB-AF89-4CA0-88CF-5ACC4C0B3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7926" y="2186357"/>
                <a:ext cx="730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" name="Google Shape;150;p21">
                <a:extLst>
                  <a:ext uri="{FF2B5EF4-FFF2-40B4-BE49-F238E27FC236}">
                    <a16:creationId xmlns:a16="http://schemas.microsoft.com/office/drawing/2014/main" id="{810FBA74-57B0-4727-8F44-CFAA7692B2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80951" y="2179878"/>
                <a:ext cx="441466" cy="69605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E19060-7EB7-401E-BC00-88238F644139}"/>
                </a:ext>
              </a:extLst>
            </p:cNvPr>
            <p:cNvSpPr txBox="1"/>
            <p:nvPr/>
          </p:nvSpPr>
          <p:spPr>
            <a:xfrm>
              <a:off x="521643" y="4509328"/>
              <a:ext cx="1510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orientation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94F2222-8105-40DA-BC34-38B028CFD88F}"/>
              </a:ext>
            </a:extLst>
          </p:cNvPr>
          <p:cNvSpPr/>
          <p:nvPr/>
        </p:nvSpPr>
        <p:spPr>
          <a:xfrm>
            <a:off x="6517241" y="4510322"/>
            <a:ext cx="108000" cy="1080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FED97F8-2D32-4AC1-9CEB-A79223ECB588}"/>
              </a:ext>
            </a:extLst>
          </p:cNvPr>
          <p:cNvGrpSpPr/>
          <p:nvPr/>
        </p:nvGrpSpPr>
        <p:grpSpPr>
          <a:xfrm>
            <a:off x="5282618" y="3395419"/>
            <a:ext cx="1294746" cy="1178789"/>
            <a:chOff x="2928347" y="3261804"/>
            <a:chExt cx="1440868" cy="1311824"/>
          </a:xfrm>
        </p:grpSpPr>
        <p:sp>
          <p:nvSpPr>
            <p:cNvPr id="40" name="Google Shape;147;p21">
              <a:extLst>
                <a:ext uri="{FF2B5EF4-FFF2-40B4-BE49-F238E27FC236}">
                  <a16:creationId xmlns:a16="http://schemas.microsoft.com/office/drawing/2014/main" id="{9774B3AD-2A53-445F-AD75-C9300E90FC84}"/>
                </a:ext>
              </a:extLst>
            </p:cNvPr>
            <p:cNvSpPr/>
            <p:nvPr/>
          </p:nvSpPr>
          <p:spPr>
            <a:xfrm rot="16200000" flipH="1">
              <a:off x="3018134" y="3261804"/>
              <a:ext cx="730500" cy="730500"/>
            </a:xfrm>
            <a:prstGeom prst="pie">
              <a:avLst>
                <a:gd name="adj1" fmla="val 19651645"/>
                <a:gd name="adj2" fmla="val 271149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3" name="Google Shape;150;p21">
              <a:extLst>
                <a:ext uri="{FF2B5EF4-FFF2-40B4-BE49-F238E27FC236}">
                  <a16:creationId xmlns:a16="http://schemas.microsoft.com/office/drawing/2014/main" id="{0F66D506-4E9A-4940-A4FB-BAE78B9BC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347" y="3626553"/>
              <a:ext cx="441466" cy="69605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Google Shape;150;p21">
              <a:extLst>
                <a:ext uri="{FF2B5EF4-FFF2-40B4-BE49-F238E27FC236}">
                  <a16:creationId xmlns:a16="http://schemas.microsoft.com/office/drawing/2014/main" id="{C9B474AF-D906-4533-B411-14B331117D66}"/>
                </a:ext>
              </a:extLst>
            </p:cNvPr>
            <p:cNvCxnSpPr>
              <a:cxnSpLocks/>
            </p:cNvCxnSpPr>
            <p:nvPr/>
          </p:nvCxnSpPr>
          <p:spPr>
            <a:xfrm>
              <a:off x="3378131" y="3625802"/>
              <a:ext cx="991084" cy="947826"/>
            </a:xfrm>
            <a:prstGeom prst="straightConnector1">
              <a:avLst/>
            </a:prstGeom>
            <a:noFill/>
            <a:ln w="2857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B98393FB-F004-49FA-BDA0-1FB098E46405}"/>
              </a:ext>
            </a:extLst>
          </p:cNvPr>
          <p:cNvSpPr/>
          <p:nvPr/>
        </p:nvSpPr>
        <p:spPr>
          <a:xfrm>
            <a:off x="5619077" y="3663841"/>
            <a:ext cx="108000" cy="1080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1B4C38-F404-4B56-B40B-61416F5C0B84}"/>
              </a:ext>
            </a:extLst>
          </p:cNvPr>
          <p:cNvSpPr txBox="1"/>
          <p:nvPr/>
        </p:nvSpPr>
        <p:spPr>
          <a:xfrm>
            <a:off x="6060414" y="3932770"/>
            <a:ext cx="220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directional vector * radius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66BBF5-5BD4-4A13-90E1-2A9BD8C23516}"/>
              </a:ext>
            </a:extLst>
          </p:cNvPr>
          <p:cNvSpPr txBox="1"/>
          <p:nvPr/>
        </p:nvSpPr>
        <p:spPr>
          <a:xfrm>
            <a:off x="3557276" y="3830386"/>
            <a:ext cx="2209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directional vector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F2E113-B159-4D1F-B1BA-DA6F990671AC}"/>
              </a:ext>
            </a:extLst>
          </p:cNvPr>
          <p:cNvSpPr txBox="1"/>
          <p:nvPr/>
        </p:nvSpPr>
        <p:spPr>
          <a:xfrm>
            <a:off x="5673077" y="3550011"/>
            <a:ext cx="129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A86E8"/>
                </a:solidFill>
              </a:rPr>
              <a:t>Initial position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DD938E-2DEB-4378-B48B-2C629529B451}"/>
              </a:ext>
            </a:extLst>
          </p:cNvPr>
          <p:cNvSpPr txBox="1"/>
          <p:nvPr/>
        </p:nvSpPr>
        <p:spPr>
          <a:xfrm>
            <a:off x="6584838" y="4433115"/>
            <a:ext cx="1619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A86E8"/>
                </a:solidFill>
              </a:rPr>
              <a:t>Center of animation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358F65-8EBF-4C27-8B0E-6E3C4961F6BE}"/>
              </a:ext>
            </a:extLst>
          </p:cNvPr>
          <p:cNvSpPr txBox="1"/>
          <p:nvPr/>
        </p:nvSpPr>
        <p:spPr>
          <a:xfrm rot="18131644">
            <a:off x="479418" y="3814798"/>
            <a:ext cx="108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orientation</a:t>
            </a:r>
          </a:p>
        </p:txBody>
      </p:sp>
    </p:spTree>
    <p:extLst>
      <p:ext uri="{BB962C8B-B14F-4D97-AF65-F5344CB8AC3E}">
        <p14:creationId xmlns:p14="http://schemas.microsoft.com/office/powerpoint/2010/main" val="140794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88;p16">
            <a:extLst>
              <a:ext uri="{FF2B5EF4-FFF2-40B4-BE49-F238E27FC236}">
                <a16:creationId xmlns:a16="http://schemas.microsoft.com/office/drawing/2014/main" id="{19360ED9-2F19-49E2-84E6-5E67BD68BFAE}"/>
              </a:ext>
            </a:extLst>
          </p:cNvPr>
          <p:cNvSpPr/>
          <p:nvPr/>
        </p:nvSpPr>
        <p:spPr>
          <a:xfrm>
            <a:off x="621837" y="2487926"/>
            <a:ext cx="4749800" cy="5775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Define </a:t>
            </a:r>
            <a:r>
              <a:rPr lang="en-US" dirty="0"/>
              <a:t>Initial</a:t>
            </a:r>
            <a:r>
              <a:rPr lang="en" dirty="0"/>
              <a:t> State – </a:t>
            </a:r>
            <a:r>
              <a:rPr lang="en-US" dirty="0"/>
              <a:t>Pilot Animation Angle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92511" cy="1419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angle around the center is initialized using the vehicle’s orientation</a:t>
            </a:r>
          </a:p>
          <a:p>
            <a:pPr marL="0" lvl="0" indent="0" algn="l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pilot angle</a:t>
            </a:r>
            <a:r>
              <a:rPr lang="en-US" dirty="0">
                <a:solidFill>
                  <a:schemeClr val="dk1"/>
                </a:solidFill>
              </a:rPr>
              <a:t> is relative to the</a:t>
            </a:r>
            <a:r>
              <a:rPr lang="en-US" b="1" dirty="0">
                <a:solidFill>
                  <a:schemeClr val="dk1"/>
                </a:solidFill>
              </a:rPr>
              <a:t> positive X axis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-US" sz="16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pilotAngle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this.orientation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- 90°</a:t>
            </a: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E7851-DC35-4A50-B6E9-3E024646D108}"/>
              </a:ext>
            </a:extLst>
          </p:cNvPr>
          <p:cNvGrpSpPr/>
          <p:nvPr/>
        </p:nvGrpSpPr>
        <p:grpSpPr>
          <a:xfrm>
            <a:off x="1692839" y="3219899"/>
            <a:ext cx="2127114" cy="1810389"/>
            <a:chOff x="1889313" y="3001236"/>
            <a:chExt cx="1749543" cy="14890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5B7077-D069-4EAD-BA52-D6B26E28DB4E}"/>
                </a:ext>
              </a:extLst>
            </p:cNvPr>
            <p:cNvGrpSpPr/>
            <p:nvPr/>
          </p:nvGrpSpPr>
          <p:grpSpPr>
            <a:xfrm>
              <a:off x="2436596" y="3001236"/>
              <a:ext cx="948392" cy="964724"/>
              <a:chOff x="2928347" y="3264361"/>
              <a:chExt cx="1153026" cy="1172882"/>
            </a:xfrm>
          </p:grpSpPr>
          <p:sp>
            <p:nvSpPr>
              <p:cNvPr id="27" name="Google Shape;147;p21">
                <a:extLst>
                  <a:ext uri="{FF2B5EF4-FFF2-40B4-BE49-F238E27FC236}">
                    <a16:creationId xmlns:a16="http://schemas.microsoft.com/office/drawing/2014/main" id="{412BD3B9-8695-4547-8112-C61D0BD3EC1E}"/>
                  </a:ext>
                </a:extLst>
              </p:cNvPr>
              <p:cNvSpPr/>
              <p:nvPr/>
            </p:nvSpPr>
            <p:spPr>
              <a:xfrm rot="16200000" flipH="1">
                <a:off x="2995965" y="3264361"/>
                <a:ext cx="730500" cy="730500"/>
              </a:xfrm>
              <a:prstGeom prst="pie">
                <a:avLst>
                  <a:gd name="adj1" fmla="val 0"/>
                  <a:gd name="adj2" fmla="val 19753706"/>
                </a:avLst>
              </a:prstGeom>
              <a:solidFill>
                <a:schemeClr val="lt2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8" name="Google Shape;148;p21">
                <a:extLst>
                  <a:ext uri="{FF2B5EF4-FFF2-40B4-BE49-F238E27FC236}">
                    <a16:creationId xmlns:a16="http://schemas.microsoft.com/office/drawing/2014/main" id="{EB0CEFFC-819A-439F-86B2-262ADB0B0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0873" y="3618398"/>
                <a:ext cx="0" cy="818845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9" name="Google Shape;149;p21">
                <a:extLst>
                  <a:ext uri="{FF2B5EF4-FFF2-40B4-BE49-F238E27FC236}">
                    <a16:creationId xmlns:a16="http://schemas.microsoft.com/office/drawing/2014/main" id="{4C965DF5-3498-439A-AABA-4EE530B6F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0873" y="3618398"/>
                <a:ext cx="730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0" name="Google Shape;150;p21">
                <a:extLst>
                  <a:ext uri="{FF2B5EF4-FFF2-40B4-BE49-F238E27FC236}">
                    <a16:creationId xmlns:a16="http://schemas.microsoft.com/office/drawing/2014/main" id="{40D2626C-8351-4B0F-9283-F71D6084F6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28347" y="3626553"/>
                <a:ext cx="441466" cy="69605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FEEB18-B296-443E-9B68-AD729999E21E}"/>
                </a:ext>
              </a:extLst>
            </p:cNvPr>
            <p:cNvSpPr txBox="1"/>
            <p:nvPr/>
          </p:nvSpPr>
          <p:spPr>
            <a:xfrm>
              <a:off x="1889313" y="4059928"/>
              <a:ext cx="1749543" cy="430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Current orientation, relative to Z axis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DAF4A9-7B00-4B99-A179-E0271080563E}"/>
              </a:ext>
            </a:extLst>
          </p:cNvPr>
          <p:cNvGrpSpPr/>
          <p:nvPr/>
        </p:nvGrpSpPr>
        <p:grpSpPr>
          <a:xfrm>
            <a:off x="4244325" y="3218501"/>
            <a:ext cx="2794248" cy="1609669"/>
            <a:chOff x="4244325" y="2803633"/>
            <a:chExt cx="2794248" cy="160966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B26CA8-E2B6-445D-B28A-C451F4E7A77E}"/>
                </a:ext>
              </a:extLst>
            </p:cNvPr>
            <p:cNvSpPr txBox="1"/>
            <p:nvPr/>
          </p:nvSpPr>
          <p:spPr>
            <a:xfrm>
              <a:off x="4244325" y="4105525"/>
              <a:ext cx="2740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Auto pilot’s initial angle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26AD9B-DD9B-4D2E-88AE-9D52C087C03B}"/>
                </a:ext>
              </a:extLst>
            </p:cNvPr>
            <p:cNvGrpSpPr/>
            <p:nvPr/>
          </p:nvGrpSpPr>
          <p:grpSpPr>
            <a:xfrm>
              <a:off x="4979141" y="2803633"/>
              <a:ext cx="2059432" cy="1282426"/>
              <a:chOff x="4979141" y="2803633"/>
              <a:chExt cx="2059432" cy="1282426"/>
            </a:xfrm>
          </p:grpSpPr>
          <p:sp>
            <p:nvSpPr>
              <p:cNvPr id="54" name="Google Shape;147;p21">
                <a:extLst>
                  <a:ext uri="{FF2B5EF4-FFF2-40B4-BE49-F238E27FC236}">
                    <a16:creationId xmlns:a16="http://schemas.microsoft.com/office/drawing/2014/main" id="{5A26C55E-72EB-4EB3-8294-40CE4ADE9168}"/>
                  </a:ext>
                </a:extLst>
              </p:cNvPr>
              <p:cNvSpPr/>
              <p:nvPr/>
            </p:nvSpPr>
            <p:spPr>
              <a:xfrm rot="16200000" flipH="1">
                <a:off x="5050715" y="2803633"/>
                <a:ext cx="797778" cy="797777"/>
              </a:xfrm>
              <a:prstGeom prst="pie">
                <a:avLst>
                  <a:gd name="adj1" fmla="val 0"/>
                  <a:gd name="adj2" fmla="val 19625304"/>
                </a:avLst>
              </a:prstGeom>
              <a:solidFill>
                <a:schemeClr val="lt2"/>
              </a:solidFill>
              <a:ln w="12700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147;p21">
                <a:extLst>
                  <a:ext uri="{FF2B5EF4-FFF2-40B4-BE49-F238E27FC236}">
                    <a16:creationId xmlns:a16="http://schemas.microsoft.com/office/drawing/2014/main" id="{39BC1350-05A6-4C7D-8254-238D794A1AB8}"/>
                  </a:ext>
                </a:extLst>
              </p:cNvPr>
              <p:cNvSpPr/>
              <p:nvPr/>
            </p:nvSpPr>
            <p:spPr>
              <a:xfrm rot="16200000" flipH="1">
                <a:off x="5144606" y="2892531"/>
                <a:ext cx="616348" cy="616347"/>
              </a:xfrm>
              <a:prstGeom prst="pie">
                <a:avLst>
                  <a:gd name="adj1" fmla="val 5379170"/>
                  <a:gd name="adj2" fmla="val 1962530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 cap="flat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7" name="Google Shape;150;p21">
                <a:extLst>
                  <a:ext uri="{FF2B5EF4-FFF2-40B4-BE49-F238E27FC236}">
                    <a16:creationId xmlns:a16="http://schemas.microsoft.com/office/drawing/2014/main" id="{3D1BD0DF-C96A-41D9-AC0B-999D6B6A8E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9141" y="3200706"/>
                <a:ext cx="482124" cy="76016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5" name="Google Shape;148;p21">
                <a:extLst>
                  <a:ext uri="{FF2B5EF4-FFF2-40B4-BE49-F238E27FC236}">
                    <a16:creationId xmlns:a16="http://schemas.microsoft.com/office/drawing/2014/main" id="{AA8C60C8-FB99-4915-98EF-C1DBB8C37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0581" y="3191800"/>
                <a:ext cx="0" cy="89425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6" name="Google Shape;149;p21">
                <a:extLst>
                  <a:ext uri="{FF2B5EF4-FFF2-40B4-BE49-F238E27FC236}">
                    <a16:creationId xmlns:a16="http://schemas.microsoft.com/office/drawing/2014/main" id="{A588BC49-80ED-40F5-BFCD-0BAE73CC3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0581" y="3191800"/>
                <a:ext cx="79777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FF8C56F-D623-448D-A210-C9A54A8FD57C}"/>
                  </a:ext>
                </a:extLst>
              </p:cNvPr>
              <p:cNvSpPr txBox="1"/>
              <p:nvPr/>
            </p:nvSpPr>
            <p:spPr>
              <a:xfrm>
                <a:off x="5848492" y="2823427"/>
                <a:ext cx="1190081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solidFill>
                      <a:schemeClr val="accent1">
                        <a:lumMod val="7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pilotAngle</a:t>
                </a:r>
                <a:endParaRPr lang="en-US" b="1" dirty="0">
                  <a:solidFill>
                    <a:schemeClr val="accent1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90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A820-7EBB-4B7F-A3EC-EAB41CEC30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B17121B1-4B70-4285-99AB-2C9E716AF07C}"/>
              </a:ext>
            </a:extLst>
          </p:cNvPr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191870B3-11B3-4FB0-AA9A-9EB0C059AA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1   Define Initial State – Position</a:t>
            </a:r>
          </a:p>
        </p:txBody>
      </p:sp>
      <p:sp>
        <p:nvSpPr>
          <p:cNvPr id="8" name="Google Shape;86;p16">
            <a:extLst>
              <a:ext uri="{FF2B5EF4-FFF2-40B4-BE49-F238E27FC236}">
                <a16:creationId xmlns:a16="http://schemas.microsoft.com/office/drawing/2014/main" id="{8B522905-73BD-42E9-8546-95E2B0B21466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7892511" cy="166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50000"/>
              </a:lnSpc>
              <a:buFont typeface="Roboto"/>
              <a:buNone/>
            </a:pPr>
            <a:r>
              <a:rPr lang="en-US" dirty="0">
                <a:solidFill>
                  <a:schemeClr val="dk1"/>
                </a:solidFill>
              </a:rPr>
              <a:t>We now </a:t>
            </a:r>
            <a:r>
              <a:rPr lang="en-US" b="1" dirty="0">
                <a:solidFill>
                  <a:schemeClr val="dk1"/>
                </a:solidFill>
              </a:rPr>
              <a:t>recalculate</a:t>
            </a:r>
            <a:r>
              <a:rPr lang="en-US" dirty="0">
                <a:solidFill>
                  <a:schemeClr val="dk1"/>
                </a:solidFill>
              </a:rPr>
              <a:t> the position (same value, different methods)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Roboto"/>
              <a:buNone/>
            </a:pPr>
            <a:r>
              <a:rPr lang="en-US" b="1" dirty="0">
                <a:solidFill>
                  <a:schemeClr val="dk1"/>
                </a:solidFill>
              </a:rPr>
              <a:t>The position is obtained:</a:t>
            </a:r>
          </a:p>
          <a:p>
            <a:pPr marL="1971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dk1"/>
                </a:solidFill>
              </a:rPr>
              <a:t>1. Starting at the center of the animation…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B3EAA4-EC50-4D30-85A0-91987E753DBE}"/>
              </a:ext>
            </a:extLst>
          </p:cNvPr>
          <p:cNvGrpSpPr/>
          <p:nvPr/>
        </p:nvGrpSpPr>
        <p:grpSpPr>
          <a:xfrm>
            <a:off x="1578089" y="3192322"/>
            <a:ext cx="2322387" cy="1698714"/>
            <a:chOff x="1578089" y="3128714"/>
            <a:chExt cx="2322387" cy="1698714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0256964-5534-4D39-958E-92785FD4165F}"/>
                </a:ext>
              </a:extLst>
            </p:cNvPr>
            <p:cNvSpPr/>
            <p:nvPr/>
          </p:nvSpPr>
          <p:spPr>
            <a:xfrm rot="12811376">
              <a:off x="2300415" y="3332310"/>
              <a:ext cx="243512" cy="383946"/>
            </a:xfrm>
            <a:prstGeom prst="triangle">
              <a:avLst/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Google Shape;150;p21">
              <a:extLst>
                <a:ext uri="{FF2B5EF4-FFF2-40B4-BE49-F238E27FC236}">
                  <a16:creationId xmlns:a16="http://schemas.microsoft.com/office/drawing/2014/main" id="{46BB3023-519F-41AF-AE27-83D10C9321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2354" y="3488452"/>
              <a:ext cx="370162" cy="58363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91B901-CADD-4702-94F8-1CA9F909FBA1}"/>
                </a:ext>
              </a:extLst>
            </p:cNvPr>
            <p:cNvSpPr txBox="1"/>
            <p:nvPr/>
          </p:nvSpPr>
          <p:spPr>
            <a:xfrm>
              <a:off x="1732581" y="4519651"/>
              <a:ext cx="2167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Unchanged position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78A4C7-09BF-4A97-8390-051F737C28C8}"/>
                </a:ext>
              </a:extLst>
            </p:cNvPr>
            <p:cNvSpPr txBox="1"/>
            <p:nvPr/>
          </p:nvSpPr>
          <p:spPr>
            <a:xfrm>
              <a:off x="1578089" y="3327141"/>
              <a:ext cx="1056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position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2272EE-0BD7-4D52-88A8-D2F958D96879}"/>
                </a:ext>
              </a:extLst>
            </p:cNvPr>
            <p:cNvSpPr/>
            <p:nvPr/>
          </p:nvSpPr>
          <p:spPr>
            <a:xfrm>
              <a:off x="2404633" y="3449743"/>
              <a:ext cx="72000" cy="720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7F708F2-5C26-4649-B5F5-A79D113BBC62}"/>
                </a:ext>
              </a:extLst>
            </p:cNvPr>
            <p:cNvSpPr/>
            <p:nvPr/>
          </p:nvSpPr>
          <p:spPr>
            <a:xfrm>
              <a:off x="3205581" y="3949408"/>
              <a:ext cx="72000" cy="720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8B63A5-2491-4A88-93C8-B7DA3E08629C}"/>
                </a:ext>
              </a:extLst>
            </p:cNvPr>
            <p:cNvSpPr txBox="1"/>
            <p:nvPr/>
          </p:nvSpPr>
          <p:spPr>
            <a:xfrm>
              <a:off x="2861192" y="3997875"/>
              <a:ext cx="785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center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C1F335F-9A1B-44B8-8808-75976333AF66}"/>
                </a:ext>
              </a:extLst>
            </p:cNvPr>
            <p:cNvSpPr txBox="1"/>
            <p:nvPr/>
          </p:nvSpPr>
          <p:spPr>
            <a:xfrm rot="18171924">
              <a:off x="1839430" y="3649463"/>
              <a:ext cx="13031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orientation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4B70D6-FE00-4670-AD5B-47DFBADA66E9}"/>
              </a:ext>
            </a:extLst>
          </p:cNvPr>
          <p:cNvGrpSpPr/>
          <p:nvPr/>
        </p:nvGrpSpPr>
        <p:grpSpPr>
          <a:xfrm>
            <a:off x="4649167" y="3390749"/>
            <a:ext cx="2510172" cy="1500287"/>
            <a:chOff x="5527253" y="3354167"/>
            <a:chExt cx="2510172" cy="1500287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4AF0EE7-B1F1-46A2-8E9E-E3D2DA75484B}"/>
                </a:ext>
              </a:extLst>
            </p:cNvPr>
            <p:cNvSpPr/>
            <p:nvPr/>
          </p:nvSpPr>
          <p:spPr>
            <a:xfrm rot="10800000">
              <a:off x="7144333" y="3824037"/>
              <a:ext cx="243512" cy="383946"/>
            </a:xfrm>
            <a:prstGeom prst="triangle">
              <a:avLst/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Google Shape;150;p21">
              <a:extLst>
                <a:ext uri="{FF2B5EF4-FFF2-40B4-BE49-F238E27FC236}">
                  <a16:creationId xmlns:a16="http://schemas.microsoft.com/office/drawing/2014/main" id="{03C51558-8473-4356-BFDC-285759C88EAE}"/>
                </a:ext>
              </a:extLst>
            </p:cNvPr>
            <p:cNvCxnSpPr>
              <a:cxnSpLocks/>
            </p:cNvCxnSpPr>
            <p:nvPr/>
          </p:nvCxnSpPr>
          <p:spPr>
            <a:xfrm rot="19588624" flipH="1">
              <a:off x="7169585" y="4053110"/>
              <a:ext cx="208908" cy="32938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1B3B1D-C7F4-4091-85AB-8DF7FFCCA957}"/>
                </a:ext>
              </a:extLst>
            </p:cNvPr>
            <p:cNvSpPr txBox="1"/>
            <p:nvPr/>
          </p:nvSpPr>
          <p:spPr>
            <a:xfrm>
              <a:off x="5583560" y="3354167"/>
              <a:ext cx="1056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position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6078DAB-3F73-40DD-95E7-07998DEB5084}"/>
                </a:ext>
              </a:extLst>
            </p:cNvPr>
            <p:cNvSpPr/>
            <p:nvPr/>
          </p:nvSpPr>
          <p:spPr>
            <a:xfrm>
              <a:off x="6415423" y="3460350"/>
              <a:ext cx="72000" cy="720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1190402-D36D-46B7-B52F-F8F9EA76D2CD}"/>
                </a:ext>
              </a:extLst>
            </p:cNvPr>
            <p:cNvSpPr/>
            <p:nvPr/>
          </p:nvSpPr>
          <p:spPr>
            <a:xfrm>
              <a:off x="7226955" y="3968483"/>
              <a:ext cx="72000" cy="720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34EDA19-11AE-449D-A79C-8EC2628C589F}"/>
                </a:ext>
              </a:extLst>
            </p:cNvPr>
            <p:cNvSpPr txBox="1"/>
            <p:nvPr/>
          </p:nvSpPr>
          <p:spPr>
            <a:xfrm>
              <a:off x="6508291" y="3853448"/>
              <a:ext cx="718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A86E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center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A09B73-444F-4ABB-B54F-7CB9192FDFA7}"/>
                </a:ext>
              </a:extLst>
            </p:cNvPr>
            <p:cNvSpPr txBox="1"/>
            <p:nvPr/>
          </p:nvSpPr>
          <p:spPr>
            <a:xfrm>
              <a:off x="5527253" y="4546677"/>
              <a:ext cx="2510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Position is moved to </a:t>
              </a:r>
              <a:r>
                <a:rPr lang="en-US" b="1" dirty="0"/>
                <a:t>center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31C1AF-4DE5-45D8-8C81-B3989C0C88AE}"/>
              </a:ext>
            </a:extLst>
          </p:cNvPr>
          <p:cNvGrpSpPr/>
          <p:nvPr/>
        </p:nvGrpSpPr>
        <p:grpSpPr>
          <a:xfrm>
            <a:off x="1388656" y="2720770"/>
            <a:ext cx="5688005" cy="441736"/>
            <a:chOff x="379433" y="4134287"/>
            <a:chExt cx="5128305" cy="441736"/>
          </a:xfrm>
        </p:grpSpPr>
        <p:sp>
          <p:nvSpPr>
            <p:cNvPr id="70" name="Google Shape;88;p16">
              <a:extLst>
                <a:ext uri="{FF2B5EF4-FFF2-40B4-BE49-F238E27FC236}">
                  <a16:creationId xmlns:a16="http://schemas.microsoft.com/office/drawing/2014/main" id="{364F5933-EB66-48C7-8C16-A45F28217855}"/>
                </a:ext>
              </a:extLst>
            </p:cNvPr>
            <p:cNvSpPr/>
            <p:nvPr/>
          </p:nvSpPr>
          <p:spPr>
            <a:xfrm>
              <a:off x="379433" y="4134287"/>
              <a:ext cx="5125375" cy="44173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297ACA8-6647-49BF-9AC8-025DAF56B694}"/>
                </a:ext>
              </a:extLst>
            </p:cNvPr>
            <p:cNvSpPr txBox="1"/>
            <p:nvPr/>
          </p:nvSpPr>
          <p:spPr>
            <a:xfrm>
              <a:off x="382364" y="4175257"/>
              <a:ext cx="5125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nsolas" panose="020B0609020204030204" pitchFamily="49" charset="0"/>
                </a:rPr>
                <a:t>this.position</a:t>
              </a:r>
              <a:r>
                <a:rPr lang="en-US" sz="1600" dirty="0">
                  <a:latin typeface="Consolas" panose="020B0609020204030204" pitchFamily="49" charset="0"/>
                </a:rPr>
                <a:t> = </a:t>
              </a:r>
              <a:r>
                <a:rPr lang="en-US" sz="1600" b="1" dirty="0">
                  <a:latin typeface="Consolas" panose="020B0609020204030204" pitchFamily="49" charset="0"/>
                </a:rPr>
                <a:t>center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8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A820-7EBB-4B7F-A3EC-EAB41CEC30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B17121B1-4B70-4285-99AB-2C9E716AF07C}"/>
              </a:ext>
            </a:extLst>
          </p:cNvPr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191870B3-11B3-4FB0-AA9A-9EB0C059AA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1   Define Initial State – Position</a:t>
            </a:r>
          </a:p>
        </p:txBody>
      </p:sp>
      <p:sp>
        <p:nvSpPr>
          <p:cNvPr id="8" name="Google Shape;86;p16">
            <a:extLst>
              <a:ext uri="{FF2B5EF4-FFF2-40B4-BE49-F238E27FC236}">
                <a16:creationId xmlns:a16="http://schemas.microsoft.com/office/drawing/2014/main" id="{8B522905-73BD-42E9-8546-95E2B0B21466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7892511" cy="166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50000"/>
              </a:lnSpc>
              <a:buFont typeface="Roboto"/>
              <a:buNone/>
            </a:pPr>
            <a:r>
              <a:rPr lang="en-US" dirty="0">
                <a:solidFill>
                  <a:schemeClr val="dk1"/>
                </a:solidFill>
              </a:rPr>
              <a:t>We now </a:t>
            </a:r>
            <a:r>
              <a:rPr lang="en-US" b="1" dirty="0">
                <a:solidFill>
                  <a:schemeClr val="dk1"/>
                </a:solidFill>
              </a:rPr>
              <a:t>recalculate</a:t>
            </a:r>
            <a:r>
              <a:rPr lang="en-US" dirty="0">
                <a:solidFill>
                  <a:schemeClr val="dk1"/>
                </a:solidFill>
              </a:rPr>
              <a:t> the position (same value, different methods)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Roboto"/>
              <a:buNone/>
            </a:pPr>
            <a:r>
              <a:rPr lang="en-US" b="1" dirty="0">
                <a:solidFill>
                  <a:schemeClr val="dk1"/>
                </a:solidFill>
              </a:rPr>
              <a:t>The position is obtained:</a:t>
            </a:r>
          </a:p>
          <a:p>
            <a:pPr marL="1971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dk1"/>
                </a:solidFill>
              </a:rPr>
              <a:t>2. … translating </a:t>
            </a:r>
            <a:r>
              <a:rPr lang="en-US" b="1" dirty="0">
                <a:solidFill>
                  <a:schemeClr val="dk1"/>
                </a:solidFill>
              </a:rPr>
              <a:t>radius</a:t>
            </a:r>
            <a:r>
              <a:rPr lang="en-US" dirty="0">
                <a:solidFill>
                  <a:schemeClr val="dk1"/>
                </a:solidFill>
              </a:rPr>
              <a:t> units in animation direction vector’s </a:t>
            </a:r>
            <a:r>
              <a:rPr lang="en-US" b="1" dirty="0">
                <a:solidFill>
                  <a:schemeClr val="dk1"/>
                </a:solidFill>
              </a:rPr>
              <a:t>direction</a:t>
            </a:r>
          </a:p>
          <a:p>
            <a:pPr marL="197100" indent="0">
              <a:lnSpc>
                <a:spcPct val="150000"/>
              </a:lnSpc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9F6377-5005-4ED8-B764-BD594BC469ED}"/>
              </a:ext>
            </a:extLst>
          </p:cNvPr>
          <p:cNvGrpSpPr/>
          <p:nvPr/>
        </p:nvGrpSpPr>
        <p:grpSpPr>
          <a:xfrm>
            <a:off x="1388656" y="2709912"/>
            <a:ext cx="5688005" cy="488520"/>
            <a:chOff x="379433" y="4123429"/>
            <a:chExt cx="5128305" cy="488520"/>
          </a:xfrm>
        </p:grpSpPr>
        <p:sp>
          <p:nvSpPr>
            <p:cNvPr id="5" name="Google Shape;88;p16">
              <a:extLst>
                <a:ext uri="{FF2B5EF4-FFF2-40B4-BE49-F238E27FC236}">
                  <a16:creationId xmlns:a16="http://schemas.microsoft.com/office/drawing/2014/main" id="{8C673D79-C13C-4488-8BCC-D07DAD6BD6F6}"/>
                </a:ext>
              </a:extLst>
            </p:cNvPr>
            <p:cNvSpPr/>
            <p:nvPr/>
          </p:nvSpPr>
          <p:spPr>
            <a:xfrm>
              <a:off x="379433" y="4123429"/>
              <a:ext cx="5125375" cy="488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E29ECD-AFA5-4824-9ADC-76DC06C3F2CA}"/>
                </a:ext>
              </a:extLst>
            </p:cNvPr>
            <p:cNvSpPr txBox="1"/>
            <p:nvPr/>
          </p:nvSpPr>
          <p:spPr>
            <a:xfrm>
              <a:off x="382364" y="4175257"/>
              <a:ext cx="5125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nsolas" panose="020B0609020204030204" pitchFamily="49" charset="0"/>
                </a:rPr>
                <a:t>this.position</a:t>
              </a:r>
              <a:r>
                <a:rPr lang="en-US" sz="1600" dirty="0">
                  <a:latin typeface="Consolas" panose="020B0609020204030204" pitchFamily="49" charset="0"/>
                </a:rPr>
                <a:t> = center</a:t>
              </a:r>
              <a:r>
                <a:rPr lang="en-US" sz="1600" b="1" dirty="0">
                  <a:latin typeface="Consolas" panose="020B0609020204030204" pitchFamily="49" charset="0"/>
                </a:rPr>
                <a:t> </a:t>
              </a:r>
              <a:r>
                <a:rPr lang="en-US" sz="1600" dirty="0">
                  <a:latin typeface="Consolas" panose="020B0609020204030204" pitchFamily="49" charset="0"/>
                </a:rPr>
                <a:t>+ </a:t>
              </a:r>
              <a:r>
                <a:rPr lang="en-US" sz="1600" b="1" dirty="0" err="1">
                  <a:latin typeface="Consolas" panose="020B0609020204030204" pitchFamily="49" charset="0"/>
                </a:rPr>
                <a:t>directionVector</a:t>
              </a:r>
              <a:r>
                <a:rPr lang="en-US" sz="1600" b="1" dirty="0">
                  <a:latin typeface="Consolas" panose="020B0609020204030204" pitchFamily="49" charset="0"/>
                </a:rPr>
                <a:t> * radius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F7CA47F-EBDA-4D78-9003-A07B725F937A}"/>
              </a:ext>
            </a:extLst>
          </p:cNvPr>
          <p:cNvSpPr txBox="1"/>
          <p:nvPr/>
        </p:nvSpPr>
        <p:spPr>
          <a:xfrm>
            <a:off x="651195" y="4552240"/>
            <a:ext cx="367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the </a:t>
            </a:r>
            <a:r>
              <a:rPr lang="en-US" b="1" dirty="0"/>
              <a:t>animation direction vector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81117F-2D3D-4ADB-8590-4CED9516D56F}"/>
              </a:ext>
            </a:extLst>
          </p:cNvPr>
          <p:cNvGrpSpPr/>
          <p:nvPr/>
        </p:nvGrpSpPr>
        <p:grpSpPr>
          <a:xfrm>
            <a:off x="241850" y="3312024"/>
            <a:ext cx="3745927" cy="1020419"/>
            <a:chOff x="241850" y="3312024"/>
            <a:chExt cx="3745927" cy="10204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234E8D-089C-401B-A77D-8903A505952B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 flipV="1">
              <a:off x="1262388" y="3527369"/>
              <a:ext cx="798545" cy="4918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2E90537-B807-409F-B76D-EAFDDE68C765}"/>
                </a:ext>
              </a:extLst>
            </p:cNvPr>
            <p:cNvGrpSpPr/>
            <p:nvPr/>
          </p:nvGrpSpPr>
          <p:grpSpPr>
            <a:xfrm>
              <a:off x="1621419" y="3758987"/>
              <a:ext cx="981472" cy="461126"/>
              <a:chOff x="6654800" y="2125920"/>
              <a:chExt cx="981472" cy="461126"/>
            </a:xfrm>
          </p:grpSpPr>
          <p:sp>
            <p:nvSpPr>
              <p:cNvPr id="39" name="Google Shape;147;p21">
                <a:extLst>
                  <a:ext uri="{FF2B5EF4-FFF2-40B4-BE49-F238E27FC236}">
                    <a16:creationId xmlns:a16="http://schemas.microsoft.com/office/drawing/2014/main" id="{5B7BF000-4BD0-4803-BC85-0F90EFB57F51}"/>
                  </a:ext>
                </a:extLst>
              </p:cNvPr>
              <p:cNvSpPr/>
              <p:nvPr/>
            </p:nvSpPr>
            <p:spPr>
              <a:xfrm rot="16200000" flipH="1">
                <a:off x="6879165" y="2206446"/>
                <a:ext cx="380600" cy="380600"/>
              </a:xfrm>
              <a:prstGeom prst="pie">
                <a:avLst>
                  <a:gd name="adj1" fmla="val 5288570"/>
                  <a:gd name="adj2" fmla="val 1408329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40" name="Google Shape;150;p21">
                <a:extLst>
                  <a:ext uri="{FF2B5EF4-FFF2-40B4-BE49-F238E27FC236}">
                    <a16:creationId xmlns:a16="http://schemas.microsoft.com/office/drawing/2014/main" id="{6805FD45-4F8D-4C89-92E3-0548C1F4EE34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>
                <a:off x="7069465" y="2399657"/>
                <a:ext cx="566807" cy="5086"/>
              </a:xfrm>
              <a:prstGeom prst="straightConnector1">
                <a:avLst/>
              </a:prstGeom>
              <a:noFill/>
              <a:ln w="63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1" name="Google Shape;150;p21">
                <a:extLst>
                  <a:ext uri="{FF2B5EF4-FFF2-40B4-BE49-F238E27FC236}">
                    <a16:creationId xmlns:a16="http://schemas.microsoft.com/office/drawing/2014/main" id="{CA963EBB-4A25-430F-BF88-AB5B13B2D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54800" y="2125920"/>
                <a:ext cx="421569" cy="2602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48A5AF8-2C32-453B-B934-FF07D0D090FA}"/>
                </a:ext>
              </a:extLst>
            </p:cNvPr>
            <p:cNvSpPr/>
            <p:nvPr/>
          </p:nvSpPr>
          <p:spPr>
            <a:xfrm rot="10800000">
              <a:off x="1940353" y="3853125"/>
              <a:ext cx="243512" cy="383946"/>
            </a:xfrm>
            <a:prstGeom prst="triangle">
              <a:avLst/>
            </a:prstGeom>
            <a:solidFill>
              <a:srgbClr val="EAEAEA">
                <a:alpha val="47059"/>
              </a:srgbClr>
            </a:solidFill>
            <a:ln>
              <a:solidFill>
                <a:srgbClr val="00000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7F657E-D57A-4911-A34F-9A4767620BB8}"/>
                </a:ext>
              </a:extLst>
            </p:cNvPr>
            <p:cNvSpPr txBox="1"/>
            <p:nvPr/>
          </p:nvSpPr>
          <p:spPr>
            <a:xfrm>
              <a:off x="241850" y="3312024"/>
              <a:ext cx="1056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A86E8"/>
                  </a:solidFill>
                  <a:latin typeface="Consolas" panose="020B0609020204030204" pitchFamily="49" charset="0"/>
                </a:rPr>
                <a:t>position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F2403E2-C782-4C7B-973C-E4CAA397F7CB}"/>
                </a:ext>
              </a:extLst>
            </p:cNvPr>
            <p:cNvSpPr/>
            <p:nvPr/>
          </p:nvSpPr>
          <p:spPr>
            <a:xfrm>
              <a:off x="1200932" y="3465913"/>
              <a:ext cx="72000" cy="720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997441-2D42-4B80-AAF0-F9243E9CD010}"/>
                </a:ext>
              </a:extLst>
            </p:cNvPr>
            <p:cNvSpPr/>
            <p:nvPr/>
          </p:nvSpPr>
          <p:spPr>
            <a:xfrm>
              <a:off x="2018815" y="3974046"/>
              <a:ext cx="72000" cy="720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B69C8F-31D6-4443-838D-C1D7D063B30C}"/>
                </a:ext>
              </a:extLst>
            </p:cNvPr>
            <p:cNvSpPr txBox="1"/>
            <p:nvPr/>
          </p:nvSpPr>
          <p:spPr>
            <a:xfrm>
              <a:off x="2025929" y="4024666"/>
              <a:ext cx="785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A86E8"/>
                  </a:solidFill>
                  <a:latin typeface="Consolas" panose="020B0609020204030204" pitchFamily="49" charset="0"/>
                </a:rPr>
                <a:t>center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45C8B4-CB43-4641-8238-BA19ADBCA6F0}"/>
                </a:ext>
              </a:extLst>
            </p:cNvPr>
            <p:cNvSpPr txBox="1"/>
            <p:nvPr/>
          </p:nvSpPr>
          <p:spPr>
            <a:xfrm>
              <a:off x="2602891" y="3883921"/>
              <a:ext cx="1384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X+ direction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00EC9E-FFA7-4717-9ABD-AC72AEEB710E}"/>
                </a:ext>
              </a:extLst>
            </p:cNvPr>
            <p:cNvSpPr txBox="1"/>
            <p:nvPr/>
          </p:nvSpPr>
          <p:spPr>
            <a:xfrm>
              <a:off x="2037848" y="3559994"/>
              <a:ext cx="1277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pilotAngle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A2852A6B-D0CD-4C4D-9401-D9DCA9BBB43B}"/>
              </a:ext>
            </a:extLst>
          </p:cNvPr>
          <p:cNvSpPr/>
          <p:nvPr/>
        </p:nvSpPr>
        <p:spPr>
          <a:xfrm rot="18395092" flipH="1">
            <a:off x="1639594" y="3792298"/>
            <a:ext cx="1010478" cy="782494"/>
          </a:xfrm>
          <a:prstGeom prst="arc">
            <a:avLst>
              <a:gd name="adj1" fmla="val 16200000"/>
              <a:gd name="adj2" fmla="val 62125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2D2474-CDED-4675-B079-F693397F7D41}"/>
              </a:ext>
            </a:extLst>
          </p:cNvPr>
          <p:cNvCxnSpPr>
            <a:cxnSpLocks/>
          </p:cNvCxnSpPr>
          <p:nvPr/>
        </p:nvCxnSpPr>
        <p:spPr>
          <a:xfrm>
            <a:off x="1985576" y="4822428"/>
            <a:ext cx="2180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9354E2A-222C-4A9E-8DCA-CA6260B69B90}"/>
              </a:ext>
            </a:extLst>
          </p:cNvPr>
          <p:cNvSpPr txBox="1"/>
          <p:nvPr/>
        </p:nvSpPr>
        <p:spPr>
          <a:xfrm>
            <a:off x="4310404" y="4552240"/>
            <a:ext cx="3982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Multiplying animation direction vector by </a:t>
            </a:r>
            <a:r>
              <a:rPr lang="en-US" b="1" dirty="0"/>
              <a:t>radius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56EFF1-6B36-4A05-B339-A142562FC0D3}"/>
              </a:ext>
            </a:extLst>
          </p:cNvPr>
          <p:cNvGrpSpPr/>
          <p:nvPr/>
        </p:nvGrpSpPr>
        <p:grpSpPr>
          <a:xfrm>
            <a:off x="4109000" y="3312024"/>
            <a:ext cx="3745927" cy="1020365"/>
            <a:chOff x="4109000" y="3312024"/>
            <a:chExt cx="3745927" cy="1020365"/>
          </a:xfrm>
        </p:grpSpPr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A922901B-60B3-4875-AF5B-BFA99629B3EA}"/>
                </a:ext>
              </a:extLst>
            </p:cNvPr>
            <p:cNvSpPr/>
            <p:nvPr/>
          </p:nvSpPr>
          <p:spPr>
            <a:xfrm rot="10800000">
              <a:off x="4999770" y="3370532"/>
              <a:ext cx="243512" cy="383946"/>
            </a:xfrm>
            <a:prstGeom prst="triangle">
              <a:avLst/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33A2B08-60D6-4373-99B3-5E0CE4B54DCE}"/>
                </a:ext>
              </a:extLst>
            </p:cNvPr>
            <p:cNvGrpSpPr/>
            <p:nvPr/>
          </p:nvGrpSpPr>
          <p:grpSpPr>
            <a:xfrm>
              <a:off x="5182404" y="3562505"/>
              <a:ext cx="1287637" cy="657608"/>
              <a:chOff x="6348635" y="1929438"/>
              <a:chExt cx="1287637" cy="657608"/>
            </a:xfrm>
          </p:grpSpPr>
          <p:sp>
            <p:nvSpPr>
              <p:cNvPr id="81" name="Google Shape;147;p21">
                <a:extLst>
                  <a:ext uri="{FF2B5EF4-FFF2-40B4-BE49-F238E27FC236}">
                    <a16:creationId xmlns:a16="http://schemas.microsoft.com/office/drawing/2014/main" id="{3334D2E9-E16A-437D-BD3B-B7CB522717F4}"/>
                  </a:ext>
                </a:extLst>
              </p:cNvPr>
              <p:cNvSpPr/>
              <p:nvPr/>
            </p:nvSpPr>
            <p:spPr>
              <a:xfrm rot="16200000" flipH="1">
                <a:off x="6879165" y="2206446"/>
                <a:ext cx="380600" cy="380600"/>
              </a:xfrm>
              <a:prstGeom prst="pie">
                <a:avLst>
                  <a:gd name="adj1" fmla="val 5288570"/>
                  <a:gd name="adj2" fmla="val 1408329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2" name="Google Shape;150;p21">
                <a:extLst>
                  <a:ext uri="{FF2B5EF4-FFF2-40B4-BE49-F238E27FC236}">
                    <a16:creationId xmlns:a16="http://schemas.microsoft.com/office/drawing/2014/main" id="{9A02BE3F-472A-45F4-A5F2-B37710E42A58}"/>
                  </a:ext>
                </a:extLst>
              </p:cNvPr>
              <p:cNvCxnSpPr>
                <a:cxnSpLocks/>
                <a:endCxn id="79" idx="1"/>
              </p:cNvCxnSpPr>
              <p:nvPr/>
            </p:nvCxnSpPr>
            <p:spPr>
              <a:xfrm>
                <a:off x="7069465" y="2399657"/>
                <a:ext cx="566807" cy="5086"/>
              </a:xfrm>
              <a:prstGeom prst="straightConnector1">
                <a:avLst/>
              </a:prstGeom>
              <a:noFill/>
              <a:ln w="63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3" name="Google Shape;150;p21">
                <a:extLst>
                  <a:ext uri="{FF2B5EF4-FFF2-40B4-BE49-F238E27FC236}">
                    <a16:creationId xmlns:a16="http://schemas.microsoft.com/office/drawing/2014/main" id="{830D7A41-BF85-49A0-BDAC-8438E3D02C9F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 flipH="1" flipV="1">
                <a:off x="6348635" y="1929438"/>
                <a:ext cx="727736" cy="45670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3860AE-E8D2-4772-B006-31332A059B53}"/>
                </a:ext>
              </a:extLst>
            </p:cNvPr>
            <p:cNvSpPr txBox="1"/>
            <p:nvPr/>
          </p:nvSpPr>
          <p:spPr>
            <a:xfrm>
              <a:off x="4109000" y="3312024"/>
              <a:ext cx="1056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A86E8"/>
                  </a:solidFill>
                  <a:latin typeface="Consolas" panose="020B0609020204030204" pitchFamily="49" charset="0"/>
                </a:rPr>
                <a:t>position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16A60CD-F07D-491F-AD25-686DA4E5F931}"/>
                </a:ext>
              </a:extLst>
            </p:cNvPr>
            <p:cNvSpPr/>
            <p:nvPr/>
          </p:nvSpPr>
          <p:spPr>
            <a:xfrm>
              <a:off x="5078667" y="3465913"/>
              <a:ext cx="72000" cy="720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73B52D0-4EDF-4599-A400-775C05D2F5A5}"/>
                </a:ext>
              </a:extLst>
            </p:cNvPr>
            <p:cNvSpPr txBox="1"/>
            <p:nvPr/>
          </p:nvSpPr>
          <p:spPr>
            <a:xfrm>
              <a:off x="5791479" y="4024612"/>
              <a:ext cx="7857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A86E8"/>
                  </a:solidFill>
                  <a:latin typeface="Consolas" panose="020B0609020204030204" pitchFamily="49" charset="0"/>
                </a:rPr>
                <a:t>center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DA5DBCE-580F-4329-AC52-8D4D54D5DE0A}"/>
                </a:ext>
              </a:extLst>
            </p:cNvPr>
            <p:cNvSpPr txBox="1"/>
            <p:nvPr/>
          </p:nvSpPr>
          <p:spPr>
            <a:xfrm>
              <a:off x="6470041" y="3883921"/>
              <a:ext cx="1384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X+ direction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7789536-0FC4-4F93-AF64-11CA0DD64C5A}"/>
                </a:ext>
              </a:extLst>
            </p:cNvPr>
            <p:cNvSpPr txBox="1"/>
            <p:nvPr/>
          </p:nvSpPr>
          <p:spPr>
            <a:xfrm>
              <a:off x="5904998" y="3559994"/>
              <a:ext cx="1277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pilotAngle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Google Shape;150;p21">
              <a:extLst>
                <a:ext uri="{FF2B5EF4-FFF2-40B4-BE49-F238E27FC236}">
                  <a16:creationId xmlns:a16="http://schemas.microsoft.com/office/drawing/2014/main" id="{378DE295-EBD3-451E-AAA8-CE12C8E68A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7921" y="3816895"/>
              <a:ext cx="321809" cy="201960"/>
            </a:xfrm>
            <a:prstGeom prst="straightConnector1">
              <a:avLst/>
            </a:prstGeom>
            <a:noFill/>
            <a:ln w="2857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54B5B20-EE3F-4653-9560-9800D0D7E688}"/>
                </a:ext>
              </a:extLst>
            </p:cNvPr>
            <p:cNvSpPr/>
            <p:nvPr/>
          </p:nvSpPr>
          <p:spPr>
            <a:xfrm>
              <a:off x="5879615" y="3974046"/>
              <a:ext cx="72000" cy="720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112173B8-DDD4-48F3-A8E2-7303095618D7}"/>
                </a:ext>
              </a:extLst>
            </p:cNvPr>
            <p:cNvSpPr/>
            <p:nvPr/>
          </p:nvSpPr>
          <p:spPr>
            <a:xfrm rot="18135996">
              <a:off x="5401672" y="3602838"/>
              <a:ext cx="172869" cy="720270"/>
            </a:xfrm>
            <a:prstGeom prst="leftBrac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46F8C4-9BEB-4C10-B449-A9374BC1FCE5}"/>
                </a:ext>
              </a:extLst>
            </p:cNvPr>
            <p:cNvSpPr txBox="1"/>
            <p:nvPr/>
          </p:nvSpPr>
          <p:spPr>
            <a:xfrm rot="1828974">
              <a:off x="5022775" y="3989791"/>
              <a:ext cx="7857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onsolas" panose="020B0609020204030204" pitchFamily="49" charset="0"/>
                </a:rPr>
                <a:t>radius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85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A820-7EBB-4B7F-A3EC-EAB41CEC30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B17121B1-4B70-4285-99AB-2C9E716AF07C}"/>
              </a:ext>
            </a:extLst>
          </p:cNvPr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85;p16">
            <a:extLst>
              <a:ext uri="{FF2B5EF4-FFF2-40B4-BE49-F238E27FC236}">
                <a16:creationId xmlns:a16="http://schemas.microsoft.com/office/drawing/2014/main" id="{191870B3-11B3-4FB0-AA9A-9EB0C059AA35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1   Define Initial State – Orientation</a:t>
            </a:r>
          </a:p>
        </p:txBody>
      </p:sp>
      <p:sp>
        <p:nvSpPr>
          <p:cNvPr id="8" name="Google Shape;86;p16">
            <a:extLst>
              <a:ext uri="{FF2B5EF4-FFF2-40B4-BE49-F238E27FC236}">
                <a16:creationId xmlns:a16="http://schemas.microsoft.com/office/drawing/2014/main" id="{8B522905-73BD-42E9-8546-95E2B0B21466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7892511" cy="163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dk1"/>
                </a:solidFill>
              </a:rPr>
              <a:t>We now </a:t>
            </a:r>
            <a:r>
              <a:rPr lang="en-US" b="1" dirty="0">
                <a:solidFill>
                  <a:schemeClr val="dk1"/>
                </a:solidFill>
              </a:rPr>
              <a:t>recalculate</a:t>
            </a:r>
            <a:r>
              <a:rPr lang="en-US" dirty="0">
                <a:solidFill>
                  <a:schemeClr val="dk1"/>
                </a:solidFill>
              </a:rPr>
              <a:t> orientation (same values, different method)</a:t>
            </a:r>
            <a:endParaRPr lang="en-US" b="1" dirty="0">
              <a:solidFill>
                <a:schemeClr val="dk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The vehicle’s orientation is </a:t>
            </a:r>
            <a:r>
              <a:rPr lang="en-US" b="1" dirty="0">
                <a:solidFill>
                  <a:schemeClr val="dk1"/>
                </a:solidFill>
              </a:rPr>
              <a:t>perpendicular to </a:t>
            </a:r>
            <a:r>
              <a:rPr lang="en-US" b="1" dirty="0" err="1">
                <a:solidFill>
                  <a:schemeClr val="dk1"/>
                </a:solidFill>
              </a:rPr>
              <a:t>pilotAngle</a:t>
            </a:r>
            <a:endParaRPr lang="en-US" b="1" dirty="0">
              <a:solidFill>
                <a:schemeClr val="dk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402112-F808-406E-9C7A-179FDEF8B298}"/>
              </a:ext>
            </a:extLst>
          </p:cNvPr>
          <p:cNvGrpSpPr/>
          <p:nvPr/>
        </p:nvGrpSpPr>
        <p:grpSpPr>
          <a:xfrm>
            <a:off x="2178249" y="2356606"/>
            <a:ext cx="4081868" cy="473536"/>
            <a:chOff x="382364" y="4230715"/>
            <a:chExt cx="3680212" cy="300615"/>
          </a:xfrm>
        </p:grpSpPr>
        <p:sp>
          <p:nvSpPr>
            <p:cNvPr id="38" name="Google Shape;88;p16">
              <a:extLst>
                <a:ext uri="{FF2B5EF4-FFF2-40B4-BE49-F238E27FC236}">
                  <a16:creationId xmlns:a16="http://schemas.microsoft.com/office/drawing/2014/main" id="{7A40F754-4591-4BCF-822C-204AF09179D8}"/>
                </a:ext>
              </a:extLst>
            </p:cNvPr>
            <p:cNvSpPr/>
            <p:nvPr/>
          </p:nvSpPr>
          <p:spPr>
            <a:xfrm>
              <a:off x="382364" y="4230715"/>
              <a:ext cx="3680212" cy="30061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0D6E5B-D824-4BA6-962D-48A8A87DE66B}"/>
                </a:ext>
              </a:extLst>
            </p:cNvPr>
            <p:cNvSpPr txBox="1"/>
            <p:nvPr/>
          </p:nvSpPr>
          <p:spPr>
            <a:xfrm>
              <a:off x="382364" y="4277608"/>
              <a:ext cx="3677281" cy="2043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dirty="0" err="1">
                  <a:latin typeface="Consolas" panose="020B0609020204030204" pitchFamily="49" charset="0"/>
                </a:rPr>
                <a:t>this.orientation</a:t>
              </a:r>
              <a:r>
                <a:rPr lang="en-US" sz="1600" dirty="0">
                  <a:latin typeface="Consolas" panose="020B0609020204030204" pitchFamily="49" charset="0"/>
                </a:rPr>
                <a:t> = </a:t>
              </a:r>
              <a:r>
                <a:rPr lang="en-US" sz="16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pilotAngle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sym typeface="Consolas"/>
                </a:rPr>
                <a:t> + 90°</a:t>
              </a:r>
              <a:endParaRPr lang="en-US" sz="16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A7BAA0-27B2-4508-9866-5519EC1D7DA6}"/>
              </a:ext>
            </a:extLst>
          </p:cNvPr>
          <p:cNvGrpSpPr/>
          <p:nvPr/>
        </p:nvGrpSpPr>
        <p:grpSpPr>
          <a:xfrm>
            <a:off x="4572000" y="3056551"/>
            <a:ext cx="2142031" cy="1499883"/>
            <a:chOff x="4993920" y="2919221"/>
            <a:chExt cx="2142031" cy="1499883"/>
          </a:xfrm>
        </p:grpSpPr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4A1BAD75-D505-4B7F-94F7-C53C8D266EEF}"/>
                </a:ext>
              </a:extLst>
            </p:cNvPr>
            <p:cNvSpPr/>
            <p:nvPr/>
          </p:nvSpPr>
          <p:spPr>
            <a:xfrm rot="13040355">
              <a:off x="5977881" y="3165194"/>
              <a:ext cx="243512" cy="383946"/>
            </a:xfrm>
            <a:prstGeom prst="triangle">
              <a:avLst/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EF99164-71CA-4512-8671-F195D4C7BFE3}"/>
                </a:ext>
              </a:extLst>
            </p:cNvPr>
            <p:cNvSpPr txBox="1"/>
            <p:nvPr/>
          </p:nvSpPr>
          <p:spPr>
            <a:xfrm>
              <a:off x="5105854" y="3159674"/>
              <a:ext cx="1056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A86E8"/>
                  </a:solidFill>
                  <a:latin typeface="Consolas" panose="020B0609020204030204" pitchFamily="49" charset="0"/>
                </a:rPr>
                <a:t>position</a:t>
              </a:r>
            </a:p>
          </p:txBody>
        </p:sp>
        <p:cxnSp>
          <p:nvCxnSpPr>
            <p:cNvPr id="87" name="Google Shape;150;p21">
              <a:extLst>
                <a:ext uri="{FF2B5EF4-FFF2-40B4-BE49-F238E27FC236}">
                  <a16:creationId xmlns:a16="http://schemas.microsoft.com/office/drawing/2014/main" id="{10E7E126-C417-4FE6-91D3-F932BDB2F3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7827" y="3111180"/>
              <a:ext cx="321809" cy="201960"/>
            </a:xfrm>
            <a:prstGeom prst="straightConnector1">
              <a:avLst/>
            </a:prstGeom>
            <a:noFill/>
            <a:ln w="2857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150;p21">
              <a:extLst>
                <a:ext uri="{FF2B5EF4-FFF2-40B4-BE49-F238E27FC236}">
                  <a16:creationId xmlns:a16="http://schemas.microsoft.com/office/drawing/2014/main" id="{61A01A35-4CBA-402F-A245-0E4485EA4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8766" y="3316315"/>
              <a:ext cx="396712" cy="604176"/>
            </a:xfrm>
            <a:prstGeom prst="straightConnector1">
              <a:avLst/>
            </a:pr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F9BA0D-3D5C-4F42-A9F9-56D017AFB13E}"/>
                </a:ext>
              </a:extLst>
            </p:cNvPr>
            <p:cNvSpPr txBox="1"/>
            <p:nvPr/>
          </p:nvSpPr>
          <p:spPr>
            <a:xfrm rot="18185547">
              <a:off x="5510318" y="3439970"/>
              <a:ext cx="13031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orientation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E4AB81B-852D-4406-BA06-4AA6182B1ED5}"/>
                </a:ext>
              </a:extLst>
            </p:cNvPr>
            <p:cNvSpPr/>
            <p:nvPr/>
          </p:nvSpPr>
          <p:spPr>
            <a:xfrm>
              <a:off x="6064936" y="3269113"/>
              <a:ext cx="96935" cy="96935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0528E85-817E-4D44-A524-C69BC70BBDC9}"/>
                </a:ext>
              </a:extLst>
            </p:cNvPr>
            <p:cNvSpPr txBox="1"/>
            <p:nvPr/>
          </p:nvSpPr>
          <p:spPr>
            <a:xfrm>
              <a:off x="4993920" y="4111327"/>
              <a:ext cx="2142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Recalculated orientation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3A4E50-1EBB-48F0-9BFB-F72EE53F55D7}"/>
              </a:ext>
            </a:extLst>
          </p:cNvPr>
          <p:cNvGrpSpPr/>
          <p:nvPr/>
        </p:nvGrpSpPr>
        <p:grpSpPr>
          <a:xfrm>
            <a:off x="840766" y="3162492"/>
            <a:ext cx="3745927" cy="1393942"/>
            <a:chOff x="311700" y="3162492"/>
            <a:chExt cx="3745927" cy="139394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FFB0700-9049-4AA6-B239-6E629656FB79}"/>
                </a:ext>
              </a:extLst>
            </p:cNvPr>
            <p:cNvGrpSpPr/>
            <p:nvPr/>
          </p:nvGrpSpPr>
          <p:grpSpPr>
            <a:xfrm>
              <a:off x="311700" y="3162492"/>
              <a:ext cx="3745927" cy="988561"/>
              <a:chOff x="3962950" y="3343828"/>
              <a:chExt cx="3745927" cy="988561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6496786F-E5DA-4812-90B6-F72426982697}"/>
                  </a:ext>
                </a:extLst>
              </p:cNvPr>
              <p:cNvSpPr/>
              <p:nvPr/>
            </p:nvSpPr>
            <p:spPr>
              <a:xfrm rot="10800000">
                <a:off x="4853720" y="3370532"/>
                <a:ext cx="243512" cy="383946"/>
              </a:xfrm>
              <a:prstGeom prst="triangle">
                <a:avLst/>
              </a:prstGeom>
              <a:solidFill>
                <a:srgbClr val="EAEA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CF1A68F-BFAE-4135-B11D-E9021A4EE8BF}"/>
                  </a:ext>
                </a:extLst>
              </p:cNvPr>
              <p:cNvGrpSpPr/>
              <p:nvPr/>
            </p:nvGrpSpPr>
            <p:grpSpPr>
              <a:xfrm>
                <a:off x="3962950" y="3343828"/>
                <a:ext cx="3745927" cy="988561"/>
                <a:chOff x="3962950" y="3343828"/>
                <a:chExt cx="3745927" cy="988561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DF2C1E5F-5FDA-4072-83B4-59FADD16A161}"/>
                    </a:ext>
                  </a:extLst>
                </p:cNvPr>
                <p:cNvGrpSpPr/>
                <p:nvPr/>
              </p:nvGrpSpPr>
              <p:grpSpPr>
                <a:xfrm>
                  <a:off x="3962950" y="3343828"/>
                  <a:ext cx="3745927" cy="988561"/>
                  <a:chOff x="5275231" y="1710761"/>
                  <a:chExt cx="3745927" cy="988561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8D57A93F-BFBB-4E11-BCD6-6108F8A98447}"/>
                      </a:ext>
                    </a:extLst>
                  </p:cNvPr>
                  <p:cNvGrpSpPr/>
                  <p:nvPr/>
                </p:nvGrpSpPr>
                <p:grpSpPr>
                  <a:xfrm>
                    <a:off x="6348635" y="1929438"/>
                    <a:ext cx="1287637" cy="657608"/>
                    <a:chOff x="6348635" y="1929438"/>
                    <a:chExt cx="1287637" cy="657608"/>
                  </a:xfrm>
                </p:grpSpPr>
                <p:sp>
                  <p:nvSpPr>
                    <p:cNvPr id="78" name="Google Shape;147;p21">
                      <a:extLst>
                        <a:ext uri="{FF2B5EF4-FFF2-40B4-BE49-F238E27FC236}">
                          <a16:creationId xmlns:a16="http://schemas.microsoft.com/office/drawing/2014/main" id="{381E0954-E105-4B69-AC2E-C87D13E895A7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6879165" y="2206446"/>
                      <a:ext cx="380600" cy="380600"/>
                    </a:xfrm>
                    <a:prstGeom prst="pie">
                      <a:avLst>
                        <a:gd name="adj1" fmla="val 5288570"/>
                        <a:gd name="adj2" fmla="val 14083294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cxnSp>
                  <p:nvCxnSpPr>
                    <p:cNvPr id="79" name="Google Shape;150;p21">
                      <a:extLst>
                        <a:ext uri="{FF2B5EF4-FFF2-40B4-BE49-F238E27FC236}">
                          <a16:creationId xmlns:a16="http://schemas.microsoft.com/office/drawing/2014/main" id="{340FC20B-A02C-4804-B23B-D9F05B27CE0F}"/>
                        </a:ext>
                      </a:extLst>
                    </p:cNvPr>
                    <p:cNvCxnSpPr>
                      <a:cxnSpLocks/>
                      <a:endCxn id="73" idx="1"/>
                    </p:cNvCxnSpPr>
                    <p:nvPr/>
                  </p:nvCxnSpPr>
                  <p:spPr>
                    <a:xfrm>
                      <a:off x="7069465" y="2399657"/>
                      <a:ext cx="566807" cy="5086"/>
                    </a:xfrm>
                    <a:prstGeom prst="straightConnector1">
                      <a:avLst/>
                    </a:prstGeom>
                    <a:noFill/>
                    <a:ln w="6350" cap="flat" cmpd="sng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cxnSp>
                <p:cxnSp>
                  <p:nvCxnSpPr>
                    <p:cNvPr id="81" name="Google Shape;150;p21">
                      <a:extLst>
                        <a:ext uri="{FF2B5EF4-FFF2-40B4-BE49-F238E27FC236}">
                          <a16:creationId xmlns:a16="http://schemas.microsoft.com/office/drawing/2014/main" id="{D47BA8BA-7152-4B09-82E3-FB0778B2A2AD}"/>
                        </a:ext>
                      </a:extLst>
                    </p:cNvPr>
                    <p:cNvCxnSpPr>
                      <a:cxnSpLocks/>
                      <a:endCxn id="41" idx="1"/>
                    </p:cNvCxnSpPr>
                    <p:nvPr/>
                  </p:nvCxnSpPr>
                  <p:spPr>
                    <a:xfrm flipH="1" flipV="1">
                      <a:off x="6348635" y="1929438"/>
                      <a:ext cx="727736" cy="456708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cxn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38D3B6B6-4C42-4421-96C1-C39E9B5DA4C9}"/>
                      </a:ext>
                    </a:extLst>
                  </p:cNvPr>
                  <p:cNvSpPr txBox="1"/>
                  <p:nvPr/>
                </p:nvSpPr>
                <p:spPr>
                  <a:xfrm>
                    <a:off x="5275231" y="1710761"/>
                    <a:ext cx="10560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4A86E8"/>
                        </a:solidFill>
                        <a:latin typeface="Consolas" panose="020B0609020204030204" pitchFamily="49" charset="0"/>
                      </a:rPr>
                      <a:t>position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EC6FBEDD-9258-46A4-8B81-7B613C76DB74}"/>
                      </a:ext>
                    </a:extLst>
                  </p:cNvPr>
                  <p:cNvSpPr/>
                  <p:nvPr/>
                </p:nvSpPr>
                <p:spPr>
                  <a:xfrm>
                    <a:off x="6234313" y="1832846"/>
                    <a:ext cx="96935" cy="96935"/>
                  </a:xfrm>
                  <a:prstGeom prst="ellipse">
                    <a:avLst/>
                  </a:prstGeom>
                  <a:solidFill>
                    <a:srgbClr val="4A8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7F84F1DF-CF54-4DC5-B606-742595BC97FD}"/>
                      </a:ext>
                    </a:extLst>
                  </p:cNvPr>
                  <p:cNvSpPr/>
                  <p:nvPr/>
                </p:nvSpPr>
                <p:spPr>
                  <a:xfrm>
                    <a:off x="7045846" y="2340979"/>
                    <a:ext cx="96935" cy="96935"/>
                  </a:xfrm>
                  <a:prstGeom prst="ellipse">
                    <a:avLst/>
                  </a:prstGeom>
                  <a:solidFill>
                    <a:srgbClr val="4A8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EC40A53-16A9-4A07-9946-562ED291AA8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7710" y="2391545"/>
                    <a:ext cx="7857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4A86E8"/>
                        </a:solidFill>
                        <a:latin typeface="Consolas" panose="020B0609020204030204" pitchFamily="49" charset="0"/>
                      </a:rPr>
                      <a:t>center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81BB195A-AAAD-4770-9F01-A0CD95680F55}"/>
                      </a:ext>
                    </a:extLst>
                  </p:cNvPr>
                  <p:cNvSpPr txBox="1"/>
                  <p:nvPr/>
                </p:nvSpPr>
                <p:spPr>
                  <a:xfrm>
                    <a:off x="7636272" y="2250854"/>
                    <a:ext cx="13848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rPr>
                      <a:t>X+ direction 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08E57BDD-8FDB-4469-8418-992ED3B197CA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229" y="1926927"/>
                    <a:ext cx="127762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pilotAngle</a:t>
                    </a:r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cxnSp>
              <p:nvCxnSpPr>
                <p:cNvPr id="49" name="Google Shape;150;p21">
                  <a:extLst>
                    <a:ext uri="{FF2B5EF4-FFF2-40B4-BE49-F238E27FC236}">
                      <a16:creationId xmlns:a16="http://schemas.microsoft.com/office/drawing/2014/main" id="{4AD0DA88-B272-4393-9727-6E68D8FA0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35514" y="3817254"/>
                  <a:ext cx="321809" cy="20196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31B192A-1A61-4A26-8CDC-37794E8CD90B}"/>
                </a:ext>
              </a:extLst>
            </p:cNvPr>
            <p:cNvSpPr txBox="1"/>
            <p:nvPr/>
          </p:nvSpPr>
          <p:spPr>
            <a:xfrm>
              <a:off x="1267715" y="4248657"/>
              <a:ext cx="19389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Recalculated 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28677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723</Words>
  <Application>Microsoft Office PowerPoint</Application>
  <PresentationFormat>On-screen Show (16:9)</PresentationFormat>
  <Paragraphs>146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Consolas</vt:lpstr>
      <vt:lpstr>Roboto</vt:lpstr>
      <vt:lpstr>Montserrat</vt:lpstr>
      <vt:lpstr>Arial</vt:lpstr>
      <vt:lpstr>Simple Light</vt:lpstr>
      <vt:lpstr>Project – Auto Pilot</vt:lpstr>
      <vt:lpstr>Auto pilot animation</vt:lpstr>
      <vt:lpstr>Steps for auto pilot animation</vt:lpstr>
      <vt:lpstr>1   Define Initial State - Variables</vt:lpstr>
      <vt:lpstr>1   Define Initial State - Center</vt:lpstr>
      <vt:lpstr>1   Define Initial State – Pilot Animation Angle</vt:lpstr>
      <vt:lpstr>PowerPoint Presentation</vt:lpstr>
      <vt:lpstr>PowerPoint Presentation</vt:lpstr>
      <vt:lpstr>PowerPoint Presentation</vt:lpstr>
      <vt:lpstr>2   Update Current State – Speed</vt:lpstr>
      <vt:lpstr>2   Update Current State – Elapsed Time</vt:lpstr>
      <vt:lpstr>2   Update Current State – Incremental Angle</vt:lpstr>
      <vt:lpstr>3   Apply state in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Movement</dc:title>
  <dc:creator>TeresaMatos</dc:creator>
  <cp:lastModifiedBy>Teresa Matos</cp:lastModifiedBy>
  <cp:revision>40</cp:revision>
  <dcterms:modified xsi:type="dcterms:W3CDTF">2020-05-02T14:29:06Z</dcterms:modified>
</cp:coreProperties>
</file>