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826" r:id="rId5"/>
    <p:sldMasterId id="2147483856" r:id="rId6"/>
  </p:sldMasterIdLst>
  <p:notesMasterIdLst>
    <p:notesMasterId r:id="rId37"/>
  </p:notesMasterIdLst>
  <p:handoutMasterIdLst>
    <p:handoutMasterId r:id="rId38"/>
  </p:handoutMasterIdLst>
  <p:sldIdLst>
    <p:sldId id="2432" r:id="rId7"/>
    <p:sldId id="2433" r:id="rId8"/>
    <p:sldId id="2487" r:id="rId9"/>
    <p:sldId id="2469" r:id="rId10"/>
    <p:sldId id="2466" r:id="rId11"/>
    <p:sldId id="2488" r:id="rId12"/>
    <p:sldId id="2465" r:id="rId13"/>
    <p:sldId id="2475" r:id="rId14"/>
    <p:sldId id="2496" r:id="rId15"/>
    <p:sldId id="2476" r:id="rId16"/>
    <p:sldId id="2489" r:id="rId17"/>
    <p:sldId id="2468" r:id="rId18"/>
    <p:sldId id="2490" r:id="rId19"/>
    <p:sldId id="2480" r:id="rId20"/>
    <p:sldId id="2484" r:id="rId21"/>
    <p:sldId id="2486" r:id="rId22"/>
    <p:sldId id="2485" r:id="rId23"/>
    <p:sldId id="2457" r:id="rId24"/>
    <p:sldId id="2473" r:id="rId25"/>
    <p:sldId id="2491" r:id="rId26"/>
    <p:sldId id="2456" r:id="rId27"/>
    <p:sldId id="2479" r:id="rId28"/>
    <p:sldId id="2462" r:id="rId29"/>
    <p:sldId id="2481" r:id="rId30"/>
    <p:sldId id="2467" r:id="rId31"/>
    <p:sldId id="2492" r:id="rId32"/>
    <p:sldId id="2471" r:id="rId33"/>
    <p:sldId id="2483" r:id="rId34"/>
    <p:sldId id="2493" r:id="rId35"/>
    <p:sldId id="2436" r:id="rId36"/>
  </p:sldIdLst>
  <p:sldSz cx="12160250" cy="6840538"/>
  <p:notesSz cx="6805613" cy="9944100"/>
  <p:defaultTextStyle>
    <a:defPPr>
      <a:defRPr lang="pt-PT"/>
    </a:defPPr>
    <a:lvl1pPr marL="0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6427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2857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69284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5713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2140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38569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194998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1426" algn="l" defTabSz="912857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s &amp; separadores" id="{96692659-551A-4923-AF26-E3A845F50941}">
          <p14:sldIdLst>
            <p14:sldId id="2432"/>
          </p14:sldIdLst>
        </p14:section>
        <p14:section name="Texto" id="{8B38FAA4-86C9-4C75-A970-A3DE62EEAE44}">
          <p14:sldIdLst>
            <p14:sldId id="2433"/>
            <p14:sldId id="2487"/>
            <p14:sldId id="2469"/>
            <p14:sldId id="2466"/>
            <p14:sldId id="2488"/>
            <p14:sldId id="2465"/>
            <p14:sldId id="2475"/>
            <p14:sldId id="2496"/>
            <p14:sldId id="2476"/>
            <p14:sldId id="2489"/>
            <p14:sldId id="2468"/>
            <p14:sldId id="2490"/>
            <p14:sldId id="2480"/>
            <p14:sldId id="2484"/>
            <p14:sldId id="2486"/>
            <p14:sldId id="2485"/>
            <p14:sldId id="2457"/>
            <p14:sldId id="2473"/>
            <p14:sldId id="2491"/>
            <p14:sldId id="2456"/>
            <p14:sldId id="2479"/>
            <p14:sldId id="2462"/>
            <p14:sldId id="2481"/>
            <p14:sldId id="2467"/>
            <p14:sldId id="2492"/>
            <p14:sldId id="2471"/>
            <p14:sldId id="2483"/>
            <p14:sldId id="2493"/>
            <p14:sldId id="24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E5F14F-5229-07EB-611B-B405AF7A15EF}" name="Tomas Silva Afonso (DCM)" initials="T(" userId="S::tomas.silva.afonso@bancobpi.pt::8b59498c-678b-4d0c-ade6-5aa9c3ef9e76" providerId="AD"/>
  <p188:author id="{EA5754B0-64C8-EAD7-70FE-DAFE0DA48668}" name="Joana Santos Robalinho (DAI)" initials="J(" userId="S::joana.santos.robalinho@bancobpi.pt::e76a115b-4cfd-4a66-b3a6-007572c22b94" providerId="AD"/>
  <p188:author id="{02B264B0-7C33-7B93-D877-55059F70993E}" name="Catarina Cruz Ferreira (DSI)" initials="C(" userId="S::catarina.cruz.ferreira@bancobpi.pt::579318a3-a929-47cd-8737-b980d6faf57f" providerId="AD"/>
  <p188:author id="{25E1B7D3-EC53-0AA5-92A6-C654E26E78C4}" name="Cristina Leão Costa (DGR)" initials="C(" userId="S::cristina.leao.costa@bancobpi.pt::43618909-b160-4735-b9a1-9c4752006d61" providerId="AD"/>
  <p188:author id="{E35563FC-2383-2912-64F6-8554C9FBC7E0}" name="Maria Leonor Russo (DBD)" initials="M(" userId="S::maria.leonor.russo@bancobpi.pt::ddcbdff2-d2b5-4482-8c38-dfe4bd47b3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993A"/>
    <a:srgbClr val="BEBEBE"/>
    <a:srgbClr val="5085FE"/>
    <a:srgbClr val="005085"/>
    <a:srgbClr val="FF6600"/>
    <a:srgbClr val="666666"/>
    <a:srgbClr val="F36C00"/>
    <a:srgbClr val="0099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8932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8932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B4451C61-B082-485E-91F5-E2E084819995}" type="datetimeFigureOut">
              <a:rPr lang="pt-PT" smtClean="0"/>
              <a:t>27/01/2023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5170"/>
            <a:ext cx="2949099" cy="498931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8931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E9D234-D440-495F-8F5B-45B9AA9A74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00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8932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8932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87EF15F7-DE4E-4A92-975F-39DC58C816DF}" type="datetimeFigureOut">
              <a:rPr lang="pt-PT" smtClean="0"/>
              <a:t>27/01/2023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9"/>
            <a:ext cx="5444490" cy="3915489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5170"/>
            <a:ext cx="2949099" cy="498931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8931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7234AE41-82C3-4587-8339-81422FD8520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33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6462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2926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69388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5851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2313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38777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5240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1703" algn="l" defTabSz="912926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Flor Fundo">
            <a:extLst>
              <a:ext uri="{FF2B5EF4-FFF2-40B4-BE49-F238E27FC236}">
                <a16:creationId xmlns:a16="http://schemas.microsoft.com/office/drawing/2014/main" id="{797D85E8-8385-408C-B108-F9C28B0180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60250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927181D-01D3-4EE8-A00A-D8F95BAA6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7558" y="5652519"/>
            <a:ext cx="10894747" cy="307777"/>
          </a:xfrm>
          <a:prstGeom prst="rect">
            <a:avLst/>
          </a:prstGeom>
        </p:spPr>
        <p:txBody>
          <a:bodyPr/>
          <a:lstStyle>
            <a:lvl1pPr>
              <a:defRPr sz="1400" b="0" spc="1000" baseline="0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02092019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2F5ECCE4-4CC1-4135-8248-061A8F6C23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245" y="6296397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b="1" i="0" kern="120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pt-PT"/>
              <a:t>Direção X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E1442C9-DF37-44E9-BE07-910B0625BC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9245" y="6450232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b="0" kern="120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pt-PT"/>
              <a:t>Classificação de segurança: Interna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6BECC57-1DCD-4994-9145-480DF65C90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558" y="3564286"/>
            <a:ext cx="10868843" cy="58477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6600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EXEMPLO DE TÍTULO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8CAE0D4-D619-40DC-92B5-978002BAE6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7558" y="4322257"/>
            <a:ext cx="10894747" cy="40011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ECF17-7C24-423E-9313-104F1166B08C}"/>
              </a:ext>
            </a:extLst>
          </p:cNvPr>
          <p:cNvSpPr/>
          <p:nvPr userDrawn="1"/>
        </p:nvSpPr>
        <p:spPr>
          <a:xfrm>
            <a:off x="9320485" y="6012557"/>
            <a:ext cx="2839765" cy="8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en-GB" sz="1400" noProof="0" err="1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E6C9E0D-B3A4-4F3A-A954-BEB5FA763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4037" y="6136629"/>
            <a:ext cx="1129645" cy="4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m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A9214C-A90C-4D18-A6CD-3CBF43A3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3980" y="2579385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CB813-1B4B-458C-849F-FF742A238B0F}"/>
              </a:ext>
            </a:extLst>
          </p:cNvPr>
          <p:cNvSpPr/>
          <p:nvPr userDrawn="1"/>
        </p:nvSpPr>
        <p:spPr>
          <a:xfrm>
            <a:off x="649369" y="1886168"/>
            <a:ext cx="3389231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B916914-7F37-414B-9CE0-AA84A8699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406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83659-33E8-403E-9D8D-AEF5ADBA7BAE}"/>
              </a:ext>
            </a:extLst>
          </p:cNvPr>
          <p:cNvSpPr/>
          <p:nvPr userDrawn="1"/>
        </p:nvSpPr>
        <p:spPr>
          <a:xfrm>
            <a:off x="4385510" y="1886168"/>
            <a:ext cx="3389231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CFECB-B314-4F35-8EA2-56F160D4DCD7}"/>
              </a:ext>
            </a:extLst>
          </p:cNvPr>
          <p:cNvSpPr/>
          <p:nvPr userDrawn="1"/>
        </p:nvSpPr>
        <p:spPr>
          <a:xfrm>
            <a:off x="8121650" y="1886168"/>
            <a:ext cx="3706704" cy="1750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FA6A4B-2338-4061-A2E5-079D1DF533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2950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4406EA6-10AA-47E3-8AA0-6403C8AE85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782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FD6A6-8C2D-447F-89D5-ED1E71AA8555}"/>
              </a:ext>
            </a:extLst>
          </p:cNvPr>
          <p:cNvSpPr/>
          <p:nvPr userDrawn="1"/>
        </p:nvSpPr>
        <p:spPr>
          <a:xfrm>
            <a:off x="8121650" y="4101124"/>
            <a:ext cx="3706704" cy="1750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B3DBE10-8894-4259-8BC3-38CB9B034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7827" y="3923893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0D945E-E8C0-4F94-A38C-5DA8E2533388}"/>
              </a:ext>
            </a:extLst>
          </p:cNvPr>
          <p:cNvSpPr/>
          <p:nvPr userDrawn="1"/>
        </p:nvSpPr>
        <p:spPr>
          <a:xfrm>
            <a:off x="331896" y="2460754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3D137-5439-4B40-940E-21BD77CE6212}"/>
              </a:ext>
            </a:extLst>
          </p:cNvPr>
          <p:cNvSpPr/>
          <p:nvPr userDrawn="1"/>
        </p:nvSpPr>
        <p:spPr>
          <a:xfrm>
            <a:off x="331896" y="3646592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05DD59-CDA3-468D-8971-2BA5FEBB9ED0}"/>
              </a:ext>
            </a:extLst>
          </p:cNvPr>
          <p:cNvSpPr/>
          <p:nvPr userDrawn="1"/>
        </p:nvSpPr>
        <p:spPr>
          <a:xfrm>
            <a:off x="331896" y="4832429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328F44-ECD3-4D2A-82E0-70606C669771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8650" y="3436528"/>
            <a:ext cx="275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02622C-2E1B-413C-A4E3-6EF248282A2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8650" y="4622366"/>
            <a:ext cx="275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5A9CDC2-5068-4E42-85D8-7E0F666D02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3980" y="3765223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AC39087-578A-4FF6-887D-A0425924048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83980" y="4951060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AF574-1D59-418A-A2C0-42276F3A20C9}"/>
              </a:ext>
            </a:extLst>
          </p:cNvPr>
          <p:cNvSpPr/>
          <p:nvPr userDrawn="1"/>
        </p:nvSpPr>
        <p:spPr>
          <a:xfrm>
            <a:off x="4543514" y="2405249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7723-C985-4D34-B85A-0FBE64F390C6}"/>
              </a:ext>
            </a:extLst>
          </p:cNvPr>
          <p:cNvSpPr/>
          <p:nvPr userDrawn="1"/>
        </p:nvSpPr>
        <p:spPr>
          <a:xfrm>
            <a:off x="4543514" y="3291257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49BCC-A750-4132-A162-9E9B78F7070F}"/>
              </a:ext>
            </a:extLst>
          </p:cNvPr>
          <p:cNvSpPr/>
          <p:nvPr userDrawn="1"/>
        </p:nvSpPr>
        <p:spPr>
          <a:xfrm>
            <a:off x="4543514" y="4177265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CF5E7D-A561-4B10-B28B-4B701D607197}"/>
              </a:ext>
            </a:extLst>
          </p:cNvPr>
          <p:cNvSpPr/>
          <p:nvPr userDrawn="1"/>
        </p:nvSpPr>
        <p:spPr>
          <a:xfrm>
            <a:off x="4543514" y="5063272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74073D-9F2E-4D26-AE05-325ACFD21D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799" y="2419317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AD79F5E-36BE-48BD-8BD7-C1D5979A12F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60799" y="3305325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AAEB1B8-6D2A-4D2B-9207-450FC31C5A5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0799" y="4191333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A8226D8-285B-4C79-A7D4-AFE65857BC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60799" y="5077340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30D82F-994F-4DEE-B72A-199F9F389D41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3126545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633DA5-345D-463B-B037-200F535558AC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4012553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2932EA-193C-488B-A2E4-386BC2D254B2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4898561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DDC0EDA-BA9E-468C-8FBB-3A24095790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70494" y="2236860"/>
            <a:ext cx="3428020" cy="128215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A5D5FCF-0DA7-4FD3-8391-59E79F9C7C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70494" y="4450988"/>
            <a:ext cx="3428020" cy="128215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4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3111E-4E4A-42CC-88D3-EB2A842D9A9C}"/>
              </a:ext>
            </a:extLst>
          </p:cNvPr>
          <p:cNvSpPr/>
          <p:nvPr userDrawn="1"/>
        </p:nvSpPr>
        <p:spPr>
          <a:xfrm>
            <a:off x="649369" y="1886168"/>
            <a:ext cx="5115466" cy="32454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45519A-F87C-4B30-80CA-BF5E11C36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450" y="1708937"/>
            <a:ext cx="4039304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AAF0BE-8D54-4989-84DE-C0C66CC3F92B}"/>
              </a:ext>
            </a:extLst>
          </p:cNvPr>
          <p:cNvSpPr/>
          <p:nvPr userDrawn="1"/>
        </p:nvSpPr>
        <p:spPr>
          <a:xfrm>
            <a:off x="6395415" y="1886168"/>
            <a:ext cx="5115466" cy="32454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7A1BA4-C19D-450C-8D45-F641EA8B44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33496" y="1708937"/>
            <a:ext cx="4039304" cy="406196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A8BD6E-E8FC-4562-AFC6-C305E4279D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369" y="5255156"/>
            <a:ext cx="5115466" cy="627471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PT" sz="16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destaque</a:t>
            </a:r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0475385-CA58-4099-8FDB-8D28541270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5415" y="5255156"/>
            <a:ext cx="5115466" cy="627471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PT" sz="16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destaque</a:t>
            </a:r>
            <a:endParaRPr lang="pt-PT"/>
          </a:p>
        </p:txBody>
      </p:sp>
      <p:sp>
        <p:nvSpPr>
          <p:cNvPr id="13" name="Chart Placeholder 15">
            <a:extLst>
              <a:ext uri="{FF2B5EF4-FFF2-40B4-BE49-F238E27FC236}">
                <a16:creationId xmlns:a16="http://schemas.microsoft.com/office/drawing/2014/main" id="{5872BEE2-4645-43C9-8E47-8A5A616F2E8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93309" y="2238688"/>
            <a:ext cx="4827587" cy="276511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sp>
        <p:nvSpPr>
          <p:cNvPr id="14" name="Chart Placeholder 15">
            <a:extLst>
              <a:ext uri="{FF2B5EF4-FFF2-40B4-BE49-F238E27FC236}">
                <a16:creationId xmlns:a16="http://schemas.microsoft.com/office/drawing/2014/main" id="{F1760563-81FA-46FD-A9B9-85D1D1A9027F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539354" y="2238688"/>
            <a:ext cx="4827587" cy="276511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60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CE656-5143-4DE3-86B7-C86D0B708416}"/>
              </a:ext>
            </a:extLst>
          </p:cNvPr>
          <p:cNvSpPr/>
          <p:nvPr userDrawn="1"/>
        </p:nvSpPr>
        <p:spPr>
          <a:xfrm>
            <a:off x="310515" y="1682750"/>
            <a:ext cx="11539221" cy="35334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PT" sz="10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8" name="Chart Placeholder 15">
            <a:extLst>
              <a:ext uri="{FF2B5EF4-FFF2-40B4-BE49-F238E27FC236}">
                <a16:creationId xmlns:a16="http://schemas.microsoft.com/office/drawing/2014/main" id="{57075663-184D-470B-B644-130BD860578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71102" y="2273299"/>
            <a:ext cx="11018046" cy="276940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33BD0-20C2-44C6-95BD-2CFE4D1FA3FE}"/>
              </a:ext>
            </a:extLst>
          </p:cNvPr>
          <p:cNvSpPr/>
          <p:nvPr userDrawn="1"/>
        </p:nvSpPr>
        <p:spPr>
          <a:xfrm>
            <a:off x="557214" y="5359400"/>
            <a:ext cx="11292522" cy="6270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106679-66E7-44DA-A1AE-F85420A3E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650" y="1446527"/>
            <a:ext cx="4552950" cy="457848"/>
          </a:xfr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PT" sz="2400" b="1" dirty="0">
                <a:solidFill>
                  <a:srgbClr val="FF6600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4AD31E-4534-42E5-845B-FB4FF6C00396}"/>
              </a:ext>
            </a:extLst>
          </p:cNvPr>
          <p:cNvGrpSpPr/>
          <p:nvPr userDrawn="1"/>
        </p:nvGrpSpPr>
        <p:grpSpPr>
          <a:xfrm>
            <a:off x="309839" y="5457825"/>
            <a:ext cx="430212" cy="430212"/>
            <a:chOff x="375623" y="5447999"/>
            <a:chExt cx="548302" cy="5483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34751-4251-4A36-8378-9E05DB4391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513470-2B7D-4DE3-A173-8ABD8B6354FB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09E5D00-FE45-46FB-A6C0-BAB5185F9A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2835" y="5469833"/>
            <a:ext cx="10666313" cy="4061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Chart Placeholder 10">
            <a:extLst>
              <a:ext uri="{FF2B5EF4-FFF2-40B4-BE49-F238E27FC236}">
                <a16:creationId xmlns:a16="http://schemas.microsoft.com/office/drawing/2014/main" id="{5257F2FC-B835-46A3-9DE9-E69D039420A7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712618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C47AC-7BC1-4E73-A94C-8EAF1F45611A}"/>
              </a:ext>
            </a:extLst>
          </p:cNvPr>
          <p:cNvSpPr/>
          <p:nvPr userDrawn="1"/>
        </p:nvSpPr>
        <p:spPr>
          <a:xfrm>
            <a:off x="867082" y="1944225"/>
            <a:ext cx="10791983" cy="3774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DAB88-1F26-45B3-B6DF-5BFCCA47E6D1}"/>
              </a:ext>
            </a:extLst>
          </p:cNvPr>
          <p:cNvCxnSpPr>
            <a:cxnSpLocks/>
          </p:cNvCxnSpPr>
          <p:nvPr userDrawn="1"/>
        </p:nvCxnSpPr>
        <p:spPr>
          <a:xfrm>
            <a:off x="4130428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EBFC0-82B2-4E14-A2BD-95F264C370AC}"/>
              </a:ext>
            </a:extLst>
          </p:cNvPr>
          <p:cNvCxnSpPr>
            <a:cxnSpLocks/>
          </p:cNvCxnSpPr>
          <p:nvPr userDrawn="1"/>
        </p:nvCxnSpPr>
        <p:spPr>
          <a:xfrm>
            <a:off x="6628460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4F771-6997-43A8-A5FC-3DB1E9CEC43A}"/>
              </a:ext>
            </a:extLst>
          </p:cNvPr>
          <p:cNvCxnSpPr>
            <a:cxnSpLocks/>
          </p:cNvCxnSpPr>
          <p:nvPr userDrawn="1"/>
        </p:nvCxnSpPr>
        <p:spPr>
          <a:xfrm>
            <a:off x="9126492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C37059-1649-40E6-B354-155BB7C84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66256" y="1708193"/>
            <a:ext cx="9519616" cy="524394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A9011E-1EC5-4101-9619-C89D90722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2569" y="2989943"/>
            <a:ext cx="1364138" cy="136413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2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/>
              <a:t>X%</a:t>
            </a:r>
            <a:endParaRPr lang="pt-PT"/>
          </a:p>
        </p:txBody>
      </p:sp>
      <p:sp>
        <p:nvSpPr>
          <p:cNvPr id="14" name="Chart Placeholder 10">
            <a:extLst>
              <a:ext uri="{FF2B5EF4-FFF2-40B4-BE49-F238E27FC236}">
                <a16:creationId xmlns:a16="http://schemas.microsoft.com/office/drawing/2014/main" id="{228FBC63-EDA8-4D0E-B271-460C69FF9A9F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210650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1AD3ACC9-8CC3-493C-82DE-D3702CA3E6A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206712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sp>
        <p:nvSpPr>
          <p:cNvPr id="16" name="Chart Placeholder 10">
            <a:extLst>
              <a:ext uri="{FF2B5EF4-FFF2-40B4-BE49-F238E27FC236}">
                <a16:creationId xmlns:a16="http://schemas.microsoft.com/office/drawing/2014/main" id="{8701815C-7676-4A52-A313-85A85099C373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708682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5A77ADF-2B20-4F06-BAA3-AA3B8C74C3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3954" y="4441371"/>
            <a:ext cx="2017827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21C749-B968-418C-B16F-2DACB6F062F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64346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743641F-1EA8-40E3-9B21-5C4183A2F4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2378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BD1318-E961-4AB7-B17F-842CB2766E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0411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3D2A3F-2E3F-47B3-A76F-620C8EE76EA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19686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7C5657E-18F7-4283-81EE-42AA7DA8C3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59364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1848E0C-AE9F-42EC-806B-BB874D451FD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54378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22C33846-79A4-4114-AFF6-0553F319CB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55426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D9A49AA-FD03-48BA-8B72-9FC89D9EBD0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33318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78A51BF-959C-4A71-B1DC-E3D98299BA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31349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E6C9BC1-EE0A-453E-B5CA-4DB34636D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23976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F5A93A2-BEF3-4DD3-8D58-732753B32C6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27412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2485150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roces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80417C3-4B7B-4CBC-B266-6C6900CBA4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0910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225070-C8F2-45C7-BF6E-596994A52517}"/>
              </a:ext>
            </a:extLst>
          </p:cNvPr>
          <p:cNvSpPr>
            <a:spLocks noChangeAspect="1"/>
          </p:cNvSpPr>
          <p:nvPr userDrawn="1"/>
        </p:nvSpPr>
        <p:spPr>
          <a:xfrm>
            <a:off x="939539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83B94-AFE6-496A-9DD5-9F469E0B83AF}"/>
              </a:ext>
            </a:extLst>
          </p:cNvPr>
          <p:cNvSpPr/>
          <p:nvPr userDrawn="1"/>
        </p:nvSpPr>
        <p:spPr>
          <a:xfrm>
            <a:off x="1192385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D8DA1-7460-4E14-A4B2-315778D198C1}"/>
              </a:ext>
            </a:extLst>
          </p:cNvPr>
          <p:cNvSpPr/>
          <p:nvPr userDrawn="1"/>
        </p:nvSpPr>
        <p:spPr>
          <a:xfrm>
            <a:off x="493463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F85A3-756E-43DA-9782-438DCC69F660}"/>
              </a:ext>
            </a:extLst>
          </p:cNvPr>
          <p:cNvCxnSpPr>
            <a:cxnSpLocks/>
          </p:cNvCxnSpPr>
          <p:nvPr userDrawn="1"/>
        </p:nvCxnSpPr>
        <p:spPr>
          <a:xfrm>
            <a:off x="2156849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3B19D-2DE7-4E92-A712-71EF44C9475C}"/>
              </a:ext>
            </a:extLst>
          </p:cNvPr>
          <p:cNvGrpSpPr/>
          <p:nvPr userDrawn="1"/>
        </p:nvGrpSpPr>
        <p:grpSpPr>
          <a:xfrm rot="5400000">
            <a:off x="1239408" y="3770423"/>
            <a:ext cx="430212" cy="430212"/>
            <a:chOff x="375623" y="5447999"/>
            <a:chExt cx="548302" cy="5483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DD1AE9-EC34-44DB-8B50-E6499D87C6D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F98006-019C-4A8B-A9AC-7A81F13CA714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05B2E2B-1544-4669-8D00-FFD663BA61F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6398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B4C2BD1-2BD7-424D-8B61-5DA7BDDA07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22582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2A6321-3314-4D68-8EAB-B8FED363B9CD}"/>
              </a:ext>
            </a:extLst>
          </p:cNvPr>
          <p:cNvSpPr>
            <a:spLocks noChangeAspect="1"/>
          </p:cNvSpPr>
          <p:nvPr userDrawn="1"/>
        </p:nvSpPr>
        <p:spPr>
          <a:xfrm>
            <a:off x="3254624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5E3E5-0BB0-46EF-8121-03A08E54956E}"/>
              </a:ext>
            </a:extLst>
          </p:cNvPr>
          <p:cNvSpPr/>
          <p:nvPr userDrawn="1"/>
        </p:nvSpPr>
        <p:spPr>
          <a:xfrm>
            <a:off x="3504057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C680CA-D001-49E0-A101-A879F53019AA}"/>
              </a:ext>
            </a:extLst>
          </p:cNvPr>
          <p:cNvSpPr/>
          <p:nvPr userDrawn="1"/>
        </p:nvSpPr>
        <p:spPr>
          <a:xfrm>
            <a:off x="2805135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D7C1E2-8866-4F90-B836-87F57F837EEA}"/>
              </a:ext>
            </a:extLst>
          </p:cNvPr>
          <p:cNvGrpSpPr/>
          <p:nvPr userDrawn="1"/>
        </p:nvGrpSpPr>
        <p:grpSpPr>
          <a:xfrm rot="5400000">
            <a:off x="3551080" y="3770423"/>
            <a:ext cx="430212" cy="430212"/>
            <a:chOff x="375623" y="5447999"/>
            <a:chExt cx="548302" cy="5483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8ECCE2-B790-40F9-B892-027934600A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39CB64-3252-4FA9-A447-018A8E4293F4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62D3120E-6FEB-421F-8440-10E9786B71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18070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E15E314B-AF61-4615-AD9C-CB016BDE4E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34254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17813F-AD21-4891-9DF5-F51412A0D383}"/>
              </a:ext>
            </a:extLst>
          </p:cNvPr>
          <p:cNvSpPr>
            <a:spLocks noChangeAspect="1"/>
          </p:cNvSpPr>
          <p:nvPr userDrawn="1"/>
        </p:nvSpPr>
        <p:spPr>
          <a:xfrm>
            <a:off x="5569709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1EC00-66BE-4D4E-A526-70F630074DF9}"/>
              </a:ext>
            </a:extLst>
          </p:cNvPr>
          <p:cNvSpPr/>
          <p:nvPr userDrawn="1"/>
        </p:nvSpPr>
        <p:spPr>
          <a:xfrm>
            <a:off x="5815729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AC037F-5172-4481-A925-8986C79E6B84}"/>
              </a:ext>
            </a:extLst>
          </p:cNvPr>
          <p:cNvSpPr/>
          <p:nvPr userDrawn="1"/>
        </p:nvSpPr>
        <p:spPr>
          <a:xfrm>
            <a:off x="5116807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7AEEA-ECC3-4D0F-8C46-F3ED33D3041C}"/>
              </a:ext>
            </a:extLst>
          </p:cNvPr>
          <p:cNvGrpSpPr/>
          <p:nvPr userDrawn="1"/>
        </p:nvGrpSpPr>
        <p:grpSpPr>
          <a:xfrm rot="5400000">
            <a:off x="5862752" y="3770423"/>
            <a:ext cx="430212" cy="430212"/>
            <a:chOff x="375623" y="5447999"/>
            <a:chExt cx="548302" cy="5483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A29251-032C-4718-9752-C26F5AC5E0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45C4DB-E9DB-432E-860B-0CBDE9B776B8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D6F664F-6562-481A-946C-B88B55610C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29742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85CC0A5-08E6-44CE-A22E-B7DE47C96B0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45926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136513-6BB4-49AB-9260-94F5999BB6A0}"/>
              </a:ext>
            </a:extLst>
          </p:cNvPr>
          <p:cNvSpPr>
            <a:spLocks noChangeAspect="1"/>
          </p:cNvSpPr>
          <p:nvPr userDrawn="1"/>
        </p:nvSpPr>
        <p:spPr>
          <a:xfrm>
            <a:off x="7884794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5C861F-7B11-47C3-B825-AA7099F65FC5}"/>
              </a:ext>
            </a:extLst>
          </p:cNvPr>
          <p:cNvSpPr/>
          <p:nvPr userDrawn="1"/>
        </p:nvSpPr>
        <p:spPr>
          <a:xfrm>
            <a:off x="8127401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1D7F7-ED02-4D93-AF90-20B91CE5E58A}"/>
              </a:ext>
            </a:extLst>
          </p:cNvPr>
          <p:cNvSpPr/>
          <p:nvPr userDrawn="1"/>
        </p:nvSpPr>
        <p:spPr>
          <a:xfrm>
            <a:off x="7428479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636DAD-D95D-4342-87C1-F494FD6EEB1D}"/>
              </a:ext>
            </a:extLst>
          </p:cNvPr>
          <p:cNvGrpSpPr/>
          <p:nvPr userDrawn="1"/>
        </p:nvGrpSpPr>
        <p:grpSpPr>
          <a:xfrm rot="5400000">
            <a:off x="8174424" y="3770423"/>
            <a:ext cx="430212" cy="430212"/>
            <a:chOff x="375623" y="5447999"/>
            <a:chExt cx="548302" cy="5483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BDE6E2-49DF-40EB-884C-D763706D40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9040A6-2096-4643-B1F9-D522B70A64C3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6BD57085-BF3F-4D25-B654-A2110D37D6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414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CB5D83D-C770-499E-B360-E8DC470829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57599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8E2D68-E9EA-46C0-8677-ADC9D1AB5188}"/>
              </a:ext>
            </a:extLst>
          </p:cNvPr>
          <p:cNvSpPr>
            <a:spLocks noChangeAspect="1"/>
          </p:cNvSpPr>
          <p:nvPr userDrawn="1"/>
        </p:nvSpPr>
        <p:spPr>
          <a:xfrm>
            <a:off x="10199881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E22677-4DB0-4A4F-9606-45D461786494}"/>
              </a:ext>
            </a:extLst>
          </p:cNvPr>
          <p:cNvSpPr/>
          <p:nvPr userDrawn="1"/>
        </p:nvSpPr>
        <p:spPr>
          <a:xfrm>
            <a:off x="10439074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59D089-0786-42BD-A23C-DB80D6E182E3}"/>
              </a:ext>
            </a:extLst>
          </p:cNvPr>
          <p:cNvSpPr/>
          <p:nvPr userDrawn="1"/>
        </p:nvSpPr>
        <p:spPr>
          <a:xfrm>
            <a:off x="9740152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C1DB81-40B7-4AA6-A247-925944A19922}"/>
              </a:ext>
            </a:extLst>
          </p:cNvPr>
          <p:cNvGrpSpPr/>
          <p:nvPr userDrawn="1"/>
        </p:nvGrpSpPr>
        <p:grpSpPr>
          <a:xfrm rot="5400000">
            <a:off x="10486097" y="3770423"/>
            <a:ext cx="430212" cy="430212"/>
            <a:chOff x="375623" y="5447999"/>
            <a:chExt cx="548302" cy="54830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79B5AC-73E0-49BC-93E4-1145AA9623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8E4210-59A3-47C2-80C6-E03D057EBBE2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FE6A9A54-7D06-42AA-9108-3821816A15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53087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A9B7F-B7F2-4E05-A12E-8D2ECA6B5EC2}"/>
              </a:ext>
            </a:extLst>
          </p:cNvPr>
          <p:cNvCxnSpPr>
            <a:cxnSpLocks/>
          </p:cNvCxnSpPr>
          <p:nvPr userDrawn="1"/>
        </p:nvCxnSpPr>
        <p:spPr>
          <a:xfrm>
            <a:off x="4471933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0E901-1C09-4139-8786-DD364C8038A2}"/>
              </a:ext>
            </a:extLst>
          </p:cNvPr>
          <p:cNvCxnSpPr>
            <a:cxnSpLocks/>
          </p:cNvCxnSpPr>
          <p:nvPr userDrawn="1"/>
        </p:nvCxnSpPr>
        <p:spPr>
          <a:xfrm>
            <a:off x="6787018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EF8153-FCC4-4729-A1F0-E678C869BE1D}"/>
              </a:ext>
            </a:extLst>
          </p:cNvPr>
          <p:cNvCxnSpPr>
            <a:cxnSpLocks/>
          </p:cNvCxnSpPr>
          <p:nvPr userDrawn="1"/>
        </p:nvCxnSpPr>
        <p:spPr>
          <a:xfrm>
            <a:off x="9102104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2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Imagem/Tabela/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E75A92-C841-48BA-8209-9C18EB854A74}"/>
              </a:ext>
            </a:extLst>
          </p:cNvPr>
          <p:cNvSpPr/>
          <p:nvPr userDrawn="1"/>
        </p:nvSpPr>
        <p:spPr>
          <a:xfrm>
            <a:off x="278607" y="200"/>
            <a:ext cx="86677" cy="110483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98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09E34C9-F7C1-4B57-B73D-91CDCD311D5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28637" y="3410397"/>
            <a:ext cx="11322002" cy="30777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  <a:lvl2pPr marL="288793" indent="-288793">
              <a:buFont typeface="Wingdings" panose="05000000000000000000" pitchFamily="2" charset="2"/>
              <a:buChar char="§"/>
              <a:defRPr/>
            </a:lvl2pPr>
            <a:lvl3pPr marL="632617" indent="-343825">
              <a:buFont typeface="Wingdings" panose="05000000000000000000" pitchFamily="2" charset="2"/>
              <a:buChar char="§"/>
              <a:defRPr/>
            </a:lvl3pPr>
            <a:lvl4pPr marL="993269" indent="-369293">
              <a:buFont typeface="Wingdings" panose="05000000000000000000" pitchFamily="2" charset="2"/>
              <a:buChar char="§"/>
              <a:defRPr/>
            </a:lvl4pPr>
            <a:lvl5pPr marL="920047" indent="340639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BFA4F60-78C6-4348-97C3-BF7E94D868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201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4720407-3D9A-48B8-AC73-C9DBC4A15B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201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7105490-9E3A-4315-83E5-8D7A15CA0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788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rador com imagem pr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F96B86-2281-4304-B8AB-162E9725B87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5031DF-7556-485D-8F3D-A8BBDD9D4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661BD1-5575-408E-B530-DA634518F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2985"/>
            <a:ext cx="7880325" cy="6066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A63DC2-3347-458F-8FF0-E1B17E98BE0F}"/>
              </a:ext>
            </a:extLst>
          </p:cNvPr>
          <p:cNvSpPr/>
          <p:nvPr userDrawn="1"/>
        </p:nvSpPr>
        <p:spPr>
          <a:xfrm>
            <a:off x="5908594" y="2458853"/>
            <a:ext cx="5225107" cy="1779095"/>
          </a:xfrm>
          <a:prstGeom prst="rect">
            <a:avLst/>
          </a:prstGeom>
          <a:solidFill>
            <a:srgbClr val="FF66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23">
              <a:defRPr/>
            </a:pPr>
            <a:endParaRPr lang="pt-PT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120D4-02F0-4A1A-B3C7-BE4F0A23131D}"/>
              </a:ext>
            </a:extLst>
          </p:cNvPr>
          <p:cNvSpPr/>
          <p:nvPr userDrawn="1"/>
        </p:nvSpPr>
        <p:spPr>
          <a:xfrm>
            <a:off x="7870927" y="2458853"/>
            <a:ext cx="3257344" cy="1779095"/>
          </a:xfrm>
          <a:prstGeom prst="rect">
            <a:avLst/>
          </a:prstGeom>
          <a:solidFill>
            <a:srgbClr val="FF66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23">
              <a:defRPr/>
            </a:pPr>
            <a:endParaRPr lang="pt-PT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21E2673-D79C-4CE8-B6C6-D0293373C6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3984" y="2839889"/>
            <a:ext cx="4032448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1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21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rador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AFBB8A6-C44C-4912-8547-C94FF5483F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4519" y="2276872"/>
            <a:ext cx="4283742" cy="18456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buNone/>
              <a:defRPr sz="2807" b="1">
                <a:solidFill>
                  <a:schemeClr val="tx1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6B86-2281-4304-B8AB-162E9725B87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AF8FD202-2DB9-468C-A923-CB54397A25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862364"/>
            <a:ext cx="7951788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5031DF-7556-485D-8F3D-A8BBDD9D4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524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21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com Imag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C6F03-47F7-42A7-A063-C59018B85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ADD41-7DED-42AC-A5FC-DE0325CBF1E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E64C0BF-5F2E-499A-9D50-26ED1B5A4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3660" y="5271597"/>
            <a:ext cx="8352930" cy="46166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288799" indent="0">
              <a:buNone/>
              <a:defRPr/>
            </a:lvl3pPr>
            <a:lvl4pPr marL="623992" indent="0">
              <a:buNone/>
              <a:defRPr/>
            </a:lvl4pPr>
            <a:lvl5pPr marL="92007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C1E3F7F-358E-45B6-96FE-171FF3349B02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0" y="2312332"/>
            <a:ext cx="12160250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15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com Imag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18548-BC72-4142-9ACD-79A5CFB4A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2062D-9B34-427A-886A-D75BD01418FA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9CE9D75-51D4-4F8C-8959-C81ACC0C2AE9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" y="2868715"/>
            <a:ext cx="7238998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3AAAFD-810F-44D8-ABC5-210E264A7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0285" y="2780933"/>
            <a:ext cx="3384376" cy="830997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288799" indent="0">
              <a:buNone/>
              <a:defRPr/>
            </a:lvl3pPr>
            <a:lvl4pPr marL="623992" indent="0">
              <a:buNone/>
              <a:defRPr/>
            </a:lvl4pPr>
            <a:lvl5pPr marL="92007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le Placeholder 6">
            <a:extLst>
              <a:ext uri="{FF2B5EF4-FFF2-40B4-BE49-F238E27FC236}">
                <a16:creationId xmlns:a16="http://schemas.microsoft.com/office/drawing/2014/main" id="{E6B75AD2-1345-4270-8715-3FE8BCAC5C3D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3991893" y="2878062"/>
            <a:ext cx="6840760" cy="30777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pt-PT"/>
              <a:t>Índice</a:t>
            </a:r>
          </a:p>
        </p:txBody>
      </p:sp>
      <p:sp>
        <p:nvSpPr>
          <p:cNvPr id="12" name="Rectángulo 34">
            <a:extLst>
              <a:ext uri="{FF2B5EF4-FFF2-40B4-BE49-F238E27FC236}">
                <a16:creationId xmlns:a16="http://schemas.microsoft.com/office/drawing/2014/main" id="{11FFF725-111C-40B2-99F7-F1D982BBFD84}"/>
              </a:ext>
            </a:extLst>
          </p:cNvPr>
          <p:cNvSpPr/>
          <p:nvPr userDrawn="1"/>
        </p:nvSpPr>
        <p:spPr bwMode="auto">
          <a:xfrm>
            <a:off x="657360" y="206"/>
            <a:ext cx="1194123" cy="2599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ángulo 34">
            <a:extLst>
              <a:ext uri="{FF2B5EF4-FFF2-40B4-BE49-F238E27FC236}">
                <a16:creationId xmlns:a16="http://schemas.microsoft.com/office/drawing/2014/main" id="{888498CD-CA74-4F5F-84C5-B79351C42428}"/>
              </a:ext>
            </a:extLst>
          </p:cNvPr>
          <p:cNvSpPr/>
          <p:nvPr userDrawn="1"/>
        </p:nvSpPr>
        <p:spPr bwMode="auto">
          <a:xfrm>
            <a:off x="657360" y="3573012"/>
            <a:ext cx="1194123" cy="2408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8DD6581-83E1-4D7D-BED2-90B2AA8C20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18" y="2801120"/>
            <a:ext cx="1811633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3133C-E2A1-4C02-B51B-5A425D837098}"/>
              </a:ext>
            </a:extLst>
          </p:cNvPr>
          <p:cNvSpPr/>
          <p:nvPr userDrawn="1"/>
        </p:nvSpPr>
        <p:spPr>
          <a:xfrm>
            <a:off x="128465" y="0"/>
            <a:ext cx="36004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6" name="Slide Number Placeholder 28">
            <a:extLst>
              <a:ext uri="{FF2B5EF4-FFF2-40B4-BE49-F238E27FC236}">
                <a16:creationId xmlns:a16="http://schemas.microsoft.com/office/drawing/2014/main" id="{0A7B1CDA-20A6-47E5-84AB-0C6344404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517" y="6236981"/>
            <a:ext cx="633595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6600"/>
                </a:solidFill>
              </a:defRPr>
            </a:lvl1pPr>
          </a:lstStyle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50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D5491-7C1C-4586-AF2E-F304E27CC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ángulo 34">
            <a:extLst>
              <a:ext uri="{FF2B5EF4-FFF2-40B4-BE49-F238E27FC236}">
                <a16:creationId xmlns:a16="http://schemas.microsoft.com/office/drawing/2014/main" id="{E7B61A85-9560-4939-B151-14E4CAAA7D35}"/>
              </a:ext>
            </a:extLst>
          </p:cNvPr>
          <p:cNvSpPr/>
          <p:nvPr userDrawn="1"/>
        </p:nvSpPr>
        <p:spPr bwMode="auto">
          <a:xfrm>
            <a:off x="657360" y="206"/>
            <a:ext cx="1194123" cy="2599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E5349-634B-44EF-832C-136EA5B1A491}"/>
              </a:ext>
            </a:extLst>
          </p:cNvPr>
          <p:cNvCxnSpPr>
            <a:cxnSpLocks/>
          </p:cNvCxnSpPr>
          <p:nvPr userDrawn="1"/>
        </p:nvCxnSpPr>
        <p:spPr>
          <a:xfrm>
            <a:off x="672195" y="3365934"/>
            <a:ext cx="1298736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6" name="Rectángulo 34">
            <a:extLst>
              <a:ext uri="{FF2B5EF4-FFF2-40B4-BE49-F238E27FC236}">
                <a16:creationId xmlns:a16="http://schemas.microsoft.com/office/drawing/2014/main" id="{7D31C88C-8915-4FE5-9821-ABEBD243DCE2}"/>
              </a:ext>
            </a:extLst>
          </p:cNvPr>
          <p:cNvSpPr/>
          <p:nvPr userDrawn="1"/>
        </p:nvSpPr>
        <p:spPr bwMode="auto">
          <a:xfrm>
            <a:off x="657360" y="3573008"/>
            <a:ext cx="1194123" cy="2431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327A334-6033-4B3C-9959-53C38F83D2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18" y="2738948"/>
            <a:ext cx="10843183" cy="58599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3208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38A1-E9FA-469C-BA69-EA4CDA4CB539}"/>
              </a:ext>
            </a:extLst>
          </p:cNvPr>
          <p:cNvSpPr/>
          <p:nvPr userDrawn="1"/>
        </p:nvSpPr>
        <p:spPr>
          <a:xfrm>
            <a:off x="0" y="0"/>
            <a:ext cx="416496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85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B4B1F-E926-4BA0-95C1-955ECF00D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F0A57-E6D2-456C-AAF6-6F9EB7CF97CA}"/>
              </a:ext>
            </a:extLst>
          </p:cNvPr>
          <p:cNvSpPr/>
          <p:nvPr userDrawn="1"/>
        </p:nvSpPr>
        <p:spPr>
          <a:xfrm>
            <a:off x="0" y="0"/>
            <a:ext cx="12160250" cy="611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37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a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5C2682-14FF-44B4-807A-6521D1D17B7A}"/>
              </a:ext>
            </a:extLst>
          </p:cNvPr>
          <p:cNvSpPr/>
          <p:nvPr userDrawn="1"/>
        </p:nvSpPr>
        <p:spPr>
          <a:xfrm>
            <a:off x="7136772" y="5088601"/>
            <a:ext cx="3608538" cy="70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5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BANCO BPI, S.A.</a:t>
            </a:r>
            <a:b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Sede: </a:t>
            </a:r>
            <a:r>
              <a:rPr lang="pt-PT" altLang="pt-PT" sz="800"/>
              <a:t>Avenida da Boavista, 1117 - 4100-129 Porto, Portugal</a:t>
            </a:r>
            <a:endParaRPr lang="pt-PT" altLang="pt-PT" sz="802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5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 Social € 1.293.063.324,98, matriculada na CRCP sob o número de matrícula PTIRNMJ 501 214 534, com o número de identificação fiscal 501 214 534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818BB-A18E-4C6A-BA30-8613242DD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8098" y="2844245"/>
            <a:ext cx="252405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88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0" descr="Flor Fundo">
            <a:extLst>
              <a:ext uri="{FF2B5EF4-FFF2-40B4-BE49-F238E27FC236}">
                <a16:creationId xmlns:a16="http://schemas.microsoft.com/office/drawing/2014/main" id="{854536BF-D9D5-4CE3-950E-3F56FDC8C7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60250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3453C3-BB92-460D-AB18-3E6888A4E0B6}"/>
              </a:ext>
            </a:extLst>
          </p:cNvPr>
          <p:cNvSpPr/>
          <p:nvPr userDrawn="1"/>
        </p:nvSpPr>
        <p:spPr>
          <a:xfrm>
            <a:off x="9320485" y="6012557"/>
            <a:ext cx="2839765" cy="8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en-GB" sz="1400" noProof="0" err="1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2361936-9291-4D25-88F6-12FB318BE1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5151" y="6135142"/>
            <a:ext cx="2393951" cy="462173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60605E3-75D5-482D-B18D-DCCB6DE897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558" y="3564286"/>
            <a:ext cx="10868843" cy="58477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6600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EXEMPLO DE TÍTULO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276FD6-2B3F-490D-8C44-D8756EBD4F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7558" y="4322257"/>
            <a:ext cx="10894747" cy="40011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DC2C96-429F-4986-9274-B1F0305CCC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7558" y="5652519"/>
            <a:ext cx="10894747" cy="307777"/>
          </a:xfrm>
          <a:prstGeom prst="rect">
            <a:avLst/>
          </a:prstGeom>
        </p:spPr>
        <p:txBody>
          <a:bodyPr/>
          <a:lstStyle>
            <a:lvl1pPr>
              <a:defRPr sz="1400" b="0" spc="1000" baseline="0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DDMMAAAA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5A7D13F-EB9D-43C9-9F6C-96844EDD55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245" y="6296397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b="1" i="0" kern="120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pt-PT"/>
              <a:t>Direção X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83A79290-5048-4B3D-9BFE-BE9C763FCD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9245" y="6450232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b="0" kern="120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pt-PT"/>
              <a:t>Classificação de segurança: Interna</a:t>
            </a:r>
          </a:p>
        </p:txBody>
      </p:sp>
    </p:spTree>
    <p:extLst>
      <p:ext uri="{BB962C8B-B14F-4D97-AF65-F5344CB8AC3E}">
        <p14:creationId xmlns:p14="http://schemas.microsoft.com/office/powerpoint/2010/main" val="965744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le Placeholder 6">
            <a:extLst>
              <a:ext uri="{FF2B5EF4-FFF2-40B4-BE49-F238E27FC236}">
                <a16:creationId xmlns:a16="http://schemas.microsoft.com/office/drawing/2014/main" id="{E6B75AD2-1345-4270-8715-3FE8BCAC5C3D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3991893" y="2878062"/>
            <a:ext cx="6840760" cy="30777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pt-PT"/>
              <a:t>Índice</a:t>
            </a:r>
          </a:p>
        </p:txBody>
      </p:sp>
      <p:sp>
        <p:nvSpPr>
          <p:cNvPr id="12" name="Rectángulo 34">
            <a:extLst>
              <a:ext uri="{FF2B5EF4-FFF2-40B4-BE49-F238E27FC236}">
                <a16:creationId xmlns:a16="http://schemas.microsoft.com/office/drawing/2014/main" id="{11FFF725-111C-40B2-99F7-F1D982BBFD84}"/>
              </a:ext>
            </a:extLst>
          </p:cNvPr>
          <p:cNvSpPr/>
          <p:nvPr userDrawn="1"/>
        </p:nvSpPr>
        <p:spPr bwMode="auto">
          <a:xfrm>
            <a:off x="657360" y="206"/>
            <a:ext cx="1194123" cy="2599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ángulo 34">
            <a:extLst>
              <a:ext uri="{FF2B5EF4-FFF2-40B4-BE49-F238E27FC236}">
                <a16:creationId xmlns:a16="http://schemas.microsoft.com/office/drawing/2014/main" id="{888498CD-CA74-4F5F-84C5-B79351C42428}"/>
              </a:ext>
            </a:extLst>
          </p:cNvPr>
          <p:cNvSpPr/>
          <p:nvPr userDrawn="1"/>
        </p:nvSpPr>
        <p:spPr bwMode="auto">
          <a:xfrm>
            <a:off x="657360" y="3573012"/>
            <a:ext cx="1194123" cy="2408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8DD6581-83E1-4D7D-BED2-90B2AA8C20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18" y="2801120"/>
            <a:ext cx="1811633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3133C-E2A1-4C02-B51B-5A425D837098}"/>
              </a:ext>
            </a:extLst>
          </p:cNvPr>
          <p:cNvSpPr/>
          <p:nvPr userDrawn="1"/>
        </p:nvSpPr>
        <p:spPr>
          <a:xfrm>
            <a:off x="128465" y="0"/>
            <a:ext cx="36004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6" name="Slide Number Placeholder 28">
            <a:extLst>
              <a:ext uri="{FF2B5EF4-FFF2-40B4-BE49-F238E27FC236}">
                <a16:creationId xmlns:a16="http://schemas.microsoft.com/office/drawing/2014/main" id="{0A7B1CDA-20A6-47E5-84AB-0C6344404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517" y="6236981"/>
            <a:ext cx="633595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6600"/>
                </a:solidFill>
              </a:defRPr>
            </a:lvl1pPr>
          </a:lstStyle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278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37F02B-5606-45F5-BE90-4FD970604B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990" y="1412874"/>
            <a:ext cx="11342579" cy="168251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9921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2A79E1-D141-4F95-9DFC-DC832ACAA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369" y="1509485"/>
            <a:ext cx="4536505" cy="428704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683ADE-29A2-49D5-8CF5-F14BB2C1A83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49126" y="1509485"/>
            <a:ext cx="4536505" cy="428704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F514F3-8D42-43F1-AA67-40DDA3D4F5C0}"/>
              </a:ext>
            </a:extLst>
          </p:cNvPr>
          <p:cNvCxnSpPr>
            <a:cxnSpLocks/>
          </p:cNvCxnSpPr>
          <p:nvPr userDrawn="1"/>
        </p:nvCxnSpPr>
        <p:spPr>
          <a:xfrm>
            <a:off x="5717500" y="1509485"/>
            <a:ext cx="0" cy="4286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45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 Caix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5FCAC51-3EDB-42F9-BAD8-4FDED21AA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0452" y="2302863"/>
            <a:ext cx="3887504" cy="334965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2B40D-4CF5-4D32-9F11-E5DF0CC8FFD8}"/>
              </a:ext>
            </a:extLst>
          </p:cNvPr>
          <p:cNvSpPr/>
          <p:nvPr userDrawn="1"/>
        </p:nvSpPr>
        <p:spPr>
          <a:xfrm>
            <a:off x="823540" y="1886168"/>
            <a:ext cx="4546746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FF0A6DD-4F6A-4760-B557-BE5DAFEBC9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69738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FB6BCD-AA89-40A6-B2F9-CDEA6DEBFA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3101" y="2302863"/>
            <a:ext cx="3887504" cy="334965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3E76D1-4079-48AA-9717-2D4CE5227718}"/>
              </a:ext>
            </a:extLst>
          </p:cNvPr>
          <p:cNvSpPr/>
          <p:nvPr userDrawn="1"/>
        </p:nvSpPr>
        <p:spPr>
          <a:xfrm>
            <a:off x="6196189" y="1886168"/>
            <a:ext cx="4546746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75ECC5E-BF5E-403E-B877-308C2A5079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4238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988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4 Caix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0CF34D7-ACDC-4195-81B1-248A0211E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944" y="1703104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4C5EFB-DE86-4EFB-A935-207BA6386F2C}"/>
              </a:ext>
            </a:extLst>
          </p:cNvPr>
          <p:cNvSpPr/>
          <p:nvPr userDrawn="1"/>
        </p:nvSpPr>
        <p:spPr>
          <a:xfrm>
            <a:off x="1125818" y="1501664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458832D-59D2-4F29-86AD-D01C5E01A8A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477" y="1949899"/>
            <a:ext cx="1531460" cy="1063912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F018D56-930D-4908-97A2-B260B69998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77944" y="4002476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526512-286D-475C-943C-DF87F0A77AFE}"/>
              </a:ext>
            </a:extLst>
          </p:cNvPr>
          <p:cNvSpPr/>
          <p:nvPr userDrawn="1"/>
        </p:nvSpPr>
        <p:spPr>
          <a:xfrm>
            <a:off x="1125818" y="3801036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EC3DF-5552-4DC4-8680-11165D432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0477" y="4249271"/>
            <a:ext cx="1531460" cy="1063912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D1CB284-BAED-4F39-A368-4A6DCEEF62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80033" y="1703104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867739-2E68-47BF-B3EB-E4CF9FF4B936}"/>
              </a:ext>
            </a:extLst>
          </p:cNvPr>
          <p:cNvSpPr/>
          <p:nvPr userDrawn="1"/>
        </p:nvSpPr>
        <p:spPr>
          <a:xfrm>
            <a:off x="6727907" y="1501664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785FFA3-B952-47C3-9D6D-9E4D53D093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52566" y="1949899"/>
            <a:ext cx="1531460" cy="1063912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DA8F050-3465-443F-A887-38842BFDFF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80033" y="4002476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3BBE0-6B21-4F93-A9B7-456F69B2DD8B}"/>
              </a:ext>
            </a:extLst>
          </p:cNvPr>
          <p:cNvSpPr/>
          <p:nvPr userDrawn="1"/>
        </p:nvSpPr>
        <p:spPr>
          <a:xfrm>
            <a:off x="6727907" y="3801036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FC4D805-3D2D-45E9-8F8E-26B29DF1D8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2566" y="4249271"/>
            <a:ext cx="1531460" cy="1063912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700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4F23158-058D-42EF-B568-19E894AE5830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2238375" y="1554022"/>
            <a:ext cx="9580563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183736-49AE-4EBE-9448-289B47F31F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089" y="2280486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699168-1322-42C1-80F0-C986D1CAC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9089" y="3473575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5642CA-B204-4C55-9B4A-71DCE07654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9089" y="4666214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91FE20-AFBF-4556-B351-0AA567A02406}"/>
              </a:ext>
            </a:extLst>
          </p:cNvPr>
          <p:cNvCxnSpPr>
            <a:cxnSpLocks/>
          </p:cNvCxnSpPr>
          <p:nvPr userDrawn="1"/>
        </p:nvCxnSpPr>
        <p:spPr>
          <a:xfrm>
            <a:off x="319088" y="2205806"/>
            <a:ext cx="1152094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2ED47-ECAF-4F5F-B4FC-DC2CA788B87E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BB471D0-41EA-4142-94E0-4DB6372BB6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06316" y="968555"/>
            <a:ext cx="1069570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37F02B-5606-45F5-BE90-4FD970604B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989" y="1412874"/>
            <a:ext cx="11317215" cy="168251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63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2025124-153A-446D-BB6F-FF14B5110A36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349307" y="1554022"/>
            <a:ext cx="11469632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99557-4A28-415E-B107-BE73B27B7BE3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CAC75-00CB-4234-BD21-7A74BDA8EF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145039" y="968555"/>
            <a:ext cx="792124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0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63B1A039-E422-4713-A5FB-0641E431B95B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1845689" y="1554022"/>
            <a:ext cx="9973250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FD252-8F18-4AE2-94E6-9F059D3C341A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15228C-1ADB-49B9-B952-306DF8DCFF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145039" y="968555"/>
            <a:ext cx="792124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FD5430-81AB-42B8-BEDB-02CEBBE954C1}"/>
              </a:ext>
            </a:extLst>
          </p:cNvPr>
          <p:cNvCxnSpPr>
            <a:cxnSpLocks/>
          </p:cNvCxnSpPr>
          <p:nvPr userDrawn="1"/>
        </p:nvCxnSpPr>
        <p:spPr>
          <a:xfrm>
            <a:off x="184568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6503E0-9A35-4CAB-B0B4-F580250FB41C}"/>
              </a:ext>
            </a:extLst>
          </p:cNvPr>
          <p:cNvCxnSpPr>
            <a:cxnSpLocks/>
          </p:cNvCxnSpPr>
          <p:nvPr userDrawn="1"/>
        </p:nvCxnSpPr>
        <p:spPr>
          <a:xfrm>
            <a:off x="520483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060A15-6557-4006-8499-C4A640919733}"/>
              </a:ext>
            </a:extLst>
          </p:cNvPr>
          <p:cNvCxnSpPr>
            <a:cxnSpLocks/>
          </p:cNvCxnSpPr>
          <p:nvPr userDrawn="1"/>
        </p:nvCxnSpPr>
        <p:spPr>
          <a:xfrm>
            <a:off x="856398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CD5EF14-4EAB-46A6-961C-8E62B3FDD78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553" y="2397633"/>
            <a:ext cx="1513136" cy="1362075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pt-PT" sz="28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/>
              <a:t>Nº</a:t>
            </a:r>
            <a:endParaRPr lang="pt-PT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505E3A-43ED-432E-87F7-AE1FE1D049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553" y="4256640"/>
            <a:ext cx="1513136" cy="1362074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2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/>
              <a:t>Nº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15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m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60320A-1AD0-4823-B95B-A694490E0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3980" y="2579385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76834-2325-4568-9B39-5DEC806E3C29}"/>
              </a:ext>
            </a:extLst>
          </p:cNvPr>
          <p:cNvSpPr/>
          <p:nvPr userDrawn="1"/>
        </p:nvSpPr>
        <p:spPr>
          <a:xfrm>
            <a:off x="649369" y="1886168"/>
            <a:ext cx="3389231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A07DE25-F5D4-44D6-838C-D57620230F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406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7D2E9-3D5F-4E9C-86AB-3B6D37A8B3DB}"/>
              </a:ext>
            </a:extLst>
          </p:cNvPr>
          <p:cNvSpPr/>
          <p:nvPr userDrawn="1"/>
        </p:nvSpPr>
        <p:spPr>
          <a:xfrm>
            <a:off x="4385510" y="1886168"/>
            <a:ext cx="3389231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ACAB-68D2-4F91-923E-8DDE07ECDD6D}"/>
              </a:ext>
            </a:extLst>
          </p:cNvPr>
          <p:cNvSpPr/>
          <p:nvPr userDrawn="1"/>
        </p:nvSpPr>
        <p:spPr>
          <a:xfrm>
            <a:off x="8121650" y="1886168"/>
            <a:ext cx="3706704" cy="1750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D713726-BC5A-4055-9C92-940E13C448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2950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1747AA3-D351-446E-B178-040C211D6F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782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C1053-D2FE-4B79-A32A-CA23FF466C30}"/>
              </a:ext>
            </a:extLst>
          </p:cNvPr>
          <p:cNvSpPr/>
          <p:nvPr userDrawn="1"/>
        </p:nvSpPr>
        <p:spPr>
          <a:xfrm>
            <a:off x="8121650" y="4101124"/>
            <a:ext cx="3706704" cy="1750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6005FBA-C016-468F-BADB-F690CF2AC4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7827" y="3923893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47C5E-30B0-4626-B946-0A1231C7F803}"/>
              </a:ext>
            </a:extLst>
          </p:cNvPr>
          <p:cNvSpPr/>
          <p:nvPr userDrawn="1"/>
        </p:nvSpPr>
        <p:spPr>
          <a:xfrm>
            <a:off x="331896" y="2460754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4A5B6-849B-4AC3-9475-5C34EC4C3B64}"/>
              </a:ext>
            </a:extLst>
          </p:cNvPr>
          <p:cNvSpPr/>
          <p:nvPr userDrawn="1"/>
        </p:nvSpPr>
        <p:spPr>
          <a:xfrm>
            <a:off x="331896" y="3646592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12769-2FDB-4986-8796-1CF99DA1544C}"/>
              </a:ext>
            </a:extLst>
          </p:cNvPr>
          <p:cNvSpPr/>
          <p:nvPr userDrawn="1"/>
        </p:nvSpPr>
        <p:spPr>
          <a:xfrm>
            <a:off x="331896" y="4832429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B55C27-36C8-4D33-A641-C1CDC1E310F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8650" y="3436528"/>
            <a:ext cx="275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BDC87-FFBD-440F-8416-A1F9753FAE5C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8650" y="4622366"/>
            <a:ext cx="275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EB44584-3D7C-4C18-9A90-5E8B892BD2C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3980" y="3765223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2D0B8BD-54EC-48D5-B499-6067A20691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83980" y="4951060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64960-77B5-4F7C-8AC5-5749DB229CC0}"/>
              </a:ext>
            </a:extLst>
          </p:cNvPr>
          <p:cNvSpPr/>
          <p:nvPr userDrawn="1"/>
        </p:nvSpPr>
        <p:spPr>
          <a:xfrm>
            <a:off x="4543514" y="2405249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25F558-0EC9-4E05-9080-2240455FD6CA}"/>
              </a:ext>
            </a:extLst>
          </p:cNvPr>
          <p:cNvSpPr/>
          <p:nvPr userDrawn="1"/>
        </p:nvSpPr>
        <p:spPr>
          <a:xfrm>
            <a:off x="4543514" y="3291257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E901DB-9519-4144-A192-4FA47661AC24}"/>
              </a:ext>
            </a:extLst>
          </p:cNvPr>
          <p:cNvSpPr/>
          <p:nvPr userDrawn="1"/>
        </p:nvSpPr>
        <p:spPr>
          <a:xfrm>
            <a:off x="4543514" y="4177265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6A191D-F065-44AA-B5B3-7E0C8B4236FF}"/>
              </a:ext>
            </a:extLst>
          </p:cNvPr>
          <p:cNvSpPr/>
          <p:nvPr userDrawn="1"/>
        </p:nvSpPr>
        <p:spPr>
          <a:xfrm>
            <a:off x="4543514" y="5063272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CA67C8C-47F7-4F47-A96F-7C09821B1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799" y="2419317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5AE05D-5765-464C-B724-D16ECED6035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60799" y="3305325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82E007D-7581-49BE-A2B3-C41F876C0D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0799" y="4191333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622C193-D59B-4614-B2FF-990F891FD81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60799" y="5077340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5169CD-6244-4BD9-A472-F42FA8EDA31C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3126545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218B0-9531-4B1F-815E-4B237B3E038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4012553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9A98A0-D679-44AA-8737-758DA3893293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4898561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F96A5C4-5FED-418E-9F90-C394CBEF6C6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70494" y="2236860"/>
            <a:ext cx="3428020" cy="128215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72F78D1-DDA8-43C5-ADB7-6BD13150A4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70494" y="4450988"/>
            <a:ext cx="3428020" cy="128215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0925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1229C-5366-4D3C-B256-B8CE9D0208C5}"/>
              </a:ext>
            </a:extLst>
          </p:cNvPr>
          <p:cNvSpPr/>
          <p:nvPr userDrawn="1"/>
        </p:nvSpPr>
        <p:spPr>
          <a:xfrm>
            <a:off x="649369" y="1886168"/>
            <a:ext cx="5115466" cy="32454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FA37E9-0A83-411B-873E-1A1E428020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450" y="1708937"/>
            <a:ext cx="4039304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204E4-F68A-4917-A504-9382D3234A4B}"/>
              </a:ext>
            </a:extLst>
          </p:cNvPr>
          <p:cNvSpPr/>
          <p:nvPr userDrawn="1"/>
        </p:nvSpPr>
        <p:spPr>
          <a:xfrm>
            <a:off x="6395415" y="1886168"/>
            <a:ext cx="5115466" cy="32454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687D11E-FAB3-450C-94AB-951723A5DD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33496" y="1708937"/>
            <a:ext cx="4039304" cy="406196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4A3BDB-6440-4308-9A9D-E9AFD34EB7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369" y="5255156"/>
            <a:ext cx="5115466" cy="627471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PT" sz="16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destaque</a:t>
            </a:r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FC8EBCB-427D-4682-84C1-9DCE1956BE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5415" y="5255156"/>
            <a:ext cx="5115466" cy="627471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PT" sz="16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destaque</a:t>
            </a:r>
            <a:endParaRPr lang="pt-PT"/>
          </a:p>
        </p:txBody>
      </p:sp>
      <p:sp>
        <p:nvSpPr>
          <p:cNvPr id="13" name="Chart Placeholder 15">
            <a:extLst>
              <a:ext uri="{FF2B5EF4-FFF2-40B4-BE49-F238E27FC236}">
                <a16:creationId xmlns:a16="http://schemas.microsoft.com/office/drawing/2014/main" id="{1C5B36FD-358E-48F3-BB24-204C7D07857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93309" y="2238688"/>
            <a:ext cx="4827587" cy="276511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endParaRPr lang="pt-PT"/>
          </a:p>
        </p:txBody>
      </p:sp>
      <p:sp>
        <p:nvSpPr>
          <p:cNvPr id="14" name="Chart Placeholder 15">
            <a:extLst>
              <a:ext uri="{FF2B5EF4-FFF2-40B4-BE49-F238E27FC236}">
                <a16:creationId xmlns:a16="http://schemas.microsoft.com/office/drawing/2014/main" id="{C9F7C700-9BDB-4AD3-9BBA-701A469FCA54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539354" y="2238688"/>
            <a:ext cx="4827587" cy="276511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9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B2B65-3830-440A-A5A9-38E793B54F20}"/>
              </a:ext>
            </a:extLst>
          </p:cNvPr>
          <p:cNvSpPr/>
          <p:nvPr userDrawn="1"/>
        </p:nvSpPr>
        <p:spPr>
          <a:xfrm>
            <a:off x="310515" y="1682750"/>
            <a:ext cx="11539221" cy="35334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PT" sz="10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7" name="Chart Placeholder 15">
            <a:extLst>
              <a:ext uri="{FF2B5EF4-FFF2-40B4-BE49-F238E27FC236}">
                <a16:creationId xmlns:a16="http://schemas.microsoft.com/office/drawing/2014/main" id="{6B9543B0-324C-46C6-A008-A9E69B6AA2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71102" y="2273299"/>
            <a:ext cx="11018046" cy="276940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D4CA8-278F-429B-B9D5-DC6A292CEB5D}"/>
              </a:ext>
            </a:extLst>
          </p:cNvPr>
          <p:cNvSpPr/>
          <p:nvPr userDrawn="1"/>
        </p:nvSpPr>
        <p:spPr>
          <a:xfrm>
            <a:off x="557214" y="5359400"/>
            <a:ext cx="11292522" cy="6270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E6F691-1E08-4BDA-9B6D-B49A35E5A3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650" y="1446527"/>
            <a:ext cx="4552950" cy="457848"/>
          </a:xfr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PT" sz="2400" b="1" dirty="0">
                <a:solidFill>
                  <a:srgbClr val="FF6600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35391-4AA3-4795-9CC3-656B36F2CCD6}"/>
              </a:ext>
            </a:extLst>
          </p:cNvPr>
          <p:cNvGrpSpPr/>
          <p:nvPr userDrawn="1"/>
        </p:nvGrpSpPr>
        <p:grpSpPr>
          <a:xfrm>
            <a:off x="309839" y="5457825"/>
            <a:ext cx="430212" cy="430212"/>
            <a:chOff x="375623" y="5447999"/>
            <a:chExt cx="548302" cy="54830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E4157-3157-4FC2-B5D8-43A8ECD697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780899-0A27-4237-BC06-93C9AFEB6323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6C7A238-003D-4B5E-BA8B-D4F0CDEE70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2835" y="5469833"/>
            <a:ext cx="10666313" cy="4061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Chart Placeholder 10">
            <a:extLst>
              <a:ext uri="{FF2B5EF4-FFF2-40B4-BE49-F238E27FC236}">
                <a16:creationId xmlns:a16="http://schemas.microsoft.com/office/drawing/2014/main" id="{3FAC5523-6034-40FD-8704-BB22F1A0EFA3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712618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C542D-8474-444A-80E5-0B711999C41B}"/>
              </a:ext>
            </a:extLst>
          </p:cNvPr>
          <p:cNvSpPr/>
          <p:nvPr userDrawn="1"/>
        </p:nvSpPr>
        <p:spPr>
          <a:xfrm>
            <a:off x="867082" y="1944225"/>
            <a:ext cx="10791983" cy="3774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F633C6-49DC-4819-99F2-5CD8CD80E7F7}"/>
              </a:ext>
            </a:extLst>
          </p:cNvPr>
          <p:cNvCxnSpPr>
            <a:cxnSpLocks/>
          </p:cNvCxnSpPr>
          <p:nvPr userDrawn="1"/>
        </p:nvCxnSpPr>
        <p:spPr>
          <a:xfrm>
            <a:off x="4130428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9109E-530A-4C73-92A4-41436476BF58}"/>
              </a:ext>
            </a:extLst>
          </p:cNvPr>
          <p:cNvCxnSpPr>
            <a:cxnSpLocks/>
          </p:cNvCxnSpPr>
          <p:nvPr userDrawn="1"/>
        </p:nvCxnSpPr>
        <p:spPr>
          <a:xfrm>
            <a:off x="6628460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02C009-228F-48BA-8D05-CFA02D76F99D}"/>
              </a:ext>
            </a:extLst>
          </p:cNvPr>
          <p:cNvCxnSpPr>
            <a:cxnSpLocks/>
          </p:cNvCxnSpPr>
          <p:nvPr userDrawn="1"/>
        </p:nvCxnSpPr>
        <p:spPr>
          <a:xfrm>
            <a:off x="9126492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38706BA-9657-4CFC-8B23-B538EF0726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66256" y="1708193"/>
            <a:ext cx="9519616" cy="524394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E255617-BCB9-48C2-8B40-57D975575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2569" y="2989943"/>
            <a:ext cx="1364138" cy="136413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2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/>
              <a:t>X%</a:t>
            </a:r>
            <a:endParaRPr lang="pt-PT"/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A2F221D-7DF6-4BDB-8F2F-027BCBABE7C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210650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14" name="Chart Placeholder 10">
            <a:extLst>
              <a:ext uri="{FF2B5EF4-FFF2-40B4-BE49-F238E27FC236}">
                <a16:creationId xmlns:a16="http://schemas.microsoft.com/office/drawing/2014/main" id="{7EC397D2-B93D-4EA5-BAE0-6D0049740BF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206712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DD1984FB-166E-43B0-96B4-BE9B2041BB75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708682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239B0CA-948B-4464-8FE5-27CA71B1A26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3954" y="4441371"/>
            <a:ext cx="2017827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98C4943-7FE7-4DD2-A477-546CDD4010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64346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25ADD9F-B31D-482E-9E38-D15B6FDB81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2378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BCE4B8A-8149-49B7-883A-120F1E8D2DF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0411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4E152840-741F-4EA0-8860-5345365EB0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19686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0B10F7A-232B-47D7-88AD-77923EC9C9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59364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A8434AB-B3E4-444A-AF48-5240191AA89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54378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0F1D891-4BC5-4B44-9C98-DA3DC422D2C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55426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5144F511-B573-4477-9EBB-E8D8C0F587E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33318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E7E9E096-5C95-4BD0-9FD7-447A357E85B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31349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E39439A-AA9A-4D48-B28F-79BEA5F9F8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23976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4EB3BE7-6CA1-47BB-A253-EE68AFAFD1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27412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69661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roces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582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582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BEE4B3C-F60E-44FD-884F-30F9785523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0910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C11BC6-638D-448D-8A9E-9F716C496C7D}"/>
              </a:ext>
            </a:extLst>
          </p:cNvPr>
          <p:cNvSpPr>
            <a:spLocks noChangeAspect="1"/>
          </p:cNvSpPr>
          <p:nvPr userDrawn="1"/>
        </p:nvSpPr>
        <p:spPr>
          <a:xfrm>
            <a:off x="939539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57111-10B0-4CA7-8024-E5864D26B697}"/>
              </a:ext>
            </a:extLst>
          </p:cNvPr>
          <p:cNvSpPr/>
          <p:nvPr userDrawn="1"/>
        </p:nvSpPr>
        <p:spPr>
          <a:xfrm>
            <a:off x="1192385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72A0C2-354A-4022-B7C9-3D64AABCE555}"/>
              </a:ext>
            </a:extLst>
          </p:cNvPr>
          <p:cNvSpPr/>
          <p:nvPr userDrawn="1"/>
        </p:nvSpPr>
        <p:spPr>
          <a:xfrm>
            <a:off x="493463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D4DD5-54F2-4675-8E67-BD03D7D410A8}"/>
              </a:ext>
            </a:extLst>
          </p:cNvPr>
          <p:cNvCxnSpPr>
            <a:cxnSpLocks/>
          </p:cNvCxnSpPr>
          <p:nvPr userDrawn="1"/>
        </p:nvCxnSpPr>
        <p:spPr>
          <a:xfrm>
            <a:off x="2156849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07277-3E55-497D-B95C-33D3BDEF2499}"/>
              </a:ext>
            </a:extLst>
          </p:cNvPr>
          <p:cNvGrpSpPr/>
          <p:nvPr userDrawn="1"/>
        </p:nvGrpSpPr>
        <p:grpSpPr>
          <a:xfrm rot="5400000">
            <a:off x="1239408" y="3770423"/>
            <a:ext cx="430212" cy="430212"/>
            <a:chOff x="375623" y="5447999"/>
            <a:chExt cx="548302" cy="5483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021650-47A2-40C4-9B6B-91D5EAF2739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07CD4B-5D43-486B-B737-FAD64C894604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DDB5EA4-52BE-4E9F-8A52-8DCA8F9735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6398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965AEEA-1DCD-4BDA-8482-54CF022E44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22582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A82A07-3C44-4F48-9DC9-F519967F79C6}"/>
              </a:ext>
            </a:extLst>
          </p:cNvPr>
          <p:cNvSpPr>
            <a:spLocks noChangeAspect="1"/>
          </p:cNvSpPr>
          <p:nvPr userDrawn="1"/>
        </p:nvSpPr>
        <p:spPr>
          <a:xfrm>
            <a:off x="3254624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5A759-E285-4B21-B00A-7753FB12EBBF}"/>
              </a:ext>
            </a:extLst>
          </p:cNvPr>
          <p:cNvSpPr/>
          <p:nvPr userDrawn="1"/>
        </p:nvSpPr>
        <p:spPr>
          <a:xfrm>
            <a:off x="3504057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F3283-A41A-4454-A578-AF1D3DF491D9}"/>
              </a:ext>
            </a:extLst>
          </p:cNvPr>
          <p:cNvSpPr/>
          <p:nvPr userDrawn="1"/>
        </p:nvSpPr>
        <p:spPr>
          <a:xfrm>
            <a:off x="2805135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CBFAB-8CA8-47F6-BF35-A5B5DFB93394}"/>
              </a:ext>
            </a:extLst>
          </p:cNvPr>
          <p:cNvGrpSpPr/>
          <p:nvPr userDrawn="1"/>
        </p:nvGrpSpPr>
        <p:grpSpPr>
          <a:xfrm rot="5400000">
            <a:off x="3551080" y="3770423"/>
            <a:ext cx="430212" cy="430212"/>
            <a:chOff x="375623" y="5447999"/>
            <a:chExt cx="548302" cy="5483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01583C-B3F9-4F98-8879-7CB9BF2B7F2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2D1638-DBA9-4B13-BABC-E4C0A8BA9908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A270E27-B4FE-463D-B642-2A6FC007F2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18070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6C68E22-596E-4B77-A9EB-E45C4AA79B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34254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671909-4E21-4655-A7FB-45CE5C88F20D}"/>
              </a:ext>
            </a:extLst>
          </p:cNvPr>
          <p:cNvSpPr>
            <a:spLocks noChangeAspect="1"/>
          </p:cNvSpPr>
          <p:nvPr userDrawn="1"/>
        </p:nvSpPr>
        <p:spPr>
          <a:xfrm>
            <a:off x="5569709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92E35-7566-496A-AF63-E0098C8F8074}"/>
              </a:ext>
            </a:extLst>
          </p:cNvPr>
          <p:cNvSpPr/>
          <p:nvPr userDrawn="1"/>
        </p:nvSpPr>
        <p:spPr>
          <a:xfrm>
            <a:off x="5815729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07D701-FE4F-460E-A9B9-AD0043F26E90}"/>
              </a:ext>
            </a:extLst>
          </p:cNvPr>
          <p:cNvSpPr/>
          <p:nvPr userDrawn="1"/>
        </p:nvSpPr>
        <p:spPr>
          <a:xfrm>
            <a:off x="5116807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F1519C-F78B-4916-8E51-62ABE2EE1893}"/>
              </a:ext>
            </a:extLst>
          </p:cNvPr>
          <p:cNvGrpSpPr/>
          <p:nvPr userDrawn="1"/>
        </p:nvGrpSpPr>
        <p:grpSpPr>
          <a:xfrm rot="5400000">
            <a:off x="5862752" y="3770423"/>
            <a:ext cx="430212" cy="430212"/>
            <a:chOff x="375623" y="5447999"/>
            <a:chExt cx="548302" cy="5483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E46BA2-5DB8-4EE5-AFD1-EE4897CF25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835F30-8013-4279-9753-4B03040FCA52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6DCB8451-837E-4617-BCA9-E9DC90B6C9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29742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59512DAB-1CD9-498F-B4C5-63ACFD0AB1F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45926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A28428-1FBF-4A78-9712-E034AA20870C}"/>
              </a:ext>
            </a:extLst>
          </p:cNvPr>
          <p:cNvSpPr>
            <a:spLocks noChangeAspect="1"/>
          </p:cNvSpPr>
          <p:nvPr userDrawn="1"/>
        </p:nvSpPr>
        <p:spPr>
          <a:xfrm>
            <a:off x="7884794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09568-1650-4BD0-AE12-9C7F3BB25EC1}"/>
              </a:ext>
            </a:extLst>
          </p:cNvPr>
          <p:cNvSpPr/>
          <p:nvPr userDrawn="1"/>
        </p:nvSpPr>
        <p:spPr>
          <a:xfrm>
            <a:off x="8127401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73350C-C280-4A2E-8D6B-ED91FAE140BC}"/>
              </a:ext>
            </a:extLst>
          </p:cNvPr>
          <p:cNvSpPr/>
          <p:nvPr userDrawn="1"/>
        </p:nvSpPr>
        <p:spPr>
          <a:xfrm>
            <a:off x="7428479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9B06DB-3D37-4489-89B5-7D84C6A60885}"/>
              </a:ext>
            </a:extLst>
          </p:cNvPr>
          <p:cNvGrpSpPr/>
          <p:nvPr userDrawn="1"/>
        </p:nvGrpSpPr>
        <p:grpSpPr>
          <a:xfrm rot="5400000">
            <a:off x="8174424" y="3770423"/>
            <a:ext cx="430212" cy="430212"/>
            <a:chOff x="375623" y="5447999"/>
            <a:chExt cx="548302" cy="5483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07D446-CC15-47B2-AE50-2B5831D509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9E7DCFB-C594-4D2F-BE40-DDC1381CC863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530B683A-3C82-48D7-A2A5-61B3D58A770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414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C9C6D492-E649-4F63-8595-81B9DFB15C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57599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65EA33-71AA-4738-B915-B044D20613C9}"/>
              </a:ext>
            </a:extLst>
          </p:cNvPr>
          <p:cNvSpPr>
            <a:spLocks noChangeAspect="1"/>
          </p:cNvSpPr>
          <p:nvPr userDrawn="1"/>
        </p:nvSpPr>
        <p:spPr>
          <a:xfrm>
            <a:off x="10199881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545BC-8595-4F74-A3FF-BDDAC4EE4D2A}"/>
              </a:ext>
            </a:extLst>
          </p:cNvPr>
          <p:cNvSpPr/>
          <p:nvPr userDrawn="1"/>
        </p:nvSpPr>
        <p:spPr>
          <a:xfrm>
            <a:off x="10439074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022988-72E9-44B4-BD85-AD53B6A82F43}"/>
              </a:ext>
            </a:extLst>
          </p:cNvPr>
          <p:cNvSpPr/>
          <p:nvPr userDrawn="1"/>
        </p:nvSpPr>
        <p:spPr>
          <a:xfrm>
            <a:off x="9740152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BDDA13-1A96-4014-9ECC-7492E21DD398}"/>
              </a:ext>
            </a:extLst>
          </p:cNvPr>
          <p:cNvGrpSpPr/>
          <p:nvPr userDrawn="1"/>
        </p:nvGrpSpPr>
        <p:grpSpPr>
          <a:xfrm rot="5400000">
            <a:off x="10486097" y="3770423"/>
            <a:ext cx="430212" cy="430212"/>
            <a:chOff x="375623" y="5447999"/>
            <a:chExt cx="548302" cy="5483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F462FB-BB03-47DF-8C18-447BD08F41A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16413-28A5-4CC0-BEC9-FCFFC10248D3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2229955-4958-4486-81E8-6DF197250A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53087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03454B-974E-4684-9DA4-C8B0B537FC4C}"/>
              </a:ext>
            </a:extLst>
          </p:cNvPr>
          <p:cNvCxnSpPr>
            <a:cxnSpLocks/>
          </p:cNvCxnSpPr>
          <p:nvPr userDrawn="1"/>
        </p:nvCxnSpPr>
        <p:spPr>
          <a:xfrm>
            <a:off x="4471933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EDCD53-FFD2-457A-B922-33A7212270BE}"/>
              </a:ext>
            </a:extLst>
          </p:cNvPr>
          <p:cNvCxnSpPr>
            <a:cxnSpLocks/>
          </p:cNvCxnSpPr>
          <p:nvPr userDrawn="1"/>
        </p:nvCxnSpPr>
        <p:spPr>
          <a:xfrm>
            <a:off x="6787018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66C3D4-D1B9-45FC-B669-8BB8139C85BB}"/>
              </a:ext>
            </a:extLst>
          </p:cNvPr>
          <p:cNvCxnSpPr>
            <a:cxnSpLocks/>
          </p:cNvCxnSpPr>
          <p:nvPr userDrawn="1"/>
        </p:nvCxnSpPr>
        <p:spPr>
          <a:xfrm>
            <a:off x="9102104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009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Imagem/Tabela/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E75A92-C841-48BA-8209-9C18EB854A74}"/>
              </a:ext>
            </a:extLst>
          </p:cNvPr>
          <p:cNvSpPr/>
          <p:nvPr userDrawn="1"/>
        </p:nvSpPr>
        <p:spPr>
          <a:xfrm>
            <a:off x="278607" y="200"/>
            <a:ext cx="86677" cy="110483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98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09E34C9-F7C1-4B57-B73D-91CDCD311D5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28637" y="3410397"/>
            <a:ext cx="11322002" cy="30777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  <a:lvl2pPr marL="288793" indent="-288793">
              <a:buFont typeface="Wingdings" panose="05000000000000000000" pitchFamily="2" charset="2"/>
              <a:buChar char="§"/>
              <a:defRPr/>
            </a:lvl2pPr>
            <a:lvl3pPr marL="632617" indent="-343825">
              <a:buFont typeface="Wingdings" panose="05000000000000000000" pitchFamily="2" charset="2"/>
              <a:buChar char="§"/>
              <a:defRPr/>
            </a:lvl3pPr>
            <a:lvl4pPr marL="993269" indent="-369293">
              <a:buFont typeface="Wingdings" panose="05000000000000000000" pitchFamily="2" charset="2"/>
              <a:buChar char="§"/>
              <a:defRPr/>
            </a:lvl4pPr>
            <a:lvl5pPr marL="920047" indent="340639">
              <a:buFont typeface="Wingdings" panose="05000000000000000000" pitchFamily="2" charset="2"/>
              <a:buChar char="§"/>
              <a:defRPr/>
            </a:lvl5pPr>
          </a:lstStyle>
          <a:p>
            <a:pPr lvl="0"/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BFA4F60-78C6-4348-97C3-BF7E94D868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201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4720407-3D9A-48B8-AC73-C9DBC4A15B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201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7105490-9E3A-4315-83E5-8D7A15CA0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828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rador com imagem pr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F96B86-2281-4304-B8AB-162E9725B87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5031DF-7556-485D-8F3D-A8BBDD9D4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B79DAB3-76E4-4491-B6A6-F198E10CA2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2985"/>
            <a:ext cx="7880325" cy="6066387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E78AA5-570A-4E41-B62C-8E151C855279}"/>
              </a:ext>
            </a:extLst>
          </p:cNvPr>
          <p:cNvSpPr/>
          <p:nvPr userDrawn="1"/>
        </p:nvSpPr>
        <p:spPr>
          <a:xfrm>
            <a:off x="5908594" y="2458853"/>
            <a:ext cx="5225107" cy="1779095"/>
          </a:xfrm>
          <a:prstGeom prst="rect">
            <a:avLst/>
          </a:prstGeom>
          <a:solidFill>
            <a:srgbClr val="FF66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23">
              <a:defRPr/>
            </a:pPr>
            <a:endParaRPr lang="pt-PT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1F96A-BF28-4828-8C59-16F587B12C4A}"/>
              </a:ext>
            </a:extLst>
          </p:cNvPr>
          <p:cNvSpPr/>
          <p:nvPr userDrawn="1"/>
        </p:nvSpPr>
        <p:spPr>
          <a:xfrm>
            <a:off x="7870927" y="2458853"/>
            <a:ext cx="3257344" cy="1779095"/>
          </a:xfrm>
          <a:prstGeom prst="rect">
            <a:avLst/>
          </a:prstGeom>
          <a:solidFill>
            <a:srgbClr val="FF66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23">
              <a:defRPr/>
            </a:pPr>
            <a:endParaRPr lang="pt-PT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D058A16-EAA4-48E8-9B7A-3136317869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3984" y="2839889"/>
            <a:ext cx="4032448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219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rador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AFBB8A6-C44C-4912-8547-C94FF5483F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4519" y="2276872"/>
            <a:ext cx="4283742" cy="18456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buNone/>
              <a:defRPr sz="2807" b="1">
                <a:solidFill>
                  <a:schemeClr val="tx1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6B86-2281-4304-B8AB-162E9725B87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AF8FD202-2DB9-468C-A923-CB54397A25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862364"/>
            <a:ext cx="7951788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5031DF-7556-485D-8F3D-A8BBDD9D4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3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2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9D3FEC-9E63-42AB-9835-F81B40BA27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369" y="1509485"/>
            <a:ext cx="4536505" cy="428704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CFBE8F-36BF-47D5-B5EA-99AA1FB0ADA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49126" y="1509485"/>
            <a:ext cx="4536505" cy="428704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2A8E35-EAAF-48EA-90CA-7BABF48D34C6}"/>
              </a:ext>
            </a:extLst>
          </p:cNvPr>
          <p:cNvCxnSpPr>
            <a:cxnSpLocks/>
          </p:cNvCxnSpPr>
          <p:nvPr userDrawn="1"/>
        </p:nvCxnSpPr>
        <p:spPr>
          <a:xfrm>
            <a:off x="5717500" y="1509485"/>
            <a:ext cx="0" cy="4286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00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com Imag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C6F03-47F7-42A7-A063-C59018B85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ADD41-7DED-42AC-A5FC-DE0325CBF1E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E64C0BF-5F2E-499A-9D50-26ED1B5A4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3660" y="5271597"/>
            <a:ext cx="8352930" cy="46166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288799" indent="0">
              <a:buNone/>
              <a:defRPr/>
            </a:lvl3pPr>
            <a:lvl4pPr marL="623992" indent="0">
              <a:buNone/>
              <a:defRPr/>
            </a:lvl4pPr>
            <a:lvl5pPr marL="92007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C1E3F7F-358E-45B6-96FE-171FF3349B02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0" y="2312332"/>
            <a:ext cx="12160250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48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com Imag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18548-BC72-4142-9ACD-79A5CFB4A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2062D-9B34-427A-886A-D75BD01418FA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9CE9D75-51D4-4F8C-8959-C81ACC0C2AE9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" y="2868715"/>
            <a:ext cx="7238998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3AAAFD-810F-44D8-ABC5-210E264A7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0285" y="2780933"/>
            <a:ext cx="3384376" cy="830997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288799" indent="0">
              <a:buNone/>
              <a:defRPr/>
            </a:lvl3pPr>
            <a:lvl4pPr marL="623992" indent="0">
              <a:buNone/>
              <a:defRPr/>
            </a:lvl4pPr>
            <a:lvl5pPr marL="92007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07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D5491-7C1C-4586-AF2E-F304E27CC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ángulo 34">
            <a:extLst>
              <a:ext uri="{FF2B5EF4-FFF2-40B4-BE49-F238E27FC236}">
                <a16:creationId xmlns:a16="http://schemas.microsoft.com/office/drawing/2014/main" id="{E7B61A85-9560-4939-B151-14E4CAAA7D35}"/>
              </a:ext>
            </a:extLst>
          </p:cNvPr>
          <p:cNvSpPr/>
          <p:nvPr userDrawn="1"/>
        </p:nvSpPr>
        <p:spPr bwMode="auto">
          <a:xfrm>
            <a:off x="657360" y="206"/>
            <a:ext cx="1194123" cy="2599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E5349-634B-44EF-832C-136EA5B1A491}"/>
              </a:ext>
            </a:extLst>
          </p:cNvPr>
          <p:cNvCxnSpPr>
            <a:cxnSpLocks/>
          </p:cNvCxnSpPr>
          <p:nvPr userDrawn="1"/>
        </p:nvCxnSpPr>
        <p:spPr>
          <a:xfrm>
            <a:off x="672195" y="3365934"/>
            <a:ext cx="1298736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6" name="Rectángulo 34">
            <a:extLst>
              <a:ext uri="{FF2B5EF4-FFF2-40B4-BE49-F238E27FC236}">
                <a16:creationId xmlns:a16="http://schemas.microsoft.com/office/drawing/2014/main" id="{7D31C88C-8915-4FE5-9821-ABEBD243DCE2}"/>
              </a:ext>
            </a:extLst>
          </p:cNvPr>
          <p:cNvSpPr/>
          <p:nvPr userDrawn="1"/>
        </p:nvSpPr>
        <p:spPr bwMode="auto">
          <a:xfrm>
            <a:off x="657360" y="3573008"/>
            <a:ext cx="1194123" cy="2431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327A334-6033-4B3C-9959-53C38F83D2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18" y="2738948"/>
            <a:ext cx="10843183" cy="58599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3208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38A1-E9FA-469C-BA69-EA4CDA4CB539}"/>
              </a:ext>
            </a:extLst>
          </p:cNvPr>
          <p:cNvSpPr/>
          <p:nvPr userDrawn="1"/>
        </p:nvSpPr>
        <p:spPr>
          <a:xfrm>
            <a:off x="0" y="0"/>
            <a:ext cx="416496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B4B1F-E926-4BA0-95C1-955ECF00D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F0A57-E6D2-456C-AAF6-6F9EB7CF97CA}"/>
              </a:ext>
            </a:extLst>
          </p:cNvPr>
          <p:cNvSpPr/>
          <p:nvPr userDrawn="1"/>
        </p:nvSpPr>
        <p:spPr>
          <a:xfrm>
            <a:off x="0" y="0"/>
            <a:ext cx="12160250" cy="611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96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a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8E61394C-0F48-4E38-A3A3-58BE33A173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6022" y="1727795"/>
            <a:ext cx="3348209" cy="3022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5C2682-14FF-44B4-807A-6521D1D17B7A}"/>
              </a:ext>
            </a:extLst>
          </p:cNvPr>
          <p:cNvSpPr/>
          <p:nvPr userDrawn="1"/>
        </p:nvSpPr>
        <p:spPr>
          <a:xfrm>
            <a:off x="7136772" y="5088601"/>
            <a:ext cx="3608538" cy="70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5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BANCO BPI, S.A.</a:t>
            </a:r>
            <a:b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Sede: </a:t>
            </a:r>
            <a:r>
              <a:rPr lang="pt-PT" altLang="pt-PT" sz="800"/>
              <a:t>Avenida da Boavista, 1117 - 4100-129 Porto, Portugal</a:t>
            </a:r>
            <a:endParaRPr lang="pt-PT" altLang="pt-PT" sz="802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5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 Social € 1.293.063.324,98, matriculada na CRCP sob o número de matrícula PTIRNMJ 501 214 534, com o número de identificação fiscal 501 214 534</a:t>
            </a:r>
          </a:p>
        </p:txBody>
      </p:sp>
    </p:spTree>
    <p:extLst>
      <p:ext uri="{BB962C8B-B14F-4D97-AF65-F5344CB8AC3E}">
        <p14:creationId xmlns:p14="http://schemas.microsoft.com/office/powerpoint/2010/main" val="33345322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Flor Fundo">
            <a:extLst>
              <a:ext uri="{FF2B5EF4-FFF2-40B4-BE49-F238E27FC236}">
                <a16:creationId xmlns:a16="http://schemas.microsoft.com/office/drawing/2014/main" id="{8AAF9324-98A4-454D-B6AE-03FEF8FB5C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60250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DC2C96-429F-4986-9274-B1F0305CCC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7558" y="5652519"/>
            <a:ext cx="10894747" cy="307777"/>
          </a:xfrm>
          <a:prstGeom prst="rect">
            <a:avLst/>
          </a:prstGeom>
        </p:spPr>
        <p:txBody>
          <a:bodyPr/>
          <a:lstStyle>
            <a:lvl1pPr>
              <a:defRPr sz="1400" b="0" spc="1000" baseline="0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02092019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D7D8BE-ABC6-4C6C-973A-4EA36964A2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245" y="6296397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b="1" i="0" kern="120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pt-PT"/>
              <a:t>Direção 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A72D0C-1055-4484-AED7-1581DA494D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9245" y="6450232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b="0" kern="120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pt-PT"/>
              <a:t>Classificação de segurança: Interna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B7C254B-5E93-4505-B5CF-3B66E92369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558" y="3564286"/>
            <a:ext cx="10868843" cy="58477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6600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EXEMPLO DE TÍTULO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A30921D-ACBE-4ED9-BE04-80C11995C1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7558" y="4322257"/>
            <a:ext cx="10894747" cy="40011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A016E9-4F54-4622-915F-12C7BEAC518E}"/>
              </a:ext>
            </a:extLst>
          </p:cNvPr>
          <p:cNvSpPr/>
          <p:nvPr userDrawn="1"/>
        </p:nvSpPr>
        <p:spPr>
          <a:xfrm>
            <a:off x="9320485" y="6012557"/>
            <a:ext cx="2839765" cy="8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en-GB" sz="1400" noProof="0" err="1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sitting, clock, drawing&#10;&#10;Description automatically generated">
            <a:extLst>
              <a:ext uri="{FF2B5EF4-FFF2-40B4-BE49-F238E27FC236}">
                <a16:creationId xmlns:a16="http://schemas.microsoft.com/office/drawing/2014/main" id="{5D512759-3EE6-4AB6-BA0B-1E03014E3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9" y="6108706"/>
            <a:ext cx="3284405" cy="6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1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le Placeholder 6">
            <a:extLst>
              <a:ext uri="{FF2B5EF4-FFF2-40B4-BE49-F238E27FC236}">
                <a16:creationId xmlns:a16="http://schemas.microsoft.com/office/drawing/2014/main" id="{E6B75AD2-1345-4270-8715-3FE8BCAC5C3D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3991893" y="2878062"/>
            <a:ext cx="6840760" cy="30777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pt-PT"/>
              <a:t>Índice</a:t>
            </a:r>
          </a:p>
        </p:txBody>
      </p:sp>
      <p:sp>
        <p:nvSpPr>
          <p:cNvPr id="12" name="Rectángulo 34">
            <a:extLst>
              <a:ext uri="{FF2B5EF4-FFF2-40B4-BE49-F238E27FC236}">
                <a16:creationId xmlns:a16="http://schemas.microsoft.com/office/drawing/2014/main" id="{11FFF725-111C-40B2-99F7-F1D982BBFD84}"/>
              </a:ext>
            </a:extLst>
          </p:cNvPr>
          <p:cNvSpPr/>
          <p:nvPr userDrawn="1"/>
        </p:nvSpPr>
        <p:spPr bwMode="auto">
          <a:xfrm>
            <a:off x="657360" y="206"/>
            <a:ext cx="1194123" cy="2599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ángulo 34">
            <a:extLst>
              <a:ext uri="{FF2B5EF4-FFF2-40B4-BE49-F238E27FC236}">
                <a16:creationId xmlns:a16="http://schemas.microsoft.com/office/drawing/2014/main" id="{888498CD-CA74-4F5F-84C5-B79351C42428}"/>
              </a:ext>
            </a:extLst>
          </p:cNvPr>
          <p:cNvSpPr/>
          <p:nvPr userDrawn="1"/>
        </p:nvSpPr>
        <p:spPr bwMode="auto">
          <a:xfrm>
            <a:off x="657360" y="3573012"/>
            <a:ext cx="1194123" cy="2408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8DD6581-83E1-4D7D-BED2-90B2AA8C20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18" y="2801120"/>
            <a:ext cx="1811633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3133C-E2A1-4C02-B51B-5A425D837098}"/>
              </a:ext>
            </a:extLst>
          </p:cNvPr>
          <p:cNvSpPr/>
          <p:nvPr userDrawn="1"/>
        </p:nvSpPr>
        <p:spPr>
          <a:xfrm>
            <a:off x="128465" y="0"/>
            <a:ext cx="36004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6" name="Slide Number Placeholder 28">
            <a:extLst>
              <a:ext uri="{FF2B5EF4-FFF2-40B4-BE49-F238E27FC236}">
                <a16:creationId xmlns:a16="http://schemas.microsoft.com/office/drawing/2014/main" id="{0A7B1CDA-20A6-47E5-84AB-0C6344404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517" y="6236981"/>
            <a:ext cx="633595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6600"/>
                </a:solidFill>
              </a:defRPr>
            </a:lvl1pPr>
          </a:lstStyle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761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37F02B-5606-45F5-BE90-4FD970604B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989" y="1412874"/>
            <a:ext cx="11291850" cy="168251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71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F64DEEA-6AD4-48C5-99D0-7D4CCE918F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369" y="1509485"/>
            <a:ext cx="4536505" cy="428704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F65AAD-82A8-4393-BB75-1327CB778E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49126" y="1509485"/>
            <a:ext cx="4536505" cy="428704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F2CBEC-666E-48A1-AA3E-DD9557FED53A}"/>
              </a:ext>
            </a:extLst>
          </p:cNvPr>
          <p:cNvCxnSpPr>
            <a:cxnSpLocks/>
          </p:cNvCxnSpPr>
          <p:nvPr userDrawn="1"/>
        </p:nvCxnSpPr>
        <p:spPr>
          <a:xfrm>
            <a:off x="5717500" y="1509485"/>
            <a:ext cx="0" cy="4286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69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 Caix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C3491F-D3A5-4E33-8917-61BF4CDA92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0452" y="2302863"/>
            <a:ext cx="3887504" cy="334965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9C8A2-D6F1-4983-98BF-111AF4A3C072}"/>
              </a:ext>
            </a:extLst>
          </p:cNvPr>
          <p:cNvSpPr/>
          <p:nvPr userDrawn="1"/>
        </p:nvSpPr>
        <p:spPr>
          <a:xfrm>
            <a:off x="823540" y="1886168"/>
            <a:ext cx="4546746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AE9347F-FE89-4E42-8F94-3A40C823CC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69738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4160FA5-157A-4FC4-A206-95E2EB35B8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3101" y="2302863"/>
            <a:ext cx="3887504" cy="334965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66FC2-7F3C-4C51-A7DE-C804590E2AD8}"/>
              </a:ext>
            </a:extLst>
          </p:cNvPr>
          <p:cNvSpPr/>
          <p:nvPr userDrawn="1"/>
        </p:nvSpPr>
        <p:spPr>
          <a:xfrm>
            <a:off x="6196189" y="1886168"/>
            <a:ext cx="4546746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5C62C-F057-40AD-AF80-876423E801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4238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1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 Caix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7AF47BA-2619-4AA0-9E23-F099B8A88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0452" y="2302863"/>
            <a:ext cx="3887504" cy="334965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BADC0-6C98-4CE3-9F33-46B6AB32F773}"/>
              </a:ext>
            </a:extLst>
          </p:cNvPr>
          <p:cNvSpPr/>
          <p:nvPr userDrawn="1"/>
        </p:nvSpPr>
        <p:spPr>
          <a:xfrm>
            <a:off x="823540" y="1886168"/>
            <a:ext cx="4546746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46D576-4E9B-4F2C-96E4-8F7530300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69738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17E9C06-B7AD-464E-ACD1-5E1BE8545E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3101" y="2302863"/>
            <a:ext cx="3887504" cy="334965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D72EE3-8EC7-4162-94E6-11D0F7FE71BF}"/>
              </a:ext>
            </a:extLst>
          </p:cNvPr>
          <p:cNvSpPr/>
          <p:nvPr userDrawn="1"/>
        </p:nvSpPr>
        <p:spPr>
          <a:xfrm>
            <a:off x="6196189" y="1886168"/>
            <a:ext cx="4546746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0B05CE9-C96D-4BB2-BAE3-E0ED3EE43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4238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505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4 Caix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3513DB-1AC4-469E-8D72-C11ECE0101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944" y="1703104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587A9-8FF5-4B5D-A3D6-7F922A8D183C}"/>
              </a:ext>
            </a:extLst>
          </p:cNvPr>
          <p:cNvSpPr/>
          <p:nvPr userDrawn="1"/>
        </p:nvSpPr>
        <p:spPr>
          <a:xfrm>
            <a:off x="1125818" y="1501664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47DCBA1-EBEE-471A-98C6-4316DBDC71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477" y="1949899"/>
            <a:ext cx="1531460" cy="1063912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F45EDF5-6C86-4F0B-A1DA-713CB35FC1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77944" y="4002476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6F9C6F-A39A-45CD-A26C-4AE97244BADB}"/>
              </a:ext>
            </a:extLst>
          </p:cNvPr>
          <p:cNvSpPr/>
          <p:nvPr userDrawn="1"/>
        </p:nvSpPr>
        <p:spPr>
          <a:xfrm>
            <a:off x="1125818" y="3801036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65125DF-9B68-4E72-ACCF-861756AC99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0477" y="4249271"/>
            <a:ext cx="1531460" cy="1063912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819F9D-C959-4CE2-8D8B-0CF1C8D39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80033" y="1703104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840F31-A361-4C81-BA23-D856CEF85B15}"/>
              </a:ext>
            </a:extLst>
          </p:cNvPr>
          <p:cNvSpPr/>
          <p:nvPr userDrawn="1"/>
        </p:nvSpPr>
        <p:spPr>
          <a:xfrm>
            <a:off x="6727907" y="1501664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13AAE7F-55FF-4BCF-80FC-9D81330CD3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52566" y="1949899"/>
            <a:ext cx="1531460" cy="1063912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5BCB6F3-E609-4B2E-8D72-49D43AB06E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80033" y="4002476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184544-5FA0-47EE-8320-85E1A082084F}"/>
              </a:ext>
            </a:extLst>
          </p:cNvPr>
          <p:cNvSpPr/>
          <p:nvPr userDrawn="1"/>
        </p:nvSpPr>
        <p:spPr>
          <a:xfrm>
            <a:off x="6727907" y="3801036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E85ACA-FF0B-4EF9-901F-AC6B9F89EB0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2566" y="4249271"/>
            <a:ext cx="1531460" cy="1063912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4404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69A4C51B-BE3F-4E16-9022-7E4A46185CBA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2238375" y="1554022"/>
            <a:ext cx="9580563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244AF4-A390-4C2E-A77E-9A06654A2E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089" y="2280486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96ACD6-1216-4227-B932-8FFB79AC8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9089" y="3473575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1237D4-5972-4F2D-9AEF-B21013B5CC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9089" y="4666214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5540B-0A01-4307-9682-469809FB2AB3}"/>
              </a:ext>
            </a:extLst>
          </p:cNvPr>
          <p:cNvCxnSpPr>
            <a:cxnSpLocks/>
          </p:cNvCxnSpPr>
          <p:nvPr userDrawn="1"/>
        </p:nvCxnSpPr>
        <p:spPr>
          <a:xfrm>
            <a:off x="319088" y="2205806"/>
            <a:ext cx="1152094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000F5-9B3B-4D95-8588-040307855885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536F41A-247F-46EF-AA2E-7C9B5556F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06316" y="968555"/>
            <a:ext cx="1069570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5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4621883-FE36-47C0-8AEE-7FE8969527CA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349307" y="1554022"/>
            <a:ext cx="11469632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91432-BF90-4406-AAC6-E7175310C75A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B9B24E-F1EE-4217-A028-6C8EBC5D92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145039" y="968555"/>
            <a:ext cx="792124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44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085433F-F383-4EA6-BBC7-DAF2C48D8647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1845689" y="1554022"/>
            <a:ext cx="9973250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A1162-1F95-4F6B-95F5-6899C1F6F9EE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CB6D5F-2E6C-4604-ABA7-18D008C8CB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145039" y="968555"/>
            <a:ext cx="792124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2B6CA4-4EA2-4313-BBB2-50DEC4039144}"/>
              </a:ext>
            </a:extLst>
          </p:cNvPr>
          <p:cNvCxnSpPr>
            <a:cxnSpLocks/>
          </p:cNvCxnSpPr>
          <p:nvPr userDrawn="1"/>
        </p:nvCxnSpPr>
        <p:spPr>
          <a:xfrm>
            <a:off x="184568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08192B-7673-4B74-ABA9-D7479BE776D0}"/>
              </a:ext>
            </a:extLst>
          </p:cNvPr>
          <p:cNvCxnSpPr>
            <a:cxnSpLocks/>
          </p:cNvCxnSpPr>
          <p:nvPr userDrawn="1"/>
        </p:nvCxnSpPr>
        <p:spPr>
          <a:xfrm>
            <a:off x="520483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725813-3D7D-4D32-8F83-0A30A3B52457}"/>
              </a:ext>
            </a:extLst>
          </p:cNvPr>
          <p:cNvCxnSpPr>
            <a:cxnSpLocks/>
          </p:cNvCxnSpPr>
          <p:nvPr userDrawn="1"/>
        </p:nvCxnSpPr>
        <p:spPr>
          <a:xfrm>
            <a:off x="856398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58339C9-1D87-4452-A266-3B35D2F044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553" y="2397633"/>
            <a:ext cx="1513136" cy="1362075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pt-PT" sz="28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/>
              <a:t>Nº</a:t>
            </a:r>
            <a:endParaRPr lang="pt-PT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086EE43-F19B-49D0-BB4E-5AFBB644B1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553" y="4256640"/>
            <a:ext cx="1513136" cy="1362074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2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/>
              <a:t>Nº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83746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m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D21B59E-6C51-4670-B065-3601B9C67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3980" y="2579385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55B10-9E7B-47F8-9B3D-D7FA821D6BB6}"/>
              </a:ext>
            </a:extLst>
          </p:cNvPr>
          <p:cNvSpPr/>
          <p:nvPr userDrawn="1"/>
        </p:nvSpPr>
        <p:spPr>
          <a:xfrm>
            <a:off x="649369" y="1886168"/>
            <a:ext cx="3389231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AD1623-A817-4027-988A-9CCF36241C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406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01AB0-BC26-462E-BE5D-C82A659D22A4}"/>
              </a:ext>
            </a:extLst>
          </p:cNvPr>
          <p:cNvSpPr/>
          <p:nvPr userDrawn="1"/>
        </p:nvSpPr>
        <p:spPr>
          <a:xfrm>
            <a:off x="4385510" y="1886168"/>
            <a:ext cx="3389231" cy="39622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1A52C-2547-45D5-9F14-C7E37E813EE7}"/>
              </a:ext>
            </a:extLst>
          </p:cNvPr>
          <p:cNvSpPr/>
          <p:nvPr userDrawn="1"/>
        </p:nvSpPr>
        <p:spPr>
          <a:xfrm>
            <a:off x="8121650" y="1886168"/>
            <a:ext cx="3706704" cy="1750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CB682C-2829-48C0-A772-755E890733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2950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B50CC5A-AE75-4A8F-8CC8-2BB2C9C6D8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7827" y="1708937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FDA50-22E5-419F-8017-8EBE83BDBB53}"/>
              </a:ext>
            </a:extLst>
          </p:cNvPr>
          <p:cNvSpPr/>
          <p:nvPr userDrawn="1"/>
        </p:nvSpPr>
        <p:spPr>
          <a:xfrm>
            <a:off x="8121650" y="4101124"/>
            <a:ext cx="3706704" cy="1750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9AE9D9F-C568-4145-9926-DC50CB3EF5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7827" y="3923893"/>
            <a:ext cx="2854350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61A455-152C-4153-8F45-9CE7676CE8D7}"/>
              </a:ext>
            </a:extLst>
          </p:cNvPr>
          <p:cNvSpPr/>
          <p:nvPr userDrawn="1"/>
        </p:nvSpPr>
        <p:spPr>
          <a:xfrm>
            <a:off x="331896" y="2460754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9297C-4E73-4501-ABF9-FC5F8F5C8C98}"/>
              </a:ext>
            </a:extLst>
          </p:cNvPr>
          <p:cNvSpPr/>
          <p:nvPr userDrawn="1"/>
        </p:nvSpPr>
        <p:spPr>
          <a:xfrm>
            <a:off x="331896" y="3646592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E0563-3D32-4D87-BCE3-52359CCAD1F3}"/>
              </a:ext>
            </a:extLst>
          </p:cNvPr>
          <p:cNvSpPr/>
          <p:nvPr userDrawn="1"/>
        </p:nvSpPr>
        <p:spPr>
          <a:xfrm>
            <a:off x="331896" y="4832429"/>
            <a:ext cx="773004" cy="765710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FCB91-4B66-43F3-8CBB-AF8C222BEB6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8650" y="3436528"/>
            <a:ext cx="275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8B31C-3149-48B9-AFCD-ADB7F5A8159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8650" y="4622366"/>
            <a:ext cx="275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FD7582D-BB9F-4F3F-90B3-95A189C6DD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3980" y="3765223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0977214-057E-44FB-963C-B769E16B71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83980" y="4951060"/>
            <a:ext cx="2614920" cy="528448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0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2D1D41-9A48-4301-B582-64D82BC93E0B}"/>
              </a:ext>
            </a:extLst>
          </p:cNvPr>
          <p:cNvSpPr/>
          <p:nvPr userDrawn="1"/>
        </p:nvSpPr>
        <p:spPr>
          <a:xfrm>
            <a:off x="4543514" y="2405249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C5061-B807-4D3D-96BB-355E0ECD02A0}"/>
              </a:ext>
            </a:extLst>
          </p:cNvPr>
          <p:cNvSpPr/>
          <p:nvPr userDrawn="1"/>
        </p:nvSpPr>
        <p:spPr>
          <a:xfrm>
            <a:off x="4543514" y="3291257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D6AE5-3F51-4376-B3AF-8B521657E6CA}"/>
              </a:ext>
            </a:extLst>
          </p:cNvPr>
          <p:cNvSpPr/>
          <p:nvPr userDrawn="1"/>
        </p:nvSpPr>
        <p:spPr>
          <a:xfrm>
            <a:off x="4543514" y="4177265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A2D1F7-F4D4-4658-887C-D982B4CD1300}"/>
              </a:ext>
            </a:extLst>
          </p:cNvPr>
          <p:cNvSpPr/>
          <p:nvPr userDrawn="1"/>
        </p:nvSpPr>
        <p:spPr>
          <a:xfrm>
            <a:off x="4543514" y="5063272"/>
            <a:ext cx="561886" cy="556584"/>
          </a:xfrm>
          <a:prstGeom prst="rect">
            <a:avLst/>
          </a:prstGeom>
          <a:solidFill>
            <a:srgbClr val="FF87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6808AD9-62B4-4FF4-8B43-A76EAFFB79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799" y="2419317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2827830-8211-4FE6-84E7-DAD4E764268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60799" y="3305325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2CE6015-D443-40FC-8E7F-30789446E4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0799" y="4191333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A664DCC-23FB-486C-96CD-D763C1EF4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60799" y="5077340"/>
            <a:ext cx="2535401" cy="528448"/>
          </a:xfrm>
        </p:spPr>
        <p:txBody>
          <a:bodyPr anchor="ctr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E2806-43F2-4469-A3B3-7D580731107F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3126545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6F62FC-54E4-46A7-AE0D-241278193EE4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4012553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D9A961-0E0F-492C-9745-CC32D87B49AC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6164" y="4898561"/>
            <a:ext cx="29879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DD76D4-1C9E-437E-8890-61DCAE14723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70494" y="2236860"/>
            <a:ext cx="3428020" cy="128215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E1B8F8B-854F-4F58-AB56-A935BC1FAF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70494" y="4450988"/>
            <a:ext cx="3428020" cy="128215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9589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5F9DB-8D16-489D-83DC-13F3F49EB64F}"/>
              </a:ext>
            </a:extLst>
          </p:cNvPr>
          <p:cNvSpPr/>
          <p:nvPr userDrawn="1"/>
        </p:nvSpPr>
        <p:spPr>
          <a:xfrm>
            <a:off x="649369" y="1886168"/>
            <a:ext cx="5115466" cy="32454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2F3E9B-B44B-4E93-AF32-A0681D5405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450" y="1708937"/>
            <a:ext cx="4039304" cy="406196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A5F74-D414-4D97-AE9D-28F9096C691D}"/>
              </a:ext>
            </a:extLst>
          </p:cNvPr>
          <p:cNvSpPr/>
          <p:nvPr userDrawn="1"/>
        </p:nvSpPr>
        <p:spPr>
          <a:xfrm>
            <a:off x="6395415" y="1886168"/>
            <a:ext cx="5115466" cy="32454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26DA7D-A35C-4D01-86D3-1D098301F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33496" y="1708937"/>
            <a:ext cx="4039304" cy="406196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673DFA6-C042-4BF7-B6FE-46D7A18EC9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369" y="5255156"/>
            <a:ext cx="5115466" cy="627471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PT" sz="16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destaque</a:t>
            </a:r>
            <a:endParaRPr lang="pt-P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2672D4-AFA1-47C8-B083-3438CEA447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5415" y="5255156"/>
            <a:ext cx="5115466" cy="627471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pt-PT" sz="16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destaque</a:t>
            </a:r>
            <a:endParaRPr lang="pt-PT"/>
          </a:p>
        </p:txBody>
      </p:sp>
      <p:sp>
        <p:nvSpPr>
          <p:cNvPr id="13" name="Chart Placeholder 15">
            <a:extLst>
              <a:ext uri="{FF2B5EF4-FFF2-40B4-BE49-F238E27FC236}">
                <a16:creationId xmlns:a16="http://schemas.microsoft.com/office/drawing/2014/main" id="{D17F0CFE-1844-46A0-BA21-02D904385F2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93309" y="2238688"/>
            <a:ext cx="4827587" cy="276511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endParaRPr lang="pt-PT"/>
          </a:p>
        </p:txBody>
      </p:sp>
      <p:sp>
        <p:nvSpPr>
          <p:cNvPr id="14" name="Chart Placeholder 15">
            <a:extLst>
              <a:ext uri="{FF2B5EF4-FFF2-40B4-BE49-F238E27FC236}">
                <a16:creationId xmlns:a16="http://schemas.microsoft.com/office/drawing/2014/main" id="{E9EAC0F4-CA95-4D44-AD9C-A2FA7C63D014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539354" y="2238688"/>
            <a:ext cx="4827587" cy="276511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8878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4C4B0-9AF3-43B3-9E59-109CB978F660}"/>
              </a:ext>
            </a:extLst>
          </p:cNvPr>
          <p:cNvSpPr/>
          <p:nvPr userDrawn="1"/>
        </p:nvSpPr>
        <p:spPr>
          <a:xfrm>
            <a:off x="310515" y="1682750"/>
            <a:ext cx="11539221" cy="35334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pt-PT" sz="10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8" name="Chart Placeholder 15">
            <a:extLst>
              <a:ext uri="{FF2B5EF4-FFF2-40B4-BE49-F238E27FC236}">
                <a16:creationId xmlns:a16="http://schemas.microsoft.com/office/drawing/2014/main" id="{04C610D8-CEC6-4845-B7D8-6AE85F4FC69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71102" y="2273299"/>
            <a:ext cx="11018046" cy="2769402"/>
          </a:xfrm>
        </p:spPr>
        <p:txBody>
          <a:bodyPr anchor="ctr">
            <a:normAutofit/>
          </a:bodyPr>
          <a:lstStyle>
            <a:lvl1pPr algn="ctr">
              <a:defRPr sz="2800" b="1"/>
            </a:lvl1pPr>
          </a:lstStyle>
          <a:p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6326C-6A44-402D-9CBD-B941044E58ED}"/>
              </a:ext>
            </a:extLst>
          </p:cNvPr>
          <p:cNvSpPr/>
          <p:nvPr userDrawn="1"/>
        </p:nvSpPr>
        <p:spPr>
          <a:xfrm>
            <a:off x="557214" y="5359400"/>
            <a:ext cx="11292522" cy="6270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04850B-4645-49ED-B79A-5E0E663DAB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650" y="1446527"/>
            <a:ext cx="4552950" cy="457848"/>
          </a:xfr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PT" sz="2400" b="1" dirty="0">
                <a:solidFill>
                  <a:srgbClr val="FF6600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53297F-D3FF-4693-A888-88DFCE6DA4A7}"/>
              </a:ext>
            </a:extLst>
          </p:cNvPr>
          <p:cNvGrpSpPr/>
          <p:nvPr userDrawn="1"/>
        </p:nvGrpSpPr>
        <p:grpSpPr>
          <a:xfrm>
            <a:off x="309839" y="5457825"/>
            <a:ext cx="430212" cy="430212"/>
            <a:chOff x="375623" y="5447999"/>
            <a:chExt cx="548302" cy="5483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A8EFB8-592C-4763-92A2-08B6622F0A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309DF4-023E-4221-8C7C-191EE37AE30C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3405EDD-0821-486F-961A-3C535D04E0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2835" y="5469833"/>
            <a:ext cx="10666313" cy="4061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36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Chart Placeholder 10">
            <a:extLst>
              <a:ext uri="{FF2B5EF4-FFF2-40B4-BE49-F238E27FC236}">
                <a16:creationId xmlns:a16="http://schemas.microsoft.com/office/drawing/2014/main" id="{46426D6B-2DEE-461C-AE39-33DCF587198E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712618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6662C-BC5A-4ED6-ADDA-0F01D4C82698}"/>
              </a:ext>
            </a:extLst>
          </p:cNvPr>
          <p:cNvSpPr/>
          <p:nvPr userDrawn="1"/>
        </p:nvSpPr>
        <p:spPr>
          <a:xfrm>
            <a:off x="867082" y="1944225"/>
            <a:ext cx="10791983" cy="37744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9E8959-8DEB-4BA2-9771-43528756154C}"/>
              </a:ext>
            </a:extLst>
          </p:cNvPr>
          <p:cNvCxnSpPr>
            <a:cxnSpLocks/>
          </p:cNvCxnSpPr>
          <p:nvPr userDrawn="1"/>
        </p:nvCxnSpPr>
        <p:spPr>
          <a:xfrm>
            <a:off x="4130428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BD88BF-56C6-4DE4-975F-C358E2E1D9C2}"/>
              </a:ext>
            </a:extLst>
          </p:cNvPr>
          <p:cNvCxnSpPr>
            <a:cxnSpLocks/>
          </p:cNvCxnSpPr>
          <p:nvPr userDrawn="1"/>
        </p:nvCxnSpPr>
        <p:spPr>
          <a:xfrm>
            <a:off x="6628460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F50BB2-A11D-4411-9D70-BA67D6D2BC44}"/>
              </a:ext>
            </a:extLst>
          </p:cNvPr>
          <p:cNvCxnSpPr>
            <a:cxnSpLocks/>
          </p:cNvCxnSpPr>
          <p:nvPr userDrawn="1"/>
        </p:nvCxnSpPr>
        <p:spPr>
          <a:xfrm>
            <a:off x="9126492" y="2615717"/>
            <a:ext cx="0" cy="2928739"/>
          </a:xfrm>
          <a:prstGeom prst="line">
            <a:avLst/>
          </a:prstGeom>
          <a:ln>
            <a:solidFill>
              <a:srgbClr val="8181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ADD90A-1B87-4948-B682-81B3CA7BCE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66256" y="1708193"/>
            <a:ext cx="9519616" cy="524394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marL="0" marR="0" lvl="0" indent="0" algn="ctr" defTabSz="912857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99A914-AAD3-4BD1-BDD2-5F28883EBB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2569" y="2989943"/>
            <a:ext cx="1364138" cy="136413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2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/>
              <a:t>X%</a:t>
            </a:r>
            <a:endParaRPr lang="pt-PT"/>
          </a:p>
        </p:txBody>
      </p:sp>
      <p:sp>
        <p:nvSpPr>
          <p:cNvPr id="14" name="Chart Placeholder 10">
            <a:extLst>
              <a:ext uri="{FF2B5EF4-FFF2-40B4-BE49-F238E27FC236}">
                <a16:creationId xmlns:a16="http://schemas.microsoft.com/office/drawing/2014/main" id="{8A2B8DB3-464B-43AA-A67B-AFE04DFC02E9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210650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439D732E-E868-4299-B1EA-7D1F8FE8F44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206712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16" name="Chart Placeholder 10">
            <a:extLst>
              <a:ext uri="{FF2B5EF4-FFF2-40B4-BE49-F238E27FC236}">
                <a16:creationId xmlns:a16="http://schemas.microsoft.com/office/drawing/2014/main" id="{FC2DD9A1-4AAB-4721-872E-ED8295A0CDC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708682" y="2379528"/>
            <a:ext cx="2337588" cy="2044272"/>
          </a:xfrm>
        </p:spPr>
        <p:txBody>
          <a:bodyPr anchor="t">
            <a:normAutofit/>
          </a:bodyPr>
          <a:lstStyle>
            <a:lvl1pPr algn="ctr">
              <a:defRPr sz="2000" b="1" i="0"/>
            </a:lvl1pPr>
          </a:lstStyle>
          <a:p>
            <a:endParaRPr lang="pt-PT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E08B617-5E57-4560-9F26-E55C5278D6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3954" y="4441371"/>
            <a:ext cx="2017827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26646C-0261-40D7-BA0E-CB130F4EEC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64346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6DDD479-2DFF-45DD-B00D-622472CBFF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2378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18423BE-8A2D-485D-B272-2B748FA678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0411" y="4441371"/>
            <a:ext cx="2030196" cy="918052"/>
          </a:xfr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400" b="0" dirty="0"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pt-PT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47DED2E-9155-4627-AD08-CE7AA2A96C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19686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1579E7A-32D6-4B1C-AB87-67DEDFAB07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59364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2A28577-D1A1-4C80-9593-BBF4B84D58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54378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3C64F25B-8B4F-436D-BD14-A0DC43AC46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55426" y="5552808"/>
            <a:ext cx="1440160" cy="40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6D88159-1735-46A3-9DEE-AC70856158B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33318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583ED03B-1C8F-44D5-B479-47D53BF344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31349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376A7138-AB0D-4534-9DE5-E480B72AA0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23976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71F6719-36E9-4A89-AA1D-7BEF374CBA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27412" y="3046166"/>
            <a:ext cx="1296188" cy="4061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2400" b="1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8407095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roces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074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074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0C06930-C1F8-4886-92C6-4AB702175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0910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193E7C-16D0-4C50-B1D2-48E81A16204C}"/>
              </a:ext>
            </a:extLst>
          </p:cNvPr>
          <p:cNvSpPr>
            <a:spLocks noChangeAspect="1"/>
          </p:cNvSpPr>
          <p:nvPr userDrawn="1"/>
        </p:nvSpPr>
        <p:spPr>
          <a:xfrm>
            <a:off x="939539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6E237-E80A-4176-AAF4-3160D7F57FBC}"/>
              </a:ext>
            </a:extLst>
          </p:cNvPr>
          <p:cNvSpPr/>
          <p:nvPr userDrawn="1"/>
        </p:nvSpPr>
        <p:spPr>
          <a:xfrm>
            <a:off x="1192385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13041-3C27-43D8-92C4-C657D19E98AB}"/>
              </a:ext>
            </a:extLst>
          </p:cNvPr>
          <p:cNvSpPr/>
          <p:nvPr userDrawn="1"/>
        </p:nvSpPr>
        <p:spPr>
          <a:xfrm>
            <a:off x="493463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5F3B82-E626-471C-8176-4C42B4F6FF73}"/>
              </a:ext>
            </a:extLst>
          </p:cNvPr>
          <p:cNvCxnSpPr>
            <a:cxnSpLocks/>
          </p:cNvCxnSpPr>
          <p:nvPr userDrawn="1"/>
        </p:nvCxnSpPr>
        <p:spPr>
          <a:xfrm>
            <a:off x="2156849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677ABB-BD12-4842-A7AC-1B8AB38CFA74}"/>
              </a:ext>
            </a:extLst>
          </p:cNvPr>
          <p:cNvGrpSpPr/>
          <p:nvPr userDrawn="1"/>
        </p:nvGrpSpPr>
        <p:grpSpPr>
          <a:xfrm rot="5400000">
            <a:off x="1239408" y="3770423"/>
            <a:ext cx="430212" cy="430212"/>
            <a:chOff x="375623" y="5447999"/>
            <a:chExt cx="548302" cy="5483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9261EF-56AD-4622-8DF8-4B9929EDA1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1E30352-6EDD-42F1-B20B-25F1B1517976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6FC23DA-4F9E-403A-9014-C6841356B9A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6398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52EA29B-F38C-40B0-A2EF-3FF54B39A1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22582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66294-6401-4682-80FA-5861A28271B5}"/>
              </a:ext>
            </a:extLst>
          </p:cNvPr>
          <p:cNvSpPr>
            <a:spLocks noChangeAspect="1"/>
          </p:cNvSpPr>
          <p:nvPr userDrawn="1"/>
        </p:nvSpPr>
        <p:spPr>
          <a:xfrm>
            <a:off x="3254624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CF614-225F-4041-8413-6861360F4842}"/>
              </a:ext>
            </a:extLst>
          </p:cNvPr>
          <p:cNvSpPr/>
          <p:nvPr userDrawn="1"/>
        </p:nvSpPr>
        <p:spPr>
          <a:xfrm>
            <a:off x="3504057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7C0DA-4915-41DD-B13D-5FE8CF1CF8EE}"/>
              </a:ext>
            </a:extLst>
          </p:cNvPr>
          <p:cNvSpPr/>
          <p:nvPr userDrawn="1"/>
        </p:nvSpPr>
        <p:spPr>
          <a:xfrm>
            <a:off x="2805135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5BBB82-7600-43ED-80BE-7EA5DC1D295F}"/>
              </a:ext>
            </a:extLst>
          </p:cNvPr>
          <p:cNvGrpSpPr/>
          <p:nvPr userDrawn="1"/>
        </p:nvGrpSpPr>
        <p:grpSpPr>
          <a:xfrm rot="5400000">
            <a:off x="3551080" y="3770423"/>
            <a:ext cx="430212" cy="430212"/>
            <a:chOff x="375623" y="5447999"/>
            <a:chExt cx="548302" cy="5483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00FDA4-FADA-4A8B-9ACC-2AFA62CBFF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D035A2-4E47-4D96-9304-40737C5CC128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E4FF341-206A-4574-879F-0AD6B0B3A3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18070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E9078B0-F8B9-4133-9DBD-584BE50530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34254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ED6846-67E8-4DAF-83AE-B6634D1719B4}"/>
              </a:ext>
            </a:extLst>
          </p:cNvPr>
          <p:cNvSpPr>
            <a:spLocks noChangeAspect="1"/>
          </p:cNvSpPr>
          <p:nvPr userDrawn="1"/>
        </p:nvSpPr>
        <p:spPr>
          <a:xfrm>
            <a:off x="5569709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D14A7-EC13-4216-A674-5228C3A8238D}"/>
              </a:ext>
            </a:extLst>
          </p:cNvPr>
          <p:cNvSpPr/>
          <p:nvPr userDrawn="1"/>
        </p:nvSpPr>
        <p:spPr>
          <a:xfrm>
            <a:off x="5815729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B19FF-57B3-4CFA-A572-871CA4532728}"/>
              </a:ext>
            </a:extLst>
          </p:cNvPr>
          <p:cNvSpPr/>
          <p:nvPr userDrawn="1"/>
        </p:nvSpPr>
        <p:spPr>
          <a:xfrm>
            <a:off x="5116807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7AF87C-938E-436F-8126-449475F04CC9}"/>
              </a:ext>
            </a:extLst>
          </p:cNvPr>
          <p:cNvGrpSpPr/>
          <p:nvPr userDrawn="1"/>
        </p:nvGrpSpPr>
        <p:grpSpPr>
          <a:xfrm rot="5400000">
            <a:off x="5862752" y="3770423"/>
            <a:ext cx="430212" cy="430212"/>
            <a:chOff x="375623" y="5447999"/>
            <a:chExt cx="548302" cy="5483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CA2AC3-C10A-4A7F-9D77-AF1987358D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27FE84-6D31-4590-9EC8-F8DD00821BF3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A4FB0D3-5DCC-4310-8305-4C6A0BA2F5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29742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25492EFE-D93F-49B6-B39E-970F6C8C62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45926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1B7F13-5430-4693-9A67-9B41644014F3}"/>
              </a:ext>
            </a:extLst>
          </p:cNvPr>
          <p:cNvSpPr>
            <a:spLocks noChangeAspect="1"/>
          </p:cNvSpPr>
          <p:nvPr userDrawn="1"/>
        </p:nvSpPr>
        <p:spPr>
          <a:xfrm>
            <a:off x="7884794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251E7D-75C8-4419-BC4F-3D3192E94108}"/>
              </a:ext>
            </a:extLst>
          </p:cNvPr>
          <p:cNvSpPr/>
          <p:nvPr userDrawn="1"/>
        </p:nvSpPr>
        <p:spPr>
          <a:xfrm>
            <a:off x="8127401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C9FA-ED68-4C85-B2C6-75162B7DA448}"/>
              </a:ext>
            </a:extLst>
          </p:cNvPr>
          <p:cNvSpPr/>
          <p:nvPr userDrawn="1"/>
        </p:nvSpPr>
        <p:spPr>
          <a:xfrm>
            <a:off x="7428479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C1C385-A9B3-4B52-A5D4-504A904DB027}"/>
              </a:ext>
            </a:extLst>
          </p:cNvPr>
          <p:cNvGrpSpPr/>
          <p:nvPr userDrawn="1"/>
        </p:nvGrpSpPr>
        <p:grpSpPr>
          <a:xfrm rot="5400000">
            <a:off x="8174424" y="3770423"/>
            <a:ext cx="430212" cy="430212"/>
            <a:chOff x="375623" y="5447999"/>
            <a:chExt cx="548302" cy="5483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317602-FDD9-468E-90F1-5E351813922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66F8D6-1D88-43EA-8EF9-E9DA8A8ED635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D38F93D6-A024-4198-B65F-CED1CA19AD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414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6DB9743D-9A71-485B-B569-F734B255C2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57599" y="2757512"/>
            <a:ext cx="2087208" cy="6181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293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597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C75AF1-2B88-4AA3-B376-04C0A5173DCD}"/>
              </a:ext>
            </a:extLst>
          </p:cNvPr>
          <p:cNvSpPr>
            <a:spLocks noChangeAspect="1"/>
          </p:cNvSpPr>
          <p:nvPr userDrawn="1"/>
        </p:nvSpPr>
        <p:spPr>
          <a:xfrm>
            <a:off x="10199881" y="1487823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DE6EA2-ED19-4912-87F9-37B7D8DAD595}"/>
              </a:ext>
            </a:extLst>
          </p:cNvPr>
          <p:cNvSpPr/>
          <p:nvPr userDrawn="1"/>
        </p:nvSpPr>
        <p:spPr>
          <a:xfrm>
            <a:off x="10439074" y="2624334"/>
            <a:ext cx="524259" cy="5148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1390" eaLnBrk="0" hangingPunct="0"/>
            <a:endParaRPr lang="pt-PT" sz="1597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56A669-40A9-4894-8059-8A870228CB03}"/>
              </a:ext>
            </a:extLst>
          </p:cNvPr>
          <p:cNvSpPr/>
          <p:nvPr userDrawn="1"/>
        </p:nvSpPr>
        <p:spPr>
          <a:xfrm>
            <a:off x="9740152" y="4013200"/>
            <a:ext cx="1922102" cy="17931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287" tIns="45643" rIns="91287" bIns="45643" numCol="1" rtlCol="0" anchor="t" anchorCtr="0" compatLnSpc="1">
            <a:prstTxWarp prst="textNoShape">
              <a:avLst/>
            </a:prstTxWarp>
          </a:bodyPr>
          <a:lstStyle/>
          <a:p>
            <a:pPr defTabSz="912931" eaLnBrk="0" hangingPunct="0"/>
            <a:endParaRPr lang="pt-PT" sz="998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72ADB9-0EA1-4C78-84AC-15ADA6223FC9}"/>
              </a:ext>
            </a:extLst>
          </p:cNvPr>
          <p:cNvGrpSpPr/>
          <p:nvPr userDrawn="1"/>
        </p:nvGrpSpPr>
        <p:grpSpPr>
          <a:xfrm rot="5400000">
            <a:off x="10486097" y="3770423"/>
            <a:ext cx="430212" cy="430212"/>
            <a:chOff x="375623" y="5447999"/>
            <a:chExt cx="548302" cy="5483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D21596-0644-40CF-8582-14259FB1D70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75623" y="5447999"/>
              <a:ext cx="548302" cy="54830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6340FA-6A93-42EB-85B6-99E0F74EF6DE}"/>
                </a:ext>
              </a:extLst>
            </p:cNvPr>
            <p:cNvSpPr/>
            <p:nvPr userDrawn="1"/>
          </p:nvSpPr>
          <p:spPr>
            <a:xfrm>
              <a:off x="506501" y="5588758"/>
              <a:ext cx="286546" cy="266784"/>
            </a:xfrm>
            <a:custGeom>
              <a:avLst/>
              <a:gdLst>
                <a:gd name="connsiteX0" fmla="*/ 172081 w 310714"/>
                <a:gd name="connsiteY0" fmla="*/ 3867 h 289285"/>
                <a:gd name="connsiteX1" fmla="*/ 164581 w 310714"/>
                <a:gd name="connsiteY1" fmla="*/ 3867 h 289285"/>
                <a:gd name="connsiteX2" fmla="*/ 164581 w 310714"/>
                <a:gd name="connsiteY2" fmla="*/ 11367 h 289285"/>
                <a:gd name="connsiteX3" fmla="*/ 294760 w 310714"/>
                <a:gd name="connsiteY3" fmla="*/ 141545 h 289285"/>
                <a:gd name="connsiteX4" fmla="*/ 7617 w 310714"/>
                <a:gd name="connsiteY4" fmla="*/ 141545 h 289285"/>
                <a:gd name="connsiteX5" fmla="*/ 2260 w 310714"/>
                <a:gd name="connsiteY5" fmla="*/ 146903 h 289285"/>
                <a:gd name="connsiteX6" fmla="*/ 7617 w 310714"/>
                <a:gd name="connsiteY6" fmla="*/ 152260 h 289285"/>
                <a:gd name="connsiteX7" fmla="*/ 294760 w 310714"/>
                <a:gd name="connsiteY7" fmla="*/ 152260 h 289285"/>
                <a:gd name="connsiteX8" fmla="*/ 164581 w 310714"/>
                <a:gd name="connsiteY8" fmla="*/ 282438 h 289285"/>
                <a:gd name="connsiteX9" fmla="*/ 164581 w 310714"/>
                <a:gd name="connsiteY9" fmla="*/ 289938 h 289285"/>
                <a:gd name="connsiteX10" fmla="*/ 168331 w 310714"/>
                <a:gd name="connsiteY10" fmla="*/ 291546 h 289285"/>
                <a:gd name="connsiteX11" fmla="*/ 172081 w 310714"/>
                <a:gd name="connsiteY11" fmla="*/ 289938 h 289285"/>
                <a:gd name="connsiteX12" fmla="*/ 311367 w 310714"/>
                <a:gd name="connsiteY12" fmla="*/ 150653 h 289285"/>
                <a:gd name="connsiteX13" fmla="*/ 311367 w 310714"/>
                <a:gd name="connsiteY13" fmla="*/ 143153 h 289285"/>
                <a:gd name="connsiteX14" fmla="*/ 172081 w 310714"/>
                <a:gd name="connsiteY14" fmla="*/ 3867 h 28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714" h="289285">
                  <a:moveTo>
                    <a:pt x="172081" y="3867"/>
                  </a:moveTo>
                  <a:cubicBezTo>
                    <a:pt x="169938" y="1724"/>
                    <a:pt x="166724" y="1724"/>
                    <a:pt x="164581" y="3867"/>
                  </a:cubicBezTo>
                  <a:cubicBezTo>
                    <a:pt x="162438" y="6010"/>
                    <a:pt x="162438" y="9224"/>
                    <a:pt x="164581" y="11367"/>
                  </a:cubicBezTo>
                  <a:lnTo>
                    <a:pt x="294760" y="141545"/>
                  </a:lnTo>
                  <a:lnTo>
                    <a:pt x="7617" y="141545"/>
                  </a:lnTo>
                  <a:cubicBezTo>
                    <a:pt x="4402" y="141545"/>
                    <a:pt x="2260" y="143688"/>
                    <a:pt x="2260" y="146903"/>
                  </a:cubicBezTo>
                  <a:cubicBezTo>
                    <a:pt x="2260" y="150117"/>
                    <a:pt x="4402" y="152260"/>
                    <a:pt x="7617" y="152260"/>
                  </a:cubicBezTo>
                  <a:lnTo>
                    <a:pt x="294760" y="152260"/>
                  </a:lnTo>
                  <a:lnTo>
                    <a:pt x="164581" y="282438"/>
                  </a:lnTo>
                  <a:cubicBezTo>
                    <a:pt x="162438" y="284581"/>
                    <a:pt x="162438" y="287796"/>
                    <a:pt x="164581" y="289938"/>
                  </a:cubicBezTo>
                  <a:cubicBezTo>
                    <a:pt x="165653" y="291010"/>
                    <a:pt x="167260" y="291546"/>
                    <a:pt x="168331" y="291546"/>
                  </a:cubicBezTo>
                  <a:cubicBezTo>
                    <a:pt x="169938" y="291546"/>
                    <a:pt x="171010" y="291010"/>
                    <a:pt x="172081" y="289938"/>
                  </a:cubicBezTo>
                  <a:lnTo>
                    <a:pt x="311367" y="150653"/>
                  </a:lnTo>
                  <a:cubicBezTo>
                    <a:pt x="313510" y="148510"/>
                    <a:pt x="313510" y="145295"/>
                    <a:pt x="311367" y="143153"/>
                  </a:cubicBezTo>
                  <a:lnTo>
                    <a:pt x="172081" y="3867"/>
                  </a:lnTo>
                  <a:close/>
                </a:path>
              </a:pathLst>
            </a:custGeom>
            <a:solidFill>
              <a:srgbClr val="F2F2F2"/>
            </a:solidFill>
            <a:ln w="5357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00184" tIns="50092" rIns="100184" bIns="500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931"/>
              <a:endParaRPr lang="pt-PT" sz="2254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D3275107-FF28-42A5-843D-7D68475B569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53087" y="4276982"/>
            <a:ext cx="1696234" cy="141261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n-US" sz="1402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710D02-8968-441E-8657-5E3C0236A0A0}"/>
              </a:ext>
            </a:extLst>
          </p:cNvPr>
          <p:cNvCxnSpPr>
            <a:cxnSpLocks/>
          </p:cNvCxnSpPr>
          <p:nvPr userDrawn="1"/>
        </p:nvCxnSpPr>
        <p:spPr>
          <a:xfrm>
            <a:off x="4471933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CED937-32CC-4141-A226-9DADA53021C4}"/>
              </a:ext>
            </a:extLst>
          </p:cNvPr>
          <p:cNvCxnSpPr>
            <a:cxnSpLocks/>
          </p:cNvCxnSpPr>
          <p:nvPr userDrawn="1"/>
        </p:nvCxnSpPr>
        <p:spPr>
          <a:xfrm>
            <a:off x="6787018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6FD2A9-A7C6-4F7F-9E04-1DC64151EEBE}"/>
              </a:ext>
            </a:extLst>
          </p:cNvPr>
          <p:cNvCxnSpPr>
            <a:cxnSpLocks/>
          </p:cNvCxnSpPr>
          <p:nvPr userDrawn="1"/>
        </p:nvCxnSpPr>
        <p:spPr>
          <a:xfrm>
            <a:off x="9102104" y="2030297"/>
            <a:ext cx="9104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47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Imagem/Tabela/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E75A92-C841-48BA-8209-9C18EB854A74}"/>
              </a:ext>
            </a:extLst>
          </p:cNvPr>
          <p:cNvSpPr/>
          <p:nvPr userDrawn="1"/>
        </p:nvSpPr>
        <p:spPr>
          <a:xfrm>
            <a:off x="278607" y="200"/>
            <a:ext cx="86677" cy="110483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98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09E34C9-F7C1-4B57-B73D-91CDCD311D5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28637" y="3410397"/>
            <a:ext cx="11322002" cy="30777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  <a:lvl2pPr marL="288793" indent="-288793">
              <a:buFont typeface="Wingdings" panose="05000000000000000000" pitchFamily="2" charset="2"/>
              <a:buChar char="§"/>
              <a:defRPr/>
            </a:lvl2pPr>
            <a:lvl3pPr marL="632617" indent="-343825">
              <a:buFont typeface="Wingdings" panose="05000000000000000000" pitchFamily="2" charset="2"/>
              <a:buChar char="§"/>
              <a:defRPr/>
            </a:lvl3pPr>
            <a:lvl4pPr marL="993269" indent="-369293">
              <a:buFont typeface="Wingdings" panose="05000000000000000000" pitchFamily="2" charset="2"/>
              <a:buChar char="§"/>
              <a:defRPr/>
            </a:lvl4pPr>
            <a:lvl5pPr marL="920047" indent="340639">
              <a:buFont typeface="Wingdings" panose="05000000000000000000" pitchFamily="2" charset="2"/>
              <a:buChar char="§"/>
              <a:defRPr/>
            </a:lvl5pPr>
          </a:lstStyle>
          <a:p>
            <a:pPr lvl="0"/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BFA4F60-78C6-4348-97C3-BF7E94D868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201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4720407-3D9A-48B8-AC73-C9DBC4A15B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201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7105490-9E3A-4315-83E5-8D7A15CA0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21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4 Caix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33C8A4A-1D5C-47A3-8812-58CF3FEB4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944" y="1703104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9736C4-4182-424A-98BB-131707679E13}"/>
              </a:ext>
            </a:extLst>
          </p:cNvPr>
          <p:cNvSpPr/>
          <p:nvPr userDrawn="1"/>
        </p:nvSpPr>
        <p:spPr>
          <a:xfrm>
            <a:off x="1125818" y="1501664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733029-C570-44B4-A050-52B08F6190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477" y="1949899"/>
            <a:ext cx="1531460" cy="1063912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D2592F4-E3CD-4BC2-A00D-F0BC691F4A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77944" y="4002476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78AEF-9A8B-48C7-9D7C-F0CC199CF97B}"/>
              </a:ext>
            </a:extLst>
          </p:cNvPr>
          <p:cNvSpPr/>
          <p:nvPr userDrawn="1"/>
        </p:nvSpPr>
        <p:spPr>
          <a:xfrm>
            <a:off x="1125818" y="3801036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54B4BA-F107-47C8-80AE-6BF8239927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0477" y="4249271"/>
            <a:ext cx="1531460" cy="1063912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2D80705-99B1-404A-81AE-A1A3D7D04F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80033" y="1703104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BE4C8-2C38-42D2-A3B5-940B62A469D5}"/>
              </a:ext>
            </a:extLst>
          </p:cNvPr>
          <p:cNvSpPr/>
          <p:nvPr userDrawn="1"/>
        </p:nvSpPr>
        <p:spPr>
          <a:xfrm>
            <a:off x="6727907" y="1501664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E0EF45-2603-41B1-9284-3A8C11FCD83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52566" y="1949899"/>
            <a:ext cx="1531460" cy="1063912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925CDE5-441F-4C22-96C6-6BD70013305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80033" y="4002476"/>
            <a:ext cx="3382950" cy="1672183"/>
          </a:xfrm>
        </p:spPr>
        <p:txBody>
          <a:bodyPr anchor="ctr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 marL="6223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E213BA-2522-4A77-AC68-B7E14EB36874}"/>
              </a:ext>
            </a:extLst>
          </p:cNvPr>
          <p:cNvSpPr/>
          <p:nvPr userDrawn="1"/>
        </p:nvSpPr>
        <p:spPr>
          <a:xfrm>
            <a:off x="6727907" y="3801036"/>
            <a:ext cx="4316186" cy="20135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E5CD350-BCFA-404B-8745-F6749CF455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2566" y="4249271"/>
            <a:ext cx="1531460" cy="1063912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1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3228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rador com imagem pr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F96B86-2281-4304-B8AB-162E9725B87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5031DF-7556-485D-8F3D-A8BBDD9D4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297B8D3-3477-4428-8AC9-BF9FD62B3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2985"/>
            <a:ext cx="7880325" cy="6066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5D7E0E-76C3-4019-959A-92F20DE15249}"/>
              </a:ext>
            </a:extLst>
          </p:cNvPr>
          <p:cNvSpPr/>
          <p:nvPr userDrawn="1"/>
        </p:nvSpPr>
        <p:spPr>
          <a:xfrm>
            <a:off x="5908594" y="2458853"/>
            <a:ext cx="5225107" cy="1779095"/>
          </a:xfrm>
          <a:prstGeom prst="rect">
            <a:avLst/>
          </a:prstGeom>
          <a:solidFill>
            <a:srgbClr val="FF66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23">
              <a:defRPr/>
            </a:pPr>
            <a:endParaRPr lang="pt-PT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4453E-6F9A-44A5-81C8-284A4EC2D6E0}"/>
              </a:ext>
            </a:extLst>
          </p:cNvPr>
          <p:cNvSpPr/>
          <p:nvPr userDrawn="1"/>
        </p:nvSpPr>
        <p:spPr>
          <a:xfrm>
            <a:off x="7870927" y="2458853"/>
            <a:ext cx="3257344" cy="1779095"/>
          </a:xfrm>
          <a:prstGeom prst="rect">
            <a:avLst/>
          </a:prstGeom>
          <a:solidFill>
            <a:srgbClr val="FF66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23">
              <a:defRPr/>
            </a:pPr>
            <a:endParaRPr lang="pt-PT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FF34869-036B-468D-B63C-8CD8D7893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3984" y="2839889"/>
            <a:ext cx="4032448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219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rador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AFBB8A6-C44C-4912-8547-C94FF5483F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4519" y="2276872"/>
            <a:ext cx="4283742" cy="18456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buNone/>
              <a:defRPr sz="2807" b="1">
                <a:solidFill>
                  <a:schemeClr val="tx1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6B86-2281-4304-B8AB-162E9725B87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AF8FD202-2DB9-468C-A923-CB54397A25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862364"/>
            <a:ext cx="7951788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5031DF-7556-485D-8F3D-A8BBDD9D4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1517" y="623698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3709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219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com Imag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C6F03-47F7-42A7-A063-C59018B85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ADD41-7DED-42AC-A5FC-DE0325CBF1E7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E64C0BF-5F2E-499A-9D50-26ED1B5A4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3660" y="5271597"/>
            <a:ext cx="8352930" cy="46166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288799" indent="0">
              <a:buNone/>
              <a:defRPr/>
            </a:lvl3pPr>
            <a:lvl4pPr marL="623992" indent="0">
              <a:buNone/>
              <a:defRPr/>
            </a:lvl4pPr>
            <a:lvl5pPr marL="92007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C1E3F7F-358E-45B6-96FE-171FF3349B02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0" y="2312332"/>
            <a:ext cx="12160250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591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com Imag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18548-BC72-4142-9ACD-79A5CFB4A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2062D-9B34-427A-886A-D75BD01418FA}"/>
              </a:ext>
            </a:extLst>
          </p:cNvPr>
          <p:cNvSpPr/>
          <p:nvPr userDrawn="1"/>
        </p:nvSpPr>
        <p:spPr>
          <a:xfrm>
            <a:off x="0" y="0"/>
            <a:ext cx="1064568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9CE9D75-51D4-4F8C-8959-C81ACC0C2AE9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" y="2868715"/>
            <a:ext cx="7238998" cy="30777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3AAAFD-810F-44D8-ABC5-210E264A7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0285" y="2780933"/>
            <a:ext cx="3384376" cy="830997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288799" indent="0">
              <a:buNone/>
              <a:defRPr/>
            </a:lvl3pPr>
            <a:lvl4pPr marL="623992" indent="0">
              <a:buNone/>
              <a:defRPr/>
            </a:lvl4pPr>
            <a:lvl5pPr marL="92007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8644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D5491-7C1C-4586-AF2E-F304E27CC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ángulo 34">
            <a:extLst>
              <a:ext uri="{FF2B5EF4-FFF2-40B4-BE49-F238E27FC236}">
                <a16:creationId xmlns:a16="http://schemas.microsoft.com/office/drawing/2014/main" id="{E7B61A85-9560-4939-B151-14E4CAAA7D35}"/>
              </a:ext>
            </a:extLst>
          </p:cNvPr>
          <p:cNvSpPr/>
          <p:nvPr userDrawn="1"/>
        </p:nvSpPr>
        <p:spPr bwMode="auto">
          <a:xfrm>
            <a:off x="657360" y="206"/>
            <a:ext cx="1194123" cy="2599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E5349-634B-44EF-832C-136EA5B1A491}"/>
              </a:ext>
            </a:extLst>
          </p:cNvPr>
          <p:cNvCxnSpPr>
            <a:cxnSpLocks/>
          </p:cNvCxnSpPr>
          <p:nvPr userDrawn="1"/>
        </p:nvCxnSpPr>
        <p:spPr>
          <a:xfrm>
            <a:off x="672195" y="3365934"/>
            <a:ext cx="1298736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6" name="Rectángulo 34">
            <a:extLst>
              <a:ext uri="{FF2B5EF4-FFF2-40B4-BE49-F238E27FC236}">
                <a16:creationId xmlns:a16="http://schemas.microsoft.com/office/drawing/2014/main" id="{7D31C88C-8915-4FE5-9821-ABEBD243DCE2}"/>
              </a:ext>
            </a:extLst>
          </p:cNvPr>
          <p:cNvSpPr/>
          <p:nvPr userDrawn="1"/>
        </p:nvSpPr>
        <p:spPr bwMode="auto">
          <a:xfrm>
            <a:off x="657360" y="3573008"/>
            <a:ext cx="1194123" cy="2431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ES" sz="1001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327A334-6033-4B3C-9959-53C38F83D2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18" y="2738948"/>
            <a:ext cx="10843183" cy="58599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3208" b="1">
                <a:solidFill>
                  <a:srgbClr val="666666"/>
                </a:solidFill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Título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538A1-E9FA-469C-BA69-EA4CDA4CB539}"/>
              </a:ext>
            </a:extLst>
          </p:cNvPr>
          <p:cNvSpPr/>
          <p:nvPr userDrawn="1"/>
        </p:nvSpPr>
        <p:spPr>
          <a:xfrm>
            <a:off x="0" y="0"/>
            <a:ext cx="416496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716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B4B1F-E926-4BA0-95C1-955ECF00D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F0A57-E6D2-456C-AAF6-6F9EB7CF97CA}"/>
              </a:ext>
            </a:extLst>
          </p:cNvPr>
          <p:cNvSpPr/>
          <p:nvPr userDrawn="1"/>
        </p:nvSpPr>
        <p:spPr>
          <a:xfrm>
            <a:off x="0" y="2"/>
            <a:ext cx="12160250" cy="608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79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a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5C2682-14FF-44B4-807A-6521D1D17B7A}"/>
              </a:ext>
            </a:extLst>
          </p:cNvPr>
          <p:cNvSpPr/>
          <p:nvPr userDrawn="1"/>
        </p:nvSpPr>
        <p:spPr>
          <a:xfrm>
            <a:off x="7136772" y="5088601"/>
            <a:ext cx="3608538" cy="70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5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BANCO BPI, S.A.</a:t>
            </a:r>
            <a:b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PT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Sede: </a:t>
            </a:r>
            <a:r>
              <a:rPr lang="pt-PT" altLang="pt-PT" sz="800"/>
              <a:t>Avenida da Boavista, 1117 - 4100-129 Porto, Portugal</a:t>
            </a:r>
            <a:endParaRPr lang="pt-PT" altLang="pt-PT" sz="802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5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altLang="pt-PT" sz="8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 Social € 1.293.063.324,98, matriculada na CRCP sob o número de matrícula PTIRNMJ 501 214 534, com o número de identificação fiscal 501 214 534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6AC16-92FC-4DFF-8315-52428050C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58" y="2988221"/>
            <a:ext cx="5764587" cy="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AD8D0C56-01CC-4B53-8539-354644025109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2238375" y="1554022"/>
            <a:ext cx="9580563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icon to add table</a:t>
            </a:r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7DA2C8-7369-4544-AC12-BA8DBEEE106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089" y="2280486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616DDB-FB10-465B-AF1D-A51B7B4826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9089" y="3473575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08553C-2A0D-42A6-9061-9271D5C33B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9089" y="4666214"/>
            <a:ext cx="1845264" cy="1089387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r" defTabSz="912857" rtl="0" eaLnBrk="0" latinLnBrk="0" hangingPunct="0">
              <a:defRPr lang="pt-PT" sz="1600" b="1" kern="120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6D9E2B-A312-40B9-B301-9982C1EF5248}"/>
              </a:ext>
            </a:extLst>
          </p:cNvPr>
          <p:cNvCxnSpPr>
            <a:cxnSpLocks/>
          </p:cNvCxnSpPr>
          <p:nvPr userDrawn="1"/>
        </p:nvCxnSpPr>
        <p:spPr>
          <a:xfrm>
            <a:off x="319088" y="2205806"/>
            <a:ext cx="1152094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7F4E1-748C-4B95-BF47-F52804076FC7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6C0DC2D-5763-41C4-96D0-538502651B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06316" y="968555"/>
            <a:ext cx="1069570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AFC8982-BDC1-4DDA-87A6-369491D72A43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349307" y="1554022"/>
            <a:ext cx="11469632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icon to add table</a:t>
            </a:r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2EEB2-7C1D-471B-9847-1F23E7D7A3FC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913E33-A940-4534-8283-26838DBA0F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145039" y="968555"/>
            <a:ext cx="792124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FD890-329E-472D-A578-48869FFD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C695B3-C88A-402E-B262-6B61E8A88D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8992" y="314578"/>
            <a:ext cx="11332809" cy="4628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79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2400" b="1" kern="12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DA8132A-658E-481C-80E4-C12AB80113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8992" y="769719"/>
            <a:ext cx="11332809" cy="37027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sp>
        <p:nvSpPr>
          <p:cNvPr id="14" name="Table Placeholder 6">
            <a:extLst>
              <a:ext uri="{FF2B5EF4-FFF2-40B4-BE49-F238E27FC236}">
                <a16:creationId xmlns:a16="http://schemas.microsoft.com/office/drawing/2014/main" id="{2AF6D999-0092-4920-AA97-4196624BC2A2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1845689" y="1554022"/>
            <a:ext cx="9973250" cy="4240352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icon to add table</a:t>
            </a:r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99F125-5F8B-436F-98BE-C011098FCEF2}"/>
              </a:ext>
            </a:extLst>
          </p:cNvPr>
          <p:cNvSpPr/>
          <p:nvPr userDrawn="1"/>
        </p:nvSpPr>
        <p:spPr>
          <a:xfrm>
            <a:off x="11229815" y="276225"/>
            <a:ext cx="622572" cy="616698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0" algn="r" eaLnBrk="0" hangingPunc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pt-PT" sz="1600" b="1" baseline="0" noProof="0" err="1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F6E5CC3-8BF8-48D1-9AAE-780C967038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145039" y="968555"/>
            <a:ext cx="792124" cy="3583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ctr" defTabSz="91202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1000" kern="12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FF6600"/>
                </a:solidFill>
              </a:defRPr>
            </a:lvl2pPr>
            <a:lvl3pPr>
              <a:defRPr b="1">
                <a:solidFill>
                  <a:srgbClr val="FF6600"/>
                </a:solidFill>
              </a:defRPr>
            </a:lvl3pPr>
            <a:lvl4pPr>
              <a:defRPr b="1">
                <a:solidFill>
                  <a:srgbClr val="FF6600"/>
                </a:solidFill>
              </a:defRPr>
            </a:lvl4pPr>
            <a:lvl5pPr>
              <a:defRPr b="1">
                <a:solidFill>
                  <a:srgbClr val="FF6600"/>
                </a:solidFill>
              </a:defRPr>
            </a:lvl5pPr>
          </a:lstStyle>
          <a:p>
            <a:pPr lvl="0"/>
            <a:r>
              <a:rPr lang="en-US" err="1"/>
              <a:t>Exemplo</a:t>
            </a:r>
            <a:r>
              <a:rPr lang="en-US"/>
              <a:t> de </a:t>
            </a:r>
            <a:r>
              <a:rPr lang="en-US" err="1"/>
              <a:t>Texto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FB37A-840E-40FD-83E5-A4DFBF63E5F9}"/>
              </a:ext>
            </a:extLst>
          </p:cNvPr>
          <p:cNvCxnSpPr>
            <a:cxnSpLocks/>
          </p:cNvCxnSpPr>
          <p:nvPr userDrawn="1"/>
        </p:nvCxnSpPr>
        <p:spPr>
          <a:xfrm>
            <a:off x="184568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D8CE40-AE6E-4A6A-8744-63EAC4DC650E}"/>
              </a:ext>
            </a:extLst>
          </p:cNvPr>
          <p:cNvCxnSpPr>
            <a:cxnSpLocks/>
          </p:cNvCxnSpPr>
          <p:nvPr userDrawn="1"/>
        </p:nvCxnSpPr>
        <p:spPr>
          <a:xfrm>
            <a:off x="520483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32EC5D-974D-49B6-8248-95CAE6DAB9B0}"/>
              </a:ext>
            </a:extLst>
          </p:cNvPr>
          <p:cNvCxnSpPr>
            <a:cxnSpLocks/>
          </p:cNvCxnSpPr>
          <p:nvPr userDrawn="1"/>
        </p:nvCxnSpPr>
        <p:spPr>
          <a:xfrm>
            <a:off x="8563989" y="2154271"/>
            <a:ext cx="3313051" cy="0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20C16CD-EF25-4A01-95D0-B828B85038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553" y="2397633"/>
            <a:ext cx="1513136" cy="1362075"/>
          </a:xfrm>
          <a:solidFill>
            <a:srgbClr val="666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pt-PT" sz="2800" b="1" kern="1200" baseline="0" dirty="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 lvl="0" defTabSz="912857" eaLnBrk="0" hangingPunct="0"/>
            <a:r>
              <a:rPr lang="en-US"/>
              <a:t>Nº</a:t>
            </a:r>
            <a:endParaRPr lang="pt-PT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78DB9A-C67B-4528-9B57-8030D9E204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553" y="4256640"/>
            <a:ext cx="1513136" cy="1362074"/>
          </a:xfr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lang="pt-PT" sz="2800" b="1" dirty="0">
                <a:solidFill>
                  <a:schemeClr val="bg1"/>
                </a:solidFill>
                <a:ea typeface="ＭＳ Ｐゴシック" charset="-128"/>
              </a:defRPr>
            </a:lvl1pPr>
          </a:lstStyle>
          <a:p>
            <a:pPr lvl="0" defTabSz="912857" eaLnBrk="0" hangingPunct="0"/>
            <a:r>
              <a:rPr lang="en-US"/>
              <a:t>Nº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42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7.sv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D6E5D5C-CECA-4903-87D5-060A294542D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32351" y="6216198"/>
            <a:ext cx="957231" cy="401419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22BDC48-38C8-4C57-BB22-BE10B72C350F}"/>
              </a:ext>
            </a:extLst>
          </p:cNvPr>
          <p:cNvSpPr txBox="1">
            <a:spLocks/>
          </p:cNvSpPr>
          <p:nvPr userDrawn="1"/>
        </p:nvSpPr>
        <p:spPr>
          <a:xfrm>
            <a:off x="570945" y="6250207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kern="1200" baseline="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pt-PT" sz="1050" b="1"/>
              <a:t>Direção X</a:t>
            </a:r>
          </a:p>
        </p:txBody>
      </p:sp>
      <p:sp>
        <p:nvSpPr>
          <p:cNvPr id="13" name="Title Placeholder 8">
            <a:extLst>
              <a:ext uri="{FF2B5EF4-FFF2-40B4-BE49-F238E27FC236}">
                <a16:creationId xmlns:a16="http://schemas.microsoft.com/office/drawing/2014/main" id="{EC488B7D-A27D-44A7-8D55-360C7D01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90" y="765273"/>
            <a:ext cx="11227581" cy="4446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B55BE27-52F4-4BE5-A0A1-06DD8CCD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513" y="1484784"/>
            <a:ext cx="11184670" cy="16825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E7B36-5CE7-43C7-89C1-5C533DDB37B6}"/>
              </a:ext>
            </a:extLst>
          </p:cNvPr>
          <p:cNvSpPr/>
          <p:nvPr userDrawn="1"/>
        </p:nvSpPr>
        <p:spPr>
          <a:xfrm>
            <a:off x="278607" y="200"/>
            <a:ext cx="86679" cy="110483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98"/>
          </a:p>
        </p:txBody>
      </p:sp>
      <p:sp>
        <p:nvSpPr>
          <p:cNvPr id="18" name="Slide Number Placeholder 28">
            <a:extLst>
              <a:ext uri="{FF2B5EF4-FFF2-40B4-BE49-F238E27FC236}">
                <a16:creationId xmlns:a16="http://schemas.microsoft.com/office/drawing/2014/main" id="{09E247A9-131F-45DF-AD8C-258F90DF9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517" y="6236981"/>
            <a:ext cx="633595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6600"/>
                </a:solidFill>
              </a:defRPr>
            </a:lvl1pPr>
          </a:lstStyle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20DF16-7DD2-4686-A0AB-81076F228AC5}"/>
              </a:ext>
            </a:extLst>
          </p:cNvPr>
          <p:cNvCxnSpPr>
            <a:cxnSpLocks/>
          </p:cNvCxnSpPr>
          <p:nvPr userDrawn="1"/>
        </p:nvCxnSpPr>
        <p:spPr>
          <a:xfrm>
            <a:off x="0" y="6020399"/>
            <a:ext cx="11937999" cy="28583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1C75B4-018A-4803-9355-B5CD5229D8F9}"/>
              </a:ext>
            </a:extLst>
          </p:cNvPr>
          <p:cNvSpPr/>
          <p:nvPr userDrawn="1"/>
        </p:nvSpPr>
        <p:spPr>
          <a:xfrm>
            <a:off x="570945" y="6388336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indent="0" defTabSz="912168">
              <a:lnSpc>
                <a:spcPct val="85000"/>
              </a:lnSpc>
              <a:spcBef>
                <a:spcPts val="600"/>
              </a:spcBef>
              <a:spcAft>
                <a:spcPts val="40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</a:pPr>
            <a:r>
              <a:rPr lang="pt-PT" sz="1050" baseline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 de segurança: Interna</a:t>
            </a:r>
          </a:p>
        </p:txBody>
      </p:sp>
    </p:spTree>
    <p:extLst>
      <p:ext uri="{BB962C8B-B14F-4D97-AF65-F5344CB8AC3E}">
        <p14:creationId xmlns:p14="http://schemas.microsoft.com/office/powerpoint/2010/main" val="39206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881" r:id="rId2"/>
    <p:sldLayoutId id="2147483882" r:id="rId3"/>
    <p:sldLayoutId id="2147483901" r:id="rId4"/>
    <p:sldLayoutId id="2147483903" r:id="rId5"/>
    <p:sldLayoutId id="2147483906" r:id="rId6"/>
    <p:sldLayoutId id="2147483909" r:id="rId7"/>
    <p:sldLayoutId id="2147483912" r:id="rId8"/>
    <p:sldLayoutId id="2147483915" r:id="rId9"/>
    <p:sldLayoutId id="2147483920" r:id="rId10"/>
    <p:sldLayoutId id="2147483921" r:id="rId11"/>
    <p:sldLayoutId id="2147483922" r:id="rId12"/>
    <p:sldLayoutId id="2147483929" r:id="rId13"/>
    <p:sldLayoutId id="2147483930" r:id="rId14"/>
    <p:sldLayoutId id="2147483883" r:id="rId15"/>
    <p:sldLayoutId id="2147483884" r:id="rId16"/>
    <p:sldLayoutId id="2147483935" r:id="rId17"/>
    <p:sldLayoutId id="2147483885" r:id="rId18"/>
    <p:sldLayoutId id="2147483886" r:id="rId19"/>
    <p:sldLayoutId id="2147483887" r:id="rId20"/>
    <p:sldLayoutId id="2147483888" r:id="rId21"/>
    <p:sldLayoutId id="2147483889" r:id="rId22"/>
  </p:sldLayoutIdLst>
  <p:hf hdr="0" ftr="0" dt="0"/>
  <p:txStyles>
    <p:titleStyle>
      <a:lvl1pPr algn="l" defTabSz="912168" rtl="0" eaLnBrk="1" latinLnBrk="0" hangingPunct="1">
        <a:lnSpc>
          <a:spcPts val="3000"/>
        </a:lnSpc>
        <a:spcBef>
          <a:spcPct val="0"/>
        </a:spcBef>
        <a:buNone/>
        <a:defRPr lang="pt-PT" sz="2400" b="1" kern="1200" cap="none" baseline="0" noProof="0" dirty="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0" indent="0" algn="l" defTabSz="912168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17" indent="-288017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SzPct val="110000"/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2pPr>
      <a:lvl3pPr marL="630917" indent="-342900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3pPr>
      <a:lvl4pPr marL="990600" indent="-368300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4pPr>
      <a:lvl5pPr marL="917575" indent="339725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5pPr>
      <a:lvl6pPr marL="2508464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548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632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717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84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68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53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38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21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05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590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674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pos="745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6D8CD72-A750-4DE4-9032-DA72F909794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00704" y="6230392"/>
            <a:ext cx="1954748" cy="377381"/>
          </a:xfrm>
          <a:prstGeom prst="rect">
            <a:avLst/>
          </a:prstGeom>
        </p:spPr>
      </p:pic>
      <p:sp>
        <p:nvSpPr>
          <p:cNvPr id="15" name="Title Placeholder 8">
            <a:extLst>
              <a:ext uri="{FF2B5EF4-FFF2-40B4-BE49-F238E27FC236}">
                <a16:creationId xmlns:a16="http://schemas.microsoft.com/office/drawing/2014/main" id="{F05FDC17-7BB0-48F9-86B7-7ED75BA9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90" y="765273"/>
            <a:ext cx="11227581" cy="4446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38385CA-B73D-4ECC-98CE-5B188E80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513" y="1484784"/>
            <a:ext cx="11184670" cy="16825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45C0F0-2047-4266-8E61-24EBC4B34692}"/>
              </a:ext>
            </a:extLst>
          </p:cNvPr>
          <p:cNvSpPr/>
          <p:nvPr userDrawn="1"/>
        </p:nvSpPr>
        <p:spPr>
          <a:xfrm>
            <a:off x="278607" y="200"/>
            <a:ext cx="86679" cy="110483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98"/>
          </a:p>
        </p:txBody>
      </p:sp>
      <p:sp>
        <p:nvSpPr>
          <p:cNvPr id="20" name="Slide Number Placeholder 28">
            <a:extLst>
              <a:ext uri="{FF2B5EF4-FFF2-40B4-BE49-F238E27FC236}">
                <a16:creationId xmlns:a16="http://schemas.microsoft.com/office/drawing/2014/main" id="{3EF9AC77-A4D1-4708-B138-F67C1E1AC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517" y="6236981"/>
            <a:ext cx="633595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6600"/>
                </a:solidFill>
              </a:defRPr>
            </a:lvl1pPr>
          </a:lstStyle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BAF8E1-AFE7-4EB8-BCBB-D164DFD719CC}"/>
              </a:ext>
            </a:extLst>
          </p:cNvPr>
          <p:cNvCxnSpPr>
            <a:cxnSpLocks/>
          </p:cNvCxnSpPr>
          <p:nvPr userDrawn="1"/>
        </p:nvCxnSpPr>
        <p:spPr>
          <a:xfrm>
            <a:off x="0" y="6020399"/>
            <a:ext cx="10915650" cy="26135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1E3CF54-992C-48BE-80D0-6F104024BA3D}"/>
              </a:ext>
            </a:extLst>
          </p:cNvPr>
          <p:cNvSpPr txBox="1">
            <a:spLocks/>
          </p:cNvSpPr>
          <p:nvPr userDrawn="1"/>
        </p:nvSpPr>
        <p:spPr>
          <a:xfrm>
            <a:off x="570945" y="6250207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kern="1200" baseline="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pt-PT" sz="1050" b="1"/>
              <a:t>Direção 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B1BE5-5C49-4110-BF55-5D4668823C97}"/>
              </a:ext>
            </a:extLst>
          </p:cNvPr>
          <p:cNvSpPr/>
          <p:nvPr userDrawn="1"/>
        </p:nvSpPr>
        <p:spPr>
          <a:xfrm>
            <a:off x="570945" y="6388336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indent="0" defTabSz="912168">
              <a:lnSpc>
                <a:spcPct val="85000"/>
              </a:lnSpc>
              <a:spcBef>
                <a:spcPts val="600"/>
              </a:spcBef>
              <a:spcAft>
                <a:spcPts val="40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</a:pPr>
            <a:r>
              <a:rPr lang="pt-PT" sz="1050" baseline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 de segurança: Interna</a:t>
            </a:r>
          </a:p>
        </p:txBody>
      </p:sp>
    </p:spTree>
    <p:extLst>
      <p:ext uri="{BB962C8B-B14F-4D97-AF65-F5344CB8AC3E}">
        <p14:creationId xmlns:p14="http://schemas.microsoft.com/office/powerpoint/2010/main" val="358184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70" r:id="rId2"/>
    <p:sldLayoutId id="2147483876" r:id="rId3"/>
    <p:sldLayoutId id="2147483900" r:id="rId4"/>
    <p:sldLayoutId id="2147483904" r:id="rId5"/>
    <p:sldLayoutId id="2147483907" r:id="rId6"/>
    <p:sldLayoutId id="2147483910" r:id="rId7"/>
    <p:sldLayoutId id="2147483913" r:id="rId8"/>
    <p:sldLayoutId id="2147483916" r:id="rId9"/>
    <p:sldLayoutId id="2147483919" r:id="rId10"/>
    <p:sldLayoutId id="2147483923" r:id="rId11"/>
    <p:sldLayoutId id="2147483924" r:id="rId12"/>
    <p:sldLayoutId id="2147483928" r:id="rId13"/>
    <p:sldLayoutId id="2147483931" r:id="rId14"/>
    <p:sldLayoutId id="2147483828" r:id="rId15"/>
    <p:sldLayoutId id="2147483869" r:id="rId16"/>
    <p:sldLayoutId id="2147483934" r:id="rId17"/>
    <p:sldLayoutId id="2147483877" r:id="rId18"/>
    <p:sldLayoutId id="2147483878" r:id="rId19"/>
    <p:sldLayoutId id="2147483879" r:id="rId20"/>
    <p:sldLayoutId id="2147483880" r:id="rId21"/>
    <p:sldLayoutId id="2147483835" r:id="rId22"/>
  </p:sldLayoutIdLst>
  <p:hf hdr="0" ftr="0" dt="0"/>
  <p:txStyles>
    <p:titleStyle>
      <a:lvl1pPr algn="l" defTabSz="912168" rtl="0" eaLnBrk="1" latinLnBrk="0" hangingPunct="1">
        <a:lnSpc>
          <a:spcPts val="3000"/>
        </a:lnSpc>
        <a:spcBef>
          <a:spcPct val="0"/>
        </a:spcBef>
        <a:buNone/>
        <a:defRPr lang="pt-PT" sz="2400" b="1" kern="1200" cap="none" baseline="0" noProof="0" dirty="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0" indent="0" algn="l" defTabSz="912168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17" indent="-288017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SzPct val="110000"/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2pPr>
      <a:lvl3pPr marL="630917" indent="-342900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3pPr>
      <a:lvl4pPr marL="990600" indent="-368300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4pPr>
      <a:lvl5pPr marL="917575" indent="339725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5pPr>
      <a:lvl6pPr marL="2508464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548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632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717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84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68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53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38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21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05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590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674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09" userDrawn="1">
          <p15:clr>
            <a:srgbClr val="F26B43"/>
          </p15:clr>
        </p15:guide>
        <p15:guide id="3" orient="horz" pos="4139" userDrawn="1">
          <p15:clr>
            <a:srgbClr val="F26B43"/>
          </p15:clr>
        </p15:guide>
        <p15:guide id="4" pos="74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8">
            <a:extLst>
              <a:ext uri="{FF2B5EF4-FFF2-40B4-BE49-F238E27FC236}">
                <a16:creationId xmlns:a16="http://schemas.microsoft.com/office/drawing/2014/main" id="{6279B469-3278-402E-98E6-CC83E1C5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90" y="765273"/>
            <a:ext cx="11227581" cy="4446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7813869-F317-4AFB-8B27-3CCE0250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513" y="1484784"/>
            <a:ext cx="11184670" cy="16825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A1BA7-030D-4ED7-81BD-313A5EF4EC34}"/>
              </a:ext>
            </a:extLst>
          </p:cNvPr>
          <p:cNvSpPr/>
          <p:nvPr userDrawn="1"/>
        </p:nvSpPr>
        <p:spPr>
          <a:xfrm>
            <a:off x="278607" y="200"/>
            <a:ext cx="86679" cy="110483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98"/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591D4ACC-C8C4-4A0A-8636-16E9391F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517" y="6236981"/>
            <a:ext cx="633595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6600"/>
                </a:solidFill>
              </a:defRPr>
            </a:lvl1pPr>
          </a:lstStyle>
          <a:p>
            <a:fld id="{08789ED0-683C-4C95-BAE1-094AE5A57631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816047-E316-4915-B627-92AADCD6A298}"/>
              </a:ext>
            </a:extLst>
          </p:cNvPr>
          <p:cNvCxnSpPr>
            <a:cxnSpLocks/>
          </p:cNvCxnSpPr>
          <p:nvPr userDrawn="1"/>
        </p:nvCxnSpPr>
        <p:spPr>
          <a:xfrm>
            <a:off x="0" y="6020399"/>
            <a:ext cx="9575799" cy="22927"/>
          </a:xfrm>
          <a:prstGeom prst="line">
            <a:avLst/>
          </a:prstGeom>
          <a:noFill/>
          <a:ln w="28575" cmpd="sng"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  <a:gs pos="86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miter lim="800000"/>
            <a:headEnd/>
            <a:tailEnd/>
          </a:ln>
        </p:spPr>
      </p:cxnSp>
      <p:pic>
        <p:nvPicPr>
          <p:cNvPr id="20" name="Picture 19" descr="A picture containing sitting, clock, drawing&#10;&#10;Description automatically generated">
            <a:extLst>
              <a:ext uri="{FF2B5EF4-FFF2-40B4-BE49-F238E27FC236}">
                <a16:creationId xmlns:a16="http://schemas.microsoft.com/office/drawing/2014/main" id="{32252480-02D9-4FF5-B9E4-4198D27944F8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83" y="6012557"/>
            <a:ext cx="3918326" cy="78503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21DD1-8DFC-45EA-A24F-D20327FC595D}"/>
              </a:ext>
            </a:extLst>
          </p:cNvPr>
          <p:cNvSpPr txBox="1">
            <a:spLocks/>
          </p:cNvSpPr>
          <p:nvPr userDrawn="1"/>
        </p:nvSpPr>
        <p:spPr>
          <a:xfrm>
            <a:off x="570945" y="6250207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  <a:defRPr lang="en-US" sz="1050" kern="1200" baseline="0" dirty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pt-PT" sz="1050" b="1"/>
              <a:t>Direção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4FB42-4945-4F7F-9CCE-7EB2E457F782}"/>
              </a:ext>
            </a:extLst>
          </p:cNvPr>
          <p:cNvSpPr/>
          <p:nvPr userDrawn="1"/>
        </p:nvSpPr>
        <p:spPr>
          <a:xfrm>
            <a:off x="570945" y="6388336"/>
            <a:ext cx="6881773" cy="2296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indent="0" defTabSz="912168">
              <a:lnSpc>
                <a:spcPct val="85000"/>
              </a:lnSpc>
              <a:spcBef>
                <a:spcPts val="600"/>
              </a:spcBef>
              <a:spcAft>
                <a:spcPts val="400"/>
              </a:spcAft>
              <a:buClr>
                <a:srgbClr val="FF6600"/>
              </a:buClr>
              <a:buSzPct val="150000"/>
              <a:buFont typeface="Wingdings" panose="05000000000000000000" pitchFamily="2" charset="2"/>
              <a:buNone/>
            </a:pPr>
            <a:r>
              <a:rPr lang="pt-PT" sz="1050" baseline="0">
                <a:solidFill>
                  <a:srgbClr val="A1A1A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 de segurança: Interna</a:t>
            </a:r>
          </a:p>
        </p:txBody>
      </p:sp>
    </p:spTree>
    <p:extLst>
      <p:ext uri="{BB962C8B-B14F-4D97-AF65-F5344CB8AC3E}">
        <p14:creationId xmlns:p14="http://schemas.microsoft.com/office/powerpoint/2010/main" val="26113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902" r:id="rId4"/>
    <p:sldLayoutId id="2147483905" r:id="rId5"/>
    <p:sldLayoutId id="2147483908" r:id="rId6"/>
    <p:sldLayoutId id="2147483911" r:id="rId7"/>
    <p:sldLayoutId id="2147483914" r:id="rId8"/>
    <p:sldLayoutId id="2147483917" r:id="rId9"/>
    <p:sldLayoutId id="2147483918" r:id="rId10"/>
    <p:sldLayoutId id="2147483925" r:id="rId11"/>
    <p:sldLayoutId id="2147483926" r:id="rId12"/>
    <p:sldLayoutId id="2147483927" r:id="rId13"/>
    <p:sldLayoutId id="2147483932" r:id="rId14"/>
    <p:sldLayoutId id="2147483893" r:id="rId15"/>
    <p:sldLayoutId id="2147483894" r:id="rId16"/>
    <p:sldLayoutId id="2147483933" r:id="rId17"/>
    <p:sldLayoutId id="2147483895" r:id="rId18"/>
    <p:sldLayoutId id="2147483896" r:id="rId19"/>
    <p:sldLayoutId id="2147483897" r:id="rId20"/>
    <p:sldLayoutId id="2147483898" r:id="rId21"/>
    <p:sldLayoutId id="2147483899" r:id="rId22"/>
  </p:sldLayoutIdLst>
  <p:hf hdr="0" ftr="0" dt="0"/>
  <p:txStyles>
    <p:titleStyle>
      <a:lvl1pPr algn="l" defTabSz="912168" rtl="0" eaLnBrk="1" latinLnBrk="0" hangingPunct="1">
        <a:lnSpc>
          <a:spcPts val="3000"/>
        </a:lnSpc>
        <a:spcBef>
          <a:spcPct val="0"/>
        </a:spcBef>
        <a:buNone/>
        <a:defRPr lang="pt-PT" sz="2400" b="1" kern="1200" cap="none" baseline="0" noProof="0" dirty="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0" indent="0" algn="l" defTabSz="912168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17" indent="-288017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SzPct val="110000"/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2pPr>
      <a:lvl3pPr marL="630917" indent="-342900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3pPr>
      <a:lvl4pPr marL="990600" indent="-368300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4pPr>
      <a:lvl5pPr marL="917575" indent="339725" algn="l" defTabSz="912168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6600"/>
        </a:buClr>
        <a:buFont typeface="Wingdings" panose="05000000000000000000" pitchFamily="2" charset="2"/>
        <a:buChar char="§"/>
        <a:defRPr sz="1600" kern="1200">
          <a:solidFill>
            <a:srgbClr val="6E6E6E"/>
          </a:solidFill>
          <a:latin typeface="+mn-lt"/>
          <a:ea typeface="+mn-ea"/>
          <a:cs typeface="+mn-cs"/>
        </a:defRPr>
      </a:lvl5pPr>
      <a:lvl6pPr marL="2508464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548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632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717" indent="-228042" algn="l" defTabSz="91216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84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68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53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38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21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05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590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674" algn="l" defTabSz="912168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orient="horz" pos="259" userDrawn="1">
          <p15:clr>
            <a:srgbClr val="F26B43"/>
          </p15:clr>
        </p15:guide>
        <p15:guide id="4" pos="74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F25D90-EA6B-4ADD-B8B5-A7333504E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558" y="3207147"/>
            <a:ext cx="10868843" cy="1077218"/>
          </a:xfrm>
        </p:spPr>
        <p:txBody>
          <a:bodyPr/>
          <a:lstStyle/>
          <a:p>
            <a:r>
              <a:rPr lang="pt-PT"/>
              <a:t>Como pode o BPI aumentar a qualidade de serviço ao cliente?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BF29DC-CCB6-4E9D-9B0D-D93E6B0474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/>
              <a:t>Grupo 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8A4363-2142-41A7-9E27-9C676EFE3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91440" tIns="45720" rIns="91440" bIns="45720" rtlCol="0" anchor="t">
            <a:spAutoFit/>
          </a:bodyPr>
          <a:lstStyle/>
          <a:p>
            <a:r>
              <a:rPr lang="pt-PT"/>
              <a:t>30/01/2023</a:t>
            </a:r>
          </a:p>
        </p:txBody>
      </p:sp>
    </p:spTree>
    <p:extLst>
      <p:ext uri="{BB962C8B-B14F-4D97-AF65-F5344CB8AC3E}">
        <p14:creationId xmlns:p14="http://schemas.microsoft.com/office/powerpoint/2010/main" val="322165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/>
              <a:t>Análise Externa - </a:t>
            </a:r>
            <a:r>
              <a:rPr lang="pt-PT" err="1"/>
              <a:t>Benchmark</a:t>
            </a:r>
            <a:endParaRPr lang="pt-PT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FF5FFD8-3F49-E295-C8F2-F55333F8BB4D}"/>
              </a:ext>
            </a:extLst>
          </p:cNvPr>
          <p:cNvSpPr txBox="1"/>
          <p:nvPr/>
        </p:nvSpPr>
        <p:spPr>
          <a:xfrm>
            <a:off x="482373" y="679192"/>
            <a:ext cx="11268215" cy="3831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2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baseline="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   </a:t>
            </a:r>
            <a:r>
              <a:rPr lang="pt-PT" sz="1200" b="1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Banking</a:t>
            </a:r>
            <a:r>
              <a:rPr lang="pt-PT" sz="1200" b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Trends</a:t>
            </a:r>
            <a:r>
              <a:rPr lang="pt-PT" sz="1200" b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2022: </a:t>
            </a:r>
            <a:r>
              <a:rPr lang="pt-PT" sz="1200" b="1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Transforming</a:t>
            </a:r>
            <a:r>
              <a:rPr lang="pt-PT" sz="1200" b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Customer</a:t>
            </a:r>
            <a:r>
              <a:rPr lang="pt-PT" sz="1200" b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Experience</a:t>
            </a:r>
            <a:r>
              <a:rPr lang="pt-PT" sz="1200" b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– AWS, Amazon Web </a:t>
            </a:r>
            <a:r>
              <a:rPr lang="pt-PT" sz="1200" b="1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Services</a:t>
            </a:r>
            <a:endParaRPr lang="pt-PT" sz="1200" b="1">
              <a:solidFill>
                <a:srgbClr val="FF6600"/>
              </a:solidFill>
              <a:latin typeface="Verdana"/>
              <a:ea typeface="Verdana"/>
              <a:cs typeface="Arial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/>
              <a:t>	</a:t>
            </a:r>
            <a:endParaRPr lang="pt-PT" sz="100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/>
              <a:t>	3 abordagens adotadas pelos bancos para melhorar a experiência do cliente:</a:t>
            </a:r>
            <a:endParaRPr lang="pt-PT" sz="100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i="1">
              <a:ea typeface="Verdana"/>
            </a:endParaRPr>
          </a:p>
          <a:p>
            <a:pPr marL="228600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 err="1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2A028F-508D-EC2E-B956-493AF2A7196A}"/>
              </a:ext>
            </a:extLst>
          </p:cNvPr>
          <p:cNvSpPr txBox="1"/>
          <p:nvPr/>
        </p:nvSpPr>
        <p:spPr>
          <a:xfrm>
            <a:off x="726497" y="4350831"/>
            <a:ext cx="3003778" cy="11798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750">
                <a:cs typeface="Segoe UI"/>
              </a:rPr>
              <a:t>​</a:t>
            </a:r>
            <a:endParaRPr lang="pt-PT" sz="1750">
              <a:ea typeface="Verdana"/>
              <a:cs typeface="Segoe UI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pt-PT" sz="1000">
                <a:cs typeface="Arial"/>
              </a:rPr>
              <a:t> Envolvimento digital do cliente e serviço – foco no </a:t>
            </a:r>
            <a:r>
              <a:rPr lang="pt-PT" sz="1000" i="1">
                <a:cs typeface="Arial"/>
              </a:rPr>
              <a:t>self-service </a:t>
            </a:r>
            <a:r>
              <a:rPr lang="pt-PT" sz="1000">
                <a:cs typeface="Arial"/>
              </a:rPr>
              <a:t>e </a:t>
            </a:r>
            <a:r>
              <a:rPr lang="pt-PT" sz="1000" i="1" err="1">
                <a:cs typeface="Arial"/>
              </a:rPr>
              <a:t>smart</a:t>
            </a:r>
            <a:r>
              <a:rPr lang="pt-PT" sz="1000" i="1">
                <a:cs typeface="Arial"/>
              </a:rPr>
              <a:t> </a:t>
            </a:r>
            <a:r>
              <a:rPr lang="pt-PT" sz="1000" i="1" err="1">
                <a:cs typeface="Arial"/>
              </a:rPr>
              <a:t>chatbox</a:t>
            </a:r>
            <a:r>
              <a:rPr lang="pt-PT" sz="1000" i="1">
                <a:cs typeface="Arial"/>
              </a:rPr>
              <a:t> </a:t>
            </a:r>
            <a:r>
              <a:rPr lang="pt-PT" sz="1000" i="1" err="1">
                <a:cs typeface="Arial"/>
              </a:rPr>
              <a:t>technology</a:t>
            </a:r>
            <a:r>
              <a:rPr lang="pt-PT" sz="1000">
                <a:cs typeface="Arial"/>
              </a:rPr>
              <a:t>​</a:t>
            </a:r>
            <a:endParaRPr lang="pt-PT" sz="1000">
              <a:ea typeface="Verdana"/>
              <a:cs typeface="Arial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787E18-411D-FF91-B8BC-2746C9FAB7D0}"/>
              </a:ext>
            </a:extLst>
          </p:cNvPr>
          <p:cNvSpPr txBox="1"/>
          <p:nvPr/>
        </p:nvSpPr>
        <p:spPr>
          <a:xfrm>
            <a:off x="3852785" y="4347533"/>
            <a:ext cx="3289171" cy="8720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750">
                <a:cs typeface="Segoe UI"/>
              </a:rPr>
              <a:t>​</a:t>
            </a:r>
            <a:endParaRPr lang="pt-PT" sz="1750">
              <a:ea typeface="+mn-lt"/>
              <a:cs typeface="Segoe UI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>
                <a:ea typeface="+mn-lt"/>
                <a:cs typeface="+mn-lt"/>
              </a:rPr>
              <a:t>2. Finanças contextualizadas ou incorporadas – </a:t>
            </a:r>
            <a:r>
              <a:rPr lang="pt-PT" sz="1000" i="1" err="1">
                <a:ea typeface="+mn-lt"/>
                <a:cs typeface="+mn-lt"/>
              </a:rPr>
              <a:t>Embedded</a:t>
            </a:r>
            <a:r>
              <a:rPr lang="pt-PT" sz="1000" i="1">
                <a:ea typeface="+mn-lt"/>
                <a:cs typeface="+mn-lt"/>
              </a:rPr>
              <a:t> </a:t>
            </a:r>
            <a:r>
              <a:rPr lang="pt-PT" sz="1000" i="1" err="1">
                <a:ea typeface="+mn-lt"/>
                <a:cs typeface="+mn-lt"/>
              </a:rPr>
              <a:t>Finance</a:t>
            </a:r>
            <a:endParaRPr lang="pt-PT" sz="1000" err="1">
              <a:ea typeface="Verdana"/>
              <a:cs typeface="Arial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8AF53-F73F-3FD5-8BAF-5515AF35014F}"/>
              </a:ext>
            </a:extLst>
          </p:cNvPr>
          <p:cNvSpPr txBox="1"/>
          <p:nvPr/>
        </p:nvSpPr>
        <p:spPr>
          <a:xfrm>
            <a:off x="6757309" y="4351702"/>
            <a:ext cx="350011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750">
                <a:cs typeface="Segoe UI"/>
              </a:rPr>
              <a:t>​</a:t>
            </a:r>
            <a:endParaRPr lang="pt-PT" sz="1750">
              <a:ea typeface="+mn-lt"/>
              <a:cs typeface="Segoe UI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>
                <a:ea typeface="+mn-lt"/>
                <a:cs typeface="+mn-lt"/>
              </a:rPr>
              <a:t>3. Banca </a:t>
            </a:r>
            <a:r>
              <a:rPr lang="pt-PT" sz="1000" err="1">
                <a:ea typeface="+mn-lt"/>
                <a:cs typeface="+mn-lt"/>
              </a:rPr>
              <a:t>Super-Personalizada</a:t>
            </a:r>
            <a:r>
              <a:rPr lang="pt-PT" sz="1000">
                <a:ea typeface="+mn-lt"/>
                <a:cs typeface="+mn-lt"/>
              </a:rPr>
              <a:t> - Os bancos usam dados que recolhem através da sua relação com o consumidor para melhor o compreenderem </a:t>
            </a: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  <a:cs typeface="Arial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  <a:cs typeface="Arial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9627D08-3CEC-B9CF-9690-8CB0A8ADEDBF}"/>
              </a:ext>
            </a:extLst>
          </p:cNvPr>
          <p:cNvGrpSpPr/>
          <p:nvPr/>
        </p:nvGrpSpPr>
        <p:grpSpPr>
          <a:xfrm>
            <a:off x="1764801" y="3049949"/>
            <a:ext cx="8484935" cy="2366928"/>
            <a:chOff x="1045280" y="3223715"/>
            <a:chExt cx="8484935" cy="236692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2CCB417-72CA-E19F-A257-B633C3E00B33}"/>
                </a:ext>
              </a:extLst>
            </p:cNvPr>
            <p:cNvGrpSpPr/>
            <p:nvPr/>
          </p:nvGrpSpPr>
          <p:grpSpPr>
            <a:xfrm>
              <a:off x="1045280" y="3223715"/>
              <a:ext cx="8484935" cy="2366928"/>
              <a:chOff x="1045280" y="3223715"/>
              <a:chExt cx="8484935" cy="2366928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1654507C-ACBD-FA73-11CD-65AEABE3D6CF}"/>
                  </a:ext>
                </a:extLst>
              </p:cNvPr>
              <p:cNvGrpSpPr/>
              <p:nvPr/>
            </p:nvGrpSpPr>
            <p:grpSpPr>
              <a:xfrm>
                <a:off x="1045280" y="3223717"/>
                <a:ext cx="2254508" cy="2366926"/>
                <a:chOff x="1045280" y="3223717"/>
                <a:chExt cx="2254508" cy="2366926"/>
              </a:xfrm>
            </p:grpSpPr>
            <p:pic>
              <p:nvPicPr>
                <p:cNvPr id="17" name="Imagem 17">
                  <a:extLst>
                    <a:ext uri="{FF2B5EF4-FFF2-40B4-BE49-F238E27FC236}">
                      <a16:creationId xmlns:a16="http://schemas.microsoft.com/office/drawing/2014/main" id="{C54F08B6-A664-D12C-FB4F-D7B7764E4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1558" y="3413555"/>
                  <a:ext cx="1141112" cy="1141695"/>
                </a:xfrm>
                <a:prstGeom prst="rect">
                  <a:avLst/>
                </a:prstGeom>
              </p:spPr>
            </p:pic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C495ED0B-72A5-5DD6-D475-B867E46D6D0A}"/>
                    </a:ext>
                  </a:extLst>
                </p:cNvPr>
                <p:cNvSpPr/>
                <p:nvPr/>
              </p:nvSpPr>
              <p:spPr>
                <a:xfrm>
                  <a:off x="1045280" y="3223717"/>
                  <a:ext cx="2254508" cy="2366926"/>
                </a:xfrm>
                <a:prstGeom prst="round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  <a:spcBef>
                      <a:spcPts val="800"/>
                    </a:spcBef>
                    <a:spcAft>
                      <a:spcPts val="400"/>
                    </a:spcAft>
                  </a:pPr>
                  <a:endParaRPr lang="pt-PT" sz="1400" noProof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7C537F5E-8958-A7E9-2885-65765CC6F44E}"/>
                  </a:ext>
                </a:extLst>
              </p:cNvPr>
              <p:cNvSpPr/>
              <p:nvPr/>
            </p:nvSpPr>
            <p:spPr>
              <a:xfrm>
                <a:off x="4159693" y="3223716"/>
                <a:ext cx="2254508" cy="236692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  <a:spcBef>
                    <a:spcPts val="800"/>
                  </a:spcBef>
                  <a:spcAft>
                    <a:spcPts val="400"/>
                  </a:spcAft>
                </a:pPr>
                <a:endParaRPr lang="pt-PT" sz="1400" noProof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A27A5DD5-3ADC-C93B-DE01-33BD932D6ED9}"/>
                  </a:ext>
                </a:extLst>
              </p:cNvPr>
              <p:cNvSpPr/>
              <p:nvPr/>
            </p:nvSpPr>
            <p:spPr>
              <a:xfrm>
                <a:off x="7275707" y="3223715"/>
                <a:ext cx="2254508" cy="236692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  <a:spcBef>
                    <a:spcPts val="800"/>
                  </a:spcBef>
                  <a:spcAft>
                    <a:spcPts val="400"/>
                  </a:spcAft>
                </a:pPr>
                <a:endParaRPr lang="pt-PT" sz="1400" noProof="0" err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" name="Imagem 8">
              <a:extLst>
                <a:ext uri="{FF2B5EF4-FFF2-40B4-BE49-F238E27FC236}">
                  <a16:creationId xmlns:a16="http://schemas.microsoft.com/office/drawing/2014/main" id="{75574941-B1AF-2E32-E8C7-3F820B38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8522" y="3338712"/>
              <a:ext cx="1165928" cy="1166524"/>
            </a:xfrm>
            <a:prstGeom prst="rect">
              <a:avLst/>
            </a:prstGeom>
          </p:spPr>
        </p:pic>
        <p:pic>
          <p:nvPicPr>
            <p:cNvPr id="9" name="Imagem 9">
              <a:extLst>
                <a:ext uri="{FF2B5EF4-FFF2-40B4-BE49-F238E27FC236}">
                  <a16:creationId xmlns:a16="http://schemas.microsoft.com/office/drawing/2014/main" id="{41346BF2-986D-203A-9EBB-BA760DB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7438" y="3326630"/>
              <a:ext cx="1178337" cy="117894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D6F9253-2DA9-49D5-A166-2CE6696E51D4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103210061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508DA-20A0-29B3-AD4E-28EE5CC9245E}"/>
              </a:ext>
            </a:extLst>
          </p:cNvPr>
          <p:cNvSpPr/>
          <p:nvPr/>
        </p:nvSpPr>
        <p:spPr>
          <a:xfrm>
            <a:off x="4203416" y="2178222"/>
            <a:ext cx="6471504" cy="895709"/>
          </a:xfrm>
          <a:prstGeom prst="roundRect">
            <a:avLst/>
          </a:prstGeom>
          <a:solidFill>
            <a:srgbClr val="FF993A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96166-625C-4568-BE49-BBD352A11179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568948097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677108"/>
          </a:xfrm>
        </p:spPr>
        <p:txBody>
          <a:bodyPr/>
          <a:lstStyle/>
          <a:p>
            <a:r>
              <a:rPr lang="pt-PT"/>
              <a:t>Análise Externa – Análise SWOT</a:t>
            </a:r>
          </a:p>
          <a:p>
            <a:r>
              <a:rPr lang="pt-PT" sz="1400">
                <a:solidFill>
                  <a:schemeClr val="tx1"/>
                </a:solidFill>
              </a:rPr>
              <a:t>Baseada no estudo da </a:t>
            </a:r>
            <a:r>
              <a:rPr lang="pt-PT" sz="1400" err="1">
                <a:solidFill>
                  <a:schemeClr val="tx1"/>
                </a:solidFill>
              </a:rPr>
              <a:t>Inmark</a:t>
            </a:r>
            <a:endParaRPr lang="pt-PT" sz="14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0EB77-DBDE-4F1D-B8EA-5732B7D6E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788" y="1035032"/>
            <a:ext cx="6744674" cy="4770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8F723-1A10-4645-A31B-3849D22D5C79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31394757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508DA-20A0-29B3-AD4E-28EE5CC9245E}"/>
              </a:ext>
            </a:extLst>
          </p:cNvPr>
          <p:cNvSpPr/>
          <p:nvPr/>
        </p:nvSpPr>
        <p:spPr>
          <a:xfrm>
            <a:off x="4203416" y="2981014"/>
            <a:ext cx="6471504" cy="895709"/>
          </a:xfrm>
          <a:prstGeom prst="roundRect">
            <a:avLst/>
          </a:prstGeom>
          <a:solidFill>
            <a:srgbClr val="FF993A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09ED6-4684-46FB-BD4A-436E15AFA21C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913876902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73FC-84E6-4AD7-AD49-001142DF8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A3ED-933C-4709-9C00-21CE99922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9651004B-2029-ED70-2BCC-D313A822A4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0E1D0E6-8B4C-910F-019D-892AE39A8DC2}"/>
              </a:ext>
            </a:extLst>
          </p:cNvPr>
          <p:cNvSpPr/>
          <p:nvPr/>
        </p:nvSpPr>
        <p:spPr>
          <a:xfrm>
            <a:off x="533807" y="1807451"/>
            <a:ext cx="2352574" cy="3390828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23E73C6-EADA-AB49-BC85-E7B27C817063}"/>
              </a:ext>
            </a:extLst>
          </p:cNvPr>
          <p:cNvSpPr/>
          <p:nvPr/>
        </p:nvSpPr>
        <p:spPr>
          <a:xfrm>
            <a:off x="4901972" y="1807450"/>
            <a:ext cx="2352574" cy="3390828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045610B-2008-CA41-5BB6-2D5D5B6391CD}"/>
              </a:ext>
            </a:extLst>
          </p:cNvPr>
          <p:cNvSpPr/>
          <p:nvPr/>
        </p:nvSpPr>
        <p:spPr>
          <a:xfrm>
            <a:off x="9280626" y="1807449"/>
            <a:ext cx="2352574" cy="3390828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5808583-A466-72E5-22B5-6FDE08AF21EE}"/>
              </a:ext>
            </a:extLst>
          </p:cNvPr>
          <p:cNvSpPr txBox="1"/>
          <p:nvPr/>
        </p:nvSpPr>
        <p:spPr>
          <a:xfrm>
            <a:off x="669373" y="4010593"/>
            <a:ext cx="2089699" cy="925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400" b="1"/>
              <a:t>Entrevistas a colaboradores do banco</a:t>
            </a:r>
            <a:endParaRPr lang="pt-PT" sz="1400" b="1" err="1">
              <a:ea typeface="Verdana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D01D66F-B28A-E7A2-A28C-56D0978F4427}"/>
              </a:ext>
            </a:extLst>
          </p:cNvPr>
          <p:cNvSpPr txBox="1"/>
          <p:nvPr/>
        </p:nvSpPr>
        <p:spPr>
          <a:xfrm>
            <a:off x="5004945" y="4010532"/>
            <a:ext cx="2144181" cy="925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400" b="1"/>
              <a:t>Levantamento de insights e de opiniões</a:t>
            </a:r>
            <a:endParaRPr lang="pt-PT" sz="1400" b="1">
              <a:ea typeface="Verdana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E2A05EB-A2AD-39E2-FFDA-A18951CDCADE}"/>
              </a:ext>
            </a:extLst>
          </p:cNvPr>
          <p:cNvSpPr txBox="1"/>
          <p:nvPr/>
        </p:nvSpPr>
        <p:spPr>
          <a:xfrm>
            <a:off x="9502362" y="4015966"/>
            <a:ext cx="1904463" cy="925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400" b="1"/>
              <a:t>Diagnóstico de problemas e soluções</a:t>
            </a:r>
            <a:endParaRPr lang="pt-PT" sz="1400" b="1">
              <a:ea typeface="Verdana"/>
            </a:endParaRPr>
          </a:p>
        </p:txBody>
      </p:sp>
      <p:pic>
        <p:nvPicPr>
          <p:cNvPr id="53" name="Imagem 13" descr="Uma imagem com ClipArt&#10;&#10;Descrição gerada automaticamente">
            <a:extLst>
              <a:ext uri="{FF2B5EF4-FFF2-40B4-BE49-F238E27FC236}">
                <a16:creationId xmlns:a16="http://schemas.microsoft.com/office/drawing/2014/main" id="{B9A39EE2-1C12-EB42-25E0-00A0E10D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80000">
            <a:off x="3377580" y="2884283"/>
            <a:ext cx="1029436" cy="1029962"/>
          </a:xfrm>
          <a:prstGeom prst="rect">
            <a:avLst/>
          </a:prstGeom>
        </p:spPr>
      </p:pic>
      <p:pic>
        <p:nvPicPr>
          <p:cNvPr id="54" name="Imagem 13" descr="Uma imagem com ClipArt&#10;&#10;Descrição gerada automaticamente">
            <a:extLst>
              <a:ext uri="{FF2B5EF4-FFF2-40B4-BE49-F238E27FC236}">
                <a16:creationId xmlns:a16="http://schemas.microsoft.com/office/drawing/2014/main" id="{5C4075D2-220D-2791-4C07-49BA0620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80000">
            <a:off x="7742458" y="2970801"/>
            <a:ext cx="1029436" cy="1029962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85D900E5-94EA-4DD2-C05F-C5854A4A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27" y="2254719"/>
            <a:ext cx="1396724" cy="1388176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E345610-31E1-BF0D-87B4-A37DE0842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049" y="2318575"/>
            <a:ext cx="1378045" cy="137883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DB00F2E0-3AC3-3519-3DFC-FC5986668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947" y="2161167"/>
            <a:ext cx="1574178" cy="1575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964B8E-12D9-47C0-A18F-BEE7E2AE2255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39049408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73FC-84E6-4AD7-AD49-001142DF8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A3ED-933C-4709-9C00-21CE99922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/>
              <a:t>Análise Interna - Entrevistas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675948-01EB-EFAA-F2E7-EA01F53A3539}"/>
              </a:ext>
            </a:extLst>
          </p:cNvPr>
          <p:cNvSpPr>
            <a:spLocks noChangeAspect="1"/>
          </p:cNvSpPr>
          <p:nvPr/>
        </p:nvSpPr>
        <p:spPr>
          <a:xfrm>
            <a:off x="5605453" y="1478099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F8DBEEF6-A452-BD04-AEAC-2AF329DBB951}"/>
              </a:ext>
            </a:extLst>
          </p:cNvPr>
          <p:cNvCxnSpPr/>
          <p:nvPr/>
        </p:nvCxnSpPr>
        <p:spPr>
          <a:xfrm>
            <a:off x="5826166" y="2647242"/>
            <a:ext cx="576064" cy="0"/>
          </a:xfrm>
          <a:prstGeom prst="line">
            <a:avLst/>
          </a:prstGeom>
          <a:ln w="571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CE3B48D-2C54-64F5-7CFF-A440F1348AC2}"/>
              </a:ext>
            </a:extLst>
          </p:cNvPr>
          <p:cNvSpPr>
            <a:spLocks noChangeAspect="1"/>
          </p:cNvSpPr>
          <p:nvPr/>
        </p:nvSpPr>
        <p:spPr>
          <a:xfrm>
            <a:off x="7205653" y="1478099"/>
            <a:ext cx="1029951" cy="1029951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51" name="Straight Connector 13">
            <a:extLst>
              <a:ext uri="{FF2B5EF4-FFF2-40B4-BE49-F238E27FC236}">
                <a16:creationId xmlns:a16="http://schemas.microsoft.com/office/drawing/2014/main" id="{FC786EFD-B823-90CF-F299-68B837154776}"/>
              </a:ext>
            </a:extLst>
          </p:cNvPr>
          <p:cNvCxnSpPr/>
          <p:nvPr/>
        </p:nvCxnSpPr>
        <p:spPr>
          <a:xfrm>
            <a:off x="7426366" y="2647242"/>
            <a:ext cx="576064" cy="0"/>
          </a:xfrm>
          <a:prstGeom prst="line">
            <a:avLst/>
          </a:prstGeom>
          <a:ln w="571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14C9CDE-258A-1C89-33AE-288D27DF5655}"/>
              </a:ext>
            </a:extLst>
          </p:cNvPr>
          <p:cNvSpPr>
            <a:spLocks noChangeAspect="1"/>
          </p:cNvSpPr>
          <p:nvPr/>
        </p:nvSpPr>
        <p:spPr>
          <a:xfrm>
            <a:off x="4068754" y="1478099"/>
            <a:ext cx="1029951" cy="1029951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B980F0C3-9669-F64B-AB17-EE2BAAA180A1}"/>
              </a:ext>
            </a:extLst>
          </p:cNvPr>
          <p:cNvCxnSpPr/>
          <p:nvPr/>
        </p:nvCxnSpPr>
        <p:spPr>
          <a:xfrm>
            <a:off x="4289465" y="2647242"/>
            <a:ext cx="576064" cy="0"/>
          </a:xfrm>
          <a:prstGeom prst="line">
            <a:avLst/>
          </a:prstGeom>
          <a:ln w="57150">
            <a:solidFill>
              <a:srgbClr val="6666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8">
            <a:extLst>
              <a:ext uri="{FF2B5EF4-FFF2-40B4-BE49-F238E27FC236}">
                <a16:creationId xmlns:a16="http://schemas.microsoft.com/office/drawing/2014/main" id="{C997E34C-412E-5843-3270-4F33FD602435}"/>
              </a:ext>
            </a:extLst>
          </p:cNvPr>
          <p:cNvSpPr/>
          <p:nvPr/>
        </p:nvSpPr>
        <p:spPr>
          <a:xfrm>
            <a:off x="2382080" y="1047925"/>
            <a:ext cx="7451554" cy="45230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22AF18B-23D0-683C-E0A2-15DB41303FD0}"/>
              </a:ext>
            </a:extLst>
          </p:cNvPr>
          <p:cNvSpPr>
            <a:spLocks noChangeAspect="1"/>
          </p:cNvSpPr>
          <p:nvPr/>
        </p:nvSpPr>
        <p:spPr>
          <a:xfrm>
            <a:off x="4770605" y="3688007"/>
            <a:ext cx="1029951" cy="1029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65020901-095C-41DB-145F-9C400DD7F761}"/>
              </a:ext>
            </a:extLst>
          </p:cNvPr>
          <p:cNvCxnSpPr>
            <a:cxnSpLocks/>
          </p:cNvCxnSpPr>
          <p:nvPr/>
        </p:nvCxnSpPr>
        <p:spPr>
          <a:xfrm>
            <a:off x="4991384" y="4857150"/>
            <a:ext cx="576064" cy="0"/>
          </a:xfrm>
          <a:prstGeom prst="line">
            <a:avLst/>
          </a:prstGeom>
          <a:ln w="571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B8858F7-2D52-C0B9-73A2-17640A869FEE}"/>
              </a:ext>
            </a:extLst>
          </p:cNvPr>
          <p:cNvSpPr>
            <a:spLocks noChangeAspect="1"/>
          </p:cNvSpPr>
          <p:nvPr/>
        </p:nvSpPr>
        <p:spPr>
          <a:xfrm>
            <a:off x="6371281" y="3688007"/>
            <a:ext cx="1029951" cy="1029951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74" name="Straight Connector 13">
            <a:extLst>
              <a:ext uri="{FF2B5EF4-FFF2-40B4-BE49-F238E27FC236}">
                <a16:creationId xmlns:a16="http://schemas.microsoft.com/office/drawing/2014/main" id="{F4D02C0C-5562-35FB-89E9-EAD2DE302FC0}"/>
              </a:ext>
            </a:extLst>
          </p:cNvPr>
          <p:cNvCxnSpPr>
            <a:cxnSpLocks/>
          </p:cNvCxnSpPr>
          <p:nvPr/>
        </p:nvCxnSpPr>
        <p:spPr>
          <a:xfrm>
            <a:off x="6592059" y="4857150"/>
            <a:ext cx="576064" cy="0"/>
          </a:xfrm>
          <a:prstGeom prst="line">
            <a:avLst/>
          </a:prstGeom>
          <a:ln w="571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80B1027-0D26-D4A1-47FB-7D4EB4420043}"/>
              </a:ext>
            </a:extLst>
          </p:cNvPr>
          <p:cNvSpPr>
            <a:spLocks noChangeAspect="1"/>
          </p:cNvSpPr>
          <p:nvPr/>
        </p:nvSpPr>
        <p:spPr>
          <a:xfrm>
            <a:off x="3233450" y="3688007"/>
            <a:ext cx="1029951" cy="1029951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76" name="Straight Connector 15">
            <a:extLst>
              <a:ext uri="{FF2B5EF4-FFF2-40B4-BE49-F238E27FC236}">
                <a16:creationId xmlns:a16="http://schemas.microsoft.com/office/drawing/2014/main" id="{A4043C03-EFC5-7FC6-6AD2-49134E51EB8A}"/>
              </a:ext>
            </a:extLst>
          </p:cNvPr>
          <p:cNvCxnSpPr>
            <a:cxnSpLocks/>
          </p:cNvCxnSpPr>
          <p:nvPr/>
        </p:nvCxnSpPr>
        <p:spPr>
          <a:xfrm>
            <a:off x="3454226" y="4857150"/>
            <a:ext cx="576064" cy="0"/>
          </a:xfrm>
          <a:prstGeom prst="line">
            <a:avLst/>
          </a:prstGeom>
          <a:ln w="57150">
            <a:solidFill>
              <a:srgbClr val="6666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D91F444-7D3F-D23F-C95E-9F2FEBCB6EDA}"/>
              </a:ext>
            </a:extLst>
          </p:cNvPr>
          <p:cNvSpPr>
            <a:spLocks noChangeAspect="1"/>
          </p:cNvSpPr>
          <p:nvPr/>
        </p:nvSpPr>
        <p:spPr>
          <a:xfrm>
            <a:off x="7966990" y="3701083"/>
            <a:ext cx="1029951" cy="1029951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>
              <a:solidFill>
                <a:schemeClr val="tx1"/>
              </a:solidFill>
            </a:endParaRPr>
          </a:p>
        </p:txBody>
      </p:sp>
      <p:cxnSp>
        <p:nvCxnSpPr>
          <p:cNvPr id="80" name="Straight Connector 15">
            <a:extLst>
              <a:ext uri="{FF2B5EF4-FFF2-40B4-BE49-F238E27FC236}">
                <a16:creationId xmlns:a16="http://schemas.microsoft.com/office/drawing/2014/main" id="{1EAD180D-50E9-3028-66DE-25B54FCC360C}"/>
              </a:ext>
            </a:extLst>
          </p:cNvPr>
          <p:cNvCxnSpPr>
            <a:cxnSpLocks/>
          </p:cNvCxnSpPr>
          <p:nvPr/>
        </p:nvCxnSpPr>
        <p:spPr>
          <a:xfrm>
            <a:off x="8187832" y="4870226"/>
            <a:ext cx="576064" cy="0"/>
          </a:xfrm>
          <a:prstGeom prst="line">
            <a:avLst/>
          </a:prstGeom>
          <a:ln w="57150">
            <a:solidFill>
              <a:srgbClr val="66666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9">
            <a:extLst>
              <a:ext uri="{FF2B5EF4-FFF2-40B4-BE49-F238E27FC236}">
                <a16:creationId xmlns:a16="http://schemas.microsoft.com/office/drawing/2014/main" id="{2F952189-27F4-4B30-8412-7A16258B1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3270" b="-1"/>
          <a:stretch/>
        </p:blipFill>
        <p:spPr>
          <a:xfrm>
            <a:off x="4103701" y="1516184"/>
            <a:ext cx="939800" cy="939776"/>
          </a:xfrm>
          <a:prstGeom prst="ellipse">
            <a:avLst/>
          </a:prstGeom>
        </p:spPr>
      </p:pic>
      <p:pic>
        <p:nvPicPr>
          <p:cNvPr id="86" name="Picture 13" descr="Uma imagem com homem&#10;&#10;Descrição gerada automaticamente">
            <a:extLst>
              <a:ext uri="{FF2B5EF4-FFF2-40B4-BE49-F238E27FC236}">
                <a16:creationId xmlns:a16="http://schemas.microsoft.com/office/drawing/2014/main" id="{939157D8-3202-A0C2-0664-ECA33E09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05" y="1528619"/>
            <a:ext cx="927739" cy="923632"/>
          </a:xfrm>
          <a:prstGeom prst="ellipse">
            <a:avLst/>
          </a:prstGeom>
        </p:spPr>
      </p:pic>
      <p:pic>
        <p:nvPicPr>
          <p:cNvPr id="88" name="Picture 15" descr="Uma imagem com texto, homem, pessoa, fato&#10;&#10;Descrição gerada automaticamente">
            <a:extLst>
              <a:ext uri="{FF2B5EF4-FFF2-40B4-BE49-F238E27FC236}">
                <a16:creationId xmlns:a16="http://schemas.microsoft.com/office/drawing/2014/main" id="{069C2407-AE96-84BA-BCCE-5C9B2B1B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166" y="1529884"/>
            <a:ext cx="942975" cy="914400"/>
          </a:xfrm>
          <a:prstGeom prst="ellipse">
            <a:avLst/>
          </a:prstGeom>
        </p:spPr>
      </p:pic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6298B942-77C7-26D3-156C-37C25E039B26}"/>
              </a:ext>
            </a:extLst>
          </p:cNvPr>
          <p:cNvSpPr txBox="1">
            <a:spLocks/>
          </p:cNvSpPr>
          <p:nvPr/>
        </p:nvSpPr>
        <p:spPr>
          <a:xfrm>
            <a:off x="3646251" y="2723122"/>
            <a:ext cx="187220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Rui Quintiliano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 DBD</a:t>
            </a:r>
            <a:endParaRPr lang="pt-PT"/>
          </a:p>
        </p:txBody>
      </p:sp>
      <p:pic>
        <p:nvPicPr>
          <p:cNvPr id="92" name="Picture 17" descr="Uma imagem com mulher, interior, sorriso, pessoa&#10;&#10;Descrição gerada automaticamente">
            <a:extLst>
              <a:ext uri="{FF2B5EF4-FFF2-40B4-BE49-F238E27FC236}">
                <a16:creationId xmlns:a16="http://schemas.microsoft.com/office/drawing/2014/main" id="{CDB5FBD6-C6ED-C5AA-5B3E-3579E7863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888" y="3728274"/>
            <a:ext cx="923925" cy="942975"/>
          </a:xfrm>
          <a:prstGeom prst="ellipse">
            <a:avLst/>
          </a:prstGeom>
        </p:spPr>
      </p:pic>
      <p:pic>
        <p:nvPicPr>
          <p:cNvPr id="94" name="Picture 23" descr="Uma imagem com homem, pessoa&#10;&#10;Descrição gerada automaticamente">
            <a:extLst>
              <a:ext uri="{FF2B5EF4-FFF2-40B4-BE49-F238E27FC236}">
                <a16:creationId xmlns:a16="http://schemas.microsoft.com/office/drawing/2014/main" id="{F81143CA-4C85-76FC-15D8-5E4452CE4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612" y="3734730"/>
            <a:ext cx="895350" cy="923925"/>
          </a:xfrm>
          <a:prstGeom prst="ellipse">
            <a:avLst/>
          </a:prstGeom>
        </p:spPr>
      </p:pic>
      <p:pic>
        <p:nvPicPr>
          <p:cNvPr id="96" name="Picture 19">
            <a:extLst>
              <a:ext uri="{FF2B5EF4-FFF2-40B4-BE49-F238E27FC236}">
                <a16:creationId xmlns:a16="http://schemas.microsoft.com/office/drawing/2014/main" id="{928F979C-F2BF-13BC-5C3B-5A3B52D78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074" y="3742873"/>
            <a:ext cx="923925" cy="904875"/>
          </a:xfrm>
          <a:prstGeom prst="ellipse">
            <a:avLst/>
          </a:prstGeom>
        </p:spPr>
      </p:pic>
      <p:pic>
        <p:nvPicPr>
          <p:cNvPr id="98" name="Picture 21" descr="Uma imagem com texto, homem, pessoa&#10;&#10;Descrição gerada automaticamente">
            <a:extLst>
              <a:ext uri="{FF2B5EF4-FFF2-40B4-BE49-F238E27FC236}">
                <a16:creationId xmlns:a16="http://schemas.microsoft.com/office/drawing/2014/main" id="{B4C367F6-0334-B37E-683F-5F28626B5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13" y="3769623"/>
            <a:ext cx="885825" cy="923925"/>
          </a:xfrm>
          <a:prstGeom prst="ellipse">
            <a:avLst/>
          </a:prstGeom>
        </p:spPr>
      </p:pic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21E51D32-E19C-1770-8890-952486B94A94}"/>
              </a:ext>
            </a:extLst>
          </p:cNvPr>
          <p:cNvSpPr txBox="1">
            <a:spLocks/>
          </p:cNvSpPr>
          <p:nvPr/>
        </p:nvSpPr>
        <p:spPr>
          <a:xfrm>
            <a:off x="5089852" y="2723122"/>
            <a:ext cx="204331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Jorge Guimarães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DCM</a:t>
            </a:r>
            <a:endParaRPr lang="pt-PT"/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24305DA5-7C5D-4C29-B52E-82C7509F5BBE}"/>
              </a:ext>
            </a:extLst>
          </p:cNvPr>
          <p:cNvSpPr txBox="1">
            <a:spLocks/>
          </p:cNvSpPr>
          <p:nvPr/>
        </p:nvSpPr>
        <p:spPr>
          <a:xfrm>
            <a:off x="6700588" y="2683893"/>
            <a:ext cx="204331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Bruno Carvalho 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Expo</a:t>
            </a:r>
            <a:endParaRPr lang="pt-PT"/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F65C33CE-4103-799F-A27B-95C29F414C33}"/>
              </a:ext>
            </a:extLst>
          </p:cNvPr>
          <p:cNvSpPr txBox="1">
            <a:spLocks/>
          </p:cNvSpPr>
          <p:nvPr/>
        </p:nvSpPr>
        <p:spPr>
          <a:xfrm>
            <a:off x="2801673" y="4929906"/>
            <a:ext cx="187220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err="1">
                <a:latin typeface="Verdana"/>
                <a:ea typeface="Verdana"/>
              </a:rPr>
              <a:t>Carmen</a:t>
            </a:r>
            <a:r>
              <a:rPr lang="pt-PT" sz="1200">
                <a:latin typeface="Verdana"/>
                <a:ea typeface="Verdana"/>
              </a:rPr>
              <a:t> Silva 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DI</a:t>
            </a:r>
            <a:endParaRPr lang="pt-PT"/>
          </a:p>
        </p:txBody>
      </p:sp>
      <p:sp>
        <p:nvSpPr>
          <p:cNvPr id="112" name="Text Placeholder 3">
            <a:extLst>
              <a:ext uri="{FF2B5EF4-FFF2-40B4-BE49-F238E27FC236}">
                <a16:creationId xmlns:a16="http://schemas.microsoft.com/office/drawing/2014/main" id="{6AF99687-1EFA-C801-0E88-4A942E156F3B}"/>
              </a:ext>
            </a:extLst>
          </p:cNvPr>
          <p:cNvSpPr txBox="1">
            <a:spLocks/>
          </p:cNvSpPr>
          <p:nvPr/>
        </p:nvSpPr>
        <p:spPr>
          <a:xfrm>
            <a:off x="4158606" y="4929906"/>
            <a:ext cx="2258664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Tiago Rodrigues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Chiado</a:t>
            </a:r>
            <a:endParaRPr lang="pt-PT"/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BFAC7DBB-4AEF-3659-215A-FDC4DF8AD26D}"/>
              </a:ext>
            </a:extLst>
          </p:cNvPr>
          <p:cNvSpPr txBox="1">
            <a:spLocks/>
          </p:cNvSpPr>
          <p:nvPr/>
        </p:nvSpPr>
        <p:spPr>
          <a:xfrm>
            <a:off x="5741164" y="4916828"/>
            <a:ext cx="2258664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Isabel Caetano 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DDN</a:t>
            </a:r>
            <a:endParaRPr lang="pt-PT"/>
          </a:p>
        </p:txBody>
      </p:sp>
      <p:sp>
        <p:nvSpPr>
          <p:cNvPr id="116" name="Text Placeholder 3">
            <a:extLst>
              <a:ext uri="{FF2B5EF4-FFF2-40B4-BE49-F238E27FC236}">
                <a16:creationId xmlns:a16="http://schemas.microsoft.com/office/drawing/2014/main" id="{0F6A2C33-2261-CDD3-5CD5-CA367CED5339}"/>
              </a:ext>
            </a:extLst>
          </p:cNvPr>
          <p:cNvSpPr txBox="1">
            <a:spLocks/>
          </p:cNvSpPr>
          <p:nvPr/>
        </p:nvSpPr>
        <p:spPr>
          <a:xfrm>
            <a:off x="7344133" y="4940829"/>
            <a:ext cx="2258664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Nuno Silva 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DSI</a:t>
            </a:r>
            <a:endParaRPr lang="pt-PT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24D63-ED32-40A7-A062-97877C250F6B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15596745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B6F375-3CA5-4558-D307-C86A1FFB2E7A}"/>
              </a:ext>
            </a:extLst>
          </p:cNvPr>
          <p:cNvSpPr/>
          <p:nvPr/>
        </p:nvSpPr>
        <p:spPr>
          <a:xfrm>
            <a:off x="6941852" y="2773790"/>
            <a:ext cx="4951205" cy="15872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73FC-84E6-4AD7-AD49-001142DF8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A3ED-933C-4709-9C00-21CE99922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 - Apresentação das áreas entrevistadas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BB303-3484-0E6A-1D7F-6807865D75C8}"/>
              </a:ext>
            </a:extLst>
          </p:cNvPr>
          <p:cNvSpPr txBox="1"/>
          <p:nvPr/>
        </p:nvSpPr>
        <p:spPr>
          <a:xfrm>
            <a:off x="1939572" y="1981866"/>
            <a:ext cx="4006870" cy="239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DDN - Direção Desenvolvimento Negócio 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626CE2-53D9-3F87-7311-21B42D122826}"/>
              </a:ext>
            </a:extLst>
          </p:cNvPr>
          <p:cNvSpPr txBox="1"/>
          <p:nvPr/>
        </p:nvSpPr>
        <p:spPr>
          <a:xfrm>
            <a:off x="2183919" y="2960436"/>
            <a:ext cx="3522604" cy="11798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>
                <a:ea typeface="Verdana"/>
              </a:rPr>
              <a:t>Serviços que registam mais queixas:</a:t>
            </a:r>
            <a:endParaRPr lang="pt-PT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Processo de contas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PT" sz="1000">
                <a:ea typeface="Verdana"/>
              </a:rPr>
              <a:t>Atendimento dos balcões e do </a:t>
            </a:r>
            <a:r>
              <a:rPr lang="pt-PT" sz="1000" err="1">
                <a:ea typeface="Verdana"/>
              </a:rPr>
              <a:t>Intouch</a:t>
            </a:r>
            <a:endParaRPr lang="pt-PT" sz="1000" err="1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Processo de crédito à habitação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70AFB10-5D06-D3D0-F2F0-0F5D97E259B6}"/>
              </a:ext>
            </a:extLst>
          </p:cNvPr>
          <p:cNvSpPr/>
          <p:nvPr/>
        </p:nvSpPr>
        <p:spPr>
          <a:xfrm>
            <a:off x="1978152" y="2789858"/>
            <a:ext cx="3943566" cy="1132252"/>
          </a:xfr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C46F3680-22C9-B1C8-7607-E294CFE7C070}"/>
              </a:ext>
            </a:extLst>
          </p:cNvPr>
          <p:cNvCxnSpPr/>
          <p:nvPr/>
        </p:nvCxnSpPr>
        <p:spPr>
          <a:xfrm flipV="1">
            <a:off x="5001170" y="3416942"/>
            <a:ext cx="1819488" cy="1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9">
            <a:extLst>
              <a:ext uri="{FF2B5EF4-FFF2-40B4-BE49-F238E27FC236}">
                <a16:creationId xmlns:a16="http://schemas.microsoft.com/office/drawing/2014/main" id="{00FA9000-AC45-2566-5C6A-96EFBAE1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4" y="2484626"/>
            <a:ext cx="923925" cy="904875"/>
          </a:xfrm>
          <a:prstGeom prst="ellipse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673068B-4BF7-04E2-E158-A089EBEEE51C}"/>
              </a:ext>
            </a:extLst>
          </p:cNvPr>
          <p:cNvSpPr txBox="1">
            <a:spLocks/>
          </p:cNvSpPr>
          <p:nvPr/>
        </p:nvSpPr>
        <p:spPr>
          <a:xfrm>
            <a:off x="-82658" y="3485822"/>
            <a:ext cx="177275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/>
              <a:t>Isabel Caetano - DDN</a:t>
            </a:r>
          </a:p>
        </p:txBody>
      </p:sp>
      <p:pic>
        <p:nvPicPr>
          <p:cNvPr id="29" name="Picture 17" descr="Uma imagem com mulher, interior, sorriso, senhora&#10;&#10;Descrição gerada automaticamente">
            <a:extLst>
              <a:ext uri="{FF2B5EF4-FFF2-40B4-BE49-F238E27FC236}">
                <a16:creationId xmlns:a16="http://schemas.microsoft.com/office/drawing/2014/main" id="{5E3B656E-28E6-B53B-3A97-2931C803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77" y="2876989"/>
            <a:ext cx="1036058" cy="942975"/>
          </a:xfrm>
          <a:prstGeom prst="ellipse">
            <a:avLst/>
          </a:prstGeom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F5C1465-F61F-1BB6-9EF3-DD2F5291CC82}"/>
              </a:ext>
            </a:extLst>
          </p:cNvPr>
          <p:cNvSpPr txBox="1">
            <a:spLocks/>
          </p:cNvSpPr>
          <p:nvPr/>
        </p:nvSpPr>
        <p:spPr>
          <a:xfrm>
            <a:off x="6828308" y="3884662"/>
            <a:ext cx="1872208" cy="2808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/>
              <a:t>Carmen Silva - DI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7C17FE6F-FC70-A020-2E27-E06485D6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33" y="2895712"/>
            <a:ext cx="895350" cy="923925"/>
          </a:xfrm>
          <a:prstGeom prst="ellipse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E02CC85-129A-FD94-64A5-A4C28F7B1C6A}"/>
              </a:ext>
            </a:extLst>
          </p:cNvPr>
          <p:cNvSpPr txBox="1">
            <a:spLocks/>
          </p:cNvSpPr>
          <p:nvPr/>
        </p:nvSpPr>
        <p:spPr>
          <a:xfrm>
            <a:off x="8368255" y="3867692"/>
            <a:ext cx="2258664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Tiago Rodrigues </a:t>
            </a:r>
            <a:endParaRPr lang="pt-PT"/>
          </a:p>
          <a:p>
            <a:pPr algn="ctr"/>
            <a:r>
              <a:rPr lang="pt-PT" sz="1200">
                <a:latin typeface="Verdana"/>
                <a:ea typeface="Verdana"/>
              </a:rPr>
              <a:t>Balcão do Chiado</a:t>
            </a:r>
            <a:endParaRPr lang="pt-PT"/>
          </a:p>
        </p:txBody>
      </p:sp>
      <p:pic>
        <p:nvPicPr>
          <p:cNvPr id="28" name="Picture 15">
            <a:extLst>
              <a:ext uri="{FF2B5EF4-FFF2-40B4-BE49-F238E27FC236}">
                <a16:creationId xmlns:a16="http://schemas.microsoft.com/office/drawing/2014/main" id="{BEF0EEEA-A34F-595F-EAFA-98E6A711B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1030" y="2903301"/>
            <a:ext cx="942975" cy="914400"/>
          </a:xfrm>
          <a:prstGeom prst="ellipse">
            <a:avLst/>
          </a:prstGeom>
        </p:spPr>
      </p:pic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7655595D-ED45-8F9B-B6CE-D89EE4599388}"/>
              </a:ext>
            </a:extLst>
          </p:cNvPr>
          <p:cNvSpPr txBox="1">
            <a:spLocks/>
          </p:cNvSpPr>
          <p:nvPr/>
        </p:nvSpPr>
        <p:spPr>
          <a:xfrm>
            <a:off x="10119047" y="3829760"/>
            <a:ext cx="204331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>
                <a:latin typeface="Verdana"/>
                <a:ea typeface="Verdana"/>
              </a:rPr>
              <a:t>Bruno Carvalho</a:t>
            </a:r>
          </a:p>
          <a:p>
            <a:pPr algn="ctr"/>
            <a:r>
              <a:rPr lang="pt-PT" sz="1200">
                <a:latin typeface="Verdana"/>
                <a:ea typeface="Verdana"/>
              </a:rPr>
              <a:t>Balcão da Expo</a:t>
            </a:r>
            <a:endParaRPr lang="pt-PT"/>
          </a:p>
        </p:txBody>
      </p:sp>
      <p:sp>
        <p:nvSpPr>
          <p:cNvPr id="5" name="Chaveta à esquerda 4">
            <a:extLst>
              <a:ext uri="{FF2B5EF4-FFF2-40B4-BE49-F238E27FC236}">
                <a16:creationId xmlns:a16="http://schemas.microsoft.com/office/drawing/2014/main" id="{CD4AE549-AEE5-9D66-C8A1-C3FBA1C7E6FC}"/>
              </a:ext>
            </a:extLst>
          </p:cNvPr>
          <p:cNvSpPr/>
          <p:nvPr/>
        </p:nvSpPr>
        <p:spPr>
          <a:xfrm>
            <a:off x="1688879" y="2563616"/>
            <a:ext cx="342451" cy="16491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1C01B-0B81-47A7-8DB5-7BB918B6085D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13560767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8759B3D-F4CF-3ED8-754F-2A73C568B8AF}"/>
              </a:ext>
            </a:extLst>
          </p:cNvPr>
          <p:cNvSpPr/>
          <p:nvPr/>
        </p:nvSpPr>
        <p:spPr>
          <a:xfrm>
            <a:off x="7914350" y="3668672"/>
            <a:ext cx="2048193" cy="1462639"/>
          </a:xfrm>
          <a:prstGeom prst="round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D18D409-FFF4-EB62-D12B-1E4D4F678ED8}"/>
              </a:ext>
            </a:extLst>
          </p:cNvPr>
          <p:cNvSpPr/>
          <p:nvPr/>
        </p:nvSpPr>
        <p:spPr>
          <a:xfrm>
            <a:off x="7881034" y="1900685"/>
            <a:ext cx="3331500" cy="1587236"/>
          </a:xfrm>
          <a:prstGeom prst="round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2204BA5-99DC-46F7-482B-4FB0C687A773}"/>
              </a:ext>
            </a:extLst>
          </p:cNvPr>
          <p:cNvSpPr/>
          <p:nvPr/>
        </p:nvSpPr>
        <p:spPr>
          <a:xfrm>
            <a:off x="1978082" y="2228861"/>
            <a:ext cx="3943566" cy="236311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73FC-84E6-4AD7-AD49-001142DF8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A3ED-933C-4709-9C00-21CE99922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 - Apresentação das áreas entrevistadas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BB303-3484-0E6A-1D7F-6807865D75C8}"/>
              </a:ext>
            </a:extLst>
          </p:cNvPr>
          <p:cNvSpPr txBox="1"/>
          <p:nvPr/>
        </p:nvSpPr>
        <p:spPr>
          <a:xfrm>
            <a:off x="1983147" y="1666054"/>
            <a:ext cx="4006870" cy="239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DDN - Direção Desenvolvimento Negócio 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626CE2-53D9-3F87-7311-21B42D122826}"/>
              </a:ext>
            </a:extLst>
          </p:cNvPr>
          <p:cNvSpPr txBox="1"/>
          <p:nvPr/>
        </p:nvSpPr>
        <p:spPr>
          <a:xfrm>
            <a:off x="2227494" y="1811971"/>
            <a:ext cx="3522604" cy="2975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/>
              <a:t>Desenvolvimento informático é um entrave, tanto no âmbito da BPI App, como do </a:t>
            </a:r>
            <a:r>
              <a:rPr lang="pt-PT" sz="1000" err="1"/>
              <a:t>Intouch</a:t>
            </a:r>
            <a:endParaRPr lang="pt-PT" sz="1000" err="1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Necessidade de inovação na área dos cartões de crédito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Complementar a pesquisa autónoma do cliente, com o atendimento para esclarecimento de dúvidas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Clientes sentem pouca proximidade com o banco, o que levanta oportunidades de melhoria nesse âmbito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DA61B654-4121-F3DB-9CB4-350C03963AAE}"/>
              </a:ext>
            </a:extLst>
          </p:cNvPr>
          <p:cNvCxnSpPr>
            <a:cxnSpLocks/>
          </p:cNvCxnSpPr>
          <p:nvPr/>
        </p:nvCxnSpPr>
        <p:spPr>
          <a:xfrm flipV="1">
            <a:off x="5949954" y="2550749"/>
            <a:ext cx="1721761" cy="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120D8878-81C2-8365-F16C-9B02AA866140}"/>
              </a:ext>
            </a:extLst>
          </p:cNvPr>
          <p:cNvCxnSpPr>
            <a:cxnSpLocks/>
          </p:cNvCxnSpPr>
          <p:nvPr/>
        </p:nvCxnSpPr>
        <p:spPr>
          <a:xfrm flipV="1">
            <a:off x="5952933" y="4266802"/>
            <a:ext cx="1723571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9">
            <a:extLst>
              <a:ext uri="{FF2B5EF4-FFF2-40B4-BE49-F238E27FC236}">
                <a16:creationId xmlns:a16="http://schemas.microsoft.com/office/drawing/2014/main" id="{00FA9000-AC45-2566-5C6A-96EFBAE1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4" y="2484626"/>
            <a:ext cx="923925" cy="904875"/>
          </a:xfrm>
          <a:prstGeom prst="ellipse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673068B-4BF7-04E2-E158-A089EBEEE51C}"/>
              </a:ext>
            </a:extLst>
          </p:cNvPr>
          <p:cNvSpPr txBox="1">
            <a:spLocks/>
          </p:cNvSpPr>
          <p:nvPr/>
        </p:nvSpPr>
        <p:spPr>
          <a:xfrm>
            <a:off x="-82658" y="3390770"/>
            <a:ext cx="1772753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/>
              <a:t>Isabel Caetano - DDN</a:t>
            </a:r>
          </a:p>
        </p:txBody>
      </p:sp>
      <p:pic>
        <p:nvPicPr>
          <p:cNvPr id="38" name="Picture 9">
            <a:extLst>
              <a:ext uri="{FF2B5EF4-FFF2-40B4-BE49-F238E27FC236}">
                <a16:creationId xmlns:a16="http://schemas.microsoft.com/office/drawing/2014/main" id="{379AF92C-C3CD-E86F-2A8B-DF12316D7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" t="3270" b="-1"/>
          <a:stretch/>
        </p:blipFill>
        <p:spPr>
          <a:xfrm>
            <a:off x="8258300" y="2019569"/>
            <a:ext cx="939800" cy="939776"/>
          </a:xfrm>
          <a:prstGeom prst="ellipse">
            <a:avLst/>
          </a:prstGeom>
        </p:spPr>
      </p:pic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3F50855E-41EE-5400-B99A-4C92A56CFDE2}"/>
              </a:ext>
            </a:extLst>
          </p:cNvPr>
          <p:cNvSpPr txBox="1">
            <a:spLocks/>
          </p:cNvSpPr>
          <p:nvPr/>
        </p:nvSpPr>
        <p:spPr>
          <a:xfrm>
            <a:off x="7824777" y="3027295"/>
            <a:ext cx="1872208" cy="2808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/>
              <a:t>Rui Quintiliano - DBD</a:t>
            </a:r>
          </a:p>
        </p:txBody>
      </p:sp>
      <p:pic>
        <p:nvPicPr>
          <p:cNvPr id="44" name="Picture 21">
            <a:extLst>
              <a:ext uri="{FF2B5EF4-FFF2-40B4-BE49-F238E27FC236}">
                <a16:creationId xmlns:a16="http://schemas.microsoft.com/office/drawing/2014/main" id="{BAAECF83-F941-9E08-21AB-A373A30B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218" y="2023871"/>
            <a:ext cx="885825" cy="923925"/>
          </a:xfrm>
          <a:prstGeom prst="ellipse">
            <a:avLst/>
          </a:prstGeom>
        </p:spPr>
      </p:pic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E19C32B1-A285-6B3A-7DBB-A0447FC2A023}"/>
              </a:ext>
            </a:extLst>
          </p:cNvPr>
          <p:cNvSpPr txBox="1">
            <a:spLocks/>
          </p:cNvSpPr>
          <p:nvPr/>
        </p:nvSpPr>
        <p:spPr>
          <a:xfrm>
            <a:off x="9293798" y="3027930"/>
            <a:ext cx="2258664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/>
              <a:t>Nuno Silva - DSI</a:t>
            </a:r>
          </a:p>
        </p:txBody>
      </p:sp>
      <p:pic>
        <p:nvPicPr>
          <p:cNvPr id="51" name="Picture 13">
            <a:extLst>
              <a:ext uri="{FF2B5EF4-FFF2-40B4-BE49-F238E27FC236}">
                <a16:creationId xmlns:a16="http://schemas.microsoft.com/office/drawing/2014/main" id="{572CA91D-9DD2-EBF3-96F3-472F7333F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11" y="3793927"/>
            <a:ext cx="942975" cy="971550"/>
          </a:xfrm>
          <a:prstGeom prst="ellipse">
            <a:avLst/>
          </a:prstGeom>
        </p:spPr>
      </p:pic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3F30318F-BEFC-6AEE-785C-BA9A48D78231}"/>
              </a:ext>
            </a:extLst>
          </p:cNvPr>
          <p:cNvSpPr txBox="1">
            <a:spLocks/>
          </p:cNvSpPr>
          <p:nvPr/>
        </p:nvSpPr>
        <p:spPr>
          <a:xfrm>
            <a:off x="7902765" y="4767730"/>
            <a:ext cx="2043311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216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baseline="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8017" indent="-288017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10000"/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630917" indent="-3429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990600" indent="-368300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4pPr>
            <a:lvl5pPr marL="917575" indent="339725" algn="l" defTabSz="91216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5pPr>
            <a:lvl6pPr marL="2508464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548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632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717" indent="-228042" algn="l" defTabSz="91216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/>
              <a:t>Jorge Guimarães - DCM</a:t>
            </a:r>
          </a:p>
        </p:txBody>
      </p:sp>
      <p:sp>
        <p:nvSpPr>
          <p:cNvPr id="5" name="Chaveta à esquerda 4">
            <a:extLst>
              <a:ext uri="{FF2B5EF4-FFF2-40B4-BE49-F238E27FC236}">
                <a16:creationId xmlns:a16="http://schemas.microsoft.com/office/drawing/2014/main" id="{CD4AE549-AEE5-9D66-C8A1-C3FBA1C7E6FC}"/>
              </a:ext>
            </a:extLst>
          </p:cNvPr>
          <p:cNvSpPr/>
          <p:nvPr/>
        </p:nvSpPr>
        <p:spPr>
          <a:xfrm>
            <a:off x="1741769" y="2155651"/>
            <a:ext cx="311325" cy="2502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165D3-0F3A-4846-88B5-07FEB0149E56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49987920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CA3ACD-E34E-5ADF-9C7F-FA3018D18788}"/>
              </a:ext>
            </a:extLst>
          </p:cNvPr>
          <p:cNvSpPr/>
          <p:nvPr/>
        </p:nvSpPr>
        <p:spPr>
          <a:xfrm>
            <a:off x="4568322" y="3937689"/>
            <a:ext cx="2875731" cy="174223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Maior dificuldade reportada é a escassez de recursos. </a:t>
            </a:r>
            <a:endParaRPr lang="pt-PT">
              <a:solidFill>
                <a:schemeClr val="tx1"/>
              </a:solidFill>
            </a:endParaRPr>
          </a:p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Obrigações legais e questões de </a:t>
            </a:r>
            <a:r>
              <a:rPr lang="pt-PT" sz="1000" err="1">
                <a:solidFill>
                  <a:schemeClr val="tx1"/>
                </a:solidFill>
                <a:ea typeface="Verdana"/>
              </a:rPr>
              <a:t>compliance</a:t>
            </a:r>
            <a:r>
              <a:rPr lang="pt-PT" sz="1000">
                <a:solidFill>
                  <a:schemeClr val="tx1"/>
                </a:solidFill>
                <a:ea typeface="Verdana"/>
              </a:rPr>
              <a:t> levam a atrasos da entrega do produto gerando descontentamento.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E4BB278-A572-FFAF-B57F-4F07061359DF}"/>
              </a:ext>
            </a:extLst>
          </p:cNvPr>
          <p:cNvSpPr/>
          <p:nvPr/>
        </p:nvSpPr>
        <p:spPr>
          <a:xfrm>
            <a:off x="442824" y="3945496"/>
            <a:ext cx="2919315" cy="17313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73FC-84E6-4AD7-AD49-001142DF8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7942" y="6226091"/>
            <a:ext cx="633595" cy="364466"/>
          </a:xfrm>
        </p:spPr>
        <p:txBody>
          <a:bodyPr/>
          <a:lstStyle/>
          <a:p>
            <a:fld id="{08789ED0-683C-4C95-BAE1-094AE5A57631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A3ED-933C-4709-9C00-21CE99922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- Apresentação das áreas entrevistadas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EE7B59-B603-DC4F-EDC3-E7FAFEA65F02}"/>
              </a:ext>
            </a:extLst>
          </p:cNvPr>
          <p:cNvSpPr txBox="1"/>
          <p:nvPr/>
        </p:nvSpPr>
        <p:spPr>
          <a:xfrm>
            <a:off x="466407" y="1436129"/>
            <a:ext cx="2904589" cy="31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DBD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37EA9F-C0EB-E4E3-CAD4-EB01AD12A4A2}"/>
              </a:ext>
            </a:extLst>
          </p:cNvPr>
          <p:cNvSpPr txBox="1"/>
          <p:nvPr/>
        </p:nvSpPr>
        <p:spPr>
          <a:xfrm>
            <a:off x="4571907" y="1474243"/>
            <a:ext cx="2795624" cy="31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DSI</a:t>
            </a:r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636987-E35E-B39D-A377-EEBA51730E5A}"/>
              </a:ext>
            </a:extLst>
          </p:cNvPr>
          <p:cNvSpPr txBox="1"/>
          <p:nvPr/>
        </p:nvSpPr>
        <p:spPr>
          <a:xfrm>
            <a:off x="683080" y="2030483"/>
            <a:ext cx="2411184" cy="3766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/>
              <a:t>Canal mais utilizado na perspetiva dos clientes particulares – BPI App</a:t>
            </a:r>
            <a:endParaRPr lang="pt-PT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/>
              <a:t>A principal aposta do banco a nível dos canais digitais é a BPI App</a:t>
            </a: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Geração Z é a faixa etária que mais utiliza os canais digitais, apesar todas os utilizarem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Não há ainda um mecanismo bem montado para dar aos clientes a informação e a expectativa de resolução de problemas nos canais digitais</a:t>
            </a: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No âmbito do crédito pessoal, há margem para melhoria da experiência do cliente</a:t>
            </a:r>
          </a:p>
          <a:p>
            <a:pPr marL="171450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8AFACDE-345E-B748-4021-63C9244801CA}"/>
              </a:ext>
            </a:extLst>
          </p:cNvPr>
          <p:cNvSpPr txBox="1"/>
          <p:nvPr/>
        </p:nvSpPr>
        <p:spPr>
          <a:xfrm>
            <a:off x="8494767" y="1468796"/>
            <a:ext cx="2817417" cy="31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DCM</a:t>
            </a:r>
            <a:endParaRPr lang="pt-PT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AD92EF3-CBFF-1F40-ECE6-48E56AE8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3270" b="-1"/>
          <a:stretch/>
        </p:blipFill>
        <p:spPr>
          <a:xfrm>
            <a:off x="3080201" y="1256931"/>
            <a:ext cx="779227" cy="751483"/>
          </a:xfrm>
          <a:prstGeom prst="ellipse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5EF56540-A17B-94D6-9661-D752FBE4C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10" y="1227188"/>
            <a:ext cx="734474" cy="738808"/>
          </a:xfrm>
          <a:prstGeom prst="ellipse">
            <a:avLst/>
          </a:prstGeom>
        </p:spPr>
      </p:pic>
      <p:pic>
        <p:nvPicPr>
          <p:cNvPr id="20" name="Picture 13">
            <a:extLst>
              <a:ext uri="{FF2B5EF4-FFF2-40B4-BE49-F238E27FC236}">
                <a16:creationId xmlns:a16="http://schemas.microsoft.com/office/drawing/2014/main" id="{DD8F7676-D297-61DB-8659-77B504D0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738" y="1234857"/>
            <a:ext cx="781859" cy="776891"/>
          </a:xfrm>
          <a:prstGeom prst="ellipse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76F25F6-D4B9-6039-9B6B-0D5BE8AC7A3E}"/>
              </a:ext>
            </a:extLst>
          </p:cNvPr>
          <p:cNvSpPr/>
          <p:nvPr/>
        </p:nvSpPr>
        <p:spPr>
          <a:xfrm>
            <a:off x="443481" y="2020843"/>
            <a:ext cx="2919315" cy="175312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51586A-46C5-A373-963D-8B0A6A7EF372}"/>
              </a:ext>
            </a:extLst>
          </p:cNvPr>
          <p:cNvSpPr/>
          <p:nvPr/>
        </p:nvSpPr>
        <p:spPr>
          <a:xfrm>
            <a:off x="4574450" y="2024255"/>
            <a:ext cx="2806618" cy="1749742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Canal de comunicação entre os pedidos do cliente interno e a DSI.</a:t>
            </a:r>
            <a:endParaRPr lang="pt-PT"/>
          </a:p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Cada equipa de desenvolvimento tem um gestor de soluções.</a:t>
            </a:r>
          </a:p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Pedidos do cliente interno são feitos no portal de clientes.</a:t>
            </a:r>
            <a:endParaRPr lang="pt-PT">
              <a:solidFill>
                <a:schemeClr val="tx1"/>
              </a:solidFill>
              <a:ea typeface="Verdana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F0FC416-D972-5448-9516-6F0425A88266}"/>
              </a:ext>
            </a:extLst>
          </p:cNvPr>
          <p:cNvSpPr/>
          <p:nvPr/>
        </p:nvSpPr>
        <p:spPr>
          <a:xfrm>
            <a:off x="8493207" y="3943046"/>
            <a:ext cx="2817514" cy="17279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Desde da queda do BES, a reputação da Banca tem vindo a diminuir.</a:t>
            </a:r>
            <a:endParaRPr lang="pt-PT">
              <a:solidFill>
                <a:schemeClr val="tx1"/>
              </a:solidFill>
            </a:endParaRPr>
          </a:p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Redes sociais como um canal de queixas.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C3ABA47-E6C5-97DA-4550-3D0B1813BD07}"/>
              </a:ext>
            </a:extLst>
          </p:cNvPr>
          <p:cNvSpPr/>
          <p:nvPr/>
        </p:nvSpPr>
        <p:spPr>
          <a:xfrm>
            <a:off x="8493293" y="2023282"/>
            <a:ext cx="2817514" cy="174974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Produtos com quais queixas: ATM, crédito Habitação e pessoal, app indisponível.</a:t>
            </a:r>
            <a:endParaRPr lang="pt-PT">
              <a:solidFill>
                <a:schemeClr val="tx1"/>
              </a:solidFill>
            </a:endParaRPr>
          </a:p>
          <a:p>
            <a:pPr marL="285750" indent="-285750" algn="just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Font typeface="Arial"/>
              <a:buChar char="•"/>
            </a:pPr>
            <a:r>
              <a:rPr lang="pt-PT" sz="1000">
                <a:solidFill>
                  <a:schemeClr val="tx1"/>
                </a:solidFill>
                <a:ea typeface="Verdana"/>
              </a:rPr>
              <a:t>BPI conta com 749 pontos num total de 1000 no Índice Global de Reputação.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EB20A-EC50-441F-A79F-200C8F6F6FBE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56467677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73FC-84E6-4AD7-AD49-001142DF8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E3BD7C7-D524-E199-EA55-D7686A9D5519}"/>
              </a:ext>
            </a:extLst>
          </p:cNvPr>
          <p:cNvSpPr/>
          <p:nvPr/>
        </p:nvSpPr>
        <p:spPr>
          <a:xfrm>
            <a:off x="119742" y="3639484"/>
            <a:ext cx="2995590" cy="21779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28D25A1-EECC-E918-73C7-C80B73BC1304}"/>
              </a:ext>
            </a:extLst>
          </p:cNvPr>
          <p:cNvSpPr/>
          <p:nvPr/>
        </p:nvSpPr>
        <p:spPr>
          <a:xfrm>
            <a:off x="3957066" y="3639481"/>
            <a:ext cx="3289789" cy="21779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27C3A7F-3F7A-9046-FC90-05DFBA26F6DF}"/>
              </a:ext>
            </a:extLst>
          </p:cNvPr>
          <p:cNvSpPr/>
          <p:nvPr/>
        </p:nvSpPr>
        <p:spPr>
          <a:xfrm>
            <a:off x="7997482" y="3942988"/>
            <a:ext cx="3548883" cy="18805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A3ED-933C-4709-9C00-21CE99922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- Apresentação das áreas entrevistadas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84B233-9BFD-1EB7-C468-B8AF4B7C1762}"/>
              </a:ext>
            </a:extLst>
          </p:cNvPr>
          <p:cNvSpPr txBox="1"/>
          <p:nvPr/>
        </p:nvSpPr>
        <p:spPr>
          <a:xfrm>
            <a:off x="121736" y="1610364"/>
            <a:ext cx="2991758" cy="31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Balcão Expo</a:t>
            </a:r>
            <a:endParaRPr lang="pt-PT"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759B5B-0FA3-C2BE-A50E-3CE2A6622094}"/>
              </a:ext>
            </a:extLst>
          </p:cNvPr>
          <p:cNvSpPr txBox="1"/>
          <p:nvPr/>
        </p:nvSpPr>
        <p:spPr>
          <a:xfrm>
            <a:off x="3979076" y="1615811"/>
            <a:ext cx="3285956" cy="31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Balcão Chiado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DF261E-B859-8678-7FA5-61BE8D109C71}"/>
              </a:ext>
            </a:extLst>
          </p:cNvPr>
          <p:cNvSpPr txBox="1"/>
          <p:nvPr/>
        </p:nvSpPr>
        <p:spPr>
          <a:xfrm>
            <a:off x="279415" y="1960563"/>
            <a:ext cx="2618212" cy="3949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/>
              <a:t>Clientes que mais recorrem ao balcão: clientes estrangeiros e clientes sénior</a:t>
            </a: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Crédito pessoal e crédito à habitação são os produtos mais procurados pelos clientes no balcão da Expo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Tem havido um aumento das queixas nos balcões devido ao aumento do tempo de resposta, causado pelo fecho de balcões, e ao fecho da Caixa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Fecho dos balcões deve ser acompanhado pelo reforço das equipas e o seu acompanhamento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Filiação dos clientes aos balcões traz entraves ao atendimento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86FBA9-5209-B20C-FAEE-86CFF40C1161}"/>
              </a:ext>
            </a:extLst>
          </p:cNvPr>
          <p:cNvSpPr txBox="1"/>
          <p:nvPr/>
        </p:nvSpPr>
        <p:spPr>
          <a:xfrm>
            <a:off x="4093707" y="1965859"/>
            <a:ext cx="2999582" cy="3795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/>
              <a:t>No balcão do Chiado não tem representatividade significativa de um determinado segmento de cliente</a:t>
            </a: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/>
              <a:t>Abertura de contas e crédito a empresas são os serviços mais procurados pelos clientes no balcão do Chiado</a:t>
            </a:r>
            <a:endParaRPr lang="pt-PT" sz="1000" err="1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Balcões agregadores de clientes de balcões que fecha, devem ser acompanhados por uma equipa 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Demora nas respostas e na resolução de problemas ao nível interno dificultam a gestão de situações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Qualidade do serviço é influenciada por questões legais e regulamentares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AA267B-878F-88B9-EC16-BE0AE44A628E}"/>
              </a:ext>
            </a:extLst>
          </p:cNvPr>
          <p:cNvSpPr txBox="1"/>
          <p:nvPr/>
        </p:nvSpPr>
        <p:spPr>
          <a:xfrm>
            <a:off x="8083826" y="1615815"/>
            <a:ext cx="3569259" cy="31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b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Direção </a:t>
            </a:r>
            <a:r>
              <a:rPr lang="pt-PT" sz="1600" b="1" err="1">
                <a:solidFill>
                  <a:srgbClr val="666666"/>
                </a:solidFill>
                <a:latin typeface="Verdana"/>
                <a:ea typeface="Verdana"/>
                <a:cs typeface="Arial"/>
              </a:rPr>
              <a:t>Intouch</a:t>
            </a:r>
            <a:endParaRPr lang="pt-PT" err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6BE284-6ED5-41E0-F3E5-78A4814A90F7}"/>
              </a:ext>
            </a:extLst>
          </p:cNvPr>
          <p:cNvSpPr txBox="1"/>
          <p:nvPr/>
        </p:nvSpPr>
        <p:spPr>
          <a:xfrm>
            <a:off x="8162572" y="1716016"/>
            <a:ext cx="315213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 err="1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 err="1"/>
              <a:t>Intouch</a:t>
            </a:r>
            <a:r>
              <a:rPr lang="pt-PT" sz="1000"/>
              <a:t> tem foco</a:t>
            </a:r>
            <a:r>
              <a:rPr lang="pt-PT" sz="1000">
                <a:ea typeface="+mn-lt"/>
                <a:cs typeface="+mn-lt"/>
              </a:rPr>
              <a:t> nos clientes dos 25 aos 70 anos, particulares com uso dos canais digitais, que não tenham qualquer tipo de transação ou contacto com os balcões nos últimos 6 meses. </a:t>
            </a: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Está em processo de desenvolvimento uma </a:t>
            </a:r>
            <a:r>
              <a:rPr lang="pt-PT" sz="1000" err="1">
                <a:ea typeface="Verdana"/>
              </a:rPr>
              <a:t>éplica</a:t>
            </a:r>
            <a:r>
              <a:rPr lang="pt-PT" sz="1000">
                <a:ea typeface="Verdana"/>
              </a:rPr>
              <a:t> do modelo </a:t>
            </a:r>
            <a:r>
              <a:rPr lang="pt-PT" sz="1000" err="1">
                <a:ea typeface="Verdana"/>
              </a:rPr>
              <a:t>Intouch</a:t>
            </a:r>
            <a:r>
              <a:rPr lang="pt-PT" sz="1000">
                <a:ea typeface="Verdana"/>
              </a:rPr>
              <a:t> para o segmento AGE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Verdana"/>
              </a:rPr>
              <a:t>Há alguma falta de autonomia para a realização de todas as operações remotamente</a:t>
            </a:r>
            <a:endParaRPr lang="pt-PT"/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A realização de questionários de satisfação mais perto da interação com o cliente pode ajudar na melhoria do atendimento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+mn-lt"/>
              <a:cs typeface="+mn-lt"/>
            </a:endParaRP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lang="pt-PT" sz="1000">
                <a:ea typeface="+mn-lt"/>
                <a:cs typeface="+mn-lt"/>
              </a:rPr>
              <a:t>Dificuldade na gestão das expectativas de resposta </a:t>
            </a:r>
          </a:p>
          <a:p>
            <a:pPr marL="171450" indent="-17145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pt-PT" sz="1000">
              <a:ea typeface="Verdana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CF993D-190F-8CD9-FB62-F1A4BB690015}"/>
              </a:ext>
            </a:extLst>
          </p:cNvPr>
          <p:cNvSpPr/>
          <p:nvPr/>
        </p:nvSpPr>
        <p:spPr>
          <a:xfrm>
            <a:off x="119873" y="2060227"/>
            <a:ext cx="2995590" cy="1414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4612E08F-D6A9-5A38-2D1A-8A1E0C83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48" y="1277359"/>
            <a:ext cx="781859" cy="739519"/>
          </a:xfrm>
          <a:prstGeom prst="ellipse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3401A7A-2BCB-7D0A-AAAB-EA1EE54726BC}"/>
              </a:ext>
            </a:extLst>
          </p:cNvPr>
          <p:cNvSpPr/>
          <p:nvPr/>
        </p:nvSpPr>
        <p:spPr>
          <a:xfrm>
            <a:off x="3956373" y="2059365"/>
            <a:ext cx="3301538" cy="1414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80FB1C92-B421-2AD9-02BD-CEDD874D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099" y="1277887"/>
            <a:ext cx="742372" cy="738808"/>
          </a:xfrm>
          <a:prstGeom prst="ellipse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EA5EFE7-A046-FDB9-8FA9-00243F1F0A8F}"/>
              </a:ext>
            </a:extLst>
          </p:cNvPr>
          <p:cNvSpPr/>
          <p:nvPr/>
        </p:nvSpPr>
        <p:spPr>
          <a:xfrm>
            <a:off x="8067939" y="2061623"/>
            <a:ext cx="3479099" cy="168549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pic>
        <p:nvPicPr>
          <p:cNvPr id="34" name="Picture 17" descr="Uma imagem com mulher, interior, sorriso, senhora&#10;&#10;Descrição gerada automaticamente">
            <a:extLst>
              <a:ext uri="{FF2B5EF4-FFF2-40B4-BE49-F238E27FC236}">
                <a16:creationId xmlns:a16="http://schemas.microsoft.com/office/drawing/2014/main" id="{7B4086FA-F91F-DBCC-AA21-3E7D0088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39" y="1250478"/>
            <a:ext cx="807237" cy="757800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6798F9-691C-4707-8886-D37171369F04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4655605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437353210"/>
              </p:ext>
            </p:extLst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0165-7CFC-4206-BB7D-C82F4A7CF1B6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114609756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20</a:t>
            </a:fld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508DA-20A0-29B3-AD4E-28EE5CC9245E}"/>
              </a:ext>
            </a:extLst>
          </p:cNvPr>
          <p:cNvSpPr/>
          <p:nvPr/>
        </p:nvSpPr>
        <p:spPr>
          <a:xfrm>
            <a:off x="4203416" y="3746467"/>
            <a:ext cx="6471504" cy="895709"/>
          </a:xfrm>
          <a:prstGeom prst="roundRect">
            <a:avLst/>
          </a:prstGeom>
          <a:solidFill>
            <a:srgbClr val="FF993A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8E104-A544-4D85-9262-AD7BE112B2B6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4451955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6587-12EF-4FA4-89EA-DC8F63816CAA}"/>
              </a:ext>
            </a:extLst>
          </p:cNvPr>
          <p:cNvSpPr/>
          <p:nvPr/>
        </p:nvSpPr>
        <p:spPr>
          <a:xfrm>
            <a:off x="0" y="1646130"/>
            <a:ext cx="3199805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– Problemas Digital</a:t>
            </a:r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05AEC9-CE3C-47FC-BD1D-6BB0F2DA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000">
            <a:off x="1269443" y="3163769"/>
            <a:ext cx="648533" cy="648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8AAC1-CF10-4302-820A-2F9FA50C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3" y="3546510"/>
            <a:ext cx="2204076" cy="22040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5F2465-A558-DC7D-10E1-8F4486361EAF}"/>
              </a:ext>
            </a:extLst>
          </p:cNvPr>
          <p:cNvSpPr txBox="1"/>
          <p:nvPr/>
        </p:nvSpPr>
        <p:spPr>
          <a:xfrm>
            <a:off x="3352803" y="1650675"/>
            <a:ext cx="3969002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Interface da app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49517B-C55F-6FE0-8973-934A7EF075AD}"/>
              </a:ext>
            </a:extLst>
          </p:cNvPr>
          <p:cNvSpPr txBox="1"/>
          <p:nvPr/>
        </p:nvSpPr>
        <p:spPr>
          <a:xfrm>
            <a:off x="3340568" y="2347637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Falta de autonomia na realização de operações</a:t>
            </a:r>
            <a:endParaRPr lang="pt-PT" sz="175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B151D1-66C3-5881-C2F5-40E5449629C0}"/>
              </a:ext>
            </a:extLst>
          </p:cNvPr>
          <p:cNvSpPr txBox="1"/>
          <p:nvPr/>
        </p:nvSpPr>
        <p:spPr>
          <a:xfrm>
            <a:off x="3337719" y="3011929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BAIXO Desenvolvimento informático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55803D-9BA1-6553-FC9D-6CE1BC222BC6}"/>
              </a:ext>
            </a:extLst>
          </p:cNvPr>
          <p:cNvSpPr txBox="1"/>
          <p:nvPr/>
        </p:nvSpPr>
        <p:spPr>
          <a:xfrm>
            <a:off x="3345782" y="3708892"/>
            <a:ext cx="3969002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App em baixo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DDAB1D5-3CB7-83EC-CF57-D4BE8D7D5215}"/>
              </a:ext>
            </a:extLst>
          </p:cNvPr>
          <p:cNvSpPr txBox="1"/>
          <p:nvPr/>
        </p:nvSpPr>
        <p:spPr>
          <a:xfrm>
            <a:off x="3353824" y="4384075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falha do </a:t>
            </a:r>
            <a:r>
              <a:rPr lang="pt-PT" sz="1000" cap="all" err="1">
                <a:ea typeface="Verdana"/>
              </a:rPr>
              <a:t>redirecionamento</a:t>
            </a:r>
            <a:r>
              <a:rPr lang="pt-PT" sz="1000" cap="all">
                <a:ea typeface="Verdana"/>
              </a:rPr>
              <a:t> especializado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38B1F2-EE34-D158-5E65-A79AC7BFF0A5}"/>
              </a:ext>
            </a:extLst>
          </p:cNvPr>
          <p:cNvSpPr txBox="1"/>
          <p:nvPr/>
        </p:nvSpPr>
        <p:spPr>
          <a:xfrm>
            <a:off x="3340076" y="5081037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Gestão de expectativas</a:t>
            </a:r>
            <a:endParaRPr lang="pt-PT" sz="175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0CCDC526-B13E-98E5-9CF5-EB737AE3A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389" y="1308084"/>
            <a:ext cx="718630" cy="682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8DEB0C-A3E1-4CF6-9EB7-BB7331C160AB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042052429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3953E73F-8B12-0822-205A-98357B1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34" y="831258"/>
            <a:ext cx="898338" cy="8982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22</a:t>
            </a:fld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6587-12EF-4FA4-89EA-DC8F63816CAA}"/>
              </a:ext>
            </a:extLst>
          </p:cNvPr>
          <p:cNvSpPr/>
          <p:nvPr/>
        </p:nvSpPr>
        <p:spPr>
          <a:xfrm>
            <a:off x="0" y="1646621"/>
            <a:ext cx="3199805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– Soluções Digital</a:t>
            </a:r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05AEC9-CE3C-47FC-BD1D-6BB0F2D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000">
            <a:off x="1269443" y="3164260"/>
            <a:ext cx="648533" cy="648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8AAC1-CF10-4302-820A-2F9FA50CD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3" y="3547001"/>
            <a:ext cx="2204076" cy="22040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5F2465-A558-DC7D-10E1-8F4486361EAF}"/>
              </a:ext>
            </a:extLst>
          </p:cNvPr>
          <p:cNvSpPr txBox="1"/>
          <p:nvPr/>
        </p:nvSpPr>
        <p:spPr>
          <a:xfrm>
            <a:off x="3339731" y="1651166"/>
            <a:ext cx="3969002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Interface da app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49517B-C55F-6FE0-8973-934A7EF075AD}"/>
              </a:ext>
            </a:extLst>
          </p:cNvPr>
          <p:cNvSpPr txBox="1"/>
          <p:nvPr/>
        </p:nvSpPr>
        <p:spPr>
          <a:xfrm>
            <a:off x="3327495" y="2348128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Falta de autonomia na realização de operações</a:t>
            </a:r>
            <a:endParaRPr lang="pt-PT" sz="175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B151D1-66C3-5881-C2F5-40E5449629C0}"/>
              </a:ext>
            </a:extLst>
          </p:cNvPr>
          <p:cNvSpPr txBox="1"/>
          <p:nvPr/>
        </p:nvSpPr>
        <p:spPr>
          <a:xfrm>
            <a:off x="3324646" y="3012420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BAIXO Desenvolvimento informático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55803D-9BA1-6553-FC9D-6CE1BC222BC6}"/>
              </a:ext>
            </a:extLst>
          </p:cNvPr>
          <p:cNvSpPr txBox="1"/>
          <p:nvPr/>
        </p:nvSpPr>
        <p:spPr>
          <a:xfrm>
            <a:off x="3332709" y="3709383"/>
            <a:ext cx="3969002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App em baixo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DDAB1D5-3CB7-83EC-CF57-D4BE8D7D5215}"/>
              </a:ext>
            </a:extLst>
          </p:cNvPr>
          <p:cNvSpPr txBox="1"/>
          <p:nvPr/>
        </p:nvSpPr>
        <p:spPr>
          <a:xfrm>
            <a:off x="3340751" y="4384566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falha do </a:t>
            </a:r>
            <a:r>
              <a:rPr lang="pt-PT" sz="1000" cap="all" err="1">
                <a:ea typeface="Verdana"/>
              </a:rPr>
              <a:t>redirecionamento</a:t>
            </a:r>
            <a:r>
              <a:rPr lang="pt-PT" sz="1000" cap="all">
                <a:ea typeface="Verdana"/>
              </a:rPr>
              <a:t> especializado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38B1F2-EE34-D158-5E65-A79AC7BFF0A5}"/>
              </a:ext>
            </a:extLst>
          </p:cNvPr>
          <p:cNvSpPr txBox="1"/>
          <p:nvPr/>
        </p:nvSpPr>
        <p:spPr>
          <a:xfrm>
            <a:off x="3327003" y="5081528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Gestão de expectativas</a:t>
            </a:r>
            <a:endParaRPr lang="pt-PT" sz="175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pic>
        <p:nvPicPr>
          <p:cNvPr id="19" name="Gráfico 19" descr="Seta Para a Direita com preenchimento sólido">
            <a:extLst>
              <a:ext uri="{FF2B5EF4-FFF2-40B4-BE49-F238E27FC236}">
                <a16:creationId xmlns:a16="http://schemas.microsoft.com/office/drawing/2014/main" id="{B135BC48-E9F6-546C-A2F6-06526C9D5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0807" y="1542896"/>
            <a:ext cx="587824" cy="783690"/>
          </a:xfrm>
          <a:prstGeom prst="rect">
            <a:avLst/>
          </a:prstGeom>
        </p:spPr>
      </p:pic>
      <p:pic>
        <p:nvPicPr>
          <p:cNvPr id="20" name="Gráfico 19" descr="Seta Para a Direita com preenchimento sólido">
            <a:extLst>
              <a:ext uri="{FF2B5EF4-FFF2-40B4-BE49-F238E27FC236}">
                <a16:creationId xmlns:a16="http://schemas.microsoft.com/office/drawing/2014/main" id="{41BEB21D-493A-941C-7D8F-20938B465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8188" y="2239858"/>
            <a:ext cx="587824" cy="783690"/>
          </a:xfrm>
          <a:prstGeom prst="rect">
            <a:avLst/>
          </a:prstGeom>
        </p:spPr>
      </p:pic>
      <p:pic>
        <p:nvPicPr>
          <p:cNvPr id="21" name="Gráfico 20" descr="Seta Para a Direita com preenchimento sólido">
            <a:extLst>
              <a:ext uri="{FF2B5EF4-FFF2-40B4-BE49-F238E27FC236}">
                <a16:creationId xmlns:a16="http://schemas.microsoft.com/office/drawing/2014/main" id="{FCD2AA16-25ED-C25D-2D33-DCA034309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5568" y="2904150"/>
            <a:ext cx="587824" cy="783690"/>
          </a:xfrm>
          <a:prstGeom prst="rect">
            <a:avLst/>
          </a:prstGeom>
        </p:spPr>
      </p:pic>
      <p:pic>
        <p:nvPicPr>
          <p:cNvPr id="22" name="Gráfico 21" descr="Seta Para a Direita com preenchimento sólido">
            <a:extLst>
              <a:ext uri="{FF2B5EF4-FFF2-40B4-BE49-F238E27FC236}">
                <a16:creationId xmlns:a16="http://schemas.microsoft.com/office/drawing/2014/main" id="{223910CA-0469-899D-3BED-E4F8A68B8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3845" y="3601112"/>
            <a:ext cx="587824" cy="783690"/>
          </a:xfrm>
          <a:prstGeom prst="rect">
            <a:avLst/>
          </a:prstGeom>
        </p:spPr>
      </p:pic>
      <p:pic>
        <p:nvPicPr>
          <p:cNvPr id="23" name="Gráfico 22" descr="Seta Para a Direita com preenchimento sólido">
            <a:extLst>
              <a:ext uri="{FF2B5EF4-FFF2-40B4-BE49-F238E27FC236}">
                <a16:creationId xmlns:a16="http://schemas.microsoft.com/office/drawing/2014/main" id="{603C6FB8-ED32-F9CA-7F5C-335F04367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224" y="4276294"/>
            <a:ext cx="587824" cy="783690"/>
          </a:xfrm>
          <a:prstGeom prst="rect">
            <a:avLst/>
          </a:prstGeom>
        </p:spPr>
      </p:pic>
      <p:pic>
        <p:nvPicPr>
          <p:cNvPr id="24" name="Gráfico 23" descr="Seta Para a Direita com preenchimento sólido">
            <a:extLst>
              <a:ext uri="{FF2B5EF4-FFF2-40B4-BE49-F238E27FC236}">
                <a16:creationId xmlns:a16="http://schemas.microsoft.com/office/drawing/2014/main" id="{59339D94-6A6F-340B-A98D-54BC499C1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8603" y="4973256"/>
            <a:ext cx="587824" cy="78369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1749C25-EDA9-80B9-3542-624AEECBB941}"/>
              </a:ext>
            </a:extLst>
          </p:cNvPr>
          <p:cNvSpPr txBox="1"/>
          <p:nvPr/>
        </p:nvSpPr>
        <p:spPr>
          <a:xfrm>
            <a:off x="8045819" y="1651166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Design mais intuitivo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F083C1F-0E9F-417A-39CA-1696292945E8}"/>
              </a:ext>
            </a:extLst>
          </p:cNvPr>
          <p:cNvSpPr txBox="1"/>
          <p:nvPr/>
        </p:nvSpPr>
        <p:spPr>
          <a:xfrm>
            <a:off x="8033844" y="2345317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PRIVILEGIAR ASSINATURAS DIGITAIS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6E9BFFC-0854-7A58-2F8B-4067467EA74E}"/>
              </a:ext>
            </a:extLst>
          </p:cNvPr>
          <p:cNvSpPr txBox="1"/>
          <p:nvPr/>
        </p:nvSpPr>
        <p:spPr>
          <a:xfrm>
            <a:off x="8036288" y="3012212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Investimento em recursos informáticos</a:t>
            </a:r>
            <a:endParaRPr lang="pt-PT" dirty="0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F3B997-55B1-B4B6-B9D6-069F4FDB4E06}"/>
              </a:ext>
            </a:extLst>
          </p:cNvPr>
          <p:cNvSpPr txBox="1"/>
          <p:nvPr/>
        </p:nvSpPr>
        <p:spPr>
          <a:xfrm>
            <a:off x="8026757" y="3693285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Monitorização </a:t>
            </a:r>
            <a:endParaRPr lang="pt-PT" sz="1750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6995CC4-8B84-4DB6-E3C9-F8F346FD4664}"/>
              </a:ext>
            </a:extLst>
          </p:cNvPr>
          <p:cNvSpPr txBox="1"/>
          <p:nvPr/>
        </p:nvSpPr>
        <p:spPr>
          <a:xfrm>
            <a:off x="8029203" y="4383027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Otimização do </a:t>
            </a:r>
            <a:r>
              <a:rPr lang="pt-PT" sz="1000" cap="all" dirty="0" err="1">
                <a:ea typeface="Verdana"/>
              </a:rPr>
              <a:t>redirecionamento</a:t>
            </a:r>
            <a:endParaRPr lang="pt-PT" sz="1000" cap="all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265CD4E-61EF-D08B-B14C-2B564DF0A40A}"/>
              </a:ext>
            </a:extLst>
          </p:cNvPr>
          <p:cNvSpPr txBox="1"/>
          <p:nvPr/>
        </p:nvSpPr>
        <p:spPr>
          <a:xfrm>
            <a:off x="8028106" y="5077178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Sistema de notificações e </a:t>
            </a:r>
            <a:r>
              <a:rPr lang="pt-PT" sz="1000" cap="all" err="1">
                <a:ea typeface="Verdana"/>
              </a:rPr>
              <a:t>chatbot</a:t>
            </a:r>
            <a:endParaRPr lang="pt-PT" err="1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5CE3D0-9743-48D7-BBD9-92CC2BC8DB76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182200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23</a:t>
            </a:fld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6587-12EF-4FA4-89EA-DC8F63816CAA}"/>
              </a:ext>
            </a:extLst>
          </p:cNvPr>
          <p:cNvSpPr/>
          <p:nvPr/>
        </p:nvSpPr>
        <p:spPr>
          <a:xfrm>
            <a:off x="0" y="1646130"/>
            <a:ext cx="3199805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– Problemas Balcões</a:t>
            </a:r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05AEC9-CE3C-47FC-BD1D-6BB0F2DA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000">
            <a:off x="1269443" y="3163769"/>
            <a:ext cx="648533" cy="648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8AAC1-CF10-4302-820A-2F9FA50C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3" y="3546510"/>
            <a:ext cx="2204076" cy="220407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90C6503-52A8-C285-E9AC-E1A8C262FDE5}"/>
              </a:ext>
            </a:extLst>
          </p:cNvPr>
          <p:cNvSpPr txBox="1"/>
          <p:nvPr/>
        </p:nvSpPr>
        <p:spPr>
          <a:xfrm>
            <a:off x="3351323" y="1461368"/>
            <a:ext cx="3969002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Escassez de colaboradores e Fecho dos balcões</a:t>
            </a:r>
            <a:endParaRPr lang="pt-PT" dirty="0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30EDB-DC8D-7711-0D58-A157416236BD}"/>
              </a:ext>
            </a:extLst>
          </p:cNvPr>
          <p:cNvSpPr txBox="1"/>
          <p:nvPr/>
        </p:nvSpPr>
        <p:spPr>
          <a:xfrm>
            <a:off x="3351521" y="2312434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Processo de abertura de contas e de </a:t>
            </a:r>
            <a:r>
              <a:rPr lang="pt-PT" sz="1000" cap="all" err="1">
                <a:ea typeface="Verdana"/>
              </a:rPr>
              <a:t>ch</a:t>
            </a:r>
            <a:endParaRPr lang="pt-PT" err="1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005B08-ED73-9317-9313-D8A9FCC77060}"/>
              </a:ext>
            </a:extLst>
          </p:cNvPr>
          <p:cNvSpPr txBox="1"/>
          <p:nvPr/>
        </p:nvSpPr>
        <p:spPr>
          <a:xfrm>
            <a:off x="3331850" y="3140610"/>
            <a:ext cx="3979917" cy="718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Falta de incentivo ao atendimento de clientes de outros balcões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89E685-8BFE-DA45-81C2-EDA7E97247F3}"/>
              </a:ext>
            </a:extLst>
          </p:cNvPr>
          <p:cNvSpPr txBox="1"/>
          <p:nvPr/>
        </p:nvSpPr>
        <p:spPr>
          <a:xfrm>
            <a:off x="3351048" y="4129043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Ineficiência de passagem transição digital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69BEDF-2E93-BE42-FC7D-3CD029B58F23}"/>
              </a:ext>
            </a:extLst>
          </p:cNvPr>
          <p:cNvSpPr txBox="1"/>
          <p:nvPr/>
        </p:nvSpPr>
        <p:spPr>
          <a:xfrm>
            <a:off x="3348405" y="4944263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Avaria de máquinas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pic>
        <p:nvPicPr>
          <p:cNvPr id="4" name="Imagem 3" descr="Uma imagem com texto, ClipArt&#10;&#10;Descrição gerada automaticamente">
            <a:extLst>
              <a:ext uri="{FF2B5EF4-FFF2-40B4-BE49-F238E27FC236}">
                <a16:creationId xmlns:a16="http://schemas.microsoft.com/office/drawing/2014/main" id="{1D95498E-1F32-91E5-2C2E-8D6424D8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39" y="1019727"/>
            <a:ext cx="718630" cy="682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42B4C8-4781-4846-97B0-180AFDC3EDC2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5360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Uma imagem com texto, ClipArt&#10;&#10;Descrição gerada automaticamente">
            <a:extLst>
              <a:ext uri="{FF2B5EF4-FFF2-40B4-BE49-F238E27FC236}">
                <a16:creationId xmlns:a16="http://schemas.microsoft.com/office/drawing/2014/main" id="{35111D5E-940F-ED52-3E05-F12395B3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39" y="554032"/>
            <a:ext cx="898338" cy="8982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6587-12EF-4FA4-89EA-DC8F63816CAA}"/>
              </a:ext>
            </a:extLst>
          </p:cNvPr>
          <p:cNvSpPr/>
          <p:nvPr/>
        </p:nvSpPr>
        <p:spPr>
          <a:xfrm>
            <a:off x="0" y="1646130"/>
            <a:ext cx="3199805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Análise Interna – Soluções Balcões</a:t>
            </a:r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05AEC9-CE3C-47FC-BD1D-6BB0F2D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000">
            <a:off x="1269443" y="3163769"/>
            <a:ext cx="648533" cy="648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8AAC1-CF10-4302-820A-2F9FA50CD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3" y="3546510"/>
            <a:ext cx="2204076" cy="2204076"/>
          </a:xfrm>
          <a:prstGeom prst="rect">
            <a:avLst/>
          </a:prstGeom>
        </p:spPr>
      </p:pic>
      <p:pic>
        <p:nvPicPr>
          <p:cNvPr id="4" name="Gráfico 19" descr="Seta Para a Direita com preenchimento sólido">
            <a:extLst>
              <a:ext uri="{FF2B5EF4-FFF2-40B4-BE49-F238E27FC236}">
                <a16:creationId xmlns:a16="http://schemas.microsoft.com/office/drawing/2014/main" id="{9900A7CD-B7C1-205B-97C7-8CA54DB45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0807" y="1361295"/>
            <a:ext cx="587824" cy="783690"/>
          </a:xfrm>
          <a:prstGeom prst="rect">
            <a:avLst/>
          </a:prstGeom>
        </p:spPr>
      </p:pic>
      <p:pic>
        <p:nvPicPr>
          <p:cNvPr id="8" name="Gráfico 7" descr="Seta Para a Direita com preenchimento sólido">
            <a:extLst>
              <a:ext uri="{FF2B5EF4-FFF2-40B4-BE49-F238E27FC236}">
                <a16:creationId xmlns:a16="http://schemas.microsoft.com/office/drawing/2014/main" id="{757F923A-0DCB-007F-DCB1-97399660D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8188" y="2198363"/>
            <a:ext cx="587824" cy="783690"/>
          </a:xfrm>
          <a:prstGeom prst="rect">
            <a:avLst/>
          </a:prstGeom>
        </p:spPr>
      </p:pic>
      <p:pic>
        <p:nvPicPr>
          <p:cNvPr id="16" name="Gráfico 15" descr="Seta Para a Direita com preenchimento sólido">
            <a:extLst>
              <a:ext uri="{FF2B5EF4-FFF2-40B4-BE49-F238E27FC236}">
                <a16:creationId xmlns:a16="http://schemas.microsoft.com/office/drawing/2014/main" id="{61618628-6B74-C747-2C6E-9CEE0C48A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3845" y="3089489"/>
            <a:ext cx="587824" cy="783690"/>
          </a:xfrm>
          <a:prstGeom prst="rect">
            <a:avLst/>
          </a:prstGeom>
        </p:spPr>
      </p:pic>
      <p:pic>
        <p:nvPicPr>
          <p:cNvPr id="25" name="Gráfico 24" descr="Seta Para a Direita com preenchimento sólido">
            <a:extLst>
              <a:ext uri="{FF2B5EF4-FFF2-40B4-BE49-F238E27FC236}">
                <a16:creationId xmlns:a16="http://schemas.microsoft.com/office/drawing/2014/main" id="{D31E9ED2-2C87-B187-D053-9BFDC4351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8603" y="4827402"/>
            <a:ext cx="587824" cy="78369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348994-FF2D-CC2C-9C75-6D0A35C6A810}"/>
              </a:ext>
            </a:extLst>
          </p:cNvPr>
          <p:cNvSpPr txBox="1"/>
          <p:nvPr/>
        </p:nvSpPr>
        <p:spPr>
          <a:xfrm>
            <a:off x="8068084" y="1366831"/>
            <a:ext cx="3969002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EQUIPA DE ACOMPANHAMENTO EM BALCÕES 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AGREGADORES</a:t>
            </a:r>
            <a:endParaRPr lang="pt-PT" dirty="0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+mn-lt"/>
              <a:cs typeface="+mn-l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49BBBD-7E59-C139-3EB7-B04826F2A121}"/>
              </a:ext>
            </a:extLst>
          </p:cNvPr>
          <p:cNvSpPr txBox="1"/>
          <p:nvPr/>
        </p:nvSpPr>
        <p:spPr>
          <a:xfrm>
            <a:off x="8071200" y="2317358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Simplificação dos processos de contratação</a:t>
            </a:r>
            <a:endParaRPr lang="pt-PT" sz="175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E68A7C0-50A4-5784-051B-E11235059C4C}"/>
              </a:ext>
            </a:extLst>
          </p:cNvPr>
          <p:cNvSpPr txBox="1"/>
          <p:nvPr/>
        </p:nvSpPr>
        <p:spPr>
          <a:xfrm>
            <a:off x="8065193" y="3202596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Reformulação do sistema de incentivos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A127B0C-AFDA-076E-3918-79FBB18E2A78}"/>
              </a:ext>
            </a:extLst>
          </p:cNvPr>
          <p:cNvSpPr txBox="1"/>
          <p:nvPr/>
        </p:nvSpPr>
        <p:spPr>
          <a:xfrm>
            <a:off x="8065939" y="4022121"/>
            <a:ext cx="3969002" cy="71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Educação do cliente e direcionamento para os canais digitais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pic>
        <p:nvPicPr>
          <p:cNvPr id="38" name="Gráfico 37" descr="Seta Para a Direita com preenchimento sólido">
            <a:extLst>
              <a:ext uri="{FF2B5EF4-FFF2-40B4-BE49-F238E27FC236}">
                <a16:creationId xmlns:a16="http://schemas.microsoft.com/office/drawing/2014/main" id="{D301676B-383D-DF6B-F3FA-351D549B1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4960" y="4020753"/>
            <a:ext cx="587824" cy="78369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5E645FE-8CB5-7ED2-0A7E-5D62412EA54B}"/>
              </a:ext>
            </a:extLst>
          </p:cNvPr>
          <p:cNvSpPr txBox="1"/>
          <p:nvPr/>
        </p:nvSpPr>
        <p:spPr>
          <a:xfrm>
            <a:off x="8063160" y="4943232"/>
            <a:ext cx="3969002" cy="564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Agilizar comunicação de avarias</a:t>
            </a:r>
            <a:endParaRPr lang="pt-PT" sz="1750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4A4A201-35EC-F1C0-0113-0BA05D63FA97}"/>
              </a:ext>
            </a:extLst>
          </p:cNvPr>
          <p:cNvSpPr txBox="1"/>
          <p:nvPr/>
        </p:nvSpPr>
        <p:spPr>
          <a:xfrm>
            <a:off x="3351323" y="1461368"/>
            <a:ext cx="3969002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Escassez de colaboradores e Fecho dos balcões</a:t>
            </a:r>
            <a:endParaRPr lang="pt-PT" dirty="0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9748273-7CE1-DFC2-62E1-406ED14D7B13}"/>
              </a:ext>
            </a:extLst>
          </p:cNvPr>
          <p:cNvSpPr txBox="1"/>
          <p:nvPr/>
        </p:nvSpPr>
        <p:spPr>
          <a:xfrm>
            <a:off x="3351521" y="2312434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Processo de abertura de contas e de </a:t>
            </a:r>
            <a:r>
              <a:rPr lang="pt-PT" sz="1000" cap="all" err="1">
                <a:ea typeface="Verdana"/>
              </a:rPr>
              <a:t>ch</a:t>
            </a:r>
            <a:endParaRPr lang="pt-PT" err="1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F4F8626-3373-379C-131C-6FCE342B792C}"/>
              </a:ext>
            </a:extLst>
          </p:cNvPr>
          <p:cNvSpPr txBox="1"/>
          <p:nvPr/>
        </p:nvSpPr>
        <p:spPr>
          <a:xfrm>
            <a:off x="3331850" y="3140610"/>
            <a:ext cx="3979917" cy="718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Falta de incentivo ao atendimento de clientes de outros balcões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589F34F-7E32-1560-470E-3D620C67C79F}"/>
              </a:ext>
            </a:extLst>
          </p:cNvPr>
          <p:cNvSpPr txBox="1"/>
          <p:nvPr/>
        </p:nvSpPr>
        <p:spPr>
          <a:xfrm>
            <a:off x="3351048" y="4129043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Ineficiência de passagem transição digital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DD37ACE-0B3F-65EA-4F28-1F010AA48A58}"/>
              </a:ext>
            </a:extLst>
          </p:cNvPr>
          <p:cNvSpPr txBox="1"/>
          <p:nvPr/>
        </p:nvSpPr>
        <p:spPr>
          <a:xfrm>
            <a:off x="3348405" y="4944263"/>
            <a:ext cx="3979898" cy="56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Avaria de máquinas</a:t>
            </a:r>
            <a:endParaRPr lang="pt-PT"/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26E7F-8AF3-4DA3-8AF0-15ED9804D5A4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91961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9CC8B9-D89F-49D3-A3E5-B9B154B91D5F}"/>
              </a:ext>
            </a:extLst>
          </p:cNvPr>
          <p:cNvSpPr/>
          <p:nvPr/>
        </p:nvSpPr>
        <p:spPr>
          <a:xfrm>
            <a:off x="8950960" y="1646130"/>
            <a:ext cx="3199805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/>
              <a:t>Soluções Adicionais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D4766-76E0-488B-B451-2A477C4BAB42}"/>
              </a:ext>
            </a:extLst>
          </p:cNvPr>
          <p:cNvSpPr txBox="1"/>
          <p:nvPr/>
        </p:nvSpPr>
        <p:spPr>
          <a:xfrm>
            <a:off x="704290" y="546245"/>
            <a:ext cx="8085061" cy="6165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aseline="0"/>
              <a:t>Considerando algumas recomendações da </a:t>
            </a:r>
            <a:r>
              <a:rPr lang="pt-PT" sz="1200" b="1" baseline="0"/>
              <a:t>Hitachi</a:t>
            </a:r>
            <a:r>
              <a:rPr lang="pt-PT" sz="1200" baseline="0"/>
              <a:t> é possível descrever algumas práticas passíveis</a:t>
            </a:r>
            <a:r>
              <a:rPr lang="pt-PT" sz="1200"/>
              <a:t> </a:t>
            </a:r>
            <a:endParaRPr lang="pt-PT" sz="1200" baseline="0"/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aseline="0"/>
              <a:t>de ser adotadas pelo BPI:</a:t>
            </a:r>
            <a:endParaRPr lang="pt-PT" sz="1200" baseline="0">
              <a:ea typeface="Verdana"/>
            </a:endParaRPr>
          </a:p>
          <a:p>
            <a:pPr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200"/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400" b="1"/>
              <a:t>       1. Foco no aumento da literacia financeira do cliente.</a:t>
            </a:r>
            <a:endParaRPr lang="pt-PT" sz="1400" b="1">
              <a:ea typeface="Verdan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pt-PT" sz="1400" b="1">
              <a:ea typeface="+mn-lt"/>
              <a:cs typeface="+mn-lt"/>
            </a:endParaRPr>
          </a:p>
          <a:p>
            <a:pPr marL="455930"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>
                <a:ea typeface="+mn-lt"/>
                <a:cs typeface="+mn-lt"/>
              </a:rPr>
              <a:t>2. Oportunidades self-service, através da melhoria das funcionalidades da app.</a:t>
            </a:r>
            <a:endParaRPr lang="pt-PT" sz="1200">
              <a:ea typeface="Verdana"/>
            </a:endParaRPr>
          </a:p>
          <a:p>
            <a:pPr marL="455930"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pt-PT" sz="1200">
              <a:solidFill>
                <a:srgbClr val="666666"/>
              </a:solidFill>
            </a:endParaRPr>
          </a:p>
          <a:p>
            <a:pPr marL="455930"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>
                <a:solidFill>
                  <a:srgbClr val="666666"/>
                </a:solidFill>
                <a:ea typeface="Verdana"/>
              </a:rPr>
              <a:t>3. Relação de proximidade com o cliente através de um </a:t>
            </a:r>
            <a:r>
              <a:rPr lang="pt-PT" sz="1200" err="1">
                <a:solidFill>
                  <a:srgbClr val="666666"/>
                </a:solidFill>
                <a:ea typeface="Verdana"/>
              </a:rPr>
              <a:t>omnicanal</a:t>
            </a:r>
            <a:r>
              <a:rPr lang="pt-PT" sz="1200">
                <a:solidFill>
                  <a:srgbClr val="666666"/>
                </a:solidFill>
                <a:ea typeface="Verdana"/>
              </a:rPr>
              <a:t>, feedback e avaliação do cliente e outras ferramentas que permitam detetar os padrões de comportamento do cliente.</a:t>
            </a:r>
            <a:endParaRPr lang="pt-PT" sz="120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/>
              <a:t>       </a:t>
            </a:r>
            <a:endParaRPr lang="pt-PT" sz="1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05AEC9-CE3C-47FC-BD1D-6BB0F2DA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721">
            <a:off x="10507858" y="3347954"/>
            <a:ext cx="849765" cy="84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2B26F-1C70-4907-A3E5-405E1CBC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160">
            <a:off x="9539871" y="3275134"/>
            <a:ext cx="997935" cy="9979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948982-6A0A-4799-8FBC-37240F87E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9374">
            <a:off x="9397191" y="4341348"/>
            <a:ext cx="1076886" cy="10768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92FC01-A0FB-444C-BA82-0F8A85850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47" y="4221023"/>
            <a:ext cx="997935" cy="1050490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E4003D68-DFEA-5ACF-B23F-E8481D78B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0000">
            <a:off x="6352976" y="2628119"/>
            <a:ext cx="512832" cy="500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DC6D86-BFD3-4E97-9A7F-0529C7775425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369436049"/>
      </p:ext>
    </p:extLst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26</a:t>
            </a:fld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508DA-20A0-29B3-AD4E-28EE5CC9245E}"/>
              </a:ext>
            </a:extLst>
          </p:cNvPr>
          <p:cNvSpPr/>
          <p:nvPr/>
        </p:nvSpPr>
        <p:spPr>
          <a:xfrm>
            <a:off x="4203416" y="4530590"/>
            <a:ext cx="6471504" cy="895709"/>
          </a:xfrm>
          <a:prstGeom prst="roundRect">
            <a:avLst/>
          </a:prstGeom>
          <a:solidFill>
            <a:srgbClr val="FF993A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2DCF1-8FE9-45FB-9410-AD340D5CCCAB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777901905"/>
      </p:ext>
    </p:extLst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1DA0D-D8C6-49A9-A985-3F6ED2A78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27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443D-18C8-4DD4-9323-44C39AC3DC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677108"/>
          </a:xfrm>
        </p:spPr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Foco de Investigação</a:t>
            </a:r>
          </a:p>
          <a:p>
            <a:r>
              <a:rPr lang="pt-PT" sz="14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Tomada de decisão</a:t>
            </a:r>
            <a:endParaRPr lang="pt-PT" sz="1400">
              <a:solidFill>
                <a:schemeClr val="tx1"/>
              </a:solidFill>
              <a:latin typeface="Verdana"/>
              <a:ea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3FDBD5-CCD7-6AF6-0CB9-67B6A16DFA98}"/>
              </a:ext>
            </a:extLst>
          </p:cNvPr>
          <p:cNvSpPr txBox="1"/>
          <p:nvPr/>
        </p:nvSpPr>
        <p:spPr>
          <a:xfrm>
            <a:off x="2352450" y="3626051"/>
            <a:ext cx="15988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VS</a:t>
            </a:r>
            <a:endParaRPr lang="pt-PT" sz="1000" cap="all" baseline="0" dirty="0" err="1">
              <a:ea typeface="Verdana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6889C0-07CB-A335-F49F-E1752A5CFC73}"/>
              </a:ext>
            </a:extLst>
          </p:cNvPr>
          <p:cNvGrpSpPr/>
          <p:nvPr/>
        </p:nvGrpSpPr>
        <p:grpSpPr>
          <a:xfrm>
            <a:off x="2527953" y="2075756"/>
            <a:ext cx="1261833" cy="1188303"/>
            <a:chOff x="4686517" y="1839930"/>
            <a:chExt cx="1088116" cy="108898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275178-5DA1-B923-8451-3D8FFC0B3BE6}"/>
                </a:ext>
              </a:extLst>
            </p:cNvPr>
            <p:cNvSpPr/>
            <p:nvPr/>
          </p:nvSpPr>
          <p:spPr>
            <a:xfrm>
              <a:off x="4686517" y="1839930"/>
              <a:ext cx="1088116" cy="1088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pic>
          <p:nvPicPr>
            <p:cNvPr id="6" name="Imagem 6">
              <a:extLst>
                <a:ext uri="{FF2B5EF4-FFF2-40B4-BE49-F238E27FC236}">
                  <a16:creationId xmlns:a16="http://schemas.microsoft.com/office/drawing/2014/main" id="{F4A1F1D5-C9B7-9A44-42CD-B939B52C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7804" y="1911366"/>
              <a:ext cx="992211" cy="1017549"/>
            </a:xfrm>
            <a:prstGeom prst="rect">
              <a:avLst/>
            </a:prstGeom>
          </p:spPr>
        </p:pic>
      </p:grpSp>
      <p:pic>
        <p:nvPicPr>
          <p:cNvPr id="9" name="Imagem 9">
            <a:extLst>
              <a:ext uri="{FF2B5EF4-FFF2-40B4-BE49-F238E27FC236}">
                <a16:creationId xmlns:a16="http://schemas.microsoft.com/office/drawing/2014/main" id="{3EF6B607-3118-FD9C-AD16-99CB1A47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06" y="4063115"/>
            <a:ext cx="1252787" cy="125342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5259B4B-5F3D-ACB2-24F5-9E58F1E06468}"/>
              </a:ext>
            </a:extLst>
          </p:cNvPr>
          <p:cNvSpPr txBox="1"/>
          <p:nvPr/>
        </p:nvSpPr>
        <p:spPr>
          <a:xfrm>
            <a:off x="1872690" y="1701812"/>
            <a:ext cx="2743200" cy="16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750" b="1"/>
              <a:t>DIGITAL OU BALCÃO?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CA9C9C-5288-8864-3AD0-A254582BF320}"/>
              </a:ext>
            </a:extLst>
          </p:cNvPr>
          <p:cNvSpPr txBox="1"/>
          <p:nvPr/>
        </p:nvSpPr>
        <p:spPr>
          <a:xfrm>
            <a:off x="6350275" y="1707115"/>
            <a:ext cx="4443152" cy="161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750" b="1">
                <a:ea typeface="Verdana"/>
              </a:rPr>
              <a:t>CLIENTE INTERNO OU EXTERNO?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4EAE36-CAD2-5F43-9331-098A7943218D}"/>
              </a:ext>
            </a:extLst>
          </p:cNvPr>
          <p:cNvSpPr txBox="1"/>
          <p:nvPr/>
        </p:nvSpPr>
        <p:spPr>
          <a:xfrm>
            <a:off x="7773753" y="3630722"/>
            <a:ext cx="15988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VS</a:t>
            </a:r>
            <a:endParaRPr lang="pt-PT" sz="1000" cap="all" baseline="0" dirty="0" err="1">
              <a:ea typeface="Verdana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CC9E9F-CBC2-96BB-D15F-4CCB36317CA7}"/>
              </a:ext>
            </a:extLst>
          </p:cNvPr>
          <p:cNvGrpSpPr/>
          <p:nvPr/>
        </p:nvGrpSpPr>
        <p:grpSpPr>
          <a:xfrm>
            <a:off x="7967572" y="4091569"/>
            <a:ext cx="1211696" cy="1203990"/>
            <a:chOff x="7967572" y="4091569"/>
            <a:chExt cx="1211696" cy="12039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45A986-AA98-89FC-2A18-C1BA24C3D979}"/>
                </a:ext>
              </a:extLst>
            </p:cNvPr>
            <p:cNvSpPr/>
            <p:nvPr/>
          </p:nvSpPr>
          <p:spPr>
            <a:xfrm>
              <a:off x="7967572" y="4099527"/>
              <a:ext cx="1211696" cy="1196032"/>
            </a:xfrm>
            <a:prstGeom prst="ellipse">
              <a:avLst/>
            </a:prstGeom>
            <a:solidFill>
              <a:srgbClr val="5085FE"/>
            </a:solidFill>
            <a:ln>
              <a:solidFill>
                <a:srgbClr val="5085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279D82BE-B189-C740-C703-63A7CE2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534" y="4091569"/>
              <a:ext cx="1124672" cy="1124806"/>
            </a:xfrm>
            <a:prstGeom prst="rect">
              <a:avLst/>
            </a:prstGeom>
          </p:spPr>
        </p:pic>
      </p:grpSp>
      <p:grpSp>
        <p:nvGrpSpPr>
          <p:cNvPr id="25" name="Group 11">
            <a:extLst>
              <a:ext uri="{FF2B5EF4-FFF2-40B4-BE49-F238E27FC236}">
                <a16:creationId xmlns:a16="http://schemas.microsoft.com/office/drawing/2014/main" id="{F04BAB2C-4DF9-08E8-F464-5A82DF35D582}"/>
              </a:ext>
            </a:extLst>
          </p:cNvPr>
          <p:cNvGrpSpPr/>
          <p:nvPr/>
        </p:nvGrpSpPr>
        <p:grpSpPr>
          <a:xfrm>
            <a:off x="7964616" y="2063977"/>
            <a:ext cx="1211696" cy="1196032"/>
            <a:chOff x="3120487" y="1374259"/>
            <a:chExt cx="1211696" cy="11960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FEBF4CD-4893-9A65-A065-6F97C415E64D}"/>
                </a:ext>
              </a:extLst>
            </p:cNvPr>
            <p:cNvSpPr/>
            <p:nvPr/>
          </p:nvSpPr>
          <p:spPr>
            <a:xfrm>
              <a:off x="3120487" y="1374259"/>
              <a:ext cx="1211696" cy="1196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765CF334-5D41-1DD3-4AEB-A935F196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922" y="1492538"/>
              <a:ext cx="896826" cy="89682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653182-6CDE-420E-8D8E-8BF12A9010A8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024030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1DA0D-D8C6-49A9-A985-3F6ED2A78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28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443D-18C8-4DD4-9323-44C39AC3DC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677108"/>
          </a:xfrm>
        </p:spPr>
        <p:txBody>
          <a:bodyPr/>
          <a:lstStyle/>
          <a:p>
            <a:r>
              <a:rPr lang="pt-PT">
                <a:latin typeface="Verdana"/>
                <a:ea typeface="Verdana"/>
                <a:cs typeface="Arial"/>
              </a:rPr>
              <a:t>Foco de Investigação</a:t>
            </a:r>
          </a:p>
          <a:p>
            <a:r>
              <a:rPr lang="pt-PT" sz="1400">
                <a:solidFill>
                  <a:schemeClr val="tx1"/>
                </a:solidFill>
                <a:latin typeface="Verdana"/>
                <a:ea typeface="Verdana"/>
                <a:cs typeface="Arial"/>
              </a:rPr>
              <a:t>Tomada de decisão</a:t>
            </a:r>
            <a:endParaRPr lang="pt-PT" sz="1400">
              <a:solidFill>
                <a:schemeClr val="tx1"/>
              </a:solidFill>
              <a:latin typeface="Verdana"/>
              <a:ea typeface="Verdana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6889C0-07CB-A335-F49F-E1752A5CFC73}"/>
              </a:ext>
            </a:extLst>
          </p:cNvPr>
          <p:cNvGrpSpPr/>
          <p:nvPr/>
        </p:nvGrpSpPr>
        <p:grpSpPr>
          <a:xfrm>
            <a:off x="937465" y="1890625"/>
            <a:ext cx="1261833" cy="1188303"/>
            <a:chOff x="4686517" y="1839930"/>
            <a:chExt cx="1088116" cy="108898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275178-5DA1-B923-8451-3D8FFC0B3BE6}"/>
                </a:ext>
              </a:extLst>
            </p:cNvPr>
            <p:cNvSpPr/>
            <p:nvPr/>
          </p:nvSpPr>
          <p:spPr>
            <a:xfrm>
              <a:off x="4686517" y="1839930"/>
              <a:ext cx="1088116" cy="10882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pic>
          <p:nvPicPr>
            <p:cNvPr id="6" name="Imagem 6">
              <a:extLst>
                <a:ext uri="{FF2B5EF4-FFF2-40B4-BE49-F238E27FC236}">
                  <a16:creationId xmlns:a16="http://schemas.microsoft.com/office/drawing/2014/main" id="{F4A1F1D5-C9B7-9A44-42CD-B939B52C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7804" y="1911366"/>
              <a:ext cx="992211" cy="1017549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259B4B-5F3D-ACB2-24F5-9E58F1E06468}"/>
              </a:ext>
            </a:extLst>
          </p:cNvPr>
          <p:cNvSpPr txBox="1"/>
          <p:nvPr/>
        </p:nvSpPr>
        <p:spPr>
          <a:xfrm>
            <a:off x="762178" y="1528190"/>
            <a:ext cx="1620884" cy="161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750" b="1"/>
              <a:t>DIGITAL</a:t>
            </a:r>
            <a:endParaRPr lang="pt-PT">
              <a:ea typeface="Verdana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CA9C9C-5288-8864-3AD0-A254582BF320}"/>
              </a:ext>
            </a:extLst>
          </p:cNvPr>
          <p:cNvSpPr txBox="1"/>
          <p:nvPr/>
        </p:nvSpPr>
        <p:spPr>
          <a:xfrm>
            <a:off x="642957" y="3898279"/>
            <a:ext cx="1947905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sz="1750" b="1">
                <a:ea typeface="Verdana"/>
              </a:rPr>
              <a:t>CLIENTE EXTERNO</a:t>
            </a:r>
            <a:endParaRPr lang="pt-PT">
              <a:ea typeface="Verdana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CC9E9F-CBC2-96BB-D15F-4CCB36317CA7}"/>
              </a:ext>
            </a:extLst>
          </p:cNvPr>
          <p:cNvGrpSpPr/>
          <p:nvPr/>
        </p:nvGrpSpPr>
        <p:grpSpPr>
          <a:xfrm>
            <a:off x="1006464" y="4505391"/>
            <a:ext cx="1211696" cy="1203990"/>
            <a:chOff x="7967572" y="4091569"/>
            <a:chExt cx="1211696" cy="12039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45A986-AA98-89FC-2A18-C1BA24C3D979}"/>
                </a:ext>
              </a:extLst>
            </p:cNvPr>
            <p:cNvSpPr/>
            <p:nvPr/>
          </p:nvSpPr>
          <p:spPr>
            <a:xfrm>
              <a:off x="7967572" y="4099527"/>
              <a:ext cx="1211696" cy="1196032"/>
            </a:xfrm>
            <a:prstGeom prst="ellipse">
              <a:avLst/>
            </a:prstGeom>
            <a:solidFill>
              <a:srgbClr val="5085FE"/>
            </a:solidFill>
            <a:ln>
              <a:solidFill>
                <a:srgbClr val="5085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279D82BE-B189-C740-C703-63A7CE2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534" y="4091569"/>
              <a:ext cx="1124672" cy="1124806"/>
            </a:xfrm>
            <a:prstGeom prst="rect">
              <a:avLst/>
            </a:prstGeom>
          </p:spPr>
        </p:pic>
      </p:grp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1B976760-6556-507B-49F9-5C23FFA4B6FD}"/>
              </a:ext>
            </a:extLst>
          </p:cNvPr>
          <p:cNvSpPr/>
          <p:nvPr/>
        </p:nvSpPr>
        <p:spPr>
          <a:xfrm>
            <a:off x="8081292" y="1355181"/>
            <a:ext cx="293733" cy="4345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CD56A2-333F-DA66-02E9-605B9943F52B}"/>
              </a:ext>
            </a:extLst>
          </p:cNvPr>
          <p:cNvSpPr txBox="1"/>
          <p:nvPr/>
        </p:nvSpPr>
        <p:spPr>
          <a:xfrm>
            <a:off x="3974020" y="2155782"/>
            <a:ext cx="3642114" cy="564257"/>
          </a:xfrm>
          <a:custGeom>
            <a:avLst/>
            <a:gdLst>
              <a:gd name="connsiteX0" fmla="*/ 0 w 3642114"/>
              <a:gd name="connsiteY0" fmla="*/ 0 h 564257"/>
              <a:gd name="connsiteX1" fmla="*/ 3642114 w 3642114"/>
              <a:gd name="connsiteY1" fmla="*/ 0 h 564257"/>
              <a:gd name="connsiteX2" fmla="*/ 3642114 w 3642114"/>
              <a:gd name="connsiteY2" fmla="*/ 564257 h 564257"/>
              <a:gd name="connsiteX3" fmla="*/ 0 w 3642114"/>
              <a:gd name="connsiteY3" fmla="*/ 564257 h 564257"/>
              <a:gd name="connsiteX4" fmla="*/ 0 w 3642114"/>
              <a:gd name="connsiteY4" fmla="*/ 0 h 5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114" h="564257" fill="none" extrusionOk="0">
                <a:moveTo>
                  <a:pt x="0" y="0"/>
                </a:moveTo>
                <a:cubicBezTo>
                  <a:pt x="668048" y="169854"/>
                  <a:pt x="2321559" y="22642"/>
                  <a:pt x="3642114" y="0"/>
                </a:cubicBezTo>
                <a:cubicBezTo>
                  <a:pt x="3652377" y="57445"/>
                  <a:pt x="3638122" y="501543"/>
                  <a:pt x="3642114" y="564257"/>
                </a:cubicBezTo>
                <a:cubicBezTo>
                  <a:pt x="2370064" y="509367"/>
                  <a:pt x="1338350" y="507416"/>
                  <a:pt x="0" y="564257"/>
                </a:cubicBezTo>
                <a:cubicBezTo>
                  <a:pt x="-33467" y="489976"/>
                  <a:pt x="-4487" y="269484"/>
                  <a:pt x="0" y="0"/>
                </a:cubicBezTo>
                <a:close/>
              </a:path>
              <a:path w="3642114" h="564257" stroke="0" extrusionOk="0">
                <a:moveTo>
                  <a:pt x="0" y="0"/>
                </a:moveTo>
                <a:cubicBezTo>
                  <a:pt x="1361864" y="-5923"/>
                  <a:pt x="2404002" y="142880"/>
                  <a:pt x="3642114" y="0"/>
                </a:cubicBezTo>
                <a:cubicBezTo>
                  <a:pt x="3635728" y="99573"/>
                  <a:pt x="3593498" y="383576"/>
                  <a:pt x="3642114" y="564257"/>
                </a:cubicBezTo>
                <a:cubicBezTo>
                  <a:pt x="2867851" y="613192"/>
                  <a:pt x="701394" y="600892"/>
                  <a:pt x="0" y="564257"/>
                </a:cubicBezTo>
                <a:cubicBezTo>
                  <a:pt x="5680" y="385348"/>
                  <a:pt x="4286" y="6058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6879107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FORTE APOSTA DO BANCO NA VERTENTE DIGITAL</a:t>
            </a:r>
            <a:endParaRPr lang="pt-PT" sz="1000" cap="all" dirty="0">
              <a:ea typeface="+mn-lt"/>
              <a:cs typeface="+mn-lt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+mn-lt"/>
              <a:cs typeface="+mn-lt"/>
            </a:endParaRPr>
          </a:p>
        </p:txBody>
      </p:sp>
      <p:sp>
        <p:nvSpPr>
          <p:cNvPr id="18" name="Chaveta à direita 17">
            <a:extLst>
              <a:ext uri="{FF2B5EF4-FFF2-40B4-BE49-F238E27FC236}">
                <a16:creationId xmlns:a16="http://schemas.microsoft.com/office/drawing/2014/main" id="{E3B92497-411C-FD21-FA51-A90C661568E0}"/>
              </a:ext>
            </a:extLst>
          </p:cNvPr>
          <p:cNvSpPr/>
          <p:nvPr/>
        </p:nvSpPr>
        <p:spPr>
          <a:xfrm>
            <a:off x="2927517" y="3859891"/>
            <a:ext cx="402695" cy="1839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903A1A7-1ACF-A385-008C-6B1815E30562}"/>
              </a:ext>
            </a:extLst>
          </p:cNvPr>
          <p:cNvSpPr txBox="1"/>
          <p:nvPr/>
        </p:nvSpPr>
        <p:spPr>
          <a:xfrm>
            <a:off x="3970843" y="1349918"/>
            <a:ext cx="3631217" cy="564257"/>
          </a:xfrm>
          <a:custGeom>
            <a:avLst/>
            <a:gdLst>
              <a:gd name="connsiteX0" fmla="*/ 0 w 3631217"/>
              <a:gd name="connsiteY0" fmla="*/ 0 h 564257"/>
              <a:gd name="connsiteX1" fmla="*/ 3631217 w 3631217"/>
              <a:gd name="connsiteY1" fmla="*/ 0 h 564257"/>
              <a:gd name="connsiteX2" fmla="*/ 3631217 w 3631217"/>
              <a:gd name="connsiteY2" fmla="*/ 564257 h 564257"/>
              <a:gd name="connsiteX3" fmla="*/ 0 w 3631217"/>
              <a:gd name="connsiteY3" fmla="*/ 564257 h 564257"/>
              <a:gd name="connsiteX4" fmla="*/ 0 w 3631217"/>
              <a:gd name="connsiteY4" fmla="*/ 0 h 5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217" h="564257" fill="none" extrusionOk="0">
                <a:moveTo>
                  <a:pt x="0" y="0"/>
                </a:moveTo>
                <a:cubicBezTo>
                  <a:pt x="386423" y="157824"/>
                  <a:pt x="1842905" y="-117993"/>
                  <a:pt x="3631217" y="0"/>
                </a:cubicBezTo>
                <a:cubicBezTo>
                  <a:pt x="3664077" y="224846"/>
                  <a:pt x="3646952" y="324999"/>
                  <a:pt x="3631217" y="564257"/>
                </a:cubicBezTo>
                <a:cubicBezTo>
                  <a:pt x="2920968" y="415909"/>
                  <a:pt x="1664054" y="613749"/>
                  <a:pt x="0" y="564257"/>
                </a:cubicBezTo>
                <a:cubicBezTo>
                  <a:pt x="37114" y="431410"/>
                  <a:pt x="5203" y="250347"/>
                  <a:pt x="0" y="0"/>
                </a:cubicBezTo>
                <a:close/>
              </a:path>
              <a:path w="3631217" h="564257" stroke="0" extrusionOk="0">
                <a:moveTo>
                  <a:pt x="0" y="0"/>
                </a:moveTo>
                <a:cubicBezTo>
                  <a:pt x="1504560" y="149753"/>
                  <a:pt x="2245689" y="113266"/>
                  <a:pt x="3631217" y="0"/>
                </a:cubicBezTo>
                <a:cubicBezTo>
                  <a:pt x="3613445" y="249254"/>
                  <a:pt x="3668941" y="409388"/>
                  <a:pt x="3631217" y="564257"/>
                </a:cubicBezTo>
                <a:cubicBezTo>
                  <a:pt x="2124313" y="494643"/>
                  <a:pt x="1603140" y="530798"/>
                  <a:pt x="0" y="564257"/>
                </a:cubicBezTo>
                <a:cubicBezTo>
                  <a:pt x="29074" y="381760"/>
                  <a:pt x="35810" y="22063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6769227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 PRINCIPAIS TENDÊNCIAS DE MERCADO</a:t>
            </a:r>
            <a:endParaRPr lang="pt-PT" sz="175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2D746FD-DB17-2823-8D9E-544A20D2BF0C}"/>
              </a:ext>
            </a:extLst>
          </p:cNvPr>
          <p:cNvSpPr txBox="1"/>
          <p:nvPr/>
        </p:nvSpPr>
        <p:spPr>
          <a:xfrm>
            <a:off x="3974020" y="4497144"/>
            <a:ext cx="3642114" cy="564257"/>
          </a:xfrm>
          <a:custGeom>
            <a:avLst/>
            <a:gdLst>
              <a:gd name="connsiteX0" fmla="*/ 0 w 3642114"/>
              <a:gd name="connsiteY0" fmla="*/ 0 h 564257"/>
              <a:gd name="connsiteX1" fmla="*/ 3642114 w 3642114"/>
              <a:gd name="connsiteY1" fmla="*/ 0 h 564257"/>
              <a:gd name="connsiteX2" fmla="*/ 3642114 w 3642114"/>
              <a:gd name="connsiteY2" fmla="*/ 564257 h 564257"/>
              <a:gd name="connsiteX3" fmla="*/ 0 w 3642114"/>
              <a:gd name="connsiteY3" fmla="*/ 564257 h 564257"/>
              <a:gd name="connsiteX4" fmla="*/ 0 w 3642114"/>
              <a:gd name="connsiteY4" fmla="*/ 0 h 5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114" h="564257" fill="none" extrusionOk="0">
                <a:moveTo>
                  <a:pt x="0" y="0"/>
                </a:moveTo>
                <a:cubicBezTo>
                  <a:pt x="542995" y="-151050"/>
                  <a:pt x="2643590" y="12012"/>
                  <a:pt x="3642114" y="0"/>
                </a:cubicBezTo>
                <a:cubicBezTo>
                  <a:pt x="3599586" y="260572"/>
                  <a:pt x="3643090" y="305662"/>
                  <a:pt x="3642114" y="564257"/>
                </a:cubicBezTo>
                <a:cubicBezTo>
                  <a:pt x="2368520" y="552125"/>
                  <a:pt x="773995" y="708320"/>
                  <a:pt x="0" y="564257"/>
                </a:cubicBezTo>
                <a:cubicBezTo>
                  <a:pt x="27397" y="498461"/>
                  <a:pt x="-18795" y="257362"/>
                  <a:pt x="0" y="0"/>
                </a:cubicBezTo>
                <a:close/>
              </a:path>
              <a:path w="3642114" h="564257" stroke="0" extrusionOk="0">
                <a:moveTo>
                  <a:pt x="0" y="0"/>
                </a:moveTo>
                <a:cubicBezTo>
                  <a:pt x="632510" y="-100740"/>
                  <a:pt x="2249121" y="-8007"/>
                  <a:pt x="3642114" y="0"/>
                </a:cubicBezTo>
                <a:cubicBezTo>
                  <a:pt x="3629868" y="91473"/>
                  <a:pt x="3650662" y="436350"/>
                  <a:pt x="3642114" y="564257"/>
                </a:cubicBezTo>
                <a:cubicBezTo>
                  <a:pt x="1825885" y="583859"/>
                  <a:pt x="720335" y="566760"/>
                  <a:pt x="0" y="564257"/>
                </a:cubicBezTo>
                <a:cubicBezTo>
                  <a:pt x="8335" y="356520"/>
                  <a:pt x="18761" y="1348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32254964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>
                <a:ea typeface="Verdana"/>
              </a:rPr>
              <a:t>Banco para as pessoas</a:t>
            </a: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>
              <a:ea typeface="Verdana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C73031-235D-7702-BB5F-575D88F48A85}"/>
              </a:ext>
            </a:extLst>
          </p:cNvPr>
          <p:cNvSpPr txBox="1"/>
          <p:nvPr/>
        </p:nvSpPr>
        <p:spPr>
          <a:xfrm>
            <a:off x="3972524" y="2961645"/>
            <a:ext cx="3642114" cy="718145"/>
          </a:xfrm>
          <a:custGeom>
            <a:avLst/>
            <a:gdLst>
              <a:gd name="connsiteX0" fmla="*/ 0 w 3642114"/>
              <a:gd name="connsiteY0" fmla="*/ 0 h 718145"/>
              <a:gd name="connsiteX1" fmla="*/ 3642114 w 3642114"/>
              <a:gd name="connsiteY1" fmla="*/ 0 h 718145"/>
              <a:gd name="connsiteX2" fmla="*/ 3642114 w 3642114"/>
              <a:gd name="connsiteY2" fmla="*/ 718145 h 718145"/>
              <a:gd name="connsiteX3" fmla="*/ 0 w 3642114"/>
              <a:gd name="connsiteY3" fmla="*/ 718145 h 718145"/>
              <a:gd name="connsiteX4" fmla="*/ 0 w 3642114"/>
              <a:gd name="connsiteY4" fmla="*/ 0 h 7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114" h="718145" fill="none" extrusionOk="0">
                <a:moveTo>
                  <a:pt x="0" y="0"/>
                </a:moveTo>
                <a:cubicBezTo>
                  <a:pt x="1332651" y="-149972"/>
                  <a:pt x="2438830" y="85198"/>
                  <a:pt x="3642114" y="0"/>
                </a:cubicBezTo>
                <a:cubicBezTo>
                  <a:pt x="3662168" y="167213"/>
                  <a:pt x="3697118" y="640170"/>
                  <a:pt x="3642114" y="718145"/>
                </a:cubicBezTo>
                <a:cubicBezTo>
                  <a:pt x="3156606" y="809521"/>
                  <a:pt x="1733045" y="712088"/>
                  <a:pt x="0" y="718145"/>
                </a:cubicBezTo>
                <a:cubicBezTo>
                  <a:pt x="-33236" y="567562"/>
                  <a:pt x="-18875" y="180779"/>
                  <a:pt x="0" y="0"/>
                </a:cubicBezTo>
                <a:close/>
              </a:path>
              <a:path w="3642114" h="718145" stroke="0" extrusionOk="0">
                <a:moveTo>
                  <a:pt x="0" y="0"/>
                </a:moveTo>
                <a:cubicBezTo>
                  <a:pt x="1779620" y="-113254"/>
                  <a:pt x="3020051" y="102601"/>
                  <a:pt x="3642114" y="0"/>
                </a:cubicBezTo>
                <a:cubicBezTo>
                  <a:pt x="3592333" y="244539"/>
                  <a:pt x="3683351" y="534143"/>
                  <a:pt x="3642114" y="718145"/>
                </a:cubicBezTo>
                <a:cubicBezTo>
                  <a:pt x="2715452" y="773955"/>
                  <a:pt x="465330" y="887103"/>
                  <a:pt x="0" y="718145"/>
                </a:cubicBezTo>
                <a:cubicBezTo>
                  <a:pt x="50657" y="505559"/>
                  <a:pt x="-26180" y="34385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dirty="0">
                <a:ea typeface="Verdana"/>
              </a:rPr>
              <a:t>INÚMERAS OPORTUNIDADES DE MELHORIA LEVANTADAS</a:t>
            </a:r>
            <a:endParaRPr lang="pt-PT" sz="1750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+mn-lt"/>
              <a:cs typeface="+mn-lt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414A5D9-8600-CC1E-7C00-39E7520BA172}"/>
              </a:ext>
            </a:extLst>
          </p:cNvPr>
          <p:cNvSpPr txBox="1"/>
          <p:nvPr/>
        </p:nvSpPr>
        <p:spPr>
          <a:xfrm>
            <a:off x="8789030" y="2422847"/>
            <a:ext cx="2639656" cy="902811"/>
          </a:xfrm>
          <a:custGeom>
            <a:avLst/>
            <a:gdLst>
              <a:gd name="connsiteX0" fmla="*/ 0 w 2639656"/>
              <a:gd name="connsiteY0" fmla="*/ 0 h 902811"/>
              <a:gd name="connsiteX1" fmla="*/ 659914 w 2639656"/>
              <a:gd name="connsiteY1" fmla="*/ 0 h 902811"/>
              <a:gd name="connsiteX2" fmla="*/ 1293431 w 2639656"/>
              <a:gd name="connsiteY2" fmla="*/ 0 h 902811"/>
              <a:gd name="connsiteX3" fmla="*/ 2006139 w 2639656"/>
              <a:gd name="connsiteY3" fmla="*/ 0 h 902811"/>
              <a:gd name="connsiteX4" fmla="*/ 2639656 w 2639656"/>
              <a:gd name="connsiteY4" fmla="*/ 0 h 902811"/>
              <a:gd name="connsiteX5" fmla="*/ 2639656 w 2639656"/>
              <a:gd name="connsiteY5" fmla="*/ 424321 h 902811"/>
              <a:gd name="connsiteX6" fmla="*/ 2639656 w 2639656"/>
              <a:gd name="connsiteY6" fmla="*/ 902811 h 902811"/>
              <a:gd name="connsiteX7" fmla="*/ 2006139 w 2639656"/>
              <a:gd name="connsiteY7" fmla="*/ 902811 h 902811"/>
              <a:gd name="connsiteX8" fmla="*/ 1372621 w 2639656"/>
              <a:gd name="connsiteY8" fmla="*/ 902811 h 902811"/>
              <a:gd name="connsiteX9" fmla="*/ 712707 w 2639656"/>
              <a:gd name="connsiteY9" fmla="*/ 902811 h 902811"/>
              <a:gd name="connsiteX10" fmla="*/ 0 w 2639656"/>
              <a:gd name="connsiteY10" fmla="*/ 902811 h 902811"/>
              <a:gd name="connsiteX11" fmla="*/ 0 w 2639656"/>
              <a:gd name="connsiteY11" fmla="*/ 469462 h 902811"/>
              <a:gd name="connsiteX12" fmla="*/ 0 w 2639656"/>
              <a:gd name="connsiteY12" fmla="*/ 0 h 90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9656" h="902811" fill="none" extrusionOk="0">
                <a:moveTo>
                  <a:pt x="0" y="0"/>
                </a:moveTo>
                <a:cubicBezTo>
                  <a:pt x="281029" y="-29062"/>
                  <a:pt x="407598" y="9020"/>
                  <a:pt x="659914" y="0"/>
                </a:cubicBezTo>
                <a:cubicBezTo>
                  <a:pt x="912230" y="-9020"/>
                  <a:pt x="1096505" y="-12636"/>
                  <a:pt x="1293431" y="0"/>
                </a:cubicBezTo>
                <a:cubicBezTo>
                  <a:pt x="1490357" y="12636"/>
                  <a:pt x="1655868" y="-14229"/>
                  <a:pt x="2006139" y="0"/>
                </a:cubicBezTo>
                <a:cubicBezTo>
                  <a:pt x="2356410" y="14229"/>
                  <a:pt x="2353750" y="-9609"/>
                  <a:pt x="2639656" y="0"/>
                </a:cubicBezTo>
                <a:cubicBezTo>
                  <a:pt x="2656584" y="105711"/>
                  <a:pt x="2655113" y="274342"/>
                  <a:pt x="2639656" y="424321"/>
                </a:cubicBezTo>
                <a:cubicBezTo>
                  <a:pt x="2624199" y="574300"/>
                  <a:pt x="2630518" y="774553"/>
                  <a:pt x="2639656" y="902811"/>
                </a:cubicBezTo>
                <a:cubicBezTo>
                  <a:pt x="2347437" y="879535"/>
                  <a:pt x="2318185" y="887678"/>
                  <a:pt x="2006139" y="902811"/>
                </a:cubicBezTo>
                <a:cubicBezTo>
                  <a:pt x="1694093" y="917944"/>
                  <a:pt x="1538022" y="895055"/>
                  <a:pt x="1372621" y="902811"/>
                </a:cubicBezTo>
                <a:cubicBezTo>
                  <a:pt x="1207220" y="910567"/>
                  <a:pt x="1032687" y="871057"/>
                  <a:pt x="712707" y="902811"/>
                </a:cubicBezTo>
                <a:cubicBezTo>
                  <a:pt x="392727" y="934565"/>
                  <a:pt x="347874" y="879983"/>
                  <a:pt x="0" y="902811"/>
                </a:cubicBezTo>
                <a:cubicBezTo>
                  <a:pt x="-20551" y="752740"/>
                  <a:pt x="18582" y="605271"/>
                  <a:pt x="0" y="469462"/>
                </a:cubicBezTo>
                <a:cubicBezTo>
                  <a:pt x="-18582" y="333653"/>
                  <a:pt x="-20747" y="215916"/>
                  <a:pt x="0" y="0"/>
                </a:cubicBezTo>
                <a:close/>
              </a:path>
              <a:path w="2639656" h="902811" stroke="0" extrusionOk="0">
                <a:moveTo>
                  <a:pt x="0" y="0"/>
                </a:moveTo>
                <a:cubicBezTo>
                  <a:pt x="253988" y="11929"/>
                  <a:pt x="374626" y="-4554"/>
                  <a:pt x="712707" y="0"/>
                </a:cubicBezTo>
                <a:cubicBezTo>
                  <a:pt x="1050788" y="4554"/>
                  <a:pt x="1124020" y="6483"/>
                  <a:pt x="1319828" y="0"/>
                </a:cubicBezTo>
                <a:cubicBezTo>
                  <a:pt x="1515636" y="-6483"/>
                  <a:pt x="1694552" y="15529"/>
                  <a:pt x="1979742" y="0"/>
                </a:cubicBezTo>
                <a:cubicBezTo>
                  <a:pt x="2264932" y="-15529"/>
                  <a:pt x="2336985" y="12018"/>
                  <a:pt x="2639656" y="0"/>
                </a:cubicBezTo>
                <a:cubicBezTo>
                  <a:pt x="2633114" y="132901"/>
                  <a:pt x="2659074" y="276229"/>
                  <a:pt x="2639656" y="460434"/>
                </a:cubicBezTo>
                <a:cubicBezTo>
                  <a:pt x="2620238" y="644639"/>
                  <a:pt x="2650433" y="695148"/>
                  <a:pt x="2639656" y="902811"/>
                </a:cubicBezTo>
                <a:cubicBezTo>
                  <a:pt x="2415085" y="884740"/>
                  <a:pt x="2201635" y="909458"/>
                  <a:pt x="2032535" y="902811"/>
                </a:cubicBezTo>
                <a:cubicBezTo>
                  <a:pt x="1863435" y="896164"/>
                  <a:pt x="1645628" y="918435"/>
                  <a:pt x="1399018" y="902811"/>
                </a:cubicBezTo>
                <a:cubicBezTo>
                  <a:pt x="1152408" y="887187"/>
                  <a:pt x="913985" y="887983"/>
                  <a:pt x="739104" y="902811"/>
                </a:cubicBezTo>
                <a:cubicBezTo>
                  <a:pt x="564223" y="917639"/>
                  <a:pt x="227304" y="934367"/>
                  <a:pt x="0" y="902811"/>
                </a:cubicBezTo>
                <a:cubicBezTo>
                  <a:pt x="17874" y="701947"/>
                  <a:pt x="6538" y="560892"/>
                  <a:pt x="0" y="451406"/>
                </a:cubicBezTo>
                <a:cubicBezTo>
                  <a:pt x="-6538" y="341921"/>
                  <a:pt x="2033" y="1469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311138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Verdan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sz="1600" b="1" cap="all" dirty="0">
                <a:ea typeface="Verdana"/>
              </a:rPr>
              <a:t>TRANSIÇÃO DIGITAL BANCÁRIA</a:t>
            </a:r>
            <a:endParaRPr lang="pt-PT" sz="1600" b="1" dirty="0">
              <a:ea typeface="Verdana"/>
            </a:endParaRPr>
          </a:p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dirty="0">
              <a:ea typeface="Verdana"/>
            </a:endParaRPr>
          </a:p>
        </p:txBody>
      </p:sp>
      <p:sp>
        <p:nvSpPr>
          <p:cNvPr id="28" name="Chaveta à direita 27">
            <a:extLst>
              <a:ext uri="{FF2B5EF4-FFF2-40B4-BE49-F238E27FC236}">
                <a16:creationId xmlns:a16="http://schemas.microsoft.com/office/drawing/2014/main" id="{C6DCD921-3D69-7E5C-4858-ABB8FE3FDF81}"/>
              </a:ext>
            </a:extLst>
          </p:cNvPr>
          <p:cNvSpPr/>
          <p:nvPr/>
        </p:nvSpPr>
        <p:spPr>
          <a:xfrm>
            <a:off x="2927517" y="1344235"/>
            <a:ext cx="402695" cy="23845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5FD0BE0D-4AEE-1F89-AE85-0CA45E440CC9}"/>
              </a:ext>
            </a:extLst>
          </p:cNvPr>
          <p:cNvCxnSpPr/>
          <p:nvPr/>
        </p:nvCxnSpPr>
        <p:spPr>
          <a:xfrm flipV="1">
            <a:off x="3323539" y="1663452"/>
            <a:ext cx="490143" cy="8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65FCD817-3B81-6334-9FAB-C5519E0F2AA7}"/>
              </a:ext>
            </a:extLst>
          </p:cNvPr>
          <p:cNvCxnSpPr>
            <a:cxnSpLocks/>
          </p:cNvCxnSpPr>
          <p:nvPr/>
        </p:nvCxnSpPr>
        <p:spPr>
          <a:xfrm flipV="1">
            <a:off x="3333254" y="2530659"/>
            <a:ext cx="588209" cy="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5770F10F-54FF-5E21-A7C1-ECF4A3F94A92}"/>
              </a:ext>
            </a:extLst>
          </p:cNvPr>
          <p:cNvCxnSpPr>
            <a:cxnSpLocks/>
          </p:cNvCxnSpPr>
          <p:nvPr/>
        </p:nvCxnSpPr>
        <p:spPr>
          <a:xfrm>
            <a:off x="3321770" y="2512117"/>
            <a:ext cx="555521" cy="8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C285EB2B-91A0-F3DF-F7C4-F0D4B4A01E7E}"/>
              </a:ext>
            </a:extLst>
          </p:cNvPr>
          <p:cNvCxnSpPr>
            <a:cxnSpLocks/>
          </p:cNvCxnSpPr>
          <p:nvPr/>
        </p:nvCxnSpPr>
        <p:spPr>
          <a:xfrm flipV="1">
            <a:off x="3223184" y="4771566"/>
            <a:ext cx="588209" cy="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5">
            <a:extLst>
              <a:ext uri="{FF2B5EF4-FFF2-40B4-BE49-F238E27FC236}">
                <a16:creationId xmlns:a16="http://schemas.microsoft.com/office/drawing/2014/main" id="{1051045F-C7E8-AC06-F41F-9AC2D43D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679" y="3509408"/>
            <a:ext cx="1329638" cy="1317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D37C66-F0D3-4FFD-9E35-7BF9BE206ABA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496862695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557451B-A591-4885-9164-F25CD58B7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29</a:t>
            </a:fld>
            <a:endParaRPr lang="pt-PT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AA96B1C6-EE98-49E8-AE45-26C4C8AA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55" y="1573336"/>
            <a:ext cx="2743391" cy="2743200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11D6DC45-C9CF-42B1-FD1D-7955199D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25" y="1573336"/>
            <a:ext cx="2743391" cy="2743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A78E8E6-3AB8-22D5-85EA-1396CF526DE5}"/>
              </a:ext>
            </a:extLst>
          </p:cNvPr>
          <p:cNvSpPr txBox="1"/>
          <p:nvPr/>
        </p:nvSpPr>
        <p:spPr>
          <a:xfrm>
            <a:off x="5721205" y="2943430"/>
            <a:ext cx="1077771" cy="328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8000" cap="all" dirty="0">
                <a:ea typeface="Verdana"/>
              </a:rPr>
              <a:t>&amp;</a:t>
            </a:r>
            <a:endParaRPr lang="pt-PT" sz="8000" cap="all" baseline="0" dirty="0" err="1">
              <a:ea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3F96A-C19B-4AD2-8EEA-6EBB4D42B1FD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53875892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508DA-20A0-29B3-AD4E-28EE5CC9245E}"/>
              </a:ext>
            </a:extLst>
          </p:cNvPr>
          <p:cNvSpPr/>
          <p:nvPr/>
        </p:nvSpPr>
        <p:spPr>
          <a:xfrm>
            <a:off x="4203416" y="628646"/>
            <a:ext cx="6471504" cy="895709"/>
          </a:xfrm>
          <a:prstGeom prst="roundRect">
            <a:avLst/>
          </a:prstGeom>
          <a:solidFill>
            <a:srgbClr val="FF993A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2311D-D1D4-4BDF-B45A-E2B023F662C6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111194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816659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DD104-B5FF-489A-B425-4021236B5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9F84-E860-424C-9615-6DEAA902E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F7AD228-7C60-4F7D-BB11-1871C8C9FBFE}"/>
              </a:ext>
            </a:extLst>
          </p:cNvPr>
          <p:cNvSpPr txBox="1">
            <a:spLocks/>
          </p:cNvSpPr>
          <p:nvPr/>
        </p:nvSpPr>
        <p:spPr>
          <a:xfrm>
            <a:off x="2443722" y="4788421"/>
            <a:ext cx="7272807" cy="1077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2857" rtl="0" eaLnBrk="1" latinLnBrk="0" hangingPunct="1">
              <a:defRPr sz="16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1pPr>
            <a:lvl2pPr marL="456427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57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284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713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140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69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998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1426" algn="l" defTabSz="912857" rtl="0" eaLnBrk="1" latinLnBrk="0" hangingPunct="1">
              <a:defRPr sz="1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Como pode o BPI aumentar a qualidade de serviço ao cliente?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EBC6DE2E-A4C2-3CE0-D653-C8BA75F52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73" t="-695" r="17727" b="55656"/>
          <a:stretch/>
        </p:blipFill>
        <p:spPr>
          <a:xfrm>
            <a:off x="736378" y="1656645"/>
            <a:ext cx="226342" cy="4161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3D00BA-77EB-7B78-10BF-671C00F72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73" t="-695" r="17727" b="55656"/>
          <a:stretch/>
        </p:blipFill>
        <p:spPr>
          <a:xfrm>
            <a:off x="2213090" y="5045089"/>
            <a:ext cx="226342" cy="416132"/>
          </a:xfrm>
          <a:prstGeom prst="rect">
            <a:avLst/>
          </a:prstGeom>
        </p:spPr>
      </p:pic>
      <p:pic>
        <p:nvPicPr>
          <p:cNvPr id="19" name="Imagem 19" descr="Uma imagem com luz, escuro, noite&#10;&#10;Descrição gerada automaticamente">
            <a:extLst>
              <a:ext uri="{FF2B5EF4-FFF2-40B4-BE49-F238E27FC236}">
                <a16:creationId xmlns:a16="http://schemas.microsoft.com/office/drawing/2014/main" id="{977BD7A7-6F93-F0E9-A994-E68F9E19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0000">
            <a:off x="538039" y="2276302"/>
            <a:ext cx="2045322" cy="2524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074A9-B1E1-F27A-79EB-2060A91A7845}"/>
              </a:ext>
            </a:extLst>
          </p:cNvPr>
          <p:cNvSpPr txBox="1"/>
          <p:nvPr/>
        </p:nvSpPr>
        <p:spPr>
          <a:xfrm>
            <a:off x="1273748" y="1266679"/>
            <a:ext cx="10612737" cy="2849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100" b="1" dirty="0">
                <a:ea typeface="Verdana"/>
              </a:rPr>
              <a:t>O BPI, </a:t>
            </a:r>
            <a:r>
              <a:rPr lang="en-US" sz="1100" b="1" dirty="0" err="1">
                <a:ea typeface="Verdana"/>
              </a:rPr>
              <a:t>originalmente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fundado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em</a:t>
            </a:r>
            <a:r>
              <a:rPr lang="en-US" sz="1100" b="1" dirty="0">
                <a:ea typeface="Verdana"/>
              </a:rPr>
              <a:t> 1981,  é </a:t>
            </a:r>
            <a:r>
              <a:rPr lang="en-US" sz="1100" b="1" dirty="0" err="1">
                <a:ea typeface="Verdana"/>
              </a:rPr>
              <a:t>uma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instituição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bancária</a:t>
            </a:r>
            <a:r>
              <a:rPr lang="en-US" sz="1100" b="1" dirty="0">
                <a:ea typeface="Verdana"/>
              </a:rPr>
              <a:t> </a:t>
            </a:r>
            <a:r>
              <a:rPr lang="en-US" sz="1100" b="1" dirty="0" err="1">
                <a:ea typeface="Verdana"/>
              </a:rPr>
              <a:t>portuguesa</a:t>
            </a:r>
            <a:r>
              <a:rPr lang="en-US" sz="1100" b="1" dirty="0">
                <a:ea typeface="Verdana"/>
              </a:rPr>
              <a:t>, que </a:t>
            </a:r>
            <a:r>
              <a:rPr lang="en-US" sz="1100" b="1" dirty="0" err="1">
                <a:ea typeface="Verdana"/>
              </a:rPr>
              <a:t>oferece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serviços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financeiros</a:t>
            </a:r>
            <a:r>
              <a:rPr lang="en-US" sz="1100" b="1" dirty="0">
                <a:ea typeface="Verdana"/>
              </a:rPr>
              <a:t> para </a:t>
            </a:r>
            <a:r>
              <a:rPr lang="en-US" sz="1100" b="1" dirty="0" err="1">
                <a:ea typeface="Verdana"/>
              </a:rPr>
              <a:t>diferentes</a:t>
            </a:r>
            <a:r>
              <a:rPr lang="en-US" sz="1100" b="1" dirty="0">
                <a:ea typeface="Verdana"/>
              </a:rPr>
              <a:t> </a:t>
            </a:r>
            <a:r>
              <a:rPr lang="en-US" sz="1100" b="1" dirty="0" err="1">
                <a:ea typeface="Verdana"/>
              </a:rPr>
              <a:t>segmentos</a:t>
            </a:r>
            <a:r>
              <a:rPr lang="en-US" sz="1100" b="1" dirty="0">
                <a:ea typeface="Verdana"/>
              </a:rPr>
              <a:t> de </a:t>
            </a:r>
            <a:r>
              <a:rPr lang="en-US" sz="1100" b="1" dirty="0" err="1">
                <a:ea typeface="Verdana"/>
              </a:rPr>
              <a:t>clientes</a:t>
            </a:r>
            <a:r>
              <a:rPr lang="en-US" sz="1100" b="1" dirty="0">
                <a:ea typeface="Verdana"/>
              </a:rPr>
              <a:t> :</a:t>
            </a:r>
            <a:endParaRPr lang="pt-PT" sz="1100" b="1" dirty="0">
              <a:ea typeface="Verdana"/>
            </a:endParaRPr>
          </a:p>
          <a:p>
            <a:pPr marL="228600" indent="-2286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100" cap="all" dirty="0">
                <a:solidFill>
                  <a:schemeClr val="accent1"/>
                </a:solidFill>
                <a:ea typeface="Verdana"/>
              </a:rPr>
              <a:t>Particulares</a:t>
            </a:r>
          </a:p>
          <a:p>
            <a:pPr marL="228600" indent="-2286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100" cap="all" dirty="0">
                <a:solidFill>
                  <a:schemeClr val="accent1"/>
                </a:solidFill>
                <a:ea typeface="Verdana"/>
              </a:rPr>
              <a:t> </a:t>
            </a:r>
            <a:r>
              <a:rPr lang="en-US" sz="1100" cap="all" dirty="0" err="1">
                <a:solidFill>
                  <a:schemeClr val="accent1"/>
                </a:solidFill>
                <a:ea typeface="Verdana"/>
              </a:rPr>
              <a:t>PremieR</a:t>
            </a:r>
            <a:endParaRPr lang="en-US" sz="1100" cap="all" dirty="0">
              <a:solidFill>
                <a:schemeClr val="accent1"/>
              </a:solidFill>
              <a:ea typeface="Verdana"/>
            </a:endParaRPr>
          </a:p>
          <a:p>
            <a:pPr marL="228600" indent="-2286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100" cap="all" dirty="0">
                <a:solidFill>
                  <a:schemeClr val="accent1"/>
                </a:solidFill>
                <a:ea typeface="Verdana"/>
              </a:rPr>
              <a:t> Private</a:t>
            </a:r>
          </a:p>
          <a:p>
            <a:pPr marL="228600" indent="-2286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100" cap="all" dirty="0">
                <a:solidFill>
                  <a:schemeClr val="accent1"/>
                </a:solidFill>
                <a:ea typeface="Verdana"/>
              </a:rPr>
              <a:t>wealth</a:t>
            </a:r>
          </a:p>
          <a:p>
            <a:pPr marL="228600" indent="-2286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100" cap="all" dirty="0">
                <a:solidFill>
                  <a:schemeClr val="accent1"/>
                </a:solidFill>
                <a:ea typeface="Verdana"/>
              </a:rPr>
              <a:t> </a:t>
            </a:r>
            <a:r>
              <a:rPr lang="en-US" sz="1100" cap="all" dirty="0" err="1">
                <a:solidFill>
                  <a:schemeClr val="accent1"/>
                </a:solidFill>
                <a:ea typeface="Verdana"/>
              </a:rPr>
              <a:t>Empresas</a:t>
            </a:r>
            <a:endParaRPr lang="en-US" sz="1100" cap="all" dirty="0">
              <a:solidFill>
                <a:schemeClr val="accent1"/>
              </a:solidFill>
              <a:ea typeface="Verdan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1000" cap="all">
              <a:ea typeface="Verdan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1000" cap="all">
              <a:ea typeface="Verdan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1000" cap="all">
              <a:ea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CFE50E-7D4C-1AF4-9D42-C8EBC13463DE}"/>
              </a:ext>
            </a:extLst>
          </p:cNvPr>
          <p:cNvSpPr txBox="1"/>
          <p:nvPr/>
        </p:nvSpPr>
        <p:spPr>
          <a:xfrm>
            <a:off x="2442544" y="3539346"/>
            <a:ext cx="8925160" cy="96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100" b="1">
                <a:ea typeface="Verdana"/>
              </a:rPr>
              <a:t>Neste sentido, e pela  presença significativa na banca nacional, torna-se importante conhecer detalhadamente os serviços e processos inerentes ao banco por forma a compreender quais desses podem ser melhorados de forma a garantir que o produto final oferecido ao cliente satisfaz plenamente os critérios de qualidade que este espera.</a:t>
            </a:r>
            <a:r>
              <a:rPr lang="pt-PT" sz="1000" b="1" cap="all">
                <a:ea typeface="Verdana"/>
              </a:rPr>
              <a:t> </a:t>
            </a:r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21ACF-9ADE-4656-A39C-AB60ABC8AC9B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10647796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/>
              <a:t>Introdução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9A895D-EAD2-494E-AB63-4F1786C9A79F}"/>
              </a:ext>
            </a:extLst>
          </p:cNvPr>
          <p:cNvGrpSpPr/>
          <p:nvPr/>
        </p:nvGrpSpPr>
        <p:grpSpPr>
          <a:xfrm>
            <a:off x="1503957" y="3728741"/>
            <a:ext cx="8784976" cy="1196032"/>
            <a:chOff x="1471613" y="1712564"/>
            <a:chExt cx="8784976" cy="11960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34640C3-00B7-4FEC-BF5D-85C75DBC6EC1}"/>
                </a:ext>
              </a:extLst>
            </p:cNvPr>
            <p:cNvSpPr/>
            <p:nvPr/>
          </p:nvSpPr>
          <p:spPr>
            <a:xfrm>
              <a:off x="1615629" y="1830843"/>
              <a:ext cx="8640960" cy="89682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6D7E6C-D9AF-423E-A1E0-D22FF2427A8A}"/>
                </a:ext>
              </a:extLst>
            </p:cNvPr>
            <p:cNvGrpSpPr/>
            <p:nvPr/>
          </p:nvGrpSpPr>
          <p:grpSpPr>
            <a:xfrm>
              <a:off x="1471613" y="1712564"/>
              <a:ext cx="1211696" cy="1196032"/>
              <a:chOff x="3120487" y="1374259"/>
              <a:chExt cx="1211696" cy="119603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ADF463-DCFD-42FC-A48A-900D48FC978A}"/>
                  </a:ext>
                </a:extLst>
              </p:cNvPr>
              <p:cNvSpPr/>
              <p:nvPr/>
            </p:nvSpPr>
            <p:spPr>
              <a:xfrm>
                <a:off x="3120487" y="1374259"/>
                <a:ext cx="1211696" cy="11960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  <a:spcBef>
                    <a:spcPts val="800"/>
                  </a:spcBef>
                  <a:spcAft>
                    <a:spcPts val="400"/>
                  </a:spcAft>
                </a:pPr>
                <a:endParaRPr lang="pt-PT" sz="1400" noProof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1CC477A-E8EF-4364-A6FB-75424048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922" y="1492538"/>
                <a:ext cx="896826" cy="896826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87205C4-1012-4B0F-A633-BE6E21F882CC}"/>
              </a:ext>
            </a:extLst>
          </p:cNvPr>
          <p:cNvSpPr txBox="1"/>
          <p:nvPr/>
        </p:nvSpPr>
        <p:spPr>
          <a:xfrm>
            <a:off x="2930833" y="4064600"/>
            <a:ext cx="705678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400" b="1">
                <a:solidFill>
                  <a:schemeClr val="accent3">
                    <a:lumMod val="75000"/>
                  </a:schemeClr>
                </a:solidFill>
              </a:rPr>
              <a:t>Cliente Interno: </a:t>
            </a:r>
            <a:r>
              <a:rPr lang="pt-PT" sz="1200"/>
              <a:t>Corresponde ao conjunto de colaboradores da instituição que desenvolve o seu trabalho com o propósito desta entregar o valor pretendido ao cliente externo. </a:t>
            </a:r>
            <a:endParaRPr lang="pt-PT" sz="1400" baseline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8643C-3E66-4754-9559-9E931CB52C27}"/>
              </a:ext>
            </a:extLst>
          </p:cNvPr>
          <p:cNvSpPr txBox="1"/>
          <p:nvPr/>
        </p:nvSpPr>
        <p:spPr>
          <a:xfrm>
            <a:off x="2942800" y="2128665"/>
            <a:ext cx="7056784" cy="533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400" b="1">
                <a:solidFill>
                  <a:schemeClr val="accent3">
                    <a:lumMod val="75000"/>
                  </a:schemeClr>
                </a:solidFill>
              </a:rPr>
              <a:t>Cliente Externo: </a:t>
            </a:r>
            <a:r>
              <a:rPr lang="pt-PT" sz="1200"/>
              <a:t>É</a:t>
            </a:r>
            <a:r>
              <a:rPr lang="pt-PT" sz="1200" baseline="0"/>
              <a:t> o foco da empresa. Aquele para os qual os serviços e produtos da empresa são desenvolvidos.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6B5C4BF-C649-F6EA-8E13-FDC634359840}"/>
              </a:ext>
            </a:extLst>
          </p:cNvPr>
          <p:cNvGrpSpPr/>
          <p:nvPr/>
        </p:nvGrpSpPr>
        <p:grpSpPr>
          <a:xfrm>
            <a:off x="1497764" y="1710637"/>
            <a:ext cx="8779503" cy="1203990"/>
            <a:chOff x="1497764" y="1710637"/>
            <a:chExt cx="8779503" cy="120399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74155D-DBAD-4274-9086-51F31ADC5B78}"/>
                </a:ext>
              </a:extLst>
            </p:cNvPr>
            <p:cNvSpPr/>
            <p:nvPr/>
          </p:nvSpPr>
          <p:spPr>
            <a:xfrm>
              <a:off x="1636307" y="1913647"/>
              <a:ext cx="8640960" cy="89682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D0D92BF5-E61C-12B3-531B-5FD7FCA6C09D}"/>
                </a:ext>
              </a:extLst>
            </p:cNvPr>
            <p:cNvGrpSpPr/>
            <p:nvPr/>
          </p:nvGrpSpPr>
          <p:grpSpPr>
            <a:xfrm>
              <a:off x="1497764" y="1710637"/>
              <a:ext cx="1211696" cy="1203990"/>
              <a:chOff x="7967572" y="4091569"/>
              <a:chExt cx="1211696" cy="12039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8CC497A-C170-D4C7-2245-A5CFE41AFDC1}"/>
                  </a:ext>
                </a:extLst>
              </p:cNvPr>
              <p:cNvSpPr/>
              <p:nvPr/>
            </p:nvSpPr>
            <p:spPr>
              <a:xfrm>
                <a:off x="7967572" y="4099527"/>
                <a:ext cx="1211696" cy="1196032"/>
              </a:xfrm>
              <a:prstGeom prst="ellipse">
                <a:avLst/>
              </a:prstGeom>
              <a:solidFill>
                <a:srgbClr val="5085FE"/>
              </a:solidFill>
              <a:ln>
                <a:solidFill>
                  <a:srgbClr val="5085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  <a:spcBef>
                    <a:spcPts val="800"/>
                  </a:spcBef>
                  <a:spcAft>
                    <a:spcPts val="400"/>
                  </a:spcAft>
                </a:pPr>
                <a:endParaRPr lang="pt-PT" sz="1400" noProof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FCE47588-F8F2-8C75-8155-C990D59B4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534" y="4091569"/>
                <a:ext cx="1124672" cy="1124806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14D93D-4618-4274-87C0-EE2140E0396E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254317254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1D1E4-8C63-4F34-B647-4CED76FDE304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4311873" y="680272"/>
          <a:ext cx="6265142" cy="46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93">
                  <a:extLst>
                    <a:ext uri="{9D8B030D-6E8A-4147-A177-3AD203B41FA5}">
                      <a16:colId xmlns:a16="http://schemas.microsoft.com/office/drawing/2014/main" val="2245640598"/>
                    </a:ext>
                  </a:extLst>
                </a:gridCol>
                <a:gridCol w="5322349">
                  <a:extLst>
                    <a:ext uri="{9D8B030D-6E8A-4147-A177-3AD203B41FA5}">
                      <a16:colId xmlns:a16="http://schemas.microsoft.com/office/drawing/2014/main" val="3691785324"/>
                    </a:ext>
                  </a:extLst>
                </a:gridCol>
              </a:tblGrid>
              <a:tr h="782204">
                <a:tc>
                  <a:txBody>
                    <a:bodyPr/>
                    <a:lstStyle/>
                    <a:p>
                      <a:pPr marL="0" marR="0" lvl="0" indent="0" algn="ctr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0" lvl="0" indent="0" algn="l" defTabSz="9121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Introdução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63214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- </a:t>
                      </a:r>
                      <a:r>
                        <a:rPr lang="pt-PT" sz="2000" b="1" dirty="0" err="1">
                          <a:solidFill>
                            <a:srgbClr val="666666"/>
                          </a:solidFill>
                        </a:rPr>
                        <a:t>Benchmark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67277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>
                        <a:tabLst>
                          <a:tab pos="449263" algn="l"/>
                        </a:tabLst>
                      </a:pPr>
                      <a:r>
                        <a:rPr lang="pt-PT" sz="2000" b="1" dirty="0">
                          <a:solidFill>
                            <a:srgbClr val="666666"/>
                          </a:solidFill>
                        </a:rPr>
                        <a:t>Análise Externa – Análise SWOT</a:t>
                      </a:r>
                      <a:endParaRPr lang="pt-PT" sz="1200" b="0" dirty="0">
                        <a:solidFill>
                          <a:srgbClr val="666666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7665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- Entrevistas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069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indent="0" algn="l" defTabSz="912168" rtl="0" eaLnBrk="1" latinLnBrk="0" hangingPunct="1">
                        <a:tabLst>
                          <a:tab pos="449263" algn="l"/>
                        </a:tabLst>
                      </a:pPr>
                      <a:r>
                        <a:rPr lang="pt-PT" sz="20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Análise Interna – Problemas e Soluções</a:t>
                      </a:r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5510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algn="ctr"/>
                      <a:r>
                        <a:rPr lang="pt-PT" sz="2200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61620" lvl="0" indent="0" algn="l">
                        <a:buNone/>
                      </a:pPr>
                      <a:r>
                        <a:rPr lang="pt-PT" sz="2000" b="1" i="0" u="none" strike="noStrike" kern="1200" noProof="0" dirty="0">
                          <a:solidFill>
                            <a:srgbClr val="666666"/>
                          </a:solidFill>
                          <a:latin typeface="Verdana"/>
                        </a:rPr>
                        <a:t>Foco de investigação</a:t>
                      </a:r>
                      <a:endParaRPr lang="pt-PT" dirty="0"/>
                    </a:p>
                  </a:txBody>
                  <a:tcPr anchor="ctr">
                    <a:lnT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9184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F41C-E27B-4B55-A551-179841C265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217" y="2801118"/>
            <a:ext cx="1811633" cy="461665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00E5-11F0-4083-95EF-7192773B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508DA-20A0-29B3-AD4E-28EE5CC9245E}"/>
              </a:ext>
            </a:extLst>
          </p:cNvPr>
          <p:cNvSpPr/>
          <p:nvPr/>
        </p:nvSpPr>
        <p:spPr>
          <a:xfrm>
            <a:off x="4203416" y="1412769"/>
            <a:ext cx="6471504" cy="895709"/>
          </a:xfrm>
          <a:prstGeom prst="roundRect">
            <a:avLst/>
          </a:prstGeom>
          <a:solidFill>
            <a:srgbClr val="FF993A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</a:pPr>
            <a:endParaRPr lang="pt-PT" sz="1400" noProof="0" dirty="0" err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45A28-6005-4097-A81F-21F5076FD912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3760262028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/>
              <a:t>Análise Externa - </a:t>
            </a:r>
            <a:r>
              <a:rPr lang="pt-PT" err="1"/>
              <a:t>Benchmark</a:t>
            </a:r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D8A30-BE09-46FA-994B-B3ED48BE6DF5}"/>
              </a:ext>
            </a:extLst>
          </p:cNvPr>
          <p:cNvSpPr txBox="1"/>
          <p:nvPr/>
        </p:nvSpPr>
        <p:spPr>
          <a:xfrm>
            <a:off x="4043668" y="1706183"/>
            <a:ext cx="7410043" cy="4104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  Goldman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Sachs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–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Customer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Satisfaction</a:t>
            </a:r>
            <a:endParaRPr lang="pt-PT" sz="1200" b="1" dirty="0">
              <a:solidFill>
                <a:srgbClr val="FF6600"/>
              </a:solidFill>
              <a:latin typeface="Verdana"/>
              <a:ea typeface="Verdana"/>
              <a:cs typeface="Arial"/>
            </a:endParaRPr>
          </a:p>
          <a:p>
            <a:pPr algn="just" defTabSz="914479"/>
            <a:endParaRPr lang="pt-PT" sz="12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dirty="0"/>
              <a:t>	A</a:t>
            </a:r>
            <a:r>
              <a:rPr lang="pt-PT" sz="1000" baseline="0" dirty="0"/>
              <a:t>lguns aspetos importantes para melhorar a qualidade de serviço:</a:t>
            </a:r>
            <a:endParaRPr lang="pt-PT" sz="1000" baseline="0" dirty="0">
              <a:ea typeface="Verdana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pt-PT" sz="500" baseline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pt-PT" sz="1000" dirty="0"/>
              <a:t>Satisfação do investimento (perceber as necessidades de cada cliente)</a:t>
            </a:r>
            <a:endParaRPr lang="pt-PT" sz="1000" dirty="0">
              <a:ea typeface="Verdana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pt-PT" sz="1000" dirty="0"/>
              <a:t>S</a:t>
            </a:r>
            <a:r>
              <a:rPr lang="pt-PT" sz="1000" baseline="0" dirty="0"/>
              <a:t>atisfação com o serviço (providenciar um serviço no período definido)</a:t>
            </a:r>
            <a:endParaRPr lang="pt-PT" sz="1000" baseline="0">
              <a:ea typeface="Verdana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>
              <a:ea typeface="Verdana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pt-PT" sz="1000" dirty="0"/>
              <a:t>Satisfação com a relação criada</a:t>
            </a:r>
            <a:endParaRPr lang="pt-PT" sz="1000" dirty="0">
              <a:ea typeface="Verdana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baseline="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   </a:t>
            </a:r>
            <a:endParaRPr lang="pt-PT" sz="1200" b="1" dirty="0">
              <a:solidFill>
                <a:srgbClr val="FF6600"/>
              </a:solidFill>
              <a:ea typeface="Verdana"/>
              <a:cs typeface="Arial"/>
            </a:endParaRPr>
          </a:p>
          <a:p>
            <a:pPr marL="228600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 err="1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78CE6CC-F336-64F1-A566-28EE4A54072E}"/>
              </a:ext>
            </a:extLst>
          </p:cNvPr>
          <p:cNvGrpSpPr/>
          <p:nvPr/>
        </p:nvGrpSpPr>
        <p:grpSpPr>
          <a:xfrm>
            <a:off x="1024569" y="1701540"/>
            <a:ext cx="9713170" cy="2583007"/>
            <a:chOff x="2007988" y="1303763"/>
            <a:chExt cx="9713170" cy="2583007"/>
          </a:xfrm>
        </p:grpSpPr>
        <p:pic>
          <p:nvPicPr>
            <p:cNvPr id="3" name="Imagem 6">
              <a:extLst>
                <a:ext uri="{FF2B5EF4-FFF2-40B4-BE49-F238E27FC236}">
                  <a16:creationId xmlns:a16="http://schemas.microsoft.com/office/drawing/2014/main" id="{03C77623-FE8E-5E23-91FE-F61E59C68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988" y="1650310"/>
              <a:ext cx="1721134" cy="1732471"/>
            </a:xfrm>
            <a:prstGeom prst="rect">
              <a:avLst/>
            </a:prstGeom>
          </p:spPr>
        </p:pic>
        <p:sp>
          <p:nvSpPr>
            <p:cNvPr id="9" name="Rectangle: Rounded Corners 15">
              <a:extLst>
                <a:ext uri="{FF2B5EF4-FFF2-40B4-BE49-F238E27FC236}">
                  <a16:creationId xmlns:a16="http://schemas.microsoft.com/office/drawing/2014/main" id="{3FC6537E-57D1-1C15-5CD7-829934D590F8}"/>
                </a:ext>
              </a:extLst>
            </p:cNvPr>
            <p:cNvSpPr/>
            <p:nvPr/>
          </p:nvSpPr>
          <p:spPr>
            <a:xfrm>
              <a:off x="5591907" y="1303763"/>
              <a:ext cx="6129251" cy="2583007"/>
            </a:xfrm>
            <a:custGeom>
              <a:avLst/>
              <a:gdLst>
                <a:gd name="connsiteX0" fmla="*/ 0 w 6129251"/>
                <a:gd name="connsiteY0" fmla="*/ 430510 h 2583007"/>
                <a:gd name="connsiteX1" fmla="*/ 430510 w 6129251"/>
                <a:gd name="connsiteY1" fmla="*/ 0 h 2583007"/>
                <a:gd name="connsiteX2" fmla="*/ 1121234 w 6129251"/>
                <a:gd name="connsiteY2" fmla="*/ 0 h 2583007"/>
                <a:gd name="connsiteX3" fmla="*/ 1759275 w 6129251"/>
                <a:gd name="connsiteY3" fmla="*/ 0 h 2583007"/>
                <a:gd name="connsiteX4" fmla="*/ 2186587 w 6129251"/>
                <a:gd name="connsiteY4" fmla="*/ 0 h 2583007"/>
                <a:gd name="connsiteX5" fmla="*/ 2666581 w 6129251"/>
                <a:gd name="connsiteY5" fmla="*/ 0 h 2583007"/>
                <a:gd name="connsiteX6" fmla="*/ 3146576 w 6129251"/>
                <a:gd name="connsiteY6" fmla="*/ 0 h 2583007"/>
                <a:gd name="connsiteX7" fmla="*/ 3626570 w 6129251"/>
                <a:gd name="connsiteY7" fmla="*/ 0 h 2583007"/>
                <a:gd name="connsiteX8" fmla="*/ 4317294 w 6129251"/>
                <a:gd name="connsiteY8" fmla="*/ 0 h 2583007"/>
                <a:gd name="connsiteX9" fmla="*/ 5008017 w 6129251"/>
                <a:gd name="connsiteY9" fmla="*/ 0 h 2583007"/>
                <a:gd name="connsiteX10" fmla="*/ 5698741 w 6129251"/>
                <a:gd name="connsiteY10" fmla="*/ 0 h 2583007"/>
                <a:gd name="connsiteX11" fmla="*/ 6129251 w 6129251"/>
                <a:gd name="connsiteY11" fmla="*/ 430510 h 2583007"/>
                <a:gd name="connsiteX12" fmla="*/ 6129251 w 6129251"/>
                <a:gd name="connsiteY12" fmla="*/ 970066 h 2583007"/>
                <a:gd name="connsiteX13" fmla="*/ 6129251 w 6129251"/>
                <a:gd name="connsiteY13" fmla="*/ 1509622 h 2583007"/>
                <a:gd name="connsiteX14" fmla="*/ 6129251 w 6129251"/>
                <a:gd name="connsiteY14" fmla="*/ 2152497 h 2583007"/>
                <a:gd name="connsiteX15" fmla="*/ 5698741 w 6129251"/>
                <a:gd name="connsiteY15" fmla="*/ 2583007 h 2583007"/>
                <a:gd name="connsiteX16" fmla="*/ 5271429 w 6129251"/>
                <a:gd name="connsiteY16" fmla="*/ 2583007 h 2583007"/>
                <a:gd name="connsiteX17" fmla="*/ 4791435 w 6129251"/>
                <a:gd name="connsiteY17" fmla="*/ 2583007 h 2583007"/>
                <a:gd name="connsiteX18" fmla="*/ 4258758 w 6129251"/>
                <a:gd name="connsiteY18" fmla="*/ 2583007 h 2583007"/>
                <a:gd name="connsiteX19" fmla="*/ 3673399 w 6129251"/>
                <a:gd name="connsiteY19" fmla="*/ 2583007 h 2583007"/>
                <a:gd name="connsiteX20" fmla="*/ 3140722 w 6129251"/>
                <a:gd name="connsiteY20" fmla="*/ 2583007 h 2583007"/>
                <a:gd name="connsiteX21" fmla="*/ 2713410 w 6129251"/>
                <a:gd name="connsiteY21" fmla="*/ 2583007 h 2583007"/>
                <a:gd name="connsiteX22" fmla="*/ 2128051 w 6129251"/>
                <a:gd name="connsiteY22" fmla="*/ 2583007 h 2583007"/>
                <a:gd name="connsiteX23" fmla="*/ 1542692 w 6129251"/>
                <a:gd name="connsiteY23" fmla="*/ 2583007 h 2583007"/>
                <a:gd name="connsiteX24" fmla="*/ 430510 w 6129251"/>
                <a:gd name="connsiteY24" fmla="*/ 2583007 h 2583007"/>
                <a:gd name="connsiteX25" fmla="*/ 0 w 6129251"/>
                <a:gd name="connsiteY25" fmla="*/ 2152497 h 2583007"/>
                <a:gd name="connsiteX26" fmla="*/ 0 w 6129251"/>
                <a:gd name="connsiteY26" fmla="*/ 1578501 h 2583007"/>
                <a:gd name="connsiteX27" fmla="*/ 0 w 6129251"/>
                <a:gd name="connsiteY27" fmla="*/ 1056165 h 2583007"/>
                <a:gd name="connsiteX28" fmla="*/ 0 w 6129251"/>
                <a:gd name="connsiteY28" fmla="*/ 430510 h 258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29251" h="2583007" extrusionOk="0">
                  <a:moveTo>
                    <a:pt x="0" y="430510"/>
                  </a:moveTo>
                  <a:cubicBezTo>
                    <a:pt x="-6289" y="173005"/>
                    <a:pt x="165537" y="2343"/>
                    <a:pt x="430510" y="0"/>
                  </a:cubicBezTo>
                  <a:cubicBezTo>
                    <a:pt x="657692" y="-34421"/>
                    <a:pt x="925104" y="4287"/>
                    <a:pt x="1121234" y="0"/>
                  </a:cubicBezTo>
                  <a:cubicBezTo>
                    <a:pt x="1317364" y="-4287"/>
                    <a:pt x="1626241" y="56861"/>
                    <a:pt x="1759275" y="0"/>
                  </a:cubicBezTo>
                  <a:cubicBezTo>
                    <a:pt x="1892309" y="-56861"/>
                    <a:pt x="2063440" y="22432"/>
                    <a:pt x="2186587" y="0"/>
                  </a:cubicBezTo>
                  <a:cubicBezTo>
                    <a:pt x="2309734" y="-22432"/>
                    <a:pt x="2533758" y="24006"/>
                    <a:pt x="2666581" y="0"/>
                  </a:cubicBezTo>
                  <a:cubicBezTo>
                    <a:pt x="2799404" y="-24006"/>
                    <a:pt x="2934696" y="51908"/>
                    <a:pt x="3146576" y="0"/>
                  </a:cubicBezTo>
                  <a:cubicBezTo>
                    <a:pt x="3358457" y="-51908"/>
                    <a:pt x="3482653" y="27708"/>
                    <a:pt x="3626570" y="0"/>
                  </a:cubicBezTo>
                  <a:cubicBezTo>
                    <a:pt x="3770487" y="-27708"/>
                    <a:pt x="4129079" y="35690"/>
                    <a:pt x="4317294" y="0"/>
                  </a:cubicBezTo>
                  <a:cubicBezTo>
                    <a:pt x="4505509" y="-35690"/>
                    <a:pt x="4735522" y="78141"/>
                    <a:pt x="5008017" y="0"/>
                  </a:cubicBezTo>
                  <a:cubicBezTo>
                    <a:pt x="5280512" y="-78141"/>
                    <a:pt x="5380381" y="19277"/>
                    <a:pt x="5698741" y="0"/>
                  </a:cubicBezTo>
                  <a:cubicBezTo>
                    <a:pt x="5892509" y="-26944"/>
                    <a:pt x="6154302" y="200115"/>
                    <a:pt x="6129251" y="430510"/>
                  </a:cubicBezTo>
                  <a:cubicBezTo>
                    <a:pt x="6136975" y="689346"/>
                    <a:pt x="6084361" y="768228"/>
                    <a:pt x="6129251" y="970066"/>
                  </a:cubicBezTo>
                  <a:cubicBezTo>
                    <a:pt x="6174141" y="1171904"/>
                    <a:pt x="6102485" y="1354825"/>
                    <a:pt x="6129251" y="1509622"/>
                  </a:cubicBezTo>
                  <a:cubicBezTo>
                    <a:pt x="6156017" y="1664419"/>
                    <a:pt x="6064824" y="1907045"/>
                    <a:pt x="6129251" y="2152497"/>
                  </a:cubicBezTo>
                  <a:cubicBezTo>
                    <a:pt x="6141953" y="2354243"/>
                    <a:pt x="5968619" y="2639248"/>
                    <a:pt x="5698741" y="2583007"/>
                  </a:cubicBezTo>
                  <a:cubicBezTo>
                    <a:pt x="5612448" y="2611192"/>
                    <a:pt x="5448100" y="2572205"/>
                    <a:pt x="5271429" y="2583007"/>
                  </a:cubicBezTo>
                  <a:cubicBezTo>
                    <a:pt x="5094758" y="2593809"/>
                    <a:pt x="4982058" y="2568595"/>
                    <a:pt x="4791435" y="2583007"/>
                  </a:cubicBezTo>
                  <a:cubicBezTo>
                    <a:pt x="4600812" y="2597419"/>
                    <a:pt x="4508305" y="2560932"/>
                    <a:pt x="4258758" y="2583007"/>
                  </a:cubicBezTo>
                  <a:cubicBezTo>
                    <a:pt x="4009211" y="2605082"/>
                    <a:pt x="3928147" y="2558409"/>
                    <a:pt x="3673399" y="2583007"/>
                  </a:cubicBezTo>
                  <a:cubicBezTo>
                    <a:pt x="3418651" y="2607605"/>
                    <a:pt x="3330392" y="2535634"/>
                    <a:pt x="3140722" y="2583007"/>
                  </a:cubicBezTo>
                  <a:cubicBezTo>
                    <a:pt x="2951052" y="2630380"/>
                    <a:pt x="2902407" y="2538526"/>
                    <a:pt x="2713410" y="2583007"/>
                  </a:cubicBezTo>
                  <a:cubicBezTo>
                    <a:pt x="2524413" y="2627488"/>
                    <a:pt x="2283669" y="2551702"/>
                    <a:pt x="2128051" y="2583007"/>
                  </a:cubicBezTo>
                  <a:cubicBezTo>
                    <a:pt x="1972433" y="2614312"/>
                    <a:pt x="1707511" y="2541249"/>
                    <a:pt x="1542692" y="2583007"/>
                  </a:cubicBezTo>
                  <a:cubicBezTo>
                    <a:pt x="1377873" y="2624765"/>
                    <a:pt x="752987" y="2562509"/>
                    <a:pt x="430510" y="2583007"/>
                  </a:cubicBezTo>
                  <a:cubicBezTo>
                    <a:pt x="171508" y="2593734"/>
                    <a:pt x="-9945" y="2414018"/>
                    <a:pt x="0" y="2152497"/>
                  </a:cubicBezTo>
                  <a:cubicBezTo>
                    <a:pt x="-50655" y="1991490"/>
                    <a:pt x="48536" y="1849528"/>
                    <a:pt x="0" y="1578501"/>
                  </a:cubicBezTo>
                  <a:cubicBezTo>
                    <a:pt x="-48536" y="1307474"/>
                    <a:pt x="13802" y="1174090"/>
                    <a:pt x="0" y="1056165"/>
                  </a:cubicBezTo>
                  <a:cubicBezTo>
                    <a:pt x="-13802" y="938240"/>
                    <a:pt x="32484" y="662089"/>
                    <a:pt x="0" y="43051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3" name="Imagem 13">
            <a:extLst>
              <a:ext uri="{FF2B5EF4-FFF2-40B4-BE49-F238E27FC236}">
                <a16:creationId xmlns:a16="http://schemas.microsoft.com/office/drawing/2014/main" id="{9F9C2812-5BF6-F280-B1CD-088FF9C4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80000">
            <a:off x="3342772" y="2457864"/>
            <a:ext cx="1029436" cy="1029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6B532-5AE4-4671-897B-904D34760DDC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191351151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/>
              <a:t>Análise Externa - </a:t>
            </a:r>
            <a:r>
              <a:rPr lang="pt-PT" err="1"/>
              <a:t>Benchmark</a:t>
            </a:r>
            <a:endParaRPr lang="pt-PT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FF5FFD8-3F49-E295-C8F2-F55333F8BB4D}"/>
              </a:ext>
            </a:extLst>
          </p:cNvPr>
          <p:cNvSpPr txBox="1"/>
          <p:nvPr/>
        </p:nvSpPr>
        <p:spPr>
          <a:xfrm>
            <a:off x="482373" y="1180760"/>
            <a:ext cx="11268215" cy="36451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2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baseline="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  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Banking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Trends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2022: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Transforming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Customer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Experience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– AWS, Amazon Web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Services</a:t>
            </a:r>
            <a:endParaRPr lang="pt-PT" sz="1200" b="1" dirty="0">
              <a:solidFill>
                <a:srgbClr val="FF6600"/>
              </a:solidFill>
              <a:latin typeface="Verdana"/>
              <a:ea typeface="Verdana"/>
              <a:cs typeface="Arial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dirty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dirty="0"/>
              <a:t>    Principais pontos:</a:t>
            </a:r>
            <a:endParaRPr lang="pt-PT" sz="1000" dirty="0">
              <a:ea typeface="Verdana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pt-PT" sz="50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>
              <a:ea typeface="Verdana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dirty="0"/>
              <a:t>	</a:t>
            </a:r>
            <a:endParaRPr lang="pt-PT" sz="1000" dirty="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i="1">
              <a:ea typeface="Verdana"/>
            </a:endParaRPr>
          </a:p>
          <a:p>
            <a:pPr marL="228600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 err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A4338B-DF66-1EFE-58D6-82A494D09ABC}"/>
              </a:ext>
            </a:extLst>
          </p:cNvPr>
          <p:cNvSpPr txBox="1"/>
          <p:nvPr/>
        </p:nvSpPr>
        <p:spPr>
          <a:xfrm>
            <a:off x="1054496" y="4756413"/>
            <a:ext cx="2087427" cy="787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PT" sz="1200" dirty="0">
                <a:ea typeface="+mn-lt"/>
                <a:cs typeface="+mn-lt"/>
              </a:rPr>
              <a:t>Clientes procuram uma interação mais rápida e sem atritos </a:t>
            </a:r>
            <a:endParaRPr lang="pt-PT" sz="1200" dirty="0">
              <a:ea typeface="Verdana"/>
              <a:cs typeface="Segoe UI"/>
            </a:endParaRPr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  <a:cs typeface="Arial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9272899-FFB3-27D7-3051-3F17157D54AC}"/>
              </a:ext>
            </a:extLst>
          </p:cNvPr>
          <p:cNvGrpSpPr/>
          <p:nvPr/>
        </p:nvGrpSpPr>
        <p:grpSpPr>
          <a:xfrm>
            <a:off x="885682" y="1978533"/>
            <a:ext cx="10323583" cy="3589369"/>
            <a:chOff x="-1623047" y="2453545"/>
            <a:chExt cx="10323583" cy="2470944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FAEDEBC-5839-4A88-3AD7-05284A973FE1}"/>
                </a:ext>
              </a:extLst>
            </p:cNvPr>
            <p:cNvSpPr/>
            <p:nvPr/>
          </p:nvSpPr>
          <p:spPr>
            <a:xfrm>
              <a:off x="-1623047" y="2453545"/>
              <a:ext cx="2449768" cy="247081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9EAD762-59AF-326D-F51F-FE4B3701CDC1}"/>
                </a:ext>
              </a:extLst>
            </p:cNvPr>
            <p:cNvSpPr/>
            <p:nvPr/>
          </p:nvSpPr>
          <p:spPr>
            <a:xfrm>
              <a:off x="2225601" y="2453609"/>
              <a:ext cx="2485805" cy="247081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6CC6C766-5F31-0E3C-A65A-3250E84DA50B}"/>
                </a:ext>
              </a:extLst>
            </p:cNvPr>
            <p:cNvSpPr/>
            <p:nvPr/>
          </p:nvSpPr>
          <p:spPr>
            <a:xfrm>
              <a:off x="6246517" y="2453673"/>
              <a:ext cx="2454019" cy="247081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0A48F4-E8B8-10C0-F740-D61DB32358D4}"/>
              </a:ext>
            </a:extLst>
          </p:cNvPr>
          <p:cNvSpPr txBox="1"/>
          <p:nvPr/>
        </p:nvSpPr>
        <p:spPr>
          <a:xfrm>
            <a:off x="4932923" y="4761877"/>
            <a:ext cx="207781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PT" sz="1200" dirty="0">
                <a:cs typeface="Segoe UI"/>
              </a:rPr>
              <a:t>Crescente preferência por serviços digitais de self-service</a:t>
            </a:r>
            <a:endParaRPr lang="pt-PT">
              <a:ea typeface="Verdana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E652AF-AA2A-9EF1-0C9F-D24E6AF63E1D}"/>
              </a:ext>
            </a:extLst>
          </p:cNvPr>
          <p:cNvSpPr txBox="1"/>
          <p:nvPr/>
        </p:nvSpPr>
        <p:spPr>
          <a:xfrm>
            <a:off x="8937676" y="4787392"/>
            <a:ext cx="2401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PT" sz="1200" dirty="0">
                <a:ea typeface="+mn-lt"/>
                <a:cs typeface="+mn-lt"/>
              </a:rPr>
              <a:t>A convergência entre canais revela-se importante</a:t>
            </a:r>
            <a:endParaRPr lang="pt-PT" dirty="0">
              <a:ea typeface="Verdana"/>
            </a:endParaRPr>
          </a:p>
        </p:txBody>
      </p:sp>
      <p:pic>
        <p:nvPicPr>
          <p:cNvPr id="26" name="Imagem 26">
            <a:extLst>
              <a:ext uri="{FF2B5EF4-FFF2-40B4-BE49-F238E27FC236}">
                <a16:creationId xmlns:a16="http://schemas.microsoft.com/office/drawing/2014/main" id="{3858DE5C-6ADA-5951-F810-82C378AC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99" y="2396724"/>
            <a:ext cx="1710259" cy="1696179"/>
          </a:xfrm>
          <a:prstGeom prst="rect">
            <a:avLst/>
          </a:prstGeom>
        </p:spPr>
      </p:pic>
      <p:pic>
        <p:nvPicPr>
          <p:cNvPr id="27" name="Imagem 27">
            <a:extLst>
              <a:ext uri="{FF2B5EF4-FFF2-40B4-BE49-F238E27FC236}">
                <a16:creationId xmlns:a16="http://schemas.microsoft.com/office/drawing/2014/main" id="{641F5650-6F25-3BDA-9E5B-CACC97F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45" y="2397254"/>
            <a:ext cx="1584608" cy="1570537"/>
          </a:xfrm>
          <a:prstGeom prst="rect">
            <a:avLst/>
          </a:prstGeom>
        </p:spPr>
      </p:pic>
      <p:pic>
        <p:nvPicPr>
          <p:cNvPr id="28" name="Imagem 28">
            <a:extLst>
              <a:ext uri="{FF2B5EF4-FFF2-40B4-BE49-F238E27FC236}">
                <a16:creationId xmlns:a16="http://schemas.microsoft.com/office/drawing/2014/main" id="{43BECDEA-6DDC-EECB-26CC-D08F27F2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165" y="2396724"/>
            <a:ext cx="1612530" cy="1612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9D7179-6DEE-4499-9A8B-D1ADAF70CEC9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144774878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C783-3090-401F-B3A9-E949C5E0A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9ED0-683C-4C95-BAE1-094AE5A57631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F566C7-9520-497E-8B9C-636B214762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992" y="314578"/>
            <a:ext cx="11358209" cy="461665"/>
          </a:xfrm>
        </p:spPr>
        <p:txBody>
          <a:bodyPr/>
          <a:lstStyle/>
          <a:p>
            <a:r>
              <a:rPr lang="pt-PT"/>
              <a:t>Análise Externa - </a:t>
            </a:r>
            <a:r>
              <a:rPr lang="pt-PT" err="1"/>
              <a:t>Benchmark</a:t>
            </a:r>
            <a:endParaRPr lang="pt-PT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FF5FFD8-3F49-E295-C8F2-F55333F8BB4D}"/>
              </a:ext>
            </a:extLst>
          </p:cNvPr>
          <p:cNvSpPr txBox="1"/>
          <p:nvPr/>
        </p:nvSpPr>
        <p:spPr>
          <a:xfrm>
            <a:off x="482373" y="1180760"/>
            <a:ext cx="11268215" cy="36451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2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baseline="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  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Banking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Trends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2022: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Transforming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Customer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Experience</a:t>
            </a:r>
            <a:r>
              <a:rPr lang="pt-PT" sz="1200" b="1" dirty="0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 – AWS, Amazon Web </a:t>
            </a:r>
            <a:r>
              <a:rPr lang="pt-PT" sz="1200" b="1" dirty="0" err="1">
                <a:solidFill>
                  <a:srgbClr val="FF6600"/>
                </a:solidFill>
                <a:latin typeface="Verdana"/>
                <a:ea typeface="Verdana"/>
                <a:cs typeface="Arial"/>
              </a:rPr>
              <a:t>Services</a:t>
            </a:r>
            <a:endParaRPr lang="pt-PT" sz="1200" b="1" dirty="0">
              <a:solidFill>
                <a:srgbClr val="FF6600"/>
              </a:solidFill>
              <a:latin typeface="Verdana"/>
              <a:ea typeface="Verdana"/>
              <a:cs typeface="Arial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dirty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dirty="0"/>
              <a:t>    Principais pontos:</a:t>
            </a:r>
            <a:endParaRPr lang="pt-PT" sz="1000" dirty="0">
              <a:ea typeface="Verdana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pt-PT" sz="50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>
              <a:ea typeface="Verdana"/>
            </a:endParaRPr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dirty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dirty="0"/>
              <a:t>	</a:t>
            </a:r>
            <a:endParaRPr lang="pt-PT" sz="1000" dirty="0">
              <a:ea typeface="Verdana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/>
          </a:p>
          <a:p>
            <a:pPr marL="1597660" lvl="3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 i="1">
              <a:ea typeface="Verdana"/>
            </a:endParaRPr>
          </a:p>
          <a:p>
            <a:pPr marL="228600" indent="-228600"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pt-PT" sz="100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b="1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/>
          </a:p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 cap="all" baseline="0" err="1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9272899-FFB3-27D7-3051-3F17157D54AC}"/>
              </a:ext>
            </a:extLst>
          </p:cNvPr>
          <p:cNvGrpSpPr/>
          <p:nvPr/>
        </p:nvGrpSpPr>
        <p:grpSpPr>
          <a:xfrm>
            <a:off x="1303553" y="1983924"/>
            <a:ext cx="9109760" cy="3578127"/>
            <a:chOff x="5918001" y="2451738"/>
            <a:chExt cx="7590233" cy="246320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CF42522-B905-3C11-1407-911EE0D5378B}"/>
                </a:ext>
              </a:extLst>
            </p:cNvPr>
            <p:cNvSpPr/>
            <p:nvPr/>
          </p:nvSpPr>
          <p:spPr>
            <a:xfrm>
              <a:off x="5918001" y="2453737"/>
              <a:ext cx="3886602" cy="246120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22CA332-D4B0-3F25-433F-EE8B11F61710}"/>
                </a:ext>
              </a:extLst>
            </p:cNvPr>
            <p:cNvSpPr/>
            <p:nvPr/>
          </p:nvSpPr>
          <p:spPr>
            <a:xfrm>
              <a:off x="10745561" y="2451738"/>
              <a:ext cx="2762673" cy="246120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  <a:spcBef>
                  <a:spcPts val="800"/>
                </a:spcBef>
                <a:spcAft>
                  <a:spcPts val="400"/>
                </a:spcAft>
              </a:pPr>
              <a:endParaRPr lang="pt-PT" sz="1400" noProof="0" err="1">
                <a:solidFill>
                  <a:schemeClr val="tx1"/>
                </a:solidFill>
              </a:endParaRP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D812A37-59AF-2F6C-3EE8-5F4E4A448161}"/>
              </a:ext>
            </a:extLst>
          </p:cNvPr>
          <p:cNvSpPr txBox="1"/>
          <p:nvPr/>
        </p:nvSpPr>
        <p:spPr>
          <a:xfrm>
            <a:off x="1541948" y="4432254"/>
            <a:ext cx="4248494" cy="11285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PT" sz="1200" dirty="0">
                <a:ea typeface="+mn-lt"/>
                <a:cs typeface="+mn-lt"/>
              </a:rPr>
              <a:t>Preferência dos clientes por canais digitais para atividades de transações bancárias, enquanto que preferem outros ramos para interações relacionadas com aplicações e aconselhamento - </a:t>
            </a:r>
            <a:r>
              <a:rPr lang="pt-PT" sz="1200" dirty="0" err="1">
                <a:ea typeface="+mn-lt"/>
                <a:cs typeface="+mn-lt"/>
              </a:rPr>
              <a:t>Deloitte</a:t>
            </a:r>
            <a:r>
              <a:rPr lang="pt-PT" sz="1200" dirty="0">
                <a:ea typeface="+mn-lt"/>
                <a:cs typeface="+mn-lt"/>
              </a:rPr>
              <a:t> Digital </a:t>
            </a:r>
            <a:r>
              <a:rPr lang="pt-PT" sz="1200" dirty="0" err="1">
                <a:ea typeface="+mn-lt"/>
                <a:cs typeface="+mn-lt"/>
              </a:rPr>
              <a:t>Banking</a:t>
            </a:r>
            <a:r>
              <a:rPr lang="pt-PT" sz="1200" dirty="0">
                <a:ea typeface="+mn-lt"/>
                <a:cs typeface="+mn-lt"/>
              </a:rPr>
              <a:t> </a:t>
            </a:r>
            <a:r>
              <a:rPr lang="pt-PT" sz="1200" dirty="0" err="1">
                <a:ea typeface="+mn-lt"/>
                <a:cs typeface="+mn-lt"/>
              </a:rPr>
              <a:t>Cosumer</a:t>
            </a:r>
            <a:r>
              <a:rPr lang="pt-PT" sz="1200" dirty="0">
                <a:ea typeface="+mn-lt"/>
                <a:cs typeface="+mn-lt"/>
              </a:rPr>
              <a:t> </a:t>
            </a:r>
            <a:r>
              <a:rPr lang="pt-PT" sz="1200" dirty="0" err="1">
                <a:ea typeface="+mn-lt"/>
                <a:cs typeface="+mn-lt"/>
              </a:rPr>
              <a:t>Survey</a:t>
            </a:r>
            <a:r>
              <a:rPr lang="pt-PT" sz="1200" dirty="0">
                <a:ea typeface="Verdana"/>
                <a:cs typeface="Segoe UI"/>
              </a:rPr>
              <a:t> </a:t>
            </a:r>
            <a:endParaRPr lang="pt-PT"/>
          </a:p>
          <a:p>
            <a:pPr marL="1369060" lvl="3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pt-PT" sz="1000">
              <a:ea typeface="Verdana"/>
              <a:cs typeface="Arial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313961-0837-5A53-D44B-8A46B1876637}"/>
              </a:ext>
            </a:extLst>
          </p:cNvPr>
          <p:cNvSpPr txBox="1"/>
          <p:nvPr/>
        </p:nvSpPr>
        <p:spPr>
          <a:xfrm>
            <a:off x="5880566" y="4536690"/>
            <a:ext cx="439050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369060" lvl="3" algn="just">
              <a:spcBef>
                <a:spcPts val="200"/>
              </a:spcBef>
              <a:spcAft>
                <a:spcPts val="200"/>
              </a:spcAft>
            </a:pPr>
            <a:r>
              <a:rPr lang="pt-PT" sz="1200" dirty="0">
                <a:ea typeface="+mn-lt"/>
                <a:cs typeface="+mn-lt"/>
              </a:rPr>
              <a:t>Os clientes têm a expectativa que os banco perceba as suas necessidades e lhes forneça ofertas personalizadas</a:t>
            </a:r>
            <a:endParaRPr lang="pt-PT" sz="1750">
              <a:ea typeface="Verdana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5DB1B47-CF03-1571-AD55-616D2050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41" y="2396724"/>
            <a:ext cx="1654414" cy="1668260"/>
          </a:xfrm>
          <a:prstGeom prst="rect">
            <a:avLst/>
          </a:prstGeom>
        </p:spPr>
      </p:pic>
      <p:pic>
        <p:nvPicPr>
          <p:cNvPr id="4" name="Imagem 4" descr="Uma imagem com gráficos de vetor&#10;&#10;Descrição gerada automaticamente">
            <a:extLst>
              <a:ext uri="{FF2B5EF4-FFF2-40B4-BE49-F238E27FC236}">
                <a16:creationId xmlns:a16="http://schemas.microsoft.com/office/drawing/2014/main" id="{9D78E144-B36B-2196-36E7-747A7ECC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41" y="2369290"/>
            <a:ext cx="1696298" cy="1724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F9A8C8-6EA2-454E-844F-80DF2EA0B321}"/>
              </a:ext>
            </a:extLst>
          </p:cNvPr>
          <p:cNvSpPr txBox="1"/>
          <p:nvPr/>
        </p:nvSpPr>
        <p:spPr>
          <a:xfrm>
            <a:off x="673177" y="6216661"/>
            <a:ext cx="3075863" cy="21461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000" cap="all" baseline="0" dirty="0"/>
              <a:t>Projeto </a:t>
            </a:r>
            <a:r>
              <a:rPr lang="pt-PT" sz="1000" cap="all" baseline="0" dirty="0" err="1"/>
              <a:t>ito</a:t>
            </a:r>
            <a:r>
              <a:rPr lang="pt-PT" sz="1000" cap="all" baseline="0" dirty="0"/>
              <a:t> – grupo 2</a:t>
            </a:r>
          </a:p>
        </p:txBody>
      </p:sp>
    </p:spTree>
    <p:extLst>
      <p:ext uri="{BB962C8B-B14F-4D97-AF65-F5344CB8AC3E}">
        <p14:creationId xmlns:p14="http://schemas.microsoft.com/office/powerpoint/2010/main" val="8527039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PI">
  <a:themeElements>
    <a:clrScheme name="BPI">
      <a:dk1>
        <a:srgbClr val="666666"/>
      </a:dk1>
      <a:lt1>
        <a:srgbClr val="FFFFFF"/>
      </a:lt1>
      <a:dk2>
        <a:srgbClr val="A1A1A1"/>
      </a:dk2>
      <a:lt2>
        <a:srgbClr val="EBEBEB"/>
      </a:lt2>
      <a:accent1>
        <a:srgbClr val="FF6600"/>
      </a:accent1>
      <a:accent2>
        <a:srgbClr val="FF993A"/>
      </a:accent2>
      <a:accent3>
        <a:srgbClr val="FFC39A"/>
      </a:accent3>
      <a:accent4>
        <a:srgbClr val="F8E0CD"/>
      </a:accent4>
      <a:accent5>
        <a:srgbClr val="A1A1A1"/>
      </a:accent5>
      <a:accent6>
        <a:srgbClr val="666666"/>
      </a:accent6>
      <a:hlink>
        <a:srgbClr val="666666"/>
      </a:hlink>
      <a:folHlink>
        <a:srgbClr val="C0C0C0"/>
      </a:folHlink>
    </a:clrScheme>
    <a:fontScheme name="B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lnSpc>
            <a:spcPts val="1700"/>
          </a:lnSpc>
          <a:spcBef>
            <a:spcPts val="800"/>
          </a:spcBef>
          <a:spcAft>
            <a:spcPts val="400"/>
          </a:spcAft>
          <a:defRPr sz="140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lnSpc>
            <a:spcPts val="1200"/>
          </a:lnSpc>
          <a:spcBef>
            <a:spcPts val="200"/>
          </a:spcBef>
          <a:spcAft>
            <a:spcPts val="200"/>
          </a:spcAft>
          <a:defRPr sz="1000" cap="all" baseline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BPI_2022vf.potx" id="{264F5658-BA2E-4CBE-8EE4-2B5E6D0E6049}" vid="{2363DA16-A7E7-440E-8ECF-75A69AB94A4D}"/>
    </a:ext>
  </a:extLst>
</a:theme>
</file>

<file path=ppt/theme/theme2.xml><?xml version="1.0" encoding="utf-8"?>
<a:theme xmlns:a="http://schemas.openxmlformats.org/drawingml/2006/main" name="BPI CaixaBank">
  <a:themeElements>
    <a:clrScheme name="BPI">
      <a:dk1>
        <a:srgbClr val="666666"/>
      </a:dk1>
      <a:lt1>
        <a:srgbClr val="FFFFFF"/>
      </a:lt1>
      <a:dk2>
        <a:srgbClr val="A1A1A1"/>
      </a:dk2>
      <a:lt2>
        <a:srgbClr val="EBEBEB"/>
      </a:lt2>
      <a:accent1>
        <a:srgbClr val="FF6600"/>
      </a:accent1>
      <a:accent2>
        <a:srgbClr val="FF993A"/>
      </a:accent2>
      <a:accent3>
        <a:srgbClr val="FFC39A"/>
      </a:accent3>
      <a:accent4>
        <a:srgbClr val="F8E0CD"/>
      </a:accent4>
      <a:accent5>
        <a:srgbClr val="A1A1A1"/>
      </a:accent5>
      <a:accent6>
        <a:srgbClr val="666666"/>
      </a:accent6>
      <a:hlink>
        <a:srgbClr val="666666"/>
      </a:hlink>
      <a:folHlink>
        <a:srgbClr val="C0C0C0"/>
      </a:folHlink>
    </a:clrScheme>
    <a:fontScheme name="B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lnSpc>
            <a:spcPts val="1700"/>
          </a:lnSpc>
          <a:spcBef>
            <a:spcPts val="800"/>
          </a:spcBef>
          <a:spcAft>
            <a:spcPts val="400"/>
          </a:spcAft>
          <a:defRPr sz="140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lnSpc>
            <a:spcPts val="1200"/>
          </a:lnSpc>
          <a:spcBef>
            <a:spcPts val="200"/>
          </a:spcBef>
          <a:spcAft>
            <a:spcPts val="200"/>
          </a:spcAft>
          <a:defRPr sz="1000" cap="all" baseline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BPI_2022vf.potx" id="{264F5658-BA2E-4CBE-8EE4-2B5E6D0E6049}" vid="{AB8C35F6-CC1B-4C03-BCFB-2592CE5B961A}"/>
    </a:ext>
  </a:extLst>
</a:theme>
</file>

<file path=ppt/theme/theme3.xml><?xml version="1.0" encoding="utf-8"?>
<a:theme xmlns:a="http://schemas.openxmlformats.org/drawingml/2006/main" name="Fundação la Caixa">
  <a:themeElements>
    <a:clrScheme name="BPI">
      <a:dk1>
        <a:srgbClr val="666666"/>
      </a:dk1>
      <a:lt1>
        <a:srgbClr val="FFFFFF"/>
      </a:lt1>
      <a:dk2>
        <a:srgbClr val="A1A1A1"/>
      </a:dk2>
      <a:lt2>
        <a:srgbClr val="EBEBEB"/>
      </a:lt2>
      <a:accent1>
        <a:srgbClr val="FF6600"/>
      </a:accent1>
      <a:accent2>
        <a:srgbClr val="FF993A"/>
      </a:accent2>
      <a:accent3>
        <a:srgbClr val="FFC39A"/>
      </a:accent3>
      <a:accent4>
        <a:srgbClr val="F8E0CD"/>
      </a:accent4>
      <a:accent5>
        <a:srgbClr val="A1A1A1"/>
      </a:accent5>
      <a:accent6>
        <a:srgbClr val="666666"/>
      </a:accent6>
      <a:hlink>
        <a:srgbClr val="666666"/>
      </a:hlink>
      <a:folHlink>
        <a:srgbClr val="C0C0C0"/>
      </a:folHlink>
    </a:clrScheme>
    <a:fontScheme name="B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lnSpc>
            <a:spcPts val="1700"/>
          </a:lnSpc>
          <a:spcBef>
            <a:spcPts val="800"/>
          </a:spcBef>
          <a:spcAft>
            <a:spcPts val="400"/>
          </a:spcAft>
          <a:defRPr sz="140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lnSpc>
            <a:spcPts val="1200"/>
          </a:lnSpc>
          <a:spcBef>
            <a:spcPts val="200"/>
          </a:spcBef>
          <a:spcAft>
            <a:spcPts val="200"/>
          </a:spcAft>
          <a:defRPr sz="1000" cap="all" baseline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BPI_2022vf.potx" id="{264F5658-BA2E-4CBE-8EE4-2B5E6D0E6049}" vid="{D7A42C33-275F-4DE5-83BD-0AAA863A411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A3706CA0BAAA4F9E17FE7B0CDE439C" ma:contentTypeVersion="1" ma:contentTypeDescription="Criar um novo documento." ma:contentTypeScope="" ma:versionID="4559c85c8494c857f0081d724170a4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5a3b9aacf3362366e21fd20853fe6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Data de Início do Agendamento" ma:description="A Data de Início de Fim é uma coluna de site criada pela funcionalidade Publicação. É utilizada para indicar a data e a hora em que esta página será mostrada aos visitantes do site pela primeira vez." ma:internalName="PublishingStartDate">
      <xsd:simpleType>
        <xsd:restriction base="dms:Unknown"/>
      </xsd:simpleType>
    </xsd:element>
    <xsd:element name="PublishingExpirationDate" ma:index="9" nillable="true" ma:displayName="Data de Fim do Agendamento" ma:description="A Data de Fim do Agendamento é uma coluna de site criada pela funcionalidade Publicação. É utilizada para indicar a data e a hora em que esta página deixará de ser mostrada aos visitantes do site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5A1094-C833-4FE4-B787-3794D457E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D1AAC7-622A-4FE9-8315-7788F711F76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26088C-957E-46A0-8735-22A2B7145396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</TotalTime>
  <Words>1762</Words>
  <Application>Microsoft Office PowerPoint</Application>
  <PresentationFormat>Custom</PresentationFormat>
  <Paragraphs>459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Arial,Sans-Serif</vt:lpstr>
      <vt:lpstr>Calibri</vt:lpstr>
      <vt:lpstr>Verdana</vt:lpstr>
      <vt:lpstr>Wingdings</vt:lpstr>
      <vt:lpstr>BPI</vt:lpstr>
      <vt:lpstr>BPI CaixaBank</vt:lpstr>
      <vt:lpstr>Fundação la Caixa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BPI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Santos Robalinho (DAI)</dc:creator>
  <cp:lastModifiedBy>Maria Leonor Russo (DBD)</cp:lastModifiedBy>
  <cp:revision>444</cp:revision>
  <cp:lastPrinted>2017-04-10T18:05:11Z</cp:lastPrinted>
  <dcterms:created xsi:type="dcterms:W3CDTF">2023-01-16T14:01:38Z</dcterms:created>
  <dcterms:modified xsi:type="dcterms:W3CDTF">2023-01-27T12:40:56Z</dcterms:modified>
  <cp:contentStatus>Interno2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0x010100BEA3706CA0BAAA4F9E17FE7B0CDE439C</vt:lpwstr>
  </property>
  <property fmtid="{D5CDD505-2E9C-101B-9397-08002B2CF9AE}" pid="3" name="BPI Disponibilidade">
    <vt:lpwstr>62;#Normal|3cba28f1-ed62-43d5-a85b-2f3a665bec5b</vt:lpwstr>
  </property>
  <property fmtid="{D5CDD505-2E9C-101B-9397-08002B2CF9AE}" pid="4" name="BPI Integridade">
    <vt:lpwstr>63;#Normal|b86c2059-758f-41bd-8be9-fd45204f1d9b</vt:lpwstr>
  </property>
  <property fmtid="{D5CDD505-2E9C-101B-9397-08002B2CF9AE}" pid="5" name="BPI Confidencialidade">
    <vt:lpwstr>61;#Interna|28ed62c0-1a31-4d7c-872f-f60a911529a0</vt:lpwstr>
  </property>
  <property fmtid="{D5CDD505-2E9C-101B-9397-08002B2CF9AE}" pid="6" name="a33e09deea5f49c8aacb1bd7b88b699d">
    <vt:lpwstr>Normal|b86c2059-758f-41bd-8be9-fd45204f1d9b</vt:lpwstr>
  </property>
  <property fmtid="{D5CDD505-2E9C-101B-9397-08002B2CF9AE}" pid="7" name="f089e6d79a2f45c294ee92acddcfae21">
    <vt:lpwstr>Interna|28ed62c0-1a31-4d7c-872f-f60a911529a0</vt:lpwstr>
  </property>
  <property fmtid="{D5CDD505-2E9C-101B-9397-08002B2CF9AE}" pid="8" name="TaxCatchAll">
    <vt:lpwstr>62;#Normal|3cba28f1-ed62-43d5-a85b-2f3a665bec5b;#61;#Interna|28ed62c0-1a31-4d7c-872f-f60a911529a0;#63;#Normal|b86c2059-758f-41bd-8be9-fd45204f1d9b</vt:lpwstr>
  </property>
  <property fmtid="{D5CDD505-2E9C-101B-9397-08002B2CF9AE}" pid="9" name="b4e46899193e4360843b850047b9d2c5">
    <vt:lpwstr>Normal|3cba28f1-ed62-43d5-a85b-2f3a665bec5b</vt:lpwstr>
  </property>
  <property fmtid="{D5CDD505-2E9C-101B-9397-08002B2CF9AE}" pid="10" name="MSIP_Label_49f5103a-f43a-4233-9f37-85423a009e76_Enabled">
    <vt:lpwstr>true</vt:lpwstr>
  </property>
  <property fmtid="{D5CDD505-2E9C-101B-9397-08002B2CF9AE}" pid="11" name="MSIP_Label_49f5103a-f43a-4233-9f37-85423a009e76_SetDate">
    <vt:lpwstr>2022-08-01T10:49:49Z</vt:lpwstr>
  </property>
  <property fmtid="{D5CDD505-2E9C-101B-9397-08002B2CF9AE}" pid="12" name="MSIP_Label_49f5103a-f43a-4233-9f37-85423a009e76_Method">
    <vt:lpwstr>Standard</vt:lpwstr>
  </property>
  <property fmtid="{D5CDD505-2E9C-101B-9397-08002B2CF9AE}" pid="13" name="MSIP_Label_49f5103a-f43a-4233-9f37-85423a009e76_Name">
    <vt:lpwstr>Interna</vt:lpwstr>
  </property>
  <property fmtid="{D5CDD505-2E9C-101B-9397-08002B2CF9AE}" pid="14" name="MSIP_Label_49f5103a-f43a-4233-9f37-85423a009e76_SiteId">
    <vt:lpwstr>42797b59-183c-4bae-ac8a-52d6030330d6</vt:lpwstr>
  </property>
  <property fmtid="{D5CDD505-2E9C-101B-9397-08002B2CF9AE}" pid="15" name="MSIP_Label_49f5103a-f43a-4233-9f37-85423a009e76_ActionId">
    <vt:lpwstr>85e13af6-d26f-4121-b3c7-d71c99915f5d</vt:lpwstr>
  </property>
  <property fmtid="{D5CDD505-2E9C-101B-9397-08002B2CF9AE}" pid="16" name="MSIP_Label_49f5103a-f43a-4233-9f37-85423a009e76_ContentBits">
    <vt:lpwstr>0</vt:lpwstr>
  </property>
</Properties>
</file>