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381" r:id="rId4"/>
    <p:sldId id="383" r:id="rId5"/>
    <p:sldId id="384" r:id="rId6"/>
    <p:sldId id="385" r:id="rId7"/>
    <p:sldId id="388" r:id="rId8"/>
    <p:sldId id="382" r:id="rId9"/>
    <p:sldId id="386" r:id="rId10"/>
    <p:sldId id="258" r:id="rId11"/>
  </p:sldIdLst>
  <p:sldSz cx="9902825" cy="6858000"/>
  <p:notesSz cx="7104063" cy="10234613"/>
  <p:defaultTextStyle>
    <a:defPPr>
      <a:defRPr lang="en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3920"/>
    <a:srgbClr val="B7601C"/>
    <a:srgbClr val="60BDE0"/>
    <a:srgbClr val="FAF3E7"/>
    <a:srgbClr val="E47823"/>
    <a:srgbClr val="F8981D"/>
    <a:srgbClr val="DEDFDD"/>
    <a:srgbClr val="CD0034"/>
    <a:srgbClr val="CBE9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Estilo Claro 2 - Destaqu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Estilo Claro 1 - Destaqu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62" autoAdjust="0"/>
    <p:restoredTop sz="94892" autoAdjust="0"/>
  </p:normalViewPr>
  <p:slideViewPr>
    <p:cSldViewPr snapToGrid="0" snapToObjects="1">
      <p:cViewPr varScale="1">
        <p:scale>
          <a:sx n="78" d="100"/>
          <a:sy n="78" d="100"/>
        </p:scale>
        <p:origin x="1526" y="67"/>
      </p:cViewPr>
      <p:guideLst>
        <p:guide orient="horz" pos="2160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676A27-A2FA-4741-AB17-A206899EAA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7FF0F-4E52-43BE-A248-C6AE27BCE5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D85C3120-E675-446B-856B-04A57069775D}" type="datetime1">
              <a:rPr lang="en-US" altLang="pt-PT"/>
              <a:pPr>
                <a:defRPr/>
              </a:pPr>
              <a:t>2/17/2023</a:t>
            </a:fld>
            <a:endParaRPr lang="en-US" altLang="pt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53919-BD21-4E42-AC00-5D7D8DF3E7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E8125-A912-439D-91EE-115B52DDEA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B5591E00-4645-40C5-A009-49C364181651}" type="slidenum">
              <a:rPr lang="en-US" altLang="pt-PT"/>
              <a:pPr>
                <a:defRPr/>
              </a:pPr>
              <a:t>‹#›</a:t>
            </a:fld>
            <a:endParaRPr lang="en-US" altLang="pt-PT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D29A024C-B0E4-43AD-A254-59A346F2EA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0E6C2876-42E0-423B-A3DB-D2AB29CCC85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5636" y="0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59348E81-A354-4825-9662-C20E72AC07C1}" type="datetime1">
              <a:rPr lang="en-US" altLang="pt-PT"/>
              <a:pPr>
                <a:defRPr/>
              </a:pPr>
              <a:t>2/17/2023</a:t>
            </a:fld>
            <a:endParaRPr lang="en-US" altLang="pt-PT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DC8CB22-9C6B-4C88-917F-4D5DE2B8EC0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2638" y="768350"/>
            <a:ext cx="5538787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33532766-059D-404E-ABFC-588D69CC294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209" y="4861441"/>
            <a:ext cx="5209646" cy="460557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" noProof="0"/>
              <a:t>Click to edit Master text styles</a:t>
            </a:r>
          </a:p>
          <a:p>
            <a:pPr lvl="1"/>
            <a:r>
              <a:rPr lang="en" noProof="0"/>
              <a:t>second level</a:t>
            </a:r>
          </a:p>
          <a:p>
            <a:pPr lvl="2"/>
            <a:r>
              <a:rPr lang="en" noProof="0"/>
              <a:t>third level</a:t>
            </a:r>
          </a:p>
          <a:p>
            <a:pPr lvl="3"/>
            <a:r>
              <a:rPr lang="en" noProof="0"/>
              <a:t>fourth level</a:t>
            </a:r>
          </a:p>
          <a:p>
            <a:pPr lvl="4"/>
            <a:r>
              <a:rPr lang="en" noProof="0"/>
              <a:t>fifth level</a:t>
            </a:r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DD22EEFF-0320-4EB0-8AC4-AB1D6C979EF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36871" name="Rectangle 7">
            <a:extLst>
              <a:ext uri="{FF2B5EF4-FFF2-40B4-BE49-F238E27FC236}">
                <a16:creationId xmlns:a16="http://schemas.microsoft.com/office/drawing/2014/main" id="{1E18DF9F-E9DF-43A9-A90B-265139CF95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636" y="9722882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83B3F489-FCC2-40B3-9416-818756FE8653}" type="slidenum">
              <a:rPr lang="en-US" altLang="pt-PT"/>
              <a:pPr>
                <a:defRPr/>
              </a:pPr>
              <a:t>‹#›</a:t>
            </a:fld>
            <a:endParaRPr lang="en-US" alt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7D8E86D-4D16-4AC2-BB49-DCDC65782B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BB6985D-D8F1-4D1D-A825-023E7F1B8D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C6DA5C9A-E11D-45ED-B3AD-96F46F189E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3BF92273-32AE-478E-8504-F9068467F5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333D863-BE15-4161-8A20-57CA222430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42DAA0D-FF1A-4E30-9A4A-BCBAE2BAD6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4997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8828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7756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1920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0638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0887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1152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08DC294D-3793-4E91-BB39-978A1590FE76}"/>
              </a:ext>
            </a:extLst>
          </p:cNvPr>
          <p:cNvGrpSpPr>
            <a:grpSpLocks/>
          </p:cNvGrpSpPr>
          <p:nvPr/>
        </p:nvGrpSpPr>
        <p:grpSpPr bwMode="auto">
          <a:xfrm>
            <a:off x="314325" y="2546350"/>
            <a:ext cx="769938" cy="474663"/>
            <a:chOff x="720" y="336"/>
            <a:chExt cx="624" cy="432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CAC5A703-C4BC-41F1-A3AD-FBAB768E5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36"/>
              <a:ext cx="383" cy="43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defRPr/>
              </a:pPr>
              <a:endParaRPr lang="pt-PT" altLang="pt-PT" sz="1800" dirty="0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2FED039E-56B2-40F4-92FA-F5B3A76B2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defRPr/>
              </a:pPr>
              <a:endParaRPr lang="pt-PT" altLang="pt-PT" sz="1800" dirty="0"/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F47CAD06-9308-485F-802C-40E42AB5F702}"/>
              </a:ext>
            </a:extLst>
          </p:cNvPr>
          <p:cNvGrpSpPr>
            <a:grpSpLocks/>
          </p:cNvGrpSpPr>
          <p:nvPr/>
        </p:nvGrpSpPr>
        <p:grpSpPr bwMode="auto">
          <a:xfrm>
            <a:off x="449263" y="2968625"/>
            <a:ext cx="798512" cy="474663"/>
            <a:chOff x="912" y="2640"/>
            <a:chExt cx="672" cy="432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CDEBDCFB-17AA-4CBE-8A43-B3E59A53F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383" cy="4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defRPr/>
              </a:pPr>
              <a:endParaRPr lang="pt-PT" altLang="pt-PT" sz="1800" dirty="0"/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E95B5029-7EAB-4038-9114-EAAE0DEDD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defRPr/>
              </a:pPr>
              <a:endParaRPr lang="pt-PT" altLang="pt-PT" sz="1800" dirty="0"/>
            </a:p>
          </p:txBody>
        </p:sp>
      </p:grpSp>
      <p:sp>
        <p:nvSpPr>
          <p:cNvPr id="10" name="Rectangle 8">
            <a:extLst>
              <a:ext uri="{FF2B5EF4-FFF2-40B4-BE49-F238E27FC236}">
                <a16:creationId xmlns:a16="http://schemas.microsoft.com/office/drawing/2014/main" id="{56184CB4-666B-4597-9CE2-26418105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95600"/>
            <a:ext cx="606425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9pPr>
          </a:lstStyle>
          <a:p>
            <a:pPr eaLnBrk="1" hangingPunct="1">
              <a:defRPr/>
            </a:pPr>
            <a:endParaRPr lang="pt-PT" altLang="pt-PT" sz="1800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912E21B-FE7A-411C-952F-F072CF383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2438400"/>
            <a:ext cx="34925" cy="10525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9pPr>
          </a:lstStyle>
          <a:p>
            <a:pPr eaLnBrk="1" hangingPunct="1">
              <a:defRPr/>
            </a:pPr>
            <a:endParaRPr lang="pt-PT" altLang="pt-PT" sz="1800" dirty="0"/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F54F8A83-6E82-473F-B116-618369E50EF2}"/>
              </a:ext>
            </a:extLst>
          </p:cNvPr>
          <p:cNvSpPr>
            <a:spLocks noChangeArrowheads="1"/>
          </p:cNvSpPr>
          <p:nvPr/>
        </p:nvSpPr>
        <p:spPr bwMode="gray">
          <a:xfrm flipV="1">
            <a:off x="342900" y="3265488"/>
            <a:ext cx="9402763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rot="10800000" wrap="none" anchor="ctr"/>
          <a:lstStyle>
            <a:lvl1pPr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9pPr>
          </a:lstStyle>
          <a:p>
            <a:pPr algn="ctr" eaLnBrk="1" hangingPunct="1">
              <a:defRPr/>
            </a:pPr>
            <a:endParaRPr kumimoji="1" lang="pt-PT" altLang="pt-PT" dirty="0">
              <a:latin typeface="Arial" charset="0"/>
            </a:endParaRPr>
          </a:p>
        </p:txBody>
      </p:sp>
      <p:sp>
        <p:nvSpPr>
          <p:cNvPr id="35850" name="Rectangle 10"/>
          <p:cNvSpPr>
            <a:spLocks noGrp="1" noChangeArrowheads="1"/>
          </p:cNvSpPr>
          <p:nvPr>
            <p:ph type="ctrTitle"/>
          </p:nvPr>
        </p:nvSpPr>
        <p:spPr bwMode="auto">
          <a:xfrm>
            <a:off x="1073150" y="1828800"/>
            <a:ext cx="8416925" cy="1143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85900" y="3886200"/>
            <a:ext cx="6931025" cy="1752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3" name="Marcador de Posição do Número do Diapositivo 3">
            <a:extLst>
              <a:ext uri="{FF2B5EF4-FFF2-40B4-BE49-F238E27FC236}">
                <a16:creationId xmlns:a16="http://schemas.microsoft.com/office/drawing/2014/main" id="{AF734D04-BF98-425F-8C47-1C7292A468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88720-3B32-4E92-AAF5-F50D6D96E7F4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1575966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0263" y="274638"/>
            <a:ext cx="2227262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256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5DC929D-C711-4D86-AD6D-DFE9CEBAD3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80BA6-7CCD-4114-8838-094EABA5F199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220344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  <a:prstGeom prst="rect">
            <a:avLst/>
          </a:prstGeom>
        </p:spPr>
        <p:txBody>
          <a:bodyPr vert="horz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0"/>
            <a:ext cx="8912225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0C318E5-7F22-424B-B7FF-284C1E30BD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2FE6A-B135-4E26-885F-BEC7425E5424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423367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16925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16925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4345CDA-2630-45F8-AB83-F5D6329945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B1FA6-3629-46FE-83AF-46789F488E12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212722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  <a:prstGeom prst="rect">
            <a:avLst/>
          </a:prstGeom>
        </p:spPr>
        <p:txBody>
          <a:bodyPr vert="horz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9913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7613" y="1600200"/>
            <a:ext cx="4379912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Marcador de Posição do Número do Diapositivo 3">
            <a:extLst>
              <a:ext uri="{FF2B5EF4-FFF2-40B4-BE49-F238E27FC236}">
                <a16:creationId xmlns:a16="http://schemas.microsoft.com/office/drawing/2014/main" id="{3F08ACC4-A2D0-4F39-BB44-68A8308E9B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CAC02-C510-4092-BB2A-E8A2EE63E737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77003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  <a:prstGeom prst="rect">
            <a:avLst/>
          </a:prstGeom>
        </p:spPr>
        <p:txBody>
          <a:bodyPr vert="horz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Marcador de Posição do Número do Diapositivo 3">
            <a:extLst>
              <a:ext uri="{FF2B5EF4-FFF2-40B4-BE49-F238E27FC236}">
                <a16:creationId xmlns:a16="http://schemas.microsoft.com/office/drawing/2014/main" id="{D7529658-9CDA-44B7-B338-FADECD63C9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CD113-EA91-49FF-8248-494400F9F86F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23464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3">
            <a:extLst>
              <a:ext uri="{FF2B5EF4-FFF2-40B4-BE49-F238E27FC236}">
                <a16:creationId xmlns:a16="http://schemas.microsoft.com/office/drawing/2014/main" id="{C8F73F1E-1870-4AD1-8E00-2D65722290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5EA9F-6450-426A-A228-4C2EBB59B720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198548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7550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1913" y="273050"/>
            <a:ext cx="5535612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7550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Marcador de Posição do Número do Diapositivo 3">
            <a:extLst>
              <a:ext uri="{FF2B5EF4-FFF2-40B4-BE49-F238E27FC236}">
                <a16:creationId xmlns:a16="http://schemas.microsoft.com/office/drawing/2014/main" id="{6CCB21BF-7A54-469F-9A04-D9D729782C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ED3E79-B187-4DCC-94AD-84FE548144CE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315024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0425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0425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0425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Marcador de Posição do Número do Diapositivo 3">
            <a:extLst>
              <a:ext uri="{FF2B5EF4-FFF2-40B4-BE49-F238E27FC236}">
                <a16:creationId xmlns:a16="http://schemas.microsoft.com/office/drawing/2014/main" id="{F48FD00B-739D-440B-AC1D-82C4D91950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EA4F8-2AC1-4AEC-8F8D-7AF0FF32A1E8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200095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  <a:prstGeom prst="rect">
            <a:avLst/>
          </a:prstGeom>
        </p:spPr>
        <p:txBody>
          <a:bodyPr vert="horz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2225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8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Número do Diapositivo 3">
            <a:extLst>
              <a:ext uri="{FF2B5EF4-FFF2-40B4-BE49-F238E27FC236}">
                <a16:creationId xmlns:a16="http://schemas.microsoft.com/office/drawing/2014/main" id="{AE935434-5283-4D9F-80D8-7F6A426CD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96125" y="188913"/>
            <a:ext cx="2309813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A6A6A6"/>
                </a:solidFill>
              </a:defRPr>
            </a:lvl1pPr>
          </a:lstStyle>
          <a:p>
            <a:pPr>
              <a:defRPr/>
            </a:pPr>
            <a:fld id="{E5981822-A6EF-45F5-B3CB-2CD9F9589A0D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3" r:id="rId9"/>
    <p:sldLayoutId id="2147484011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magem 7">
            <a:extLst>
              <a:ext uri="{FF2B5EF4-FFF2-40B4-BE49-F238E27FC236}">
                <a16:creationId xmlns:a16="http://schemas.microsoft.com/office/drawing/2014/main" id="{5A31EC9A-007A-491C-B874-01F1EA013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7" r="34406" b="15135"/>
          <a:stretch>
            <a:fillRect/>
          </a:stretch>
        </p:blipFill>
        <p:spPr bwMode="auto">
          <a:xfrm>
            <a:off x="1268413" y="12700"/>
            <a:ext cx="3267075" cy="583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15" descr="Logo UPT">
            <a:extLst>
              <a:ext uri="{FF2B5EF4-FFF2-40B4-BE49-F238E27FC236}">
                <a16:creationId xmlns:a16="http://schemas.microsoft.com/office/drawing/2014/main" id="{95C7F707-F55C-465B-88D3-67CA2B6B8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5835650"/>
            <a:ext cx="3214688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tângulo 7">
            <a:extLst>
              <a:ext uri="{FF2B5EF4-FFF2-40B4-BE49-F238E27FC236}">
                <a16:creationId xmlns:a16="http://schemas.microsoft.com/office/drawing/2014/main" id="{831B372F-088F-4611-8018-CBD389202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4859CBFA-DA68-4E90-8841-CCF6ECE30DB5}"/>
              </a:ext>
            </a:extLst>
          </p:cNvPr>
          <p:cNvSpPr txBox="1"/>
          <p:nvPr/>
        </p:nvSpPr>
        <p:spPr>
          <a:xfrm>
            <a:off x="3016577" y="3987800"/>
            <a:ext cx="1518911" cy="830996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9pPr>
          </a:lstStyle>
          <a:p>
            <a:pPr eaLnBrk="1" hangingPunct="1">
              <a:lnSpc>
                <a:spcPct val="115000"/>
              </a:lnSpc>
              <a:defRPr/>
            </a:pPr>
            <a:r>
              <a:rPr lang="en" altLang="pt-PT" sz="1400">
                <a:solidFill>
                  <a:schemeClr val="bg1"/>
                </a:solidFill>
                <a:latin typeface="Arial" charset="0"/>
              </a:rPr>
              <a:t>Catarina Oliveira</a:t>
            </a:r>
            <a:endParaRPr lang="pt-PT" altLang="pt-PT" sz="14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126" name="Text Box 34">
            <a:extLst>
              <a:ext uri="{FF2B5EF4-FFF2-40B4-BE49-F238E27FC236}">
                <a16:creationId xmlns:a16="http://schemas.microsoft.com/office/drawing/2014/main" id="{D315E69A-25BC-4237-8836-D6C3E175C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8413" y="512763"/>
            <a:ext cx="3267075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pt-PT" altLang="pt-PT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27" name="Retângulo 11">
            <a:extLst>
              <a:ext uri="{FF2B5EF4-FFF2-40B4-BE49-F238E27FC236}">
                <a16:creationId xmlns:a16="http://schemas.microsoft.com/office/drawing/2014/main" id="{28F99360-8C01-47A5-A00B-0E0A4504C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413" y="1973263"/>
            <a:ext cx="32670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" altLang="pt-PT" dirty="0">
                <a:solidFill>
                  <a:schemeClr val="bg1"/>
                </a:solidFill>
                <a:latin typeface="Arial" panose="020B0604020202020204" pitchFamily="34" charset="0"/>
              </a:rPr>
              <a:t>Python revisions</a:t>
            </a:r>
          </a:p>
          <a:p>
            <a:pPr eaLnBrk="1" hangingPunct="1"/>
            <a:r>
              <a:rPr lang="en" altLang="pt-PT" dirty="0">
                <a:solidFill>
                  <a:schemeClr val="bg1"/>
                </a:solidFill>
                <a:latin typeface="Arial" panose="020B0604020202020204" pitchFamily="34" charset="0"/>
              </a:rPr>
              <a:t>Tuples</a:t>
            </a:r>
          </a:p>
        </p:txBody>
      </p:sp>
      <p:pic>
        <p:nvPicPr>
          <p:cNvPr id="5128" name="Imagem 16">
            <a:extLst>
              <a:ext uri="{FF2B5EF4-FFF2-40B4-BE49-F238E27FC236}">
                <a16:creationId xmlns:a16="http://schemas.microsoft.com/office/drawing/2014/main" id="{4DE4F884-E356-406C-B631-FEED9FD28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28772" r="18707" b="46667"/>
          <a:stretch>
            <a:fillRect/>
          </a:stretch>
        </p:blipFill>
        <p:spPr bwMode="auto">
          <a:xfrm>
            <a:off x="1603375" y="4835525"/>
            <a:ext cx="21240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Picture 2">
            <a:extLst>
              <a:ext uri="{FF2B5EF4-FFF2-40B4-BE49-F238E27FC236}">
                <a16:creationId xmlns:a16="http://schemas.microsoft.com/office/drawing/2014/main" id="{0C8AB257-EA77-4361-9281-78F99D1F02DE}"/>
              </a:ext>
            </a:extLst>
          </p:cNvPr>
          <p:cNvSpPr>
            <a:spLocks noChangeAspect="1"/>
          </p:cNvSpPr>
          <p:nvPr/>
        </p:nvSpPr>
        <p:spPr bwMode="auto">
          <a:xfrm>
            <a:off x="0" y="0"/>
            <a:ext cx="9899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pt-PT" altLang="pt-PT" sz="1800"/>
          </a:p>
        </p:txBody>
      </p:sp>
      <p:sp>
        <p:nvSpPr>
          <p:cNvPr id="103427" name="Slide Number Placeholder 2">
            <a:extLst>
              <a:ext uri="{FF2B5EF4-FFF2-40B4-BE49-F238E27FC236}">
                <a16:creationId xmlns:a16="http://schemas.microsoft.com/office/drawing/2014/main" id="{778F449F-E0DF-42A8-A91C-DB5E57B49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44125008-B641-42F1-B444-F7B90AE504F7}" type="slidenum">
              <a:rPr lang="pt-PT" altLang="pt-PT" sz="1200" smtClean="0">
                <a:solidFill>
                  <a:srgbClr val="A6A6A6"/>
                </a:solidFill>
              </a:rPr>
              <a:pPr/>
              <a:t>10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pic>
        <p:nvPicPr>
          <p:cNvPr id="103428" name="Imagem 6">
            <a:extLst>
              <a:ext uri="{FF2B5EF4-FFF2-40B4-BE49-F238E27FC236}">
                <a16:creationId xmlns:a16="http://schemas.microsoft.com/office/drawing/2014/main" id="{012A4E6B-3640-4B8E-A24C-D475CF639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45" t="61243" r="34962" b="18871"/>
          <a:stretch>
            <a:fillRect/>
          </a:stretch>
        </p:blipFill>
        <p:spPr bwMode="auto">
          <a:xfrm>
            <a:off x="3500438" y="2352675"/>
            <a:ext cx="2903537" cy="277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9" name="Retângulo 7">
            <a:extLst>
              <a:ext uri="{FF2B5EF4-FFF2-40B4-BE49-F238E27FC236}">
                <a16:creationId xmlns:a16="http://schemas.microsoft.com/office/drawing/2014/main" id="{8CAA9ADE-A97C-4367-A51C-E6B108FA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5">
            <a:extLst>
              <a:ext uri="{FF2B5EF4-FFF2-40B4-BE49-F238E27FC236}">
                <a16:creationId xmlns:a16="http://schemas.microsoft.com/office/drawing/2014/main" id="{6741D128-5454-4773-9704-DD396E449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139" y="1066205"/>
            <a:ext cx="7924799" cy="243226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CONTENT</a:t>
            </a:r>
          </a:p>
          <a:p>
            <a:pPr eaLnBrk="1" hangingPunct="1">
              <a:defRPr/>
            </a:pPr>
            <a:endParaRPr lang="en-US" altLang="pt-PT" sz="1800" b="1" dirty="0">
              <a:solidFill>
                <a:srgbClr val="60BDE0"/>
              </a:solidFill>
              <a:latin typeface="Arial" panose="020B0604020202020204" pitchFamily="34" charset="0"/>
            </a:endParaRP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" altLang="pt-PT" sz="1400" dirty="0">
                <a:latin typeface="Arial" panose="020B0604020202020204" pitchFamily="34" charset="0"/>
              </a:rPr>
              <a:t>Conditions</a:t>
            </a: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" altLang="pt-PT" sz="1400" dirty="0">
                <a:latin typeface="Arial" panose="020B0604020202020204" pitchFamily="34" charset="0"/>
              </a:rPr>
              <a:t>Cycles</a:t>
            </a: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" altLang="pt-PT" sz="1400" dirty="0">
                <a:latin typeface="Arial" panose="020B0604020202020204" pitchFamily="34" charset="0"/>
              </a:rPr>
              <a:t>lists</a:t>
            </a: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" altLang="pt-PT" sz="1400" dirty="0">
                <a:latin typeface="Arial" panose="020B0604020202020204" pitchFamily="34" charset="0"/>
              </a:rPr>
              <a:t>input and output</a:t>
            </a: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" altLang="pt-PT" sz="1400" dirty="0">
                <a:latin typeface="Arial" panose="020B0604020202020204" pitchFamily="34" charset="0"/>
              </a:rPr>
              <a:t>Functions</a:t>
            </a: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" altLang="pt-PT" sz="1400" dirty="0" err="1">
                <a:latin typeface="Arial" panose="020B0604020202020204" pitchFamily="34" charset="0"/>
              </a:rPr>
              <a:t>tuples</a:t>
            </a:r>
            <a:endParaRPr lang="pt-PT" altLang="pt-PT" sz="1400" dirty="0">
              <a:latin typeface="Arial" panose="020B0604020202020204" pitchFamily="34" charset="0"/>
            </a:endParaRP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" altLang="pt-PT" sz="1400" dirty="0">
                <a:latin typeface="Arial" panose="020B0604020202020204" pitchFamily="34" charset="0"/>
              </a:rPr>
              <a:t>Combination of lists and </a:t>
            </a:r>
            <a:r>
              <a:rPr lang="en" altLang="pt-PT" sz="1400" dirty="0" err="1">
                <a:latin typeface="Arial" panose="020B0604020202020204" pitchFamily="34" charset="0"/>
              </a:rPr>
              <a:t>tuples</a:t>
            </a:r>
            <a:endParaRPr lang="pt-PT" altLang="pt-PT" sz="1400" dirty="0">
              <a:latin typeface="Arial" panose="020B0604020202020204" pitchFamily="34" charset="0"/>
            </a:endParaRPr>
          </a:p>
        </p:txBody>
      </p:sp>
      <p:sp>
        <p:nvSpPr>
          <p:cNvPr id="7171" name="Slide Number Placeholder 2">
            <a:extLst>
              <a:ext uri="{FF2B5EF4-FFF2-40B4-BE49-F238E27FC236}">
                <a16:creationId xmlns:a16="http://schemas.microsoft.com/office/drawing/2014/main" id="{18799C81-6B2B-4097-8D11-7802695234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7FCCC79F-FEE3-4DDC-A54D-C50A3B58E49B}" type="slidenum">
              <a:rPr lang="pt-PT" altLang="pt-PT" sz="1200" smtClean="0">
                <a:solidFill>
                  <a:srgbClr val="A6A6A6"/>
                </a:solidFill>
              </a:rPr>
              <a:pPr/>
              <a:t>2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7172" name="Retângulo 7">
            <a:extLst>
              <a:ext uri="{FF2B5EF4-FFF2-40B4-BE49-F238E27FC236}">
                <a16:creationId xmlns:a16="http://schemas.microsoft.com/office/drawing/2014/main" id="{C72A80C9-D3C5-407F-8418-1751B57E3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7173" name="Imagem 8">
            <a:extLst>
              <a:ext uri="{FF2B5EF4-FFF2-40B4-BE49-F238E27FC236}">
                <a16:creationId xmlns:a16="http://schemas.microsoft.com/office/drawing/2014/main" id="{4EB65463-B283-4E20-BBE3-4278A4DFD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Conditions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3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DB1CF729-9641-5237-B99D-E7E6232A4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3675" y="2638425"/>
            <a:ext cx="18954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6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Cycles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4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00C17365-B31A-9E23-604A-5B65335C1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700" y="2552700"/>
            <a:ext cx="2057400" cy="1752600"/>
          </a:xfrm>
          <a:prstGeom prst="rect">
            <a:avLst/>
          </a:prstGeom>
        </p:spPr>
      </p:pic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074B91F9-5D94-3799-2A95-46DA87DBEA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5875" y="2462212"/>
            <a:ext cx="39052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383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lists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5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1443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" sz="1200" dirty="0">
                <a:latin typeface="+mj-lt"/>
              </a:rPr>
              <a:t>Example</a:t>
            </a:r>
          </a:p>
          <a:p>
            <a:pPr>
              <a:lnSpc>
                <a:spcPct val="150000"/>
              </a:lnSpc>
              <a:defRPr/>
            </a:pPr>
            <a:endParaRPr lang="pt-PT" sz="1200" b="0" dirty="0">
              <a:latin typeface="+mj-lt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" sz="1200" dirty="0">
                <a:latin typeface="+mj-lt"/>
                <a:ea typeface="Cambria Math" panose="02040503050406030204" pitchFamily="18" charset="0"/>
              </a:rPr>
              <a:t>considering the list</a:t>
            </a:r>
          </a:p>
          <a:p>
            <a:pPr>
              <a:lnSpc>
                <a:spcPct val="150000"/>
              </a:lnSpc>
              <a:defRPr/>
            </a:pPr>
            <a:r>
              <a:rPr lang="en" sz="1200" dirty="0">
                <a:latin typeface="+mj-lt"/>
                <a:ea typeface="Cambria Math" panose="02040503050406030204" pitchFamily="18" charset="0"/>
              </a:rPr>
              <a:t> </a:t>
            </a:r>
            <a:r>
              <a:rPr lang="en" sz="1200" dirty="0" err="1">
                <a:latin typeface="Consolas" panose="020B0609020204030204" pitchFamily="49" charset="0"/>
                <a:ea typeface="Cambria Math" panose="02040503050406030204" pitchFamily="18" charset="0"/>
              </a:rPr>
              <a:t>xs </a:t>
            </a:r>
            <a:r>
              <a:rPr lang="en" sz="1200" dirty="0">
                <a:latin typeface="Consolas" panose="020B0609020204030204" pitchFamily="49" charset="0"/>
                <a:ea typeface="Cambria Math" panose="02040503050406030204" pitchFamily="18" charset="0"/>
              </a:rPr>
              <a:t>= [12, 10, 32, 3, 66, 17, 42, 99, 20]</a:t>
            </a:r>
          </a:p>
          <a:p>
            <a:pPr>
              <a:lnSpc>
                <a:spcPct val="150000"/>
              </a:lnSpc>
              <a:defRPr/>
            </a:pPr>
            <a:r>
              <a:rPr lang="en" sz="1200" b="0" dirty="0">
                <a:latin typeface="+mj-lt"/>
                <a:ea typeface="Cambria Math" panose="02040503050406030204" pitchFamily="18" charset="0"/>
              </a:rPr>
              <a:t>Determine the mean, largest, and smallest element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AE76B87-D03B-E474-1373-710017060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9799" y="3003201"/>
            <a:ext cx="29432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347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Input and Output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6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17A9578-6C0E-A636-F0B3-471E7A9F5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2987" y="2905125"/>
            <a:ext cx="52768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326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Functions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7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184CC4D6-0C2A-BF0F-8D45-C4D8B45D0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397" y="1820350"/>
            <a:ext cx="2143125" cy="1047750"/>
          </a:xfrm>
          <a:prstGeom prst="rect">
            <a:avLst/>
          </a:prstGeom>
        </p:spPr>
      </p:pic>
      <p:pic>
        <p:nvPicPr>
          <p:cNvPr id="7" name="Picture 6" descr="Diagram&#10;&#10;Description automatically generated with low confidence">
            <a:extLst>
              <a:ext uri="{FF2B5EF4-FFF2-40B4-BE49-F238E27FC236}">
                <a16:creationId xmlns:a16="http://schemas.microsoft.com/office/drawing/2014/main" id="{12753E22-2694-CB0C-157D-9CC4932F5D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6304" y="1820350"/>
            <a:ext cx="1743075" cy="866775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E7B0D4AB-4E02-E3BF-3D9F-8580ECEEAC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0862" y="3776662"/>
            <a:ext cx="11811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60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" altLang="pt-PT" sz="1800" b="1" dirty="0" err="1">
                <a:solidFill>
                  <a:srgbClr val="9A3920"/>
                </a:solidFill>
                <a:latin typeface="Arial" panose="020B0604020202020204" pitchFamily="34" charset="0"/>
              </a:rPr>
              <a:t>tuples</a:t>
            </a:r>
            <a:endParaRPr lang="pt-PT" altLang="pt-PT" sz="1800" b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8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1997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dirty="0">
                <a:latin typeface="+mj-lt"/>
              </a:rPr>
              <a:t>Ordered sequences of elements: (e1, e2, ..., </a:t>
            </a:r>
            <a:r>
              <a:rPr lang="en" sz="1200" dirty="0" err="1">
                <a:latin typeface="+mj-lt"/>
              </a:rPr>
              <a:t>en </a:t>
            </a:r>
            <a:r>
              <a:rPr lang="en" sz="1200" dirty="0">
                <a:latin typeface="+mj-lt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dirty="0">
                <a:latin typeface="+mj-lt"/>
              </a:rPr>
              <a:t>Access to elements by indexes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b="0" dirty="0">
              <a:latin typeface="+mj-lt"/>
              <a:ea typeface="Cambria Math" panose="020405030504060302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dirty="0">
                <a:latin typeface="+mj-lt"/>
                <a:ea typeface="Cambria Math" panose="02040503050406030204" pitchFamily="18" charset="0"/>
              </a:rPr>
              <a:t>Immutable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b="0" dirty="0">
              <a:latin typeface="+mj-lt"/>
              <a:ea typeface="Cambria Math" panose="020405030504060302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dirty="0">
                <a:latin typeface="+mj-lt"/>
                <a:ea typeface="Cambria Math" panose="02040503050406030204" pitchFamily="18" charset="0"/>
              </a:rPr>
              <a:t>Operations with </a:t>
            </a:r>
            <a:r>
              <a:rPr lang="en" sz="1200" dirty="0" err="1">
                <a:latin typeface="+mj-lt"/>
                <a:ea typeface="Cambria Math" panose="02040503050406030204" pitchFamily="18" charset="0"/>
              </a:rPr>
              <a:t>tuples </a:t>
            </a:r>
            <a:r>
              <a:rPr lang="en" sz="1200" dirty="0">
                <a:latin typeface="+mj-lt"/>
                <a:ea typeface="Cambria Math" panose="02040503050406030204" pitchFamily="18" charset="0"/>
              </a:rPr>
              <a:t>: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E9D743E-3401-CBD6-3BE7-B636A0056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862" y="3425243"/>
            <a:ext cx="72771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836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Combination of lists and </a:t>
            </a:r>
            <a:r>
              <a:rPr lang="en" altLang="pt-PT" sz="1800" b="1" dirty="0" err="1">
                <a:solidFill>
                  <a:srgbClr val="9A3920"/>
                </a:solidFill>
                <a:latin typeface="Arial" panose="020B0604020202020204" pitchFamily="34" charset="0"/>
              </a:rPr>
              <a:t>tuples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9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1997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dirty="0">
                <a:latin typeface="+mj-lt"/>
              </a:rPr>
              <a:t>represent an agenda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b="0" dirty="0">
              <a:latin typeface="+mj-lt"/>
              <a:ea typeface="Cambria Math" panose="020405030504060302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b="0" dirty="0">
                <a:latin typeface="+mj-lt"/>
                <a:ea typeface="Cambria Math" panose="02040503050406030204" pitchFamily="18" charset="0"/>
              </a:rPr>
              <a:t>Add entries (name and email) to the calendar</a:t>
            </a:r>
          </a:p>
        </p:txBody>
      </p:sp>
      <p:sp>
        <p:nvSpPr>
          <p:cNvPr id="9" name="CaixaDeTexto 10">
            <a:extLst>
              <a:ext uri="{FF2B5EF4-FFF2-40B4-BE49-F238E27FC236}">
                <a16:creationId xmlns:a16="http://schemas.microsoft.com/office/drawing/2014/main" id="{D0D2FDBC-733E-915B-E532-940D5BBD0CF5}"/>
              </a:ext>
            </a:extLst>
          </p:cNvPr>
          <p:cNvSpPr txBox="1"/>
          <p:nvPr/>
        </p:nvSpPr>
        <p:spPr>
          <a:xfrm>
            <a:off x="5480507" y="2864450"/>
            <a:ext cx="3520618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dirty="0">
                <a:latin typeface="+mj-lt"/>
                <a:ea typeface="Cambria Math" panose="02040503050406030204" pitchFamily="18" charset="0"/>
              </a:rPr>
              <a:t>Search for names in the agenda and return the email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A6131E1B-4FF0-79BE-D92D-D82B8134C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88" y="1617099"/>
            <a:ext cx="4067175" cy="1047750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941F23FB-4CC4-21E7-0CA5-710FB10FA8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288" y="3334291"/>
            <a:ext cx="4552950" cy="2286000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E2A1BE88-601D-E7F3-402D-9A314249AC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9178" y="3334291"/>
            <a:ext cx="33432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67648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26766</TotalTime>
  <Words>172</Words>
  <Application>Microsoft Office PowerPoint</Application>
  <PresentationFormat>Custom</PresentationFormat>
  <Paragraphs>58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Consolas</vt:lpstr>
      <vt:lpstr>Wingdings</vt:lpstr>
      <vt:lpstr>Blends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débora pinguinha</dc:creator>
  <cp:lastModifiedBy>Catarina Félix De Oliveira</cp:lastModifiedBy>
  <cp:revision>553</cp:revision>
  <cp:lastPrinted>2021-04-01T08:23:08Z</cp:lastPrinted>
  <dcterms:created xsi:type="dcterms:W3CDTF">2012-09-19T16:58:48Z</dcterms:created>
  <dcterms:modified xsi:type="dcterms:W3CDTF">2023-02-17T14:24:40Z</dcterms:modified>
</cp:coreProperties>
</file>