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81" r:id="rId4"/>
    <p:sldId id="382" r:id="rId5"/>
    <p:sldId id="389" r:id="rId6"/>
    <p:sldId id="383" r:id="rId7"/>
    <p:sldId id="384" r:id="rId8"/>
    <p:sldId id="385" r:id="rId9"/>
    <p:sldId id="386" r:id="rId10"/>
    <p:sldId id="258" r:id="rId11"/>
  </p:sldIdLst>
  <p:sldSz cx="9902825" cy="6858000"/>
  <p:notesSz cx="7104063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3/10/2023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3/10/2023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29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05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46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41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097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089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pt-PT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PT" altLang="pt-PT" dirty="0">
                <a:solidFill>
                  <a:schemeClr val="bg1"/>
                </a:solidFill>
                <a:latin typeface="Arial" panose="020B0604020202020204" pitchFamily="34" charset="0"/>
              </a:rPr>
              <a:t>Dicionários</a:t>
            </a:r>
            <a:endParaRPr lang="pt-PT" altLang="pt-PT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21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CONTEÚDO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Dicionários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Exemplos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Dicionários </a:t>
            </a:r>
            <a:r>
              <a:rPr lang="pt-PT" altLang="pt-PT" sz="1400" dirty="0" err="1">
                <a:latin typeface="Arial" panose="020B0604020202020204" pitchFamily="34" charset="0"/>
              </a:rPr>
              <a:t>vs</a:t>
            </a:r>
            <a:r>
              <a:rPr lang="pt-PT" altLang="pt-PT" sz="1400" dirty="0">
                <a:latin typeface="Arial" panose="020B0604020202020204" pitchFamily="34" charset="0"/>
              </a:rPr>
              <a:t> Listas de tuplos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Métodos de dicionários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Percorrer dicionários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Ordenação de dicionários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Dicionários (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maps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)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Coleções de dados que a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ssociam uma chave a um valor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Chave (</a:t>
            </a:r>
            <a:r>
              <a:rPr lang="pt-PT" sz="1200" dirty="0" err="1">
                <a:latin typeface="+mj-lt"/>
                <a:ea typeface="Cambria Math" panose="02040503050406030204" pitchFamily="18" charset="0"/>
              </a:rPr>
              <a:t>key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): imutável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Valor (</a:t>
            </a:r>
            <a:r>
              <a:rPr lang="pt-PT" sz="1200" b="0" dirty="0" err="1">
                <a:latin typeface="+mj-lt"/>
                <a:ea typeface="Cambria Math" panose="02040503050406030204" pitchFamily="18" charset="0"/>
              </a:rPr>
              <a:t>value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): qualquer objeto 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Python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B249B46-6284-552C-D7E1-22360019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3117308"/>
            <a:ext cx="4067175" cy="695325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46033C-7BE9-0EB6-FF9E-4ADACFCB9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462" y="2674395"/>
            <a:ext cx="1657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Exemplos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Criar um dicionário para armazenar quantidades de frutas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54B271-28B6-C884-5356-7FE7091CE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10744"/>
              </p:ext>
            </p:extLst>
          </p:nvPr>
        </p:nvGraphicFramePr>
        <p:xfrm>
          <a:off x="5899149" y="1378177"/>
          <a:ext cx="313784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8920">
                  <a:extLst>
                    <a:ext uri="{9D8B030D-6E8A-4147-A177-3AD203B41FA5}">
                      <a16:colId xmlns:a16="http://schemas.microsoft.com/office/drawing/2014/main" val="3996501264"/>
                    </a:ext>
                  </a:extLst>
                </a:gridCol>
                <a:gridCol w="1568920">
                  <a:extLst>
                    <a:ext uri="{9D8B030D-6E8A-4147-A177-3AD203B41FA5}">
                      <a16:colId xmlns:a16="http://schemas.microsoft.com/office/drawing/2014/main" val="73966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7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6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Peras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4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Laranjas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85042"/>
                  </a:ext>
                </a:extLst>
              </a:tr>
            </a:tbl>
          </a:graphicData>
        </a:graphic>
      </p:graphicFrame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BC97B02-1DCE-6289-ADE8-6D4754A4A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1551530"/>
            <a:ext cx="1895475" cy="1400175"/>
          </a:xfrm>
          <a:prstGeom prst="rect">
            <a:avLst/>
          </a:prstGeom>
        </p:spPr>
      </p:pic>
      <p:sp>
        <p:nvSpPr>
          <p:cNvPr id="5" name="CaixaDeTexto 10">
            <a:extLst>
              <a:ext uri="{FF2B5EF4-FFF2-40B4-BE49-F238E27FC236}">
                <a16:creationId xmlns:a16="http://schemas.microsoft.com/office/drawing/2014/main" id="{5F3E7B51-57CE-DC26-C36F-1D61FA637D38}"/>
              </a:ext>
            </a:extLst>
          </p:cNvPr>
          <p:cNvSpPr txBox="1"/>
          <p:nvPr/>
        </p:nvSpPr>
        <p:spPr>
          <a:xfrm>
            <a:off x="628649" y="497131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Alterar a quantidade de bananas para 50: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BF1136F-44BD-5C2F-E931-90A6DCA40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8" y="5357541"/>
            <a:ext cx="2543175" cy="695325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BE6F89AA-65B6-2814-F2E5-36B332394F57}"/>
              </a:ext>
            </a:extLst>
          </p:cNvPr>
          <p:cNvSpPr txBox="1"/>
          <p:nvPr/>
        </p:nvSpPr>
        <p:spPr>
          <a:xfrm>
            <a:off x="628649" y="294291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Mostrar o dicionário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88A6D789-3896-969C-91E8-C0F751E3C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8" y="3278070"/>
            <a:ext cx="5591175" cy="695325"/>
          </a:xfrm>
          <a:prstGeom prst="rect">
            <a:avLst/>
          </a:prstGeom>
        </p:spPr>
      </p:pic>
      <p:sp>
        <p:nvSpPr>
          <p:cNvPr id="12" name="CaixaDeTexto 10">
            <a:extLst>
              <a:ext uri="{FF2B5EF4-FFF2-40B4-BE49-F238E27FC236}">
                <a16:creationId xmlns:a16="http://schemas.microsoft.com/office/drawing/2014/main" id="{68C345C1-86DB-5A35-00F8-1489F290D2D9}"/>
              </a:ext>
            </a:extLst>
          </p:cNvPr>
          <p:cNvSpPr txBox="1"/>
          <p:nvPr/>
        </p:nvSpPr>
        <p:spPr>
          <a:xfrm>
            <a:off x="628649" y="3909791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Consultar a quantidade de peras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3F18357-1A56-BFAE-2592-E383B5E65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88" y="4296164"/>
            <a:ext cx="29432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2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Exemplos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Adicionar 15 à quantidade de peras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BE6F89AA-65B6-2814-F2E5-36B332394F57}"/>
              </a:ext>
            </a:extLst>
          </p:cNvPr>
          <p:cNvSpPr txBox="1"/>
          <p:nvPr/>
        </p:nvSpPr>
        <p:spPr>
          <a:xfrm>
            <a:off x="628649" y="2246855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Acrescentar o produto “mangas” com quantidade 20 ao dicionário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C0C916-6974-7978-83B6-0DD80BB85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551530"/>
            <a:ext cx="2457450" cy="695325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FFC47D-B482-2299-A810-393880468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2582011"/>
            <a:ext cx="2457450" cy="695325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9252BB38-7292-9678-DE0B-7FA309D9C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3965150"/>
            <a:ext cx="5276850" cy="866775"/>
          </a:xfrm>
          <a:prstGeom prst="rect">
            <a:avLst/>
          </a:prstGeom>
        </p:spPr>
      </p:pic>
      <p:sp>
        <p:nvSpPr>
          <p:cNvPr id="17" name="CaixaDeTexto 10">
            <a:extLst>
              <a:ext uri="{FF2B5EF4-FFF2-40B4-BE49-F238E27FC236}">
                <a16:creationId xmlns:a16="http://schemas.microsoft.com/office/drawing/2014/main" id="{D8F51F60-31C6-E2FA-68D2-D1AC3CAF6648}"/>
              </a:ext>
            </a:extLst>
          </p:cNvPr>
          <p:cNvSpPr txBox="1"/>
          <p:nvPr/>
        </p:nvSpPr>
        <p:spPr>
          <a:xfrm>
            <a:off x="628648" y="3629993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Ver o conteúdo final do dicionário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Dicionários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vs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Listas de tuplos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A quantidade das frutas também poderia ser 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representada por uma lista de tuplos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8BAEB59-41C3-C884-415C-D440F964E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925" y="1551530"/>
            <a:ext cx="5514975" cy="695325"/>
          </a:xfrm>
          <a:prstGeom prst="rect">
            <a:avLst/>
          </a:prstGeom>
        </p:spPr>
      </p:pic>
      <p:sp>
        <p:nvSpPr>
          <p:cNvPr id="4" name="CaixaDeTexto 10">
            <a:extLst>
              <a:ext uri="{FF2B5EF4-FFF2-40B4-BE49-F238E27FC236}">
                <a16:creationId xmlns:a16="http://schemas.microsoft.com/office/drawing/2014/main" id="{5CE3F3E8-CD89-501C-CE4C-953E1A336263}"/>
              </a:ext>
            </a:extLst>
          </p:cNvPr>
          <p:cNvSpPr txBox="1"/>
          <p:nvPr/>
        </p:nvSpPr>
        <p:spPr>
          <a:xfrm>
            <a:off x="628648" y="2315001"/>
            <a:ext cx="8892541" cy="2274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1" dirty="0">
                <a:latin typeface="+mj-lt"/>
                <a:ea typeface="Cambria Math" panose="02040503050406030204" pitchFamily="18" charset="0"/>
              </a:rPr>
              <a:t>Problemas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Necessário percorrer a lista toda para verificar o valor associado a uma chave (</a:t>
            </a:r>
            <a:r>
              <a:rPr lang="pt-PT" sz="1200" dirty="0" err="1">
                <a:latin typeface="+mj-lt"/>
                <a:ea typeface="Cambria Math" panose="02040503050406030204" pitchFamily="18" charset="0"/>
              </a:rPr>
              <a:t>ex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: quantidade de laranjas?)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Permite chaves repetidas (o seguinte seria possível:)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FFB6BEE-31D4-A15C-65E9-86AD363CE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413" y="2942605"/>
            <a:ext cx="3343275" cy="104775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F8E2527-4F6F-E26F-7C8B-69454F008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413" y="4589150"/>
            <a:ext cx="5591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4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Métodos de dicionários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255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Retornar o tamanho de um dicionário: </a:t>
            </a:r>
            <a:r>
              <a:rPr lang="pt-PT" sz="1200" dirty="0" err="1">
                <a:latin typeface="Consolas" panose="020B0609020204030204" pitchFamily="49" charset="0"/>
              </a:rPr>
              <a:t>len</a:t>
            </a:r>
            <a:r>
              <a:rPr lang="pt-PT" sz="1200" dirty="0">
                <a:latin typeface="Consolas" panose="020B0609020204030204" pitchFamily="49" charset="0"/>
              </a:rPr>
              <a:t>(d)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Retornar as chaves de um dicionário: 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d.keys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Retornar os valores de um dicionário: 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d.values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Retornar o conteúdo de um dicionário numa lista de tuplos: 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d.items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Retornar o valor de uma chave: 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d.get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(c)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Apagar a chave e o respetivo valor do dicionário: 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del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 d[c]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Testar se uma chave pertence/não pertence ao dicionário: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in / 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not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 in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Converter chaves do dicionário para lista: </a:t>
            </a:r>
            <a:r>
              <a:rPr lang="pt-PT" sz="1200" b="0" dirty="0" err="1">
                <a:latin typeface="Consolas" panose="020B0609020204030204" pitchFamily="49" charset="0"/>
                <a:ea typeface="Cambria Math" panose="02040503050406030204" pitchFamily="18" charset="0"/>
              </a:rPr>
              <a:t>list</a:t>
            </a:r>
            <a:r>
              <a:rPr lang="pt-PT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pt-PT" sz="1200" b="0" dirty="0" err="1">
                <a:latin typeface="Consolas" panose="020B0609020204030204" pitchFamily="49" charset="0"/>
                <a:ea typeface="Cambria Math" panose="02040503050406030204" pitchFamily="18" charset="0"/>
              </a:rPr>
              <a:t>d.keys</a:t>
            </a:r>
            <a:r>
              <a:rPr lang="pt-PT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())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Converter valores do dicionário para lista: </a:t>
            </a:r>
            <a:r>
              <a:rPr lang="pt-PT" sz="1200" b="0" dirty="0" err="1">
                <a:latin typeface="Consolas" panose="020B0609020204030204" pitchFamily="49" charset="0"/>
                <a:ea typeface="Cambria Math" panose="02040503050406030204" pitchFamily="18" charset="0"/>
              </a:rPr>
              <a:t>list</a:t>
            </a:r>
            <a:r>
              <a:rPr lang="pt-PT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pt-PT" sz="1200" b="0" dirty="0" err="1">
                <a:latin typeface="Consolas" panose="020B0609020204030204" pitchFamily="49" charset="0"/>
                <a:ea typeface="Cambria Math" panose="02040503050406030204" pitchFamily="18" charset="0"/>
              </a:rPr>
              <a:t>d.values</a:t>
            </a:r>
            <a:r>
              <a:rPr lang="pt-PT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())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F7A037F-94EC-721D-77E0-CB07571E5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3769552"/>
            <a:ext cx="9686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9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Percorrer dicionários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1C4A24D-6129-F4AF-538F-D2B834B30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142207"/>
            <a:ext cx="4953000" cy="1581150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1F978C8-378A-D28E-EE74-B6CBE493F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2941638"/>
            <a:ext cx="4953000" cy="158115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E8C6F9E-135E-9C34-03F4-1FCA7A37B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4741069"/>
            <a:ext cx="3590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9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Ordenação de dicionários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Imprimir, formatado, o conteúdo do dicionário, ordenado alfabeticamente pelo nome da fruta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2" name="CaixaDeTexto 10">
            <a:extLst>
              <a:ext uri="{FF2B5EF4-FFF2-40B4-BE49-F238E27FC236}">
                <a16:creationId xmlns:a16="http://schemas.microsoft.com/office/drawing/2014/main" id="{ADCF5973-AB6D-C956-0FC5-BF35B317A952}"/>
              </a:ext>
            </a:extLst>
          </p:cNvPr>
          <p:cNvSpPr txBox="1"/>
          <p:nvPr/>
        </p:nvSpPr>
        <p:spPr>
          <a:xfrm>
            <a:off x="628648" y="3548141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Imprimir, formatado, o conteúdo do dicionário, ordenado pela quantidade da fruta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85DEFF5-A692-3032-B6A7-7CCCE4F7C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883297"/>
            <a:ext cx="5514975" cy="1933575"/>
          </a:xfrm>
          <a:prstGeom prst="rect">
            <a:avLst/>
          </a:prstGeom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91C8393-0B0C-FA1B-E58A-25029CCED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1583048"/>
            <a:ext cx="5514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929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26058</TotalTime>
  <Words>364</Words>
  <Application>Microsoft Office PowerPoint</Application>
  <PresentationFormat>Custom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552</cp:revision>
  <cp:lastPrinted>2021-04-01T08:23:08Z</cp:lastPrinted>
  <dcterms:created xsi:type="dcterms:W3CDTF">2012-09-19T16:58:48Z</dcterms:created>
  <dcterms:modified xsi:type="dcterms:W3CDTF">2023-03-10T17:55:01Z</dcterms:modified>
</cp:coreProperties>
</file>