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82" r:id="rId4"/>
    <p:sldId id="383" r:id="rId5"/>
    <p:sldId id="397" r:id="rId6"/>
    <p:sldId id="384" r:id="rId7"/>
    <p:sldId id="385" r:id="rId8"/>
    <p:sldId id="386" r:id="rId9"/>
    <p:sldId id="398" r:id="rId10"/>
    <p:sldId id="387" r:id="rId11"/>
    <p:sldId id="388" r:id="rId12"/>
    <p:sldId id="389" r:id="rId13"/>
    <p:sldId id="390" r:id="rId14"/>
    <p:sldId id="391" r:id="rId15"/>
    <p:sldId id="258" r:id="rId16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12/20/2022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12/20/2022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en" noProof="0"/>
              <a:t>Click to edit Master text styles</a:t>
            </a:r>
          </a:p>
          <a:p>
            <a:pPr xmlns:a="http://schemas.openxmlformats.org/drawingml/2006/main" lvl="1"/>
            <a:r xmlns:a="http://schemas.openxmlformats.org/drawingml/2006/main">
              <a:rPr lang="en" noProof="0"/>
              <a:t>second level</a:t>
            </a:r>
          </a:p>
          <a:p>
            <a:pPr xmlns:a="http://schemas.openxmlformats.org/drawingml/2006/main" lvl="2"/>
            <a:r xmlns:a="http://schemas.openxmlformats.org/drawingml/2006/main">
              <a:rPr lang="en" noProof="0"/>
              <a:t>third level</a:t>
            </a:r>
          </a:p>
          <a:p>
            <a:pPr xmlns:a="http://schemas.openxmlformats.org/drawingml/2006/main" lvl="3"/>
            <a:r xmlns:a="http://schemas.openxmlformats.org/drawingml/2006/main">
              <a:rPr lang="en" noProof="0"/>
              <a:t>fourth level</a:t>
            </a:r>
          </a:p>
          <a:p>
            <a:pPr xmlns:a="http://schemas.openxmlformats.org/drawingml/2006/main" lvl="4"/>
            <a:r xmlns:a="http://schemas.openxmlformats.org/drawingml/2006/main">
              <a:rPr lang="en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56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93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43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554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90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01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19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53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89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8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23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2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xmlns:a="http://schemas.openxmlformats.org/drawingml/2006/main" eaLnBrk="1" hangingPunct="1">
              <a:lnSpc>
                <a:spcPct val="115000"/>
              </a:lnSpc>
              <a:defRPr/>
            </a:pPr>
            <a:r xmlns:a="http://schemas.openxmlformats.org/drawingml/2006/main"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xmlns:a="http://schemas.openxmlformats.org/drawingml/2006/main"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Classes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Objects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Methods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Static Methods and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@staticmethod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169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Class methods do not use instance variables. They are static.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We can define them as such, no longer needing the </a:t>
            </a:r>
            <a:r xmlns:a="http://schemas.openxmlformats.org/drawingml/2006/main">
              <a:rPr lang="en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self parameter.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 err="1">
                <a:latin typeface="+mj-lt"/>
                <a:ea typeface="Cambria Math" panose="02040503050406030204" pitchFamily="18" charset="0"/>
              </a:rPr>
              <a:t>Property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is used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 </a:t>
            </a:r>
            <a:r xmlns:a="http://schemas.openxmlformats.org/drawingml/2006/main">
              <a:rPr lang="en" sz="1200" dirty="0" err="1">
                <a:latin typeface="+mj-lt"/>
                <a:ea typeface="Cambria Math" panose="02040503050406030204" pitchFamily="18" charset="0"/>
              </a:rPr>
              <a:t>decorator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 </a:t>
            </a:r>
            <a:r xmlns:a="http://schemas.openxmlformats.org/drawingml/2006/main">
              <a:rPr lang="en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@staticmethod</a:t>
            </a: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46D2C715-7637-319E-7C93-337F5D11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535352"/>
            <a:ext cx="3019425" cy="1047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DB5764-B696-F480-723D-2E309E59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008437"/>
            <a:ext cx="3181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Getters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@property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0">
            <a:extLst>
              <a:ext uri="{FF2B5EF4-FFF2-40B4-BE49-F238E27FC236}">
                <a16:creationId xmlns:a16="http://schemas.microsoft.com/office/drawing/2014/main" id="{4E8B3241-952D-9289-26DD-16C475E8E2C1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Allows the definition of </a:t>
            </a:r>
            <a:r xmlns:a="http://schemas.openxmlformats.org/drawingml/2006/main">
              <a:rPr lang="en" sz="1200" i="1" dirty="0" err="1">
                <a:latin typeface="+mj-lt"/>
              </a:rPr>
              <a:t>getters </a:t>
            </a:r>
            <a:r xmlns:a="http://schemas.openxmlformats.org/drawingml/2006/main">
              <a:rPr lang="en" sz="1200" dirty="0">
                <a:latin typeface="+mj-lt"/>
              </a:rPr>
              <a:t>(used to obtain variable values)</a:t>
            </a:r>
            <a:endParaRPr xmlns:a="http://schemas.openxmlformats.org/drawingml/2006/main" lang="pt-PT" sz="1200" b="0" i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C68F839A-F638-8F72-D64F-A2BB9C48C2CC}"/>
              </a:ext>
            </a:extLst>
          </p:cNvPr>
          <p:cNvSpPr txBox="1"/>
          <p:nvPr/>
        </p:nvSpPr>
        <p:spPr>
          <a:xfrm>
            <a:off x="628649" y="3428997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fullname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and </a:t>
            </a:r>
            <a:r xmlns:a="http://schemas.openxmlformats.org/drawingml/2006/main"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email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are now used as if they were variables (without parentheses)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AC1EFA6E-54DE-71C5-AD92-059A97D8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767679"/>
            <a:ext cx="3505200" cy="695325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5BAEFAFF-D360-C248-612A-6D0EE58D6A14}"/>
              </a:ext>
            </a:extLst>
          </p:cNvPr>
          <p:cNvSpPr txBox="1"/>
          <p:nvPr/>
        </p:nvSpPr>
        <p:spPr>
          <a:xfrm>
            <a:off x="628649" y="4545090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Even when called by other methods</a:t>
            </a:r>
          </a:p>
        </p:txBody>
      </p:sp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7BF6CB6F-D196-C45D-8273-53D9CD61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896043"/>
            <a:ext cx="5838825" cy="86677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A14768A-CD7E-28C6-3534-CD776D7F3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1531056"/>
            <a:ext cx="6238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8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Setters and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@****.setter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We can define </a:t>
            </a:r>
            <a:r xmlns:a="http://schemas.openxmlformats.org/drawingml/2006/main">
              <a:rPr lang="en" sz="1200" i="1" dirty="0">
                <a:latin typeface="+mj-lt"/>
              </a:rPr>
              <a:t>setters </a:t>
            </a:r>
            <a:r xmlns:a="http://schemas.openxmlformats.org/drawingml/2006/main">
              <a:rPr lang="en" sz="1200" dirty="0">
                <a:latin typeface="+mj-lt"/>
              </a:rPr>
              <a:t>(used to set variable values)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92722D-A8D8-509A-D5DC-807F1023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551530"/>
            <a:ext cx="3505200" cy="1400175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314E9F97-C154-6CDC-F470-28B8E799DFE7}"/>
              </a:ext>
            </a:extLst>
          </p:cNvPr>
          <p:cNvSpPr txBox="1"/>
          <p:nvPr/>
        </p:nvSpPr>
        <p:spPr>
          <a:xfrm>
            <a:off x="628648" y="311928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This method allows defining the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firstName </a:t>
            </a:r>
            <a:r xmlns:a="http://schemas.openxmlformats.org/drawingml/2006/main">
              <a:rPr lang="en" sz="1200" dirty="0">
                <a:latin typeface="+mj-lt"/>
              </a:rPr>
              <a:t>and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lastName </a:t>
            </a:r>
            <a:r xmlns:a="http://schemas.openxmlformats.org/drawingml/2006/main">
              <a:rPr lang="en" sz="1200" dirty="0">
                <a:latin typeface="+mj-lt"/>
              </a:rPr>
              <a:t>simultaneously, starting from a complete name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E22C7A-84FC-6F68-2DF5-71BF54A9F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3428999"/>
            <a:ext cx="5353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9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Deleters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@****.deleter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We can define </a:t>
            </a:r>
            <a:r xmlns:a="http://schemas.openxmlformats.org/drawingml/2006/main">
              <a:rPr lang="en" sz="1200" i="1" dirty="0" err="1">
                <a:latin typeface="+mj-lt"/>
              </a:rPr>
              <a:t>deleters </a:t>
            </a:r>
            <a:r xmlns:a="http://schemas.openxmlformats.org/drawingml/2006/main">
              <a:rPr lang="en" sz="1200" dirty="0">
                <a:latin typeface="+mj-lt"/>
              </a:rPr>
              <a:t>(used to “empty” / reset </a:t>
            </a:r>
            <a:r xmlns:a="http://schemas.openxmlformats.org/drawingml/2006/main">
              <a:rPr lang="en" sz="1200" i="1" dirty="0" err="1">
                <a:latin typeface="+mj-lt"/>
              </a:rPr>
              <a:t>variable </a:t>
            </a:r>
            <a:r xmlns:a="http://schemas.openxmlformats.org/drawingml/2006/main">
              <a:rPr lang="en" sz="1200" dirty="0">
                <a:latin typeface="+mj-lt"/>
              </a:rPr>
              <a:t>values)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E3D7E3-AD66-EBE0-AA9B-1A4339017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1551530"/>
            <a:ext cx="2867025" cy="1219200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AFA92FD6-DAB8-175B-59A4-47E3EA8454E4}"/>
              </a:ext>
            </a:extLst>
          </p:cNvPr>
          <p:cNvSpPr txBox="1"/>
          <p:nvPr/>
        </p:nvSpPr>
        <p:spPr>
          <a:xfrm>
            <a:off x="628648" y="3119283"/>
            <a:ext cx="8892541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This method allows you to “empty”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firstName </a:t>
            </a:r>
            <a:r xmlns:a="http://schemas.openxmlformats.org/drawingml/2006/main">
              <a:rPr lang="en" sz="1200" dirty="0">
                <a:latin typeface="+mj-lt"/>
              </a:rPr>
              <a:t>and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lastName </a:t>
            </a:r>
            <a:r xmlns:a="http://schemas.openxmlformats.org/drawingml/2006/main">
              <a:rPr lang="en" sz="1200" dirty="0">
                <a:latin typeface="+mj-lt"/>
              </a:rPr>
              <a:t>simultaneously.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As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email </a:t>
            </a:r>
            <a:r xmlns:a="http://schemas.openxmlformats.org/drawingml/2006/main">
              <a:rPr lang="en" sz="1200" dirty="0">
                <a:latin typeface="+mj-lt"/>
              </a:rPr>
              <a:t>is constructed from these, it is also empty.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E1929D2-B440-AF9F-8E65-D3BF3A909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3754050"/>
            <a:ext cx="8724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Inheritance and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super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()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In programming, it is possible to define that a class ( </a:t>
            </a:r>
            <a:r xmlns:a="http://schemas.openxmlformats.org/drawingml/2006/main">
              <a:rPr lang="en" sz="1200" b="1" dirty="0">
                <a:latin typeface="+mj-lt"/>
              </a:rPr>
              <a:t>subclass </a:t>
            </a:r>
            <a:r xmlns:a="http://schemas.openxmlformats.org/drawingml/2006/main">
              <a:rPr lang="en" sz="1200" dirty="0">
                <a:latin typeface="+mj-lt"/>
              </a:rPr>
              <a:t>) inherits the structure and methods of another class ( </a:t>
            </a:r>
            <a:r xmlns:a="http://schemas.openxmlformats.org/drawingml/2006/main">
              <a:rPr lang="en" sz="1200" b="1" dirty="0">
                <a:latin typeface="+mj-lt"/>
              </a:rPr>
              <a:t>superclass </a:t>
            </a:r>
            <a:r xmlns:a="http://schemas.openxmlformats.org/drawingml/2006/main">
              <a:rPr lang="en" sz="1200" dirty="0">
                <a:latin typeface="+mj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Example: there is a special type of employee in the company (Programmer) who, in addition to information and methods for the employee, also keeps the programming language with which he works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EB7713-E84D-8776-DE4F-730B9010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382527"/>
            <a:ext cx="6153150" cy="2466975"/>
          </a:xfrm>
          <a:prstGeom prst="rect">
            <a:avLst/>
          </a:prstGeom>
        </p:spPr>
      </p:pic>
      <p:sp>
        <p:nvSpPr>
          <p:cNvPr id="5" name="CaixaDeTexto 10">
            <a:extLst>
              <a:ext uri="{FF2B5EF4-FFF2-40B4-BE49-F238E27FC236}">
                <a16:creationId xmlns:a16="http://schemas.microsoft.com/office/drawing/2014/main" id="{3EDF7EB6-F5BF-DEBC-1FA4-556F25A1F511}"/>
              </a:ext>
            </a:extLst>
          </p:cNvPr>
          <p:cNvSpPr txBox="1"/>
          <p:nvPr/>
        </p:nvSpPr>
        <p:spPr>
          <a:xfrm>
            <a:off x="6794500" y="2382527"/>
            <a:ext cx="2892111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Programmer ( </a:t>
            </a:r>
            <a:r xmlns:a="http://schemas.openxmlformats.org/drawingml/2006/main">
              <a:rPr lang="en" sz="1200" b="1" dirty="0" err="1">
                <a:latin typeface="Consolas" panose="020B0609020204030204" pitchFamily="49" charset="0"/>
              </a:rPr>
              <a:t>Employee </a:t>
            </a: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)</a:t>
            </a: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Programmer (subclass) inherits from Employee (superclass)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 err="1">
                <a:latin typeface="Consolas" panose="020B0609020204030204" pitchFamily="49" charset="0"/>
                <a:ea typeface="Cambria Math" panose="02040503050406030204" pitchFamily="18" charset="0"/>
              </a:rPr>
              <a:t>super </a:t>
            </a:r>
            <a:r xmlns:a="http://schemas.openxmlformats.org/drawingml/2006/main">
              <a:rPr lang="en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().xxx</a:t>
            </a: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Call the superclass's XXX method</a:t>
            </a: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Then we just have to deal with the variables specific to the subclass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print(p1)</a:t>
            </a: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By showing, Python knows it has to execute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 method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defined for the subclass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1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7249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Class, _ _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init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_ _ and self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Instance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_ _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str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_ _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private variables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Instance and class variables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Instance Methods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class methods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Static Methods and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@staticmethod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Getters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@property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Setters and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@****.setter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Deleters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Property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Decorator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@****.deleter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Inheritance and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super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Class, _ _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init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 and self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82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>
                <a:latin typeface="+mj-lt"/>
              </a:rPr>
              <a:t>Class</a:t>
            </a: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Structure that allows you to group data and methods</a:t>
            </a: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“Mold” of instances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Example: a company wants to represent its employees using a Python class. The data saved for each employee is: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First name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last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name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Wage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Email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32FA3305-C204-89E4-B86C-0E7CFF56A5BF}"/>
              </a:ext>
            </a:extLst>
          </p:cNvPr>
          <p:cNvSpPr txBox="1"/>
          <p:nvPr/>
        </p:nvSpPr>
        <p:spPr>
          <a:xfrm>
            <a:off x="6540500" y="3761977"/>
            <a:ext cx="2733676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_ _ </a:t>
            </a:r>
            <a:r xmlns:a="http://schemas.openxmlformats.org/drawingml/2006/main">
              <a:rPr lang="en" sz="1200" b="1" dirty="0" err="1">
                <a:latin typeface="Consolas" panose="020B0609020204030204" pitchFamily="49" charset="0"/>
              </a:rPr>
              <a:t>init </a:t>
            </a: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_ _</a:t>
            </a:r>
            <a:endParaRPr xmlns:a="http://schemas.openxmlformats.org/drawingml/2006/main" lang="pt-PT" sz="1200" b="1" dirty="0">
              <a:latin typeface="+mj-lt"/>
            </a:endParaRP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Constructor</a:t>
            </a: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method that allows</a:t>
            </a: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Define the structure of the class</a:t>
            </a: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Construct an instance of the class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F2C6C4BB-FC86-6189-31AF-221648EEF6F7}"/>
              </a:ext>
            </a:extLst>
          </p:cNvPr>
          <p:cNvSpPr txBox="1"/>
          <p:nvPr/>
        </p:nvSpPr>
        <p:spPr>
          <a:xfrm>
            <a:off x="6543674" y="5224883"/>
            <a:ext cx="2733676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self</a:t>
            </a:r>
            <a:endParaRPr xmlns:a="http://schemas.openxmlformats.org/drawingml/2006/main" lang="pt-PT" sz="1200" b="1" dirty="0">
              <a:latin typeface="+mj-lt"/>
            </a:endParaRPr>
          </a:p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Reference to itself (instance)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5AB7C1C1-5ED6-7285-F761-0DB13D44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4064275"/>
            <a:ext cx="5915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2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Instance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6" y="1501509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Creating an instance of the employee class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8CB9B9-1DB5-DBA9-715F-1A58DB9B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36665"/>
            <a:ext cx="3667125" cy="695325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0E73E24-1AF8-26DB-E97B-5A8DAF1820E9}"/>
              </a:ext>
            </a:extLst>
          </p:cNvPr>
          <p:cNvSpPr txBox="1"/>
          <p:nvPr/>
        </p:nvSpPr>
        <p:spPr>
          <a:xfrm>
            <a:off x="628648" y="2699568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Show instance content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B1BB408-FFCA-907A-000B-47AFF1704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3034724"/>
            <a:ext cx="5514975" cy="695325"/>
          </a:xfrm>
          <a:prstGeom prst="rect">
            <a:avLst/>
          </a:prstGeom>
        </p:spPr>
      </p:pic>
      <p:sp>
        <p:nvSpPr>
          <p:cNvPr id="9" name="CaixaDeTexto 10">
            <a:extLst>
              <a:ext uri="{FF2B5EF4-FFF2-40B4-BE49-F238E27FC236}">
                <a16:creationId xmlns:a16="http://schemas.microsoft.com/office/drawing/2014/main" id="{C5BCA36F-9CB7-21D8-1AB9-091414BC85ED}"/>
              </a:ext>
            </a:extLst>
          </p:cNvPr>
          <p:cNvSpPr txBox="1"/>
          <p:nvPr/>
        </p:nvSpPr>
        <p:spPr>
          <a:xfrm>
            <a:off x="628649" y="3897626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Show the contents of one of the variables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3" name="CaixaDeTexto 10">
            <a:extLst>
              <a:ext uri="{FF2B5EF4-FFF2-40B4-BE49-F238E27FC236}">
                <a16:creationId xmlns:a16="http://schemas.microsoft.com/office/drawing/2014/main" id="{2C5D19D6-0349-A069-798B-D69759D0F2B5}"/>
              </a:ext>
            </a:extLst>
          </p:cNvPr>
          <p:cNvSpPr txBox="1"/>
          <p:nvPr/>
        </p:nvSpPr>
        <p:spPr>
          <a:xfrm>
            <a:off x="628647" y="510029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Show instance contents as a dictionary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9D1CDE-34B6-DD34-7C73-278626205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232782"/>
            <a:ext cx="3019425" cy="695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EB8C40-CB40-FF39-FC95-72D764350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9" y="5435450"/>
            <a:ext cx="8972550" cy="866775"/>
          </a:xfrm>
          <a:prstGeom prst="rect">
            <a:avLst/>
          </a:prstGeom>
        </p:spPr>
      </p:pic>
      <p:sp>
        <p:nvSpPr>
          <p:cNvPr id="21" name="CaixaDeTexto 10">
            <a:extLst>
              <a:ext uri="{FF2B5EF4-FFF2-40B4-BE49-F238E27FC236}">
                <a16:creationId xmlns:a16="http://schemas.microsoft.com/office/drawing/2014/main" id="{E767CF26-90D9-E24B-16F1-B298965BBC57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b="1" dirty="0">
                <a:latin typeface="+mj-lt"/>
              </a:rPr>
              <a:t>Instance </a:t>
            </a:r>
            <a:r xmlns:a="http://schemas.openxmlformats.org/drawingml/2006/main">
              <a:rPr lang="en" sz="1200" dirty="0">
                <a:latin typeface="+mj-lt"/>
              </a:rPr>
              <a:t>: embodiment of an object of a class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str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_ _ </a:t>
            </a:r>
            <a:r xmlns:a="http://schemas.openxmlformats.org/drawingml/2006/main">
              <a:rPr lang="en" sz="1200" b="1" dirty="0" err="1">
                <a:latin typeface="Consolas" panose="020B0609020204030204" pitchFamily="49" charset="0"/>
              </a:rPr>
              <a:t>str </a:t>
            </a:r>
            <a:r xmlns:a="http://schemas.openxmlformats.org/drawingml/2006/main">
              <a:rPr lang="en" sz="1200" b="1" dirty="0">
                <a:latin typeface="Consolas" panose="020B0609020204030204" pitchFamily="49" charset="0"/>
              </a:rPr>
              <a:t>_ _ </a:t>
            </a:r>
            <a:r xmlns:a="http://schemas.openxmlformats.org/drawingml/2006/main">
              <a:rPr lang="en" sz="1200" dirty="0">
                <a:latin typeface="+mj-lt"/>
              </a:rPr>
              <a:t>method inside the class definition </a:t>
            </a:r>
            <a:r xmlns:a="http://schemas.openxmlformats.org/drawingml/2006/main">
              <a:rPr lang="en" sz="1200" dirty="0">
                <a:latin typeface="+mj-lt"/>
              </a:rPr>
              <a:t>)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40E73E24-1AF8-26DB-E97B-5A8DAF1820E9}"/>
              </a:ext>
            </a:extLst>
          </p:cNvPr>
          <p:cNvSpPr txBox="1"/>
          <p:nvPr/>
        </p:nvSpPr>
        <p:spPr>
          <a:xfrm>
            <a:off x="628648" y="2414433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Show instance content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36AE35AC-02FA-5D68-7C6D-D0A3F197D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7" y="2737971"/>
            <a:ext cx="5191125" cy="695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A27920-FD76-C77F-6E97-C3BE2F84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1543785"/>
            <a:ext cx="7124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private variables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3084508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To use </a:t>
            </a:r>
            <a:r xmlns:a="http://schemas.openxmlformats.org/drawingml/2006/main">
              <a:rPr lang="en" sz="1200" b="1" dirty="0">
                <a:latin typeface="+mj-lt"/>
              </a:rPr>
              <a:t>private variables </a:t>
            </a:r>
            <a:r xmlns:a="http://schemas.openxmlformats.org/drawingml/2006/main">
              <a:rPr lang="en" sz="1200" dirty="0">
                <a:latin typeface="+mj-lt"/>
              </a:rPr>
              <a:t>(not accessible from outside the class, for security), add _ _ before the name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64D9C78-0C41-D871-C3BC-127F9E18DB17}"/>
              </a:ext>
            </a:extLst>
          </p:cNvPr>
          <p:cNvSpPr txBox="1"/>
          <p:nvPr/>
        </p:nvSpPr>
        <p:spPr>
          <a:xfrm>
            <a:off x="628649" y="4952843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Thus, they are no longer accessible from outside the class.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CC1EF-E5F9-7452-D7E8-7077F5508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5239796"/>
            <a:ext cx="8248650" cy="695325"/>
          </a:xfrm>
          <a:prstGeom prst="rect">
            <a:avLst/>
          </a:prstGeom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B854AFCA-4536-563F-4919-16F79F0A00E9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So far, we've looked at </a:t>
            </a:r>
            <a:r xmlns:a="http://schemas.openxmlformats.org/drawingml/2006/main">
              <a:rPr lang="en" sz="1200" b="1" dirty="0">
                <a:latin typeface="+mj-lt"/>
              </a:rPr>
              <a:t>public variables </a:t>
            </a:r>
            <a:r xmlns:a="http://schemas.openxmlformats.org/drawingml/2006/main">
              <a:rPr lang="en" sz="1200" dirty="0">
                <a:latin typeface="+mj-lt"/>
              </a:rPr>
              <a:t>(accessible from outside the class)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0B7B24-D100-539C-C4BE-0E23346A6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419664"/>
            <a:ext cx="5753100" cy="140017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CF19037-67D1-EC63-A6A8-4DDE95409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1553979"/>
            <a:ext cx="5591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935B5E-A252-9935-F19B-7B18677C8F6F}"/>
              </a:ext>
            </a:extLst>
          </p:cNvPr>
          <p:cNvSpPr/>
          <p:nvPr/>
        </p:nvSpPr>
        <p:spPr bwMode="auto">
          <a:xfrm>
            <a:off x="4951412" y="3043798"/>
            <a:ext cx="4936383" cy="3698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lang="en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Before instances are created, the # of employees created is 0</a:t>
            </a:r>
          </a:p>
        </p:txBody>
      </p:sp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Instance and class variables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72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The variables we've seen so far are </a:t>
            </a:r>
            <a:r xmlns:a="http://schemas.openxmlformats.org/drawingml/2006/main">
              <a:rPr lang="en" sz="1200" b="1" dirty="0">
                <a:latin typeface="+mj-lt"/>
              </a:rPr>
              <a:t>instance variables </a:t>
            </a:r>
            <a:r xmlns:a="http://schemas.openxmlformats.org/drawingml/2006/main">
              <a:rPr lang="en" sz="1200" dirty="0">
                <a:latin typeface="+mj-lt"/>
              </a:rPr>
              <a:t>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Can have different values for each instance of the class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Class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variables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Have the same value for all instances of the class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Are defined outside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init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36CFC-CD81-51A5-5605-DD749604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37" y="3284538"/>
            <a:ext cx="6076950" cy="28194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96C2469-2002-1A3F-05BF-E28FDF5DB76A}"/>
              </a:ext>
            </a:extLst>
          </p:cNvPr>
          <p:cNvSpPr/>
          <p:nvPr/>
        </p:nvSpPr>
        <p:spPr bwMode="auto">
          <a:xfrm>
            <a:off x="2438963" y="4694239"/>
            <a:ext cx="255639" cy="55618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78F77AB-DDB2-8AC8-EF14-938A6F474FA2}"/>
              </a:ext>
            </a:extLst>
          </p:cNvPr>
          <p:cNvSpPr/>
          <p:nvPr/>
        </p:nvSpPr>
        <p:spPr bwMode="auto">
          <a:xfrm>
            <a:off x="2159306" y="4009450"/>
            <a:ext cx="255639" cy="15942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2309E-E407-64CB-7681-6584DA6E83BC}"/>
              </a:ext>
            </a:extLst>
          </p:cNvPr>
          <p:cNvSpPr/>
          <p:nvPr/>
        </p:nvSpPr>
        <p:spPr bwMode="auto">
          <a:xfrm>
            <a:off x="511277" y="3887321"/>
            <a:ext cx="914400" cy="40368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lang="en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class variables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5900A8-7B13-2FAA-8658-BFBE55A6F5D1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1425677" y="4089164"/>
            <a:ext cx="7336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ECCC7-0A70-182D-0D05-0723DDC80F5C}"/>
              </a:ext>
            </a:extLst>
          </p:cNvPr>
          <p:cNvSpPr/>
          <p:nvPr/>
        </p:nvSpPr>
        <p:spPr bwMode="auto">
          <a:xfrm>
            <a:off x="511276" y="4770490"/>
            <a:ext cx="1170039" cy="40368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lang="en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Instance Variables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051B7-10B2-E254-A84F-4B913623518C}"/>
              </a:ext>
            </a:extLst>
          </p:cNvPr>
          <p:cNvCxnSpPr>
            <a:stCxn id="6" idx="1"/>
            <a:endCxn id="13" idx="3"/>
          </p:cNvCxnSpPr>
          <p:nvPr/>
        </p:nvCxnSpPr>
        <p:spPr bwMode="auto">
          <a:xfrm flipH="1">
            <a:off x="1681315" y="4972333"/>
            <a:ext cx="7576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B2F0C-1C9A-B48E-075C-66E6A64F443A}"/>
              </a:ext>
            </a:extLst>
          </p:cNvPr>
          <p:cNvSpPr/>
          <p:nvPr/>
        </p:nvSpPr>
        <p:spPr bwMode="auto">
          <a:xfrm>
            <a:off x="4951412" y="2613737"/>
            <a:ext cx="4936383" cy="3698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lang="en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All employees have an annual bonus proportional to their salary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1A156F-6841-930B-D0F6-D2ECCF679117}"/>
              </a:ext>
            </a:extLst>
          </p:cNvPr>
          <p:cNvSpPr/>
          <p:nvPr/>
        </p:nvSpPr>
        <p:spPr bwMode="auto">
          <a:xfrm>
            <a:off x="8093423" y="5174176"/>
            <a:ext cx="1660178" cy="8437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lang="en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When creating an instance, the number of employees is incremented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DDD4C3-9A4F-DEA5-0F61-DC95A9A9781C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3814916" y="2798681"/>
            <a:ext cx="1136496" cy="1210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FEFE0E-8095-5A6D-05AB-5783BAB5AEE6}"/>
              </a:ext>
            </a:extLst>
          </p:cNvPr>
          <p:cNvCxnSpPr>
            <a:endCxn id="5" idx="0"/>
          </p:cNvCxnSpPr>
          <p:nvPr/>
        </p:nvCxnSpPr>
        <p:spPr bwMode="auto">
          <a:xfrm flipV="1">
            <a:off x="3814916" y="3284538"/>
            <a:ext cx="1136496" cy="884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5FE1BC-090F-F8D2-A546-A630F212DC7C}"/>
              </a:ext>
            </a:extLst>
          </p:cNvPr>
          <p:cNvCxnSpPr>
            <a:endCxn id="21" idx="1"/>
          </p:cNvCxnSpPr>
          <p:nvPr/>
        </p:nvCxnSpPr>
        <p:spPr bwMode="auto">
          <a:xfrm>
            <a:off x="5220929" y="5417574"/>
            <a:ext cx="2872494" cy="178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10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Instance Methods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421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1" dirty="0">
                <a:latin typeface="+mj-lt"/>
              </a:rPr>
              <a:t>Instance method </a:t>
            </a:r>
            <a:r xmlns:a="http://schemas.openxmlformats.org/drawingml/2006/main">
              <a:rPr lang="en" sz="1200" dirty="0">
                <a:latin typeface="+mj-lt"/>
              </a:rPr>
              <a:t>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Can have different outputs in each instance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Use instance variables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Can use class variables</a:t>
            </a:r>
          </a:p>
          <a:p>
            <a:pPr lvl="1"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Can be used in other methods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4" name="Picture 1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C82D8CB-0595-537A-7BEC-E3E2C5F7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86" y="5348288"/>
            <a:ext cx="6153150" cy="866775"/>
          </a:xfrm>
          <a:prstGeom prst="rect">
            <a:avLst/>
          </a:prstGeom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286F1A-D7C8-836D-5EC5-833C7A6CD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86" y="3696283"/>
            <a:ext cx="3181350" cy="1219200"/>
          </a:xfrm>
          <a:prstGeom prst="rect">
            <a:avLst/>
          </a:prstGeom>
        </p:spPr>
      </p:pic>
      <p:pic>
        <p:nvPicPr>
          <p:cNvPr id="22" name="Picture 21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DE44EC4-654E-AFB6-B3F2-36211471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86" y="2099681"/>
            <a:ext cx="5191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class methods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1" dirty="0">
                <a:latin typeface="+mj-lt"/>
              </a:rPr>
              <a:t>Class method </a:t>
            </a:r>
            <a:r xmlns:a="http://schemas.openxmlformats.org/drawingml/2006/main">
              <a:rPr lang="en" sz="1200" dirty="0">
                <a:latin typeface="+mj-lt"/>
              </a:rPr>
              <a:t>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Has the same output for all instances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Does not use instance variables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Can not use any variables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Can use class variables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BCFBCD1-63A3-10B1-66D1-66E4398A6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13" y="3490522"/>
            <a:ext cx="3181350" cy="866775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248A169C-F0D5-D387-9546-09AFE4C9A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13" y="2352285"/>
            <a:ext cx="3019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98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25915</TotalTime>
  <Words>778</Words>
  <Application>Microsoft Office PowerPoint</Application>
  <PresentationFormat>Custom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559</cp:revision>
  <cp:lastPrinted>2021-04-01T08:23:08Z</cp:lastPrinted>
  <dcterms:created xsi:type="dcterms:W3CDTF">2012-09-19T16:58:48Z</dcterms:created>
  <dcterms:modified xsi:type="dcterms:W3CDTF">2022-12-20T20:05:45Z</dcterms:modified>
</cp:coreProperties>
</file>