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382" r:id="rId4"/>
    <p:sldId id="388" r:id="rId5"/>
    <p:sldId id="389" r:id="rId6"/>
    <p:sldId id="390" r:id="rId7"/>
    <p:sldId id="383" r:id="rId8"/>
    <p:sldId id="391" r:id="rId9"/>
    <p:sldId id="392" r:id="rId10"/>
    <p:sldId id="384" r:id="rId11"/>
    <p:sldId id="385" r:id="rId12"/>
    <p:sldId id="381" r:id="rId13"/>
    <p:sldId id="386" r:id="rId14"/>
    <p:sldId id="258" r:id="rId15"/>
  </p:sldIdLst>
  <p:sldSz cx="9902825" cy="6858000"/>
  <p:notesSz cx="7104063" cy="10234613"/>
  <p:defaultTextStyle>
    <a:defPPr>
      <a:defRPr lang="en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3920"/>
    <a:srgbClr val="B7601C"/>
    <a:srgbClr val="60BDE0"/>
    <a:srgbClr val="FAF3E7"/>
    <a:srgbClr val="E47823"/>
    <a:srgbClr val="F8981D"/>
    <a:srgbClr val="DEDFDD"/>
    <a:srgbClr val="CD0034"/>
    <a:srgbClr val="CBE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Estilo Claro 1 - Destaqu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4892" autoAdjust="0"/>
  </p:normalViewPr>
  <p:slideViewPr>
    <p:cSldViewPr snapToGrid="0" snapToObjects="1">
      <p:cViewPr varScale="1">
        <p:scale>
          <a:sx n="78" d="100"/>
          <a:sy n="78" d="100"/>
        </p:scale>
        <p:origin x="1526" y="67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676A27-A2FA-4741-AB17-A206899EAA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7FF0F-4E52-43BE-A248-C6AE27BCE5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D85C3120-E675-446B-856B-04A57069775D}" type="datetime1">
              <a:rPr lang="en-US" altLang="pt-PT"/>
              <a:pPr>
                <a:defRPr/>
              </a:pPr>
              <a:t>1/11/2023</a:t>
            </a:fld>
            <a:endParaRPr lang="en-US" alt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53919-BD21-4E42-AC00-5D7D8DF3E7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E8125-A912-439D-91EE-115B52DDEA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5591E00-4645-40C5-A009-49C364181651}" type="slidenum">
              <a:rPr lang="en-US" altLang="pt-PT"/>
              <a:pPr>
                <a:defRPr/>
              </a:pPr>
              <a:t>‹#›</a:t>
            </a:fld>
            <a:endParaRPr lang="en-US" altLang="pt-PT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29A024C-B0E4-43AD-A254-59A346F2EA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E6C2876-42E0-423B-A3DB-D2AB29CCC85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636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59348E81-A354-4825-9662-C20E72AC07C1}" type="datetime1">
              <a:rPr lang="en-US" altLang="pt-PT"/>
              <a:pPr>
                <a:defRPr/>
              </a:pPr>
              <a:t>1/11/2023</a:t>
            </a:fld>
            <a:endParaRPr lang="en-US" altLang="pt-PT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DC8CB22-9C6B-4C88-917F-4D5DE2B8EC0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2638" y="768350"/>
            <a:ext cx="553878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33532766-059D-404E-ABFC-588D69CC294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lvl="0"/>
            <a:r xmlns:a="http://schemas.openxmlformats.org/drawingml/2006/main">
              <a:rPr lang="en" noProof="0"/>
              <a:t>Click to edit Master text styles</a:t>
            </a:r>
          </a:p>
          <a:p>
            <a:pPr xmlns:a="http://schemas.openxmlformats.org/drawingml/2006/main" lvl="1"/>
            <a:r xmlns:a="http://schemas.openxmlformats.org/drawingml/2006/main">
              <a:rPr lang="en" noProof="0"/>
              <a:t>second level</a:t>
            </a:r>
          </a:p>
          <a:p>
            <a:pPr xmlns:a="http://schemas.openxmlformats.org/drawingml/2006/main" lvl="2"/>
            <a:r xmlns:a="http://schemas.openxmlformats.org/drawingml/2006/main">
              <a:rPr lang="en" noProof="0"/>
              <a:t>third level</a:t>
            </a:r>
          </a:p>
          <a:p>
            <a:pPr xmlns:a="http://schemas.openxmlformats.org/drawingml/2006/main" lvl="3"/>
            <a:r xmlns:a="http://schemas.openxmlformats.org/drawingml/2006/main">
              <a:rPr lang="en" noProof="0"/>
              <a:t>fourth level</a:t>
            </a:r>
          </a:p>
          <a:p>
            <a:pPr xmlns:a="http://schemas.openxmlformats.org/drawingml/2006/main" lvl="4"/>
            <a:r xmlns:a="http://schemas.openxmlformats.org/drawingml/2006/main">
              <a:rPr lang="en" noProof="0"/>
              <a:t>fifth level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DD22EEFF-0320-4EB0-8AC4-AB1D6C979E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1E18DF9F-E9DF-43A9-A90B-265139CF95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636" y="9722882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83B3F489-FCC2-40B3-9416-818756FE8653}" type="slidenum">
              <a:rPr lang="en-US" altLang="pt-PT"/>
              <a:pPr>
                <a:defRPr/>
              </a:pPr>
              <a:t>‹#›</a:t>
            </a:fld>
            <a:endParaRPr lang="en-US" alt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7D8E86D-4D16-4AC2-BB49-DCDC65782B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BB6985D-D8F1-4D1D-A825-023E7F1B8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2667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1878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4997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0907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C6DA5C9A-E11D-45ED-B3AD-96F46F189E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3BF92273-32AE-478E-8504-F9068467F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333D863-BE15-4161-8A20-57CA222430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42DAA0D-FF1A-4E30-9A4A-BCBAE2BAD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3714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0194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7254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5075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5568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3924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7614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8DC294D-3793-4E91-BB39-978A1590FE76}"/>
              </a:ext>
            </a:extLst>
          </p:cNvPr>
          <p:cNvGrpSpPr>
            <a:grpSpLocks/>
          </p:cNvGrpSpPr>
          <p:nvPr/>
        </p:nvGrpSpPr>
        <p:grpSpPr bwMode="auto">
          <a:xfrm>
            <a:off x="314325" y="2546350"/>
            <a:ext cx="769938" cy="474663"/>
            <a:chOff x="720" y="336"/>
            <a:chExt cx="624" cy="432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CAC5A703-C4BC-41F1-A3AD-FBAB768E5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36"/>
              <a:ext cx="383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2FED039E-56B2-40F4-92FA-F5B3A76B2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F47CAD06-9308-485F-802C-40E42AB5F702}"/>
              </a:ext>
            </a:extLst>
          </p:cNvPr>
          <p:cNvGrpSpPr>
            <a:grpSpLocks/>
          </p:cNvGrpSpPr>
          <p:nvPr/>
        </p:nvGrpSpPr>
        <p:grpSpPr bwMode="auto">
          <a:xfrm>
            <a:off x="449263" y="2968625"/>
            <a:ext cx="798512" cy="474663"/>
            <a:chOff x="912" y="2640"/>
            <a:chExt cx="672" cy="432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CDEBDCFB-17AA-4CBE-8A43-B3E59A53F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383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E95B5029-7EAB-4038-9114-EAAE0DEDD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</p:grpSp>
      <p:sp>
        <p:nvSpPr>
          <p:cNvPr id="10" name="Rectangle 8">
            <a:extLst>
              <a:ext uri="{FF2B5EF4-FFF2-40B4-BE49-F238E27FC236}">
                <a16:creationId xmlns:a16="http://schemas.microsoft.com/office/drawing/2014/main" id="{56184CB4-666B-4597-9CE2-26418105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5600"/>
            <a:ext cx="606425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defRPr/>
            </a:pPr>
            <a:endParaRPr lang="pt-PT" altLang="pt-PT" sz="180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912E21B-FE7A-411C-952F-F072CF383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438400"/>
            <a:ext cx="34925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defRPr/>
            </a:pPr>
            <a:endParaRPr lang="pt-PT" altLang="pt-PT" sz="1800" dirty="0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F54F8A83-6E82-473F-B116-618369E50EF2}"/>
              </a:ext>
            </a:extLst>
          </p:cNvPr>
          <p:cNvSpPr>
            <a:spLocks noChangeArrowheads="1"/>
          </p:cNvSpPr>
          <p:nvPr/>
        </p:nvSpPr>
        <p:spPr bwMode="gray">
          <a:xfrm flipV="1">
            <a:off x="342900" y="3265488"/>
            <a:ext cx="9402763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algn="ctr" eaLnBrk="1" hangingPunct="1">
              <a:defRPr/>
            </a:pPr>
            <a:endParaRPr kumimoji="1" lang="pt-PT" altLang="pt-PT" dirty="0">
              <a:latin typeface="Arial" charset="0"/>
            </a:endParaRPr>
          </a:p>
        </p:txBody>
      </p:sp>
      <p:sp>
        <p:nvSpPr>
          <p:cNvPr id="35850" name="Rectangle 10"/>
          <p:cNvSpPr>
            <a:spLocks noGrp="1" noChangeArrowheads="1"/>
          </p:cNvSpPr>
          <p:nvPr>
            <p:ph type="ctrTitle"/>
          </p:nvPr>
        </p:nvSpPr>
        <p:spPr bwMode="auto">
          <a:xfrm>
            <a:off x="1073150" y="1828800"/>
            <a:ext cx="8416925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85900" y="3886200"/>
            <a:ext cx="6931025" cy="1752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3" name="Marcador de Posição do Número do Diapositivo 3">
            <a:extLst>
              <a:ext uri="{FF2B5EF4-FFF2-40B4-BE49-F238E27FC236}">
                <a16:creationId xmlns:a16="http://schemas.microsoft.com/office/drawing/2014/main" id="{AF734D04-BF98-425F-8C47-1C7292A468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88720-3B32-4E92-AAF5-F50D6D96E7F4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157596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0263" y="274638"/>
            <a:ext cx="2227262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256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5DC929D-C711-4D86-AD6D-DFE9CEBAD3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80BA6-7CCD-4114-8838-094EABA5F199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20344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8912225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0C318E5-7F22-424B-B7FF-284C1E30BD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2FE6A-B135-4E26-885F-BEC7425E5424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423367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6925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6925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4345CDA-2630-45F8-AB83-F5D6329945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B1FA6-3629-46FE-83AF-46789F488E12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12722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9913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7613" y="1600200"/>
            <a:ext cx="4379912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3F08ACC4-A2D0-4F39-BB44-68A8308E9B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CAC02-C510-4092-BB2A-E8A2EE63E737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77003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Marcador de Posição do Número do Diapositivo 3">
            <a:extLst>
              <a:ext uri="{FF2B5EF4-FFF2-40B4-BE49-F238E27FC236}">
                <a16:creationId xmlns:a16="http://schemas.microsoft.com/office/drawing/2014/main" id="{D7529658-9CDA-44B7-B338-FADECD63C9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CD113-EA91-49FF-8248-494400F9F86F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3464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3">
            <a:extLst>
              <a:ext uri="{FF2B5EF4-FFF2-40B4-BE49-F238E27FC236}">
                <a16:creationId xmlns:a16="http://schemas.microsoft.com/office/drawing/2014/main" id="{C8F73F1E-1870-4AD1-8E00-2D65722290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EA9F-6450-426A-A228-4C2EBB59B720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198548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913" y="273050"/>
            <a:ext cx="5535612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6CCB21BF-7A54-469F-9A04-D9D729782C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D3E79-B187-4DCC-94AD-84FE548144CE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315024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0425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0425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0425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F48FD00B-739D-440B-AC1D-82C4D91950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EA4F8-2AC1-4AEC-8F8D-7AF0FF32A1E8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00095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222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8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3">
            <a:extLst>
              <a:ext uri="{FF2B5EF4-FFF2-40B4-BE49-F238E27FC236}">
                <a16:creationId xmlns:a16="http://schemas.microsoft.com/office/drawing/2014/main" id="{AE935434-5283-4D9F-80D8-7F6A426CD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96125" y="188913"/>
            <a:ext cx="230981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A6A6A6"/>
                </a:solidFill>
              </a:defRPr>
            </a:lvl1pPr>
          </a:lstStyle>
          <a:p>
            <a:pPr>
              <a:defRPr/>
            </a:pPr>
            <a:fld id="{E5981822-A6EF-45F5-B3CB-2CD9F9589A0D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3" r:id="rId9"/>
    <p:sldLayoutId id="2147484011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python.org/3/py-modindex.html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m 7">
            <a:extLst>
              <a:ext uri="{FF2B5EF4-FFF2-40B4-BE49-F238E27FC236}">
                <a16:creationId xmlns:a16="http://schemas.microsoft.com/office/drawing/2014/main" id="{5A31EC9A-007A-491C-B874-01F1EA013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7" r="34406" b="15135"/>
          <a:stretch>
            <a:fillRect/>
          </a:stretch>
        </p:blipFill>
        <p:spPr bwMode="auto">
          <a:xfrm>
            <a:off x="1268413" y="12700"/>
            <a:ext cx="3267075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5" descr="Logo UPT">
            <a:extLst>
              <a:ext uri="{FF2B5EF4-FFF2-40B4-BE49-F238E27FC236}">
                <a16:creationId xmlns:a16="http://schemas.microsoft.com/office/drawing/2014/main" id="{95C7F707-F55C-465B-88D3-67CA2B6B8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5835650"/>
            <a:ext cx="3214688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tângulo 7">
            <a:extLst>
              <a:ext uri="{FF2B5EF4-FFF2-40B4-BE49-F238E27FC236}">
                <a16:creationId xmlns:a16="http://schemas.microsoft.com/office/drawing/2014/main" id="{831B372F-088F-4611-8018-CBD389202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4859CBFA-DA68-4E90-8841-CCF6ECE30DB5}"/>
              </a:ext>
            </a:extLst>
          </p:cNvPr>
          <p:cNvSpPr txBox="1"/>
          <p:nvPr/>
        </p:nvSpPr>
        <p:spPr>
          <a:xfrm>
            <a:off x="3016577" y="3987800"/>
            <a:ext cx="1518911" cy="83099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xmlns:a="http://schemas.openxmlformats.org/drawingml/2006/main" eaLnBrk="1" hangingPunct="1">
              <a:lnSpc>
                <a:spcPct val="115000"/>
              </a:lnSpc>
              <a:defRPr/>
            </a:pPr>
            <a:r xmlns:a="http://schemas.openxmlformats.org/drawingml/2006/main">
              <a:rPr lang="en" altLang="pt-PT" sz="1400">
                <a:solidFill>
                  <a:schemeClr val="bg1"/>
                </a:solidFill>
                <a:latin typeface="Arial" charset="0"/>
              </a:rPr>
              <a:t>Catarina Oliveira</a:t>
            </a:r>
            <a:endParaRPr xmlns:a="http://schemas.openxmlformats.org/drawingml/2006/main" lang="pt-PT" altLang="pt-PT" sz="1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126" name="Text Box 34">
            <a:extLst>
              <a:ext uri="{FF2B5EF4-FFF2-40B4-BE49-F238E27FC236}">
                <a16:creationId xmlns:a16="http://schemas.microsoft.com/office/drawing/2014/main" id="{D315E69A-25BC-4237-8836-D6C3E175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13" y="512763"/>
            <a:ext cx="326707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pt-PT" altLang="pt-PT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7" name="Retângulo 11">
            <a:extLst>
              <a:ext uri="{FF2B5EF4-FFF2-40B4-BE49-F238E27FC236}">
                <a16:creationId xmlns:a16="http://schemas.microsoft.com/office/drawing/2014/main" id="{28F99360-8C01-47A5-A00B-0E0A4504C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413" y="1973263"/>
            <a:ext cx="32670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xmlns:a="http://schemas.openxmlformats.org/drawingml/2006/main" eaLnBrk="1" hangingPunct="1"/>
            <a:r xmlns:a="http://schemas.openxmlformats.org/drawingml/2006/main">
              <a:rPr lang="en" altLang="pt-PT" dirty="0">
                <a:solidFill>
                  <a:schemeClr val="bg1"/>
                </a:solidFill>
                <a:latin typeface="Arial" panose="020B0604020202020204" pitchFamily="34" charset="0"/>
              </a:rPr>
              <a:t>Modules</a:t>
            </a:r>
          </a:p>
          <a:p>
            <a:pPr xmlns:a="http://schemas.openxmlformats.org/drawingml/2006/main" eaLnBrk="1" hangingPunct="1"/>
            <a:r xmlns:a="http://schemas.openxmlformats.org/drawingml/2006/main">
              <a:rPr lang="en" altLang="pt-PT" dirty="0">
                <a:solidFill>
                  <a:schemeClr val="bg1"/>
                </a:solidFill>
                <a:latin typeface="Arial" panose="020B0604020202020204" pitchFamily="34" charset="0"/>
              </a:rPr>
              <a:t>recursion</a:t>
            </a:r>
          </a:p>
        </p:txBody>
      </p:sp>
      <p:pic>
        <p:nvPicPr>
          <p:cNvPr id="5128" name="Imagem 16">
            <a:extLst>
              <a:ext uri="{FF2B5EF4-FFF2-40B4-BE49-F238E27FC236}">
                <a16:creationId xmlns:a16="http://schemas.microsoft.com/office/drawing/2014/main" id="{4DE4F884-E356-406C-B631-FEED9FD28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28772" r="18707" b="46667"/>
          <a:stretch>
            <a:fillRect/>
          </a:stretch>
        </p:blipFill>
        <p:spPr bwMode="auto">
          <a:xfrm>
            <a:off x="1603375" y="4835525"/>
            <a:ext cx="21240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xmlns:a="http://schemas.openxmlformats.org/drawingml/2006/main" algn="ctr" eaLnBrk="1" hangingPunct="1"/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_ _ </a:t>
            </a:r>
            <a:r xmlns:a="http://schemas.openxmlformats.org/drawingml/2006/main">
              <a:rPr lang="en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name </a:t>
            </a:r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_ _</a:t>
            </a:r>
            <a:endParaRPr xmlns:a="http://schemas.openxmlformats.org/drawingml/2006/main"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10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</a:rPr>
              <a:t>Lets you define where the code runs</a:t>
            </a:r>
            <a:endParaRPr xmlns:a="http://schemas.openxmlformats.org/drawingml/2006/main"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7345E67-A018-849B-023D-D311C801D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8" y="2552700"/>
            <a:ext cx="2705100" cy="1752600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549B0E74-1710-BD9A-2F20-ACEFD4549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671" y="2544276"/>
            <a:ext cx="2705100" cy="1400175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9E7FAEE-10BE-0B5C-B1A3-9BD3ADB921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2671" y="4130287"/>
            <a:ext cx="1895475" cy="1047750"/>
          </a:xfrm>
          <a:prstGeom prst="rect">
            <a:avLst/>
          </a:prstGeom>
        </p:spPr>
      </p:pic>
      <p:sp>
        <p:nvSpPr>
          <p:cNvPr id="8" name="CaixaDeTexto 10">
            <a:extLst>
              <a:ext uri="{FF2B5EF4-FFF2-40B4-BE49-F238E27FC236}">
                <a16:creationId xmlns:a16="http://schemas.microsoft.com/office/drawing/2014/main" id="{3C7DDF11-AFA3-5431-91A9-AAE47E6B6B7C}"/>
              </a:ext>
            </a:extLst>
          </p:cNvPr>
          <p:cNvSpPr txBox="1"/>
          <p:nvPr/>
        </p:nvSpPr>
        <p:spPr>
          <a:xfrm>
            <a:off x="628649" y="2171255"/>
            <a:ext cx="4322764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</a:rPr>
              <a:t>Run the </a:t>
            </a:r>
            <a:r xmlns:a="http://schemas.openxmlformats.org/drawingml/2006/main">
              <a:rPr lang="en" sz="1200" dirty="0">
                <a:latin typeface="Consolas" panose="020B0609020204030204" pitchFamily="49" charset="0"/>
              </a:rPr>
              <a:t>module.py file</a:t>
            </a:r>
            <a:endParaRPr xmlns:a="http://schemas.openxmlformats.org/drawingml/2006/main" lang="pt-PT" sz="1200" b="0" dirty="0"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E57FCB1C-BA99-B1FB-9546-999CB724A76C}"/>
              </a:ext>
            </a:extLst>
          </p:cNvPr>
          <p:cNvSpPr txBox="1"/>
          <p:nvPr/>
        </p:nvSpPr>
        <p:spPr>
          <a:xfrm>
            <a:off x="4532671" y="2165524"/>
            <a:ext cx="4741505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Consolas" panose="020B0609020204030204" pitchFamily="49" charset="0"/>
              </a:rPr>
              <a:t>main.py </a:t>
            </a:r>
            <a:r xmlns:a="http://schemas.openxmlformats.org/drawingml/2006/main">
              <a:rPr lang="en" sz="1200" dirty="0">
                <a:latin typeface="+mj-lt"/>
              </a:rPr>
              <a:t>file , which imports the </a:t>
            </a:r>
            <a:r xmlns:a="http://schemas.openxmlformats.org/drawingml/2006/main">
              <a:rPr lang="en" sz="1200" dirty="0">
                <a:latin typeface="Consolas" panose="020B0609020204030204" pitchFamily="49" charset="0"/>
              </a:rPr>
              <a:t>module.py </a:t>
            </a:r>
            <a:endParaRPr xmlns:a="http://schemas.openxmlformats.org/drawingml/2006/main" lang="pt-PT" sz="1200" b="0" dirty="0">
              <a:latin typeface="Consolas" panose="020B0609020204030204" pitchFamily="49" charset="0"/>
              <a:ea typeface="Cambria Math" panose="02040503050406030204" pitchFamily="18" charset="0"/>
            </a:endParaRPr>
            <a:r xmlns:a="http://schemas.openxmlformats.org/drawingml/2006/main">
              <a:rPr lang="en" sz="1200" dirty="0">
                <a:latin typeface="+mj-lt"/>
              </a:rPr>
              <a:t>file</a:t>
            </a:r>
          </a:p>
        </p:txBody>
      </p:sp>
      <p:sp>
        <p:nvSpPr>
          <p:cNvPr id="10" name="CaixaDeTexto 10">
            <a:extLst>
              <a:ext uri="{FF2B5EF4-FFF2-40B4-BE49-F238E27FC236}">
                <a16:creationId xmlns:a16="http://schemas.microsoft.com/office/drawing/2014/main" id="{54B707AF-D03E-18D8-A93C-E525786FF053}"/>
              </a:ext>
            </a:extLst>
          </p:cNvPr>
          <p:cNvSpPr txBox="1"/>
          <p:nvPr/>
        </p:nvSpPr>
        <p:spPr>
          <a:xfrm>
            <a:off x="7271415" y="3012714"/>
            <a:ext cx="1017639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>
              <a:lnSpc>
                <a:spcPct val="150000"/>
              </a:lnSpc>
              <a:defRPr/>
            </a:pPr>
            <a:r xmlns:a="http://schemas.openxmlformats.org/drawingml/2006/main">
              <a:rPr lang="en" sz="1200" dirty="0">
                <a:latin typeface="Consolas" panose="020B0609020204030204" pitchFamily="49" charset="0"/>
              </a:rPr>
              <a:t>module.py</a:t>
            </a:r>
            <a:endParaRPr xmlns:a="http://schemas.openxmlformats.org/drawingml/2006/main" lang="pt-PT" sz="1200" b="0" dirty="0"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  <p:sp>
        <p:nvSpPr>
          <p:cNvPr id="12" name="CaixaDeTexto 10">
            <a:extLst>
              <a:ext uri="{FF2B5EF4-FFF2-40B4-BE49-F238E27FC236}">
                <a16:creationId xmlns:a16="http://schemas.microsoft.com/office/drawing/2014/main" id="{982868CA-BB4D-22A0-3BDD-F5646508F831}"/>
              </a:ext>
            </a:extLst>
          </p:cNvPr>
          <p:cNvSpPr txBox="1"/>
          <p:nvPr/>
        </p:nvSpPr>
        <p:spPr>
          <a:xfrm>
            <a:off x="7275639" y="4388985"/>
            <a:ext cx="1017639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>
              <a:lnSpc>
                <a:spcPct val="150000"/>
              </a:lnSpc>
              <a:defRPr/>
            </a:pPr>
            <a:r xmlns:a="http://schemas.openxmlformats.org/drawingml/2006/main">
              <a:rPr lang="en" sz="1200" dirty="0">
                <a:latin typeface="Consolas" panose="020B0609020204030204" pitchFamily="49" charset="0"/>
              </a:rPr>
              <a:t>main.py</a:t>
            </a:r>
            <a:endParaRPr xmlns:a="http://schemas.openxmlformats.org/drawingml/2006/main" lang="pt-PT" sz="1200" b="0" dirty="0"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47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xmlns:a="http://schemas.openxmlformats.org/drawingml/2006/main" algn="ctr" eaLnBrk="1" hangingPunct="1"/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packages</a:t>
            </a:r>
            <a:endParaRPr xmlns:a="http://schemas.openxmlformats.org/drawingml/2006/main"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11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144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</a:rPr>
              <a:t>In Python, we can create packages for code organization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b="0" dirty="0" err="1">
                <a:latin typeface="+mj-lt"/>
                <a:ea typeface="Cambria Math" panose="02040503050406030204" pitchFamily="18" charset="0"/>
              </a:rPr>
              <a:t>init _ _ </a:t>
            </a:r>
            <a:r xmlns:a="http://schemas.openxmlformats.org/drawingml/2006/main">
              <a:rPr lang="en" sz="1200" b="0" dirty="0">
                <a:latin typeface="+mj-lt"/>
                <a:ea typeface="Cambria Math" panose="02040503050406030204" pitchFamily="18" charset="0"/>
              </a:rPr>
              <a:t>file is created </a:t>
            </a: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. </a:t>
            </a:r>
            <a:r xmlns:a="http://schemas.openxmlformats.org/drawingml/2006/main">
              <a:rPr lang="en" sz="1200" dirty="0" err="1">
                <a:latin typeface="+mj-lt"/>
                <a:ea typeface="Cambria Math" panose="02040503050406030204" pitchFamily="18" charset="0"/>
              </a:rPr>
              <a:t>py </a:t>
            </a: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,</a:t>
            </a:r>
          </a:p>
          <a:p>
            <a:pPr xmlns:a="http://schemas.openxmlformats.org/drawingml/2006/main"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Empty</a:t>
            </a:r>
          </a:p>
          <a:p>
            <a:pPr xmlns:a="http://schemas.openxmlformats.org/drawingml/2006/main"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Indicates that the folder is a package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3D8F8E6-ABC8-C6E8-E4BF-DE838BC48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4566074"/>
            <a:ext cx="3105150" cy="1219200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483E636-10B8-2760-2A06-28DE035F5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5192" y="4241274"/>
            <a:ext cx="5498566" cy="1566155"/>
          </a:xfrm>
          <a:prstGeom prst="rect">
            <a:avLst/>
          </a:prstGeom>
        </p:spPr>
      </p:pic>
      <p:sp>
        <p:nvSpPr>
          <p:cNvPr id="6" name="CaixaDeTexto 10">
            <a:extLst>
              <a:ext uri="{FF2B5EF4-FFF2-40B4-BE49-F238E27FC236}">
                <a16:creationId xmlns:a16="http://schemas.microsoft.com/office/drawing/2014/main" id="{6D3EBAC9-3437-D535-8964-5022159E3A0F}"/>
              </a:ext>
            </a:extLst>
          </p:cNvPr>
          <p:cNvSpPr txBox="1"/>
          <p:nvPr/>
        </p:nvSpPr>
        <p:spPr>
          <a:xfrm>
            <a:off x="628648" y="2845923"/>
            <a:ext cx="3894191" cy="172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>
              <a:lnSpc>
                <a:spcPct val="150000"/>
              </a:lnSpc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Example:</a:t>
            </a:r>
          </a:p>
          <a:p>
            <a:pPr xmlns:a="http://schemas.openxmlformats.org/drawingml/2006/main" marL="228600" indent="-228600">
              <a:lnSpc>
                <a:spcPct val="150000"/>
              </a:lnSpc>
              <a:buFont typeface="+mj-lt"/>
              <a:buAutoNum type="arabicPeriod"/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Create a package called </a:t>
            </a:r>
            <a:r xmlns:a="http://schemas.openxmlformats.org/drawingml/2006/main">
              <a:rPr lang="en" sz="1200" dirty="0">
                <a:latin typeface="Consolas" panose="020B0609020204030204" pitchFamily="49" charset="0"/>
                <a:ea typeface="Cambria Math" panose="02040503050406030204" pitchFamily="18" charset="0"/>
              </a:rPr>
              <a:t>helper</a:t>
            </a:r>
          </a:p>
          <a:p>
            <a:pPr xmlns:a="http://schemas.openxmlformats.org/drawingml/2006/main" marL="228600" indent="-228600">
              <a:lnSpc>
                <a:spcPct val="150000"/>
              </a:lnSpc>
              <a:buFont typeface="+mj-lt"/>
              <a:buAutoNum type="arabicPeriod"/>
              <a:defRPr/>
            </a:pPr>
            <a:r xmlns:a="http://schemas.openxmlformats.org/drawingml/2006/main">
              <a:rPr lang="en" sz="1200" b="0" dirty="0">
                <a:latin typeface="Consolas" panose="020B0609020204030204" pitchFamily="49" charset="0"/>
                <a:ea typeface="Cambria Math" panose="02040503050406030204" pitchFamily="18" charset="0"/>
              </a:rPr>
              <a:t>funcoes.py </a:t>
            </a:r>
            <a:r xmlns:a="http://schemas.openxmlformats.org/drawingml/2006/main">
              <a:rPr lang="en" sz="1200" b="0" dirty="0">
                <a:latin typeface="+mj-lt"/>
                <a:ea typeface="Cambria Math" panose="02040503050406030204" pitchFamily="18" charset="0"/>
              </a:rPr>
              <a:t>file </a:t>
            </a:r>
            <a:r xmlns:a="http://schemas.openxmlformats.org/drawingml/2006/main">
              <a:rPr lang="en" sz="1200" b="0" dirty="0">
                <a:latin typeface="+mj-lt"/>
                <a:ea typeface="Cambria Math" panose="02040503050406030204" pitchFamily="18" charset="0"/>
              </a:rPr>
              <a:t>into the package</a:t>
            </a:r>
          </a:p>
          <a:p>
            <a:pPr xmlns:a="http://schemas.openxmlformats.org/drawingml/2006/main" marL="228600" indent="-228600">
              <a:lnSpc>
                <a:spcPct val="150000"/>
              </a:lnSpc>
              <a:buFont typeface="+mj-lt"/>
              <a:buAutoNum type="arabicPeriod"/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Calling the functions becomes (automatically in the </a:t>
            </a:r>
            <a:r xmlns:a="http://schemas.openxmlformats.org/drawingml/2006/main">
              <a:rPr lang="en" sz="1200" dirty="0" err="1">
                <a:latin typeface="+mj-lt"/>
                <a:ea typeface="Cambria Math" panose="02040503050406030204" pitchFamily="18" charset="0"/>
              </a:rPr>
              <a:t>PyCharm IDE </a:t>
            </a: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):</a:t>
            </a:r>
            <a:endParaRPr xmlns:a="http://schemas.openxmlformats.org/drawingml/2006/main"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7" name="CaixaDeTexto 10">
            <a:extLst>
              <a:ext uri="{FF2B5EF4-FFF2-40B4-BE49-F238E27FC236}">
                <a16:creationId xmlns:a16="http://schemas.microsoft.com/office/drawing/2014/main" id="{C6AD13A8-9C86-8BD8-BB50-3F97FCB0B924}"/>
              </a:ext>
            </a:extLst>
          </p:cNvPr>
          <p:cNvSpPr txBox="1"/>
          <p:nvPr/>
        </p:nvSpPr>
        <p:spPr>
          <a:xfrm>
            <a:off x="4215192" y="2845923"/>
            <a:ext cx="3894191" cy="144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>
              <a:lnSpc>
                <a:spcPct val="150000"/>
              </a:lnSpc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Example:</a:t>
            </a:r>
          </a:p>
          <a:p>
            <a:pPr xmlns:a="http://schemas.openxmlformats.org/drawingml/2006/main" marL="228600" indent="-228600">
              <a:lnSpc>
                <a:spcPct val="150000"/>
              </a:lnSpc>
              <a:buFont typeface="+mj-lt"/>
              <a:buAutoNum type="arabicPeriod"/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Create a package called </a:t>
            </a:r>
            <a:r xmlns:a="http://schemas.openxmlformats.org/drawingml/2006/main">
              <a:rPr lang="en" sz="1200" dirty="0" err="1">
                <a:latin typeface="Consolas" panose="020B0609020204030204" pitchFamily="49" charset="0"/>
                <a:ea typeface="Cambria Math" panose="02040503050406030204" pitchFamily="18" charset="0"/>
              </a:rPr>
              <a:t>classesEmpresa</a:t>
            </a:r>
            <a:endParaRPr xmlns:a="http://schemas.openxmlformats.org/drawingml/2006/main" lang="pt-PT" sz="1200" dirty="0">
              <a:latin typeface="Consolas" panose="020B0609020204030204" pitchFamily="49" charset="0"/>
              <a:ea typeface="Cambria Math" panose="02040503050406030204" pitchFamily="18" charset="0"/>
            </a:endParaRPr>
          </a:p>
          <a:p>
            <a:pPr xmlns:a="http://schemas.openxmlformats.org/drawingml/2006/main" marL="228600" indent="-228600">
              <a:lnSpc>
                <a:spcPct val="150000"/>
              </a:lnSpc>
              <a:buFont typeface="+mj-lt"/>
              <a:buAutoNum type="arabicPeriod"/>
              <a:defRPr/>
            </a:pPr>
            <a:r xmlns:a="http://schemas.openxmlformats.org/drawingml/2006/main">
              <a:rPr lang="en" sz="1200" b="0" dirty="0">
                <a:latin typeface="Consolas" panose="020B0609020204030204" pitchFamily="49" charset="0"/>
                <a:ea typeface="Cambria Math" panose="02040503050406030204" pitchFamily="18" charset="0"/>
              </a:rPr>
              <a:t>employee.py </a:t>
            </a:r>
            <a:r xmlns:a="http://schemas.openxmlformats.org/drawingml/2006/main">
              <a:rPr lang="en" sz="1200" b="0" dirty="0">
                <a:latin typeface="+mj-lt"/>
                <a:ea typeface="Cambria Math" panose="02040503050406030204" pitchFamily="18" charset="0"/>
              </a:rPr>
              <a:t>and </a:t>
            </a:r>
            <a:r xmlns:a="http://schemas.openxmlformats.org/drawingml/2006/main">
              <a:rPr lang="en" sz="1200" b="0" dirty="0">
                <a:latin typeface="Consolas" panose="020B0609020204030204" pitchFamily="49" charset="0"/>
                <a:ea typeface="Cambria Math" panose="02040503050406030204" pitchFamily="18" charset="0"/>
              </a:rPr>
              <a:t>programmer.py </a:t>
            </a:r>
            <a:r xmlns:a="http://schemas.openxmlformats.org/drawingml/2006/main">
              <a:rPr lang="en" sz="1200" b="0" dirty="0">
                <a:latin typeface="+mj-lt"/>
                <a:ea typeface="Cambria Math" panose="02040503050406030204" pitchFamily="18" charset="0"/>
              </a:rPr>
              <a:t>files </a:t>
            </a:r>
            <a:r xmlns:a="http://schemas.openxmlformats.org/drawingml/2006/main">
              <a:rPr lang="en" sz="1200" b="0" dirty="0">
                <a:latin typeface="+mj-lt"/>
                <a:ea typeface="Cambria Math" panose="02040503050406030204" pitchFamily="18" charset="0"/>
              </a:rPr>
              <a:t>into the package</a:t>
            </a:r>
          </a:p>
          <a:p>
            <a:pPr xmlns:a="http://schemas.openxmlformats.org/drawingml/2006/main" marL="228600" indent="-228600">
              <a:lnSpc>
                <a:spcPct val="150000"/>
              </a:lnSpc>
              <a:buFont typeface="+mj-lt"/>
              <a:buAutoNum type="arabicPeriod"/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updated </a:t>
            </a:r>
            <a:endParaRPr xmlns:a="http://schemas.openxmlformats.org/drawingml/2006/main" lang="pt-PT" sz="1200" b="0" dirty="0">
              <a:latin typeface="+mj-lt"/>
              <a:ea typeface="Cambria Math" panose="02040503050406030204" pitchFamily="18" charset="0"/>
            </a:endParaRPr>
            <a:r xmlns:a="http://schemas.openxmlformats.org/drawingml/2006/main">
              <a:rPr lang="en" sz="1200" dirty="0" err="1">
                <a:latin typeface="+mj-lt"/>
                <a:ea typeface="Cambria Math" panose="02040503050406030204" pitchFamily="18" charset="0"/>
              </a:rPr>
              <a:t>imports</a:t>
            </a:r>
          </a:p>
        </p:txBody>
      </p:sp>
    </p:spTree>
    <p:extLst>
      <p:ext uri="{BB962C8B-B14F-4D97-AF65-F5344CB8AC3E}">
        <p14:creationId xmlns:p14="http://schemas.microsoft.com/office/powerpoint/2010/main" val="2621502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xmlns:a="http://schemas.openxmlformats.org/drawingml/2006/main" algn="ctr" eaLnBrk="1" hangingPunct="1"/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predefined modules</a:t>
            </a:r>
            <a:endParaRPr xmlns:a="http://schemas.openxmlformats.org/drawingml/2006/main"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12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1997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</a:rPr>
              <a:t>Examples:</a:t>
            </a:r>
          </a:p>
          <a:p>
            <a:pPr xmlns:a="http://schemas.openxmlformats.org/drawingml/2006/main"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 err="1">
                <a:latin typeface="+mj-lt"/>
              </a:rPr>
              <a:t>math </a:t>
            </a:r>
            <a:r xmlns:a="http://schemas.openxmlformats.org/drawingml/2006/main">
              <a:rPr lang="en" sz="1200" dirty="0">
                <a:latin typeface="+mj-lt"/>
              </a:rPr>
              <a:t>- math functions</a:t>
            </a:r>
          </a:p>
          <a:p>
            <a:pPr xmlns:a="http://schemas.openxmlformats.org/drawingml/2006/main"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 err="1">
                <a:latin typeface="+mj-lt"/>
              </a:rPr>
              <a:t>numpy </a:t>
            </a:r>
            <a:r xmlns:a="http://schemas.openxmlformats.org/drawingml/2006/main">
              <a:rPr lang="en" sz="1200" dirty="0">
                <a:latin typeface="+mj-lt"/>
              </a:rPr>
              <a:t>- matrix calculation</a:t>
            </a:r>
          </a:p>
          <a:p>
            <a:pPr xmlns:a="http://schemas.openxmlformats.org/drawingml/2006/main"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</a:rPr>
              <a:t>pandas - tables and data</a:t>
            </a:r>
          </a:p>
          <a:p>
            <a:pPr xmlns:a="http://schemas.openxmlformats.org/drawingml/2006/main"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 err="1">
                <a:latin typeface="+mj-lt"/>
              </a:rPr>
              <a:t>sklearn </a:t>
            </a:r>
            <a:r xmlns:a="http://schemas.openxmlformats.org/drawingml/2006/main">
              <a:rPr lang="en" sz="1200" dirty="0">
                <a:latin typeface="+mj-lt"/>
              </a:rPr>
              <a:t>– </a:t>
            </a:r>
            <a:r xmlns:a="http://schemas.openxmlformats.org/drawingml/2006/main">
              <a:rPr lang="en" sz="1200" dirty="0" err="1">
                <a:latin typeface="+mj-lt"/>
              </a:rPr>
              <a:t>machine</a:t>
            </a:r>
            <a:r xmlns:a="http://schemas.openxmlformats.org/drawingml/2006/main">
              <a:rPr lang="en" sz="1200" dirty="0">
                <a:latin typeface="+mj-lt"/>
              </a:rPr>
              <a:t> </a:t>
            </a:r>
            <a:r xmlns:a="http://schemas.openxmlformats.org/drawingml/2006/main">
              <a:rPr lang="en" sz="1200" dirty="0" err="1">
                <a:latin typeface="+mj-lt"/>
              </a:rPr>
              <a:t>learning</a:t>
            </a:r>
            <a:endParaRPr xmlns:a="http://schemas.openxmlformats.org/drawingml/2006/main" lang="pt-PT" sz="1200" dirty="0">
              <a:latin typeface="+mj-lt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</a:endParaRPr>
          </a:p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</a:rPr>
              <a:t>List of predefined modules: </a:t>
            </a:r>
            <a:r xmlns:a="http://schemas.openxmlformats.org/drawingml/2006/main" xmlns:r="http://schemas.openxmlformats.org/officeDocument/2006/relationships">
              <a:rPr lang="en" sz="1200" dirty="0">
                <a:latin typeface="+mj-lt"/>
                <a:hlinkClick r:id="rId4"/>
              </a:rPr>
              <a:t>https://docs.python.org/3/py-modindex.html</a:t>
            </a:r>
            <a:r xmlns:a="http://schemas.openxmlformats.org/drawingml/2006/main">
              <a:rPr lang="en" sz="1200" dirty="0">
                <a:latin typeface="+mj-lt"/>
              </a:rPr>
              <a:t> </a:t>
            </a:r>
            <a:endParaRPr xmlns:a="http://schemas.openxmlformats.org/drawingml/2006/main" lang="pt-PT" sz="1200" b="0" dirty="0"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067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xmlns:a="http://schemas.openxmlformats.org/drawingml/2006/main" algn="ctr" eaLnBrk="1" hangingPunct="1"/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recursion</a:t>
            </a:r>
            <a:endParaRPr xmlns:a="http://schemas.openxmlformats.org/drawingml/2006/main"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13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939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</a:rPr>
              <a:t>Happens when a function calls itself</a:t>
            </a:r>
          </a:p>
          <a:p>
            <a:pPr xmlns:a="http://schemas.openxmlformats.org/drawingml/2006/main"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b="0" dirty="0">
                <a:latin typeface="+mj-lt"/>
                <a:ea typeface="Cambria Math" panose="02040503050406030204" pitchFamily="18" charset="0"/>
              </a:rPr>
              <a:t>The function is recursive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b="0" dirty="0">
                <a:latin typeface="+mj-lt"/>
                <a:ea typeface="Cambria Math" panose="02040503050406030204" pitchFamily="18" charset="0"/>
              </a:rPr>
              <a:t>Recursion can create an </a:t>
            </a: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infinite loop (Python limits the number of executions)</a:t>
            </a:r>
          </a:p>
          <a:p>
            <a:pPr xmlns:a="http://schemas.openxmlformats.org/drawingml/2006/main"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To know the recursion limit: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It is important to define a </a:t>
            </a:r>
            <a:r xmlns:a="http://schemas.openxmlformats.org/drawingml/2006/main">
              <a:rPr lang="en" sz="1200" b="1" dirty="0">
                <a:latin typeface="+mj-lt"/>
                <a:ea typeface="Cambria Math" panose="02040503050406030204" pitchFamily="18" charset="0"/>
              </a:rPr>
              <a:t>stopping criterion </a:t>
            </a: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(with an </a:t>
            </a:r>
            <a:r xmlns:a="http://schemas.openxmlformats.org/drawingml/2006/main">
              <a:rPr lang="en" sz="1200" dirty="0" err="1">
                <a:latin typeface="Consolas" panose="020B0609020204030204" pitchFamily="49" charset="0"/>
                <a:ea typeface="Cambria Math" panose="02040503050406030204" pitchFamily="18" charset="0"/>
              </a:rPr>
              <a:t>if </a:t>
            </a: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)</a:t>
            </a: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7D16A56D-3625-E137-ED01-C0E0C6BBE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1828047"/>
            <a:ext cx="1895475" cy="1400175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A9CEB151-79A3-48DC-F746-A3E2B767E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1870" y="1561347"/>
            <a:ext cx="952500" cy="1933575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DEC4DE2-0D97-EC5C-C41D-6655CA1E7F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4703" y="3985766"/>
            <a:ext cx="2857500" cy="8667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EC1ADB-6E1B-55D7-D755-2CA37AEED800}"/>
              </a:ext>
            </a:extLst>
          </p:cNvPr>
          <p:cNvCxnSpPr>
            <a:stCxn id="3" idx="3"/>
            <a:endCxn id="5" idx="1"/>
          </p:cNvCxnSpPr>
          <p:nvPr/>
        </p:nvCxnSpPr>
        <p:spPr bwMode="auto">
          <a:xfrm>
            <a:off x="2524124" y="2528135"/>
            <a:ext cx="224774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6" name="Picture 15" descr="Text&#10;&#10;Description automatically generated with medium confidence">
            <a:extLst>
              <a:ext uri="{FF2B5EF4-FFF2-40B4-BE49-F238E27FC236}">
                <a16:creationId xmlns:a16="http://schemas.microsoft.com/office/drawing/2014/main" id="{08D47C91-A69B-F0CE-CA9A-81697E8E58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49" y="5094896"/>
            <a:ext cx="2219325" cy="1581150"/>
          </a:xfrm>
          <a:prstGeom prst="rect">
            <a:avLst/>
          </a:prstGeom>
        </p:spPr>
      </p:pic>
      <p:pic>
        <p:nvPicPr>
          <p:cNvPr id="18" name="Picture 17" descr="A picture containing chart&#10;&#10;Description automatically generated">
            <a:extLst>
              <a:ext uri="{FF2B5EF4-FFF2-40B4-BE49-F238E27FC236}">
                <a16:creationId xmlns:a16="http://schemas.microsoft.com/office/drawing/2014/main" id="{38539E74-1FFD-93ED-D369-4B5F338026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0058" y="5275871"/>
            <a:ext cx="952500" cy="12192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5AD17E-E4E7-1E61-66AD-84E2225F483B}"/>
              </a:ext>
            </a:extLst>
          </p:cNvPr>
          <p:cNvCxnSpPr>
            <a:stCxn id="16" idx="3"/>
            <a:endCxn id="18" idx="1"/>
          </p:cNvCxnSpPr>
          <p:nvPr/>
        </p:nvCxnSpPr>
        <p:spPr bwMode="auto">
          <a:xfrm>
            <a:off x="2847974" y="5885471"/>
            <a:ext cx="192208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17558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Picture 2">
            <a:extLst>
              <a:ext uri="{FF2B5EF4-FFF2-40B4-BE49-F238E27FC236}">
                <a16:creationId xmlns:a16="http://schemas.microsoft.com/office/drawing/2014/main" id="{0C8AB257-EA77-4361-9281-78F99D1F02DE}"/>
              </a:ext>
            </a:extLst>
          </p:cNvPr>
          <p:cNvSpPr>
            <a:spLocks noChangeAspect="1"/>
          </p:cNvSpPr>
          <p:nvPr/>
        </p:nvSpPr>
        <p:spPr bwMode="auto">
          <a:xfrm>
            <a:off x="0" y="0"/>
            <a:ext cx="9899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pt-PT" altLang="pt-PT" sz="1800"/>
          </a:p>
        </p:txBody>
      </p:sp>
      <p:sp>
        <p:nvSpPr>
          <p:cNvPr id="103427" name="Slide Number Placeholder 2">
            <a:extLst>
              <a:ext uri="{FF2B5EF4-FFF2-40B4-BE49-F238E27FC236}">
                <a16:creationId xmlns:a16="http://schemas.microsoft.com/office/drawing/2014/main" id="{778F449F-E0DF-42A8-A91C-DB5E57B49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44125008-B641-42F1-B444-F7B90AE504F7}" type="slidenum">
              <a:rPr lang="pt-PT" altLang="pt-PT" sz="1200" smtClean="0">
                <a:solidFill>
                  <a:srgbClr val="A6A6A6"/>
                </a:solidFill>
              </a:rPr>
              <a:pPr/>
              <a:t>14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pic>
        <p:nvPicPr>
          <p:cNvPr id="103428" name="Imagem 6">
            <a:extLst>
              <a:ext uri="{FF2B5EF4-FFF2-40B4-BE49-F238E27FC236}">
                <a16:creationId xmlns:a16="http://schemas.microsoft.com/office/drawing/2014/main" id="{012A4E6B-3640-4B8E-A24C-D475CF639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5" t="61243" r="34962" b="18871"/>
          <a:stretch>
            <a:fillRect/>
          </a:stretch>
        </p:blipFill>
        <p:spPr bwMode="auto">
          <a:xfrm>
            <a:off x="3500438" y="2352675"/>
            <a:ext cx="2903537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9" name="Retângulo 7">
            <a:extLst>
              <a:ext uri="{FF2B5EF4-FFF2-40B4-BE49-F238E27FC236}">
                <a16:creationId xmlns:a16="http://schemas.microsoft.com/office/drawing/2014/main" id="{8CAA9ADE-A97C-4367-A51C-E6B108FA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>
            <a:extLst>
              <a:ext uri="{FF2B5EF4-FFF2-40B4-BE49-F238E27FC236}">
                <a16:creationId xmlns:a16="http://schemas.microsoft.com/office/drawing/2014/main" id="{6741D128-5454-4773-9704-DD396E449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39" y="1066205"/>
            <a:ext cx="7924799" cy="32078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xmlns:a="http://schemas.openxmlformats.org/drawingml/2006/main" eaLnBrk="1" hangingPunct="1">
              <a:defRPr/>
            </a:pPr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CONTENT</a:t>
            </a:r>
          </a:p>
          <a:p>
            <a:pPr eaLnBrk="1" hangingPunct="1">
              <a:defRPr/>
            </a:pPr>
            <a:endParaRPr lang="en-US" altLang="pt-PT" sz="1800" b="1" dirty="0">
              <a:solidFill>
                <a:srgbClr val="60BDE0"/>
              </a:solidFill>
              <a:latin typeface="Arial" panose="020B0604020202020204" pitchFamily="34" charset="0"/>
            </a:endParaRPr>
          </a:p>
          <a:p>
            <a:pPr xmlns:a="http://schemas.openxmlformats.org/drawingml/2006/main"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 xmlns:a="http://schemas.openxmlformats.org/drawingml/2006/main">
              <a:rPr lang="en" altLang="pt-PT" sz="1400" dirty="0">
                <a:latin typeface="Arial" panose="020B0604020202020204" pitchFamily="34" charset="0"/>
              </a:rPr>
              <a:t>Module</a:t>
            </a:r>
          </a:p>
          <a:p>
            <a:pPr xmlns:a="http://schemas.openxmlformats.org/drawingml/2006/main"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 xmlns:a="http://schemas.openxmlformats.org/drawingml/2006/main">
              <a:rPr lang="en" altLang="pt-PT" sz="1400" dirty="0">
                <a:latin typeface="Arial" panose="020B0604020202020204" pitchFamily="34" charset="0"/>
              </a:rPr>
              <a:t>Examples:</a:t>
            </a:r>
          </a:p>
          <a:p>
            <a:pPr xmlns:a="http://schemas.openxmlformats.org/drawingml/2006/main"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 xmlns:a="http://schemas.openxmlformats.org/drawingml/2006/main">
              <a:rPr lang="en" altLang="pt-PT" sz="1400" dirty="0">
                <a:latin typeface="Arial" panose="020B0604020202020204" pitchFamily="34" charset="0"/>
              </a:rPr>
              <a:t>import a module</a:t>
            </a:r>
          </a:p>
          <a:p>
            <a:pPr xmlns:a="http://schemas.openxmlformats.org/drawingml/2006/main"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 xmlns:a="http://schemas.openxmlformats.org/drawingml/2006/main">
              <a:rPr lang="en" altLang="pt-PT" sz="1400" dirty="0">
                <a:latin typeface="Arial" panose="020B0604020202020204" pitchFamily="34" charset="0"/>
              </a:rPr>
              <a:t>import a function from a module</a:t>
            </a:r>
          </a:p>
          <a:p>
            <a:pPr xmlns:a="http://schemas.openxmlformats.org/drawingml/2006/main"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 xmlns:a="http://schemas.openxmlformats.org/drawingml/2006/main">
              <a:rPr lang="en" altLang="pt-PT" sz="1400" dirty="0">
                <a:latin typeface="Arial" panose="020B0604020202020204" pitchFamily="34" charset="0"/>
              </a:rPr>
              <a:t>rename a module</a:t>
            </a:r>
          </a:p>
          <a:p>
            <a:pPr xmlns:a="http://schemas.openxmlformats.org/drawingml/2006/main"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 xmlns:a="http://schemas.openxmlformats.org/drawingml/2006/main">
              <a:rPr lang="en" altLang="pt-PT" sz="1400" dirty="0">
                <a:latin typeface="Arial" panose="020B0604020202020204" pitchFamily="34" charset="0"/>
              </a:rPr>
              <a:t>class code organization</a:t>
            </a:r>
          </a:p>
          <a:p>
            <a:pPr xmlns:a="http://schemas.openxmlformats.org/drawingml/2006/main"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 xmlns:a="http://schemas.openxmlformats.org/drawingml/2006/main">
              <a:rPr lang="en" altLang="pt-PT" sz="1400" dirty="0">
                <a:latin typeface="Arial" panose="020B0604020202020204" pitchFamily="34" charset="0"/>
              </a:rPr>
              <a:t>_ _ </a:t>
            </a:r>
            <a:r xmlns:a="http://schemas.openxmlformats.org/drawingml/2006/main">
              <a:rPr lang="en" altLang="pt-PT" sz="1400" dirty="0" err="1">
                <a:latin typeface="Arial" panose="020B0604020202020204" pitchFamily="34" charset="0"/>
              </a:rPr>
              <a:t>name </a:t>
            </a:r>
            <a:r xmlns:a="http://schemas.openxmlformats.org/drawingml/2006/main">
              <a:rPr lang="en" altLang="pt-PT" sz="1400" dirty="0">
                <a:latin typeface="Arial" panose="020B0604020202020204" pitchFamily="34" charset="0"/>
              </a:rPr>
              <a:t>_ _</a:t>
            </a:r>
          </a:p>
          <a:p>
            <a:pPr xmlns:a="http://schemas.openxmlformats.org/drawingml/2006/main"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 xmlns:a="http://schemas.openxmlformats.org/drawingml/2006/main">
              <a:rPr lang="en" altLang="pt-PT" sz="1400" dirty="0">
                <a:latin typeface="Arial" panose="020B0604020202020204" pitchFamily="34" charset="0"/>
              </a:rPr>
              <a:t>packages</a:t>
            </a:r>
          </a:p>
          <a:p>
            <a:pPr xmlns:a="http://schemas.openxmlformats.org/drawingml/2006/main"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 xmlns:a="http://schemas.openxmlformats.org/drawingml/2006/main">
              <a:rPr lang="en" altLang="pt-PT" sz="1400" dirty="0">
                <a:latin typeface="Arial" panose="020B0604020202020204" pitchFamily="34" charset="0"/>
              </a:rPr>
              <a:t>predefined modules</a:t>
            </a:r>
          </a:p>
          <a:p>
            <a:pPr xmlns:a="http://schemas.openxmlformats.org/drawingml/2006/main"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 xmlns:a="http://schemas.openxmlformats.org/drawingml/2006/main">
              <a:rPr lang="en" altLang="pt-PT" sz="1400" dirty="0">
                <a:latin typeface="Arial" panose="020B0604020202020204" pitchFamily="34" charset="0"/>
              </a:rPr>
              <a:t>recursion</a:t>
            </a:r>
          </a:p>
        </p:txBody>
      </p:sp>
      <p:sp>
        <p:nvSpPr>
          <p:cNvPr id="7171" name="Slide Number Placeholder 2">
            <a:extLst>
              <a:ext uri="{FF2B5EF4-FFF2-40B4-BE49-F238E27FC236}">
                <a16:creationId xmlns:a16="http://schemas.microsoft.com/office/drawing/2014/main" id="{18799C81-6B2B-4097-8D11-7802695234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7FCCC79F-FEE3-4DDC-A54D-C50A3B58E49B}" type="slidenum">
              <a:rPr lang="pt-PT" altLang="pt-PT" sz="1200" smtClean="0">
                <a:solidFill>
                  <a:srgbClr val="A6A6A6"/>
                </a:solidFill>
              </a:rPr>
              <a:pPr/>
              <a:t>2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7172" name="Retângulo 7">
            <a:extLst>
              <a:ext uri="{FF2B5EF4-FFF2-40B4-BE49-F238E27FC236}">
                <a16:creationId xmlns:a16="http://schemas.microsoft.com/office/drawing/2014/main" id="{C72A80C9-D3C5-407F-8418-1751B57E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7173" name="Imagem 8">
            <a:extLst>
              <a:ext uri="{FF2B5EF4-FFF2-40B4-BE49-F238E27FC236}">
                <a16:creationId xmlns:a16="http://schemas.microsoft.com/office/drawing/2014/main" id="{4EB65463-B283-4E20-BBE3-4278A4DFD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xmlns:a="http://schemas.openxmlformats.org/drawingml/2006/main" algn="ctr" eaLnBrk="1" hangingPunct="1"/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Module</a:t>
            </a:r>
            <a:endParaRPr xmlns:a="http://schemas.openxmlformats.org/drawingml/2006/main"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3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</a:rPr>
              <a:t>Python file that contains functions that can be reused by other Python files</a:t>
            </a:r>
          </a:p>
        </p:txBody>
      </p:sp>
    </p:spTree>
    <p:extLst>
      <p:ext uri="{BB962C8B-B14F-4D97-AF65-F5344CB8AC3E}">
        <p14:creationId xmlns:p14="http://schemas.microsoft.com/office/powerpoint/2010/main" val="103103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xmlns:a="http://schemas.openxmlformats.org/drawingml/2006/main" algn="ctr" eaLnBrk="1" hangingPunct="1"/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Example: import a module</a:t>
            </a:r>
            <a:endParaRPr xmlns:a="http://schemas.openxmlformats.org/drawingml/2006/main"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4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492507E8-3398-1285-951F-7F69338B1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837" y="1555056"/>
            <a:ext cx="1581150" cy="866775"/>
          </a:xfrm>
          <a:prstGeom prst="rect">
            <a:avLst/>
          </a:prstGeom>
        </p:spPr>
      </p:pic>
      <p:sp>
        <p:nvSpPr>
          <p:cNvPr id="6" name="CaixaDeTexto 10">
            <a:extLst>
              <a:ext uri="{FF2B5EF4-FFF2-40B4-BE49-F238E27FC236}">
                <a16:creationId xmlns:a16="http://schemas.microsoft.com/office/drawing/2014/main" id="{419F9CAE-1D11-DEC5-54B4-CD965DCF8FA0}"/>
              </a:ext>
            </a:extLst>
          </p:cNvPr>
          <p:cNvSpPr txBox="1"/>
          <p:nvPr/>
        </p:nvSpPr>
        <p:spPr>
          <a:xfrm>
            <a:off x="628649" y="3578823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Consolas" panose="020B0609020204030204" pitchFamily="49" charset="0"/>
                <a:ea typeface="Cambria Math" panose="02040503050406030204" pitchFamily="18" charset="0"/>
              </a:rPr>
              <a:t>main.py </a:t>
            </a: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file </a:t>
            </a: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that calls the </a:t>
            </a:r>
            <a:r xmlns:a="http://schemas.openxmlformats.org/drawingml/2006/main">
              <a:rPr lang="en" sz="1200" dirty="0">
                <a:latin typeface="Consolas" panose="020B0609020204030204" pitchFamily="49" charset="0"/>
                <a:ea typeface="Cambria Math" panose="02040503050406030204" pitchFamily="18" charset="0"/>
              </a:rPr>
              <a:t>sum( </a:t>
            </a:r>
            <a:r xmlns:a="http://schemas.openxmlformats.org/drawingml/2006/main">
              <a:rPr lang="en" sz="1200" dirty="0" err="1">
                <a:latin typeface="Consolas" panose="020B0609020204030204" pitchFamily="49" charset="0"/>
                <a:ea typeface="Cambria Math" panose="02040503050406030204" pitchFamily="18" charset="0"/>
              </a:rPr>
              <a:t>x,y </a:t>
            </a:r>
            <a:r xmlns:a="http://schemas.openxmlformats.org/drawingml/2006/main">
              <a:rPr lang="en" sz="1200" dirty="0">
                <a:latin typeface="Consolas" panose="020B0609020204030204" pitchFamily="49" charset="0"/>
                <a:ea typeface="Cambria Math" panose="02040503050406030204" pitchFamily="18" charset="0"/>
              </a:rPr>
              <a:t>) function </a:t>
            </a: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imported from the </a:t>
            </a:r>
            <a:r xmlns:a="http://schemas.openxmlformats.org/drawingml/2006/main">
              <a:rPr lang="en" sz="1200" dirty="0">
                <a:latin typeface="Consolas" panose="020B0609020204030204" pitchFamily="49" charset="0"/>
                <a:ea typeface="Cambria Math" panose="02040503050406030204" pitchFamily="18" charset="0"/>
              </a:rPr>
              <a:t>funcoes.py file</a:t>
            </a:r>
            <a:endParaRPr xmlns:a="http://schemas.openxmlformats.org/drawingml/2006/main" lang="pt-PT" sz="1200" b="0" dirty="0"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  <p:pic>
        <p:nvPicPr>
          <p:cNvPr id="8" name="Picture 7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C400A2C-725D-748B-8ECF-FC5ED8B4D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0787" y="3917505"/>
            <a:ext cx="2381250" cy="1047750"/>
          </a:xfrm>
          <a:prstGeom prst="rect">
            <a:avLst/>
          </a:prstGeom>
        </p:spPr>
      </p:pic>
      <p:sp>
        <p:nvSpPr>
          <p:cNvPr id="2" name="CaixaDeTexto 10">
            <a:extLst>
              <a:ext uri="{FF2B5EF4-FFF2-40B4-BE49-F238E27FC236}">
                <a16:creationId xmlns:a16="http://schemas.microsoft.com/office/drawing/2014/main" id="{8ABE1364-8F99-6F2D-A000-916FE210180E}"/>
              </a:ext>
            </a:extLst>
          </p:cNvPr>
          <p:cNvSpPr txBox="1"/>
          <p:nvPr/>
        </p:nvSpPr>
        <p:spPr>
          <a:xfrm>
            <a:off x="628649" y="1216374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Consolas" panose="020B0609020204030204" pitchFamily="49" charset="0"/>
                <a:ea typeface="Cambria Math" panose="02040503050406030204" pitchFamily="18" charset="0"/>
              </a:rPr>
              <a:t>funcoes.py </a:t>
            </a: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file </a:t>
            </a: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that contains a function </a:t>
            </a:r>
            <a:r xmlns:a="http://schemas.openxmlformats.org/drawingml/2006/main">
              <a:rPr lang="en" sz="1200" dirty="0">
                <a:latin typeface="Consolas" panose="020B0609020204030204" pitchFamily="49" charset="0"/>
                <a:ea typeface="Cambria Math" panose="02040503050406030204" pitchFamily="18" charset="0"/>
              </a:rPr>
              <a:t>sum( </a:t>
            </a:r>
            <a:r xmlns:a="http://schemas.openxmlformats.org/drawingml/2006/main">
              <a:rPr lang="en" sz="1200" dirty="0" err="1">
                <a:latin typeface="Consolas" panose="020B0609020204030204" pitchFamily="49" charset="0"/>
                <a:ea typeface="Cambria Math" panose="02040503050406030204" pitchFamily="18" charset="0"/>
              </a:rPr>
              <a:t>x,y </a:t>
            </a:r>
            <a:r xmlns:a="http://schemas.openxmlformats.org/drawingml/2006/main">
              <a:rPr lang="en" sz="1200" dirty="0">
                <a:latin typeface="Consolas" panose="020B0609020204030204" pitchFamily="49" charset="0"/>
                <a:ea typeface="Cambria Math" panose="02040503050406030204" pitchFamily="18" charset="0"/>
              </a:rPr>
              <a:t>) </a:t>
            </a: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that takes two values and returns their sum</a:t>
            </a:r>
            <a:endParaRPr xmlns:a="http://schemas.openxmlformats.org/drawingml/2006/main" lang="pt-PT" sz="1200" b="0" dirty="0"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xmlns:a="http://schemas.openxmlformats.org/drawingml/2006/main" algn="ctr" eaLnBrk="1" hangingPunct="1"/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Example: import a function from a module</a:t>
            </a:r>
            <a:endParaRPr xmlns:a="http://schemas.openxmlformats.org/drawingml/2006/main"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5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10">
            <a:extLst>
              <a:ext uri="{FF2B5EF4-FFF2-40B4-BE49-F238E27FC236}">
                <a16:creationId xmlns:a16="http://schemas.microsoft.com/office/drawing/2014/main" id="{419F9CAE-1D11-DEC5-54B4-CD965DCF8FA0}"/>
              </a:ext>
            </a:extLst>
          </p:cNvPr>
          <p:cNvSpPr txBox="1"/>
          <p:nvPr/>
        </p:nvSpPr>
        <p:spPr>
          <a:xfrm>
            <a:off x="628649" y="3578823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Import only the double(x) function in the </a:t>
            </a:r>
            <a:r xmlns:a="http://schemas.openxmlformats.org/drawingml/2006/main">
              <a:rPr lang="en" sz="1200" dirty="0">
                <a:latin typeface="Consolas" panose="020B0609020204030204" pitchFamily="49" charset="0"/>
                <a:ea typeface="Cambria Math" panose="02040503050406030204" pitchFamily="18" charset="0"/>
              </a:rPr>
              <a:t>main.py file</a:t>
            </a:r>
            <a:endParaRPr xmlns:a="http://schemas.openxmlformats.org/drawingml/2006/main" lang="pt-PT" sz="1200" b="0" dirty="0"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  <p:sp>
        <p:nvSpPr>
          <p:cNvPr id="2" name="CaixaDeTexto 10">
            <a:extLst>
              <a:ext uri="{FF2B5EF4-FFF2-40B4-BE49-F238E27FC236}">
                <a16:creationId xmlns:a16="http://schemas.microsoft.com/office/drawing/2014/main" id="{8ABE1364-8F99-6F2D-A000-916FE210180E}"/>
              </a:ext>
            </a:extLst>
          </p:cNvPr>
          <p:cNvSpPr txBox="1"/>
          <p:nvPr/>
        </p:nvSpPr>
        <p:spPr>
          <a:xfrm>
            <a:off x="628649" y="1216374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Consolas" panose="020B0609020204030204" pitchFamily="49" charset="0"/>
                <a:ea typeface="Cambria Math" panose="02040503050406030204" pitchFamily="18" charset="0"/>
              </a:rPr>
              <a:t>double(x) </a:t>
            </a: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function in the </a:t>
            </a:r>
            <a:r xmlns:a="http://schemas.openxmlformats.org/drawingml/2006/main">
              <a:rPr lang="en" sz="1200" dirty="0">
                <a:latin typeface="Consolas" panose="020B0609020204030204" pitchFamily="49" charset="0"/>
                <a:ea typeface="Cambria Math" panose="02040503050406030204" pitchFamily="18" charset="0"/>
              </a:rPr>
              <a:t>funcoes.py </a:t>
            </a: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file </a:t>
            </a: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which returns twice the value it receives</a:t>
            </a:r>
          </a:p>
        </p:txBody>
      </p:sp>
      <p:pic>
        <p:nvPicPr>
          <p:cNvPr id="5" name="Picture 4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E7AAB86E-4E07-ED29-4616-B60146021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837" y="1555056"/>
            <a:ext cx="1581150" cy="866775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E8F056DA-9601-D6EA-7040-E67764096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687" y="3917505"/>
            <a:ext cx="24574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7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xmlns:a="http://schemas.openxmlformats.org/drawingml/2006/main" algn="ctr" eaLnBrk="1" hangingPunct="1"/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Example: Rename a module</a:t>
            </a:r>
            <a:endParaRPr xmlns:a="http://schemas.openxmlformats.org/drawingml/2006/main"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6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10">
            <a:extLst>
              <a:ext uri="{FF2B5EF4-FFF2-40B4-BE49-F238E27FC236}">
                <a16:creationId xmlns:a16="http://schemas.microsoft.com/office/drawing/2014/main" id="{419F9CAE-1D11-DEC5-54B4-CD965DCF8FA0}"/>
              </a:ext>
            </a:extLst>
          </p:cNvPr>
          <p:cNvSpPr txBox="1"/>
          <p:nvPr/>
        </p:nvSpPr>
        <p:spPr>
          <a:xfrm>
            <a:off x="628649" y="3578823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Using the functions, renaming the module</a:t>
            </a:r>
            <a:endParaRPr xmlns:a="http://schemas.openxmlformats.org/drawingml/2006/main" lang="pt-PT" sz="1200" b="0" dirty="0"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  <p:sp>
        <p:nvSpPr>
          <p:cNvPr id="2" name="CaixaDeTexto 10">
            <a:extLst>
              <a:ext uri="{FF2B5EF4-FFF2-40B4-BE49-F238E27FC236}">
                <a16:creationId xmlns:a16="http://schemas.microsoft.com/office/drawing/2014/main" id="{8ABE1364-8F99-6F2D-A000-916FE210180E}"/>
              </a:ext>
            </a:extLst>
          </p:cNvPr>
          <p:cNvSpPr txBox="1"/>
          <p:nvPr/>
        </p:nvSpPr>
        <p:spPr>
          <a:xfrm>
            <a:off x="628649" y="1216374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The </a:t>
            </a:r>
            <a:r xmlns:a="http://schemas.openxmlformats.org/drawingml/2006/main">
              <a:rPr lang="en" sz="1200" dirty="0">
                <a:latin typeface="Consolas" panose="020B0609020204030204" pitchFamily="49" charset="0"/>
                <a:ea typeface="Cambria Math" panose="02040503050406030204" pitchFamily="18" charset="0"/>
              </a:rPr>
              <a:t>funcoes.py file </a:t>
            </a: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contains the </a:t>
            </a:r>
            <a:r xmlns:a="http://schemas.openxmlformats.org/drawingml/2006/main">
              <a:rPr lang="en" sz="1200" dirty="0">
                <a:latin typeface="Consolas" panose="020B0609020204030204" pitchFamily="49" charset="0"/>
                <a:ea typeface="Cambria Math" panose="02040503050406030204" pitchFamily="18" charset="0"/>
              </a:rPr>
              <a:t>sum( </a:t>
            </a:r>
            <a:r xmlns:a="http://schemas.openxmlformats.org/drawingml/2006/main">
              <a:rPr lang="en" sz="1200" dirty="0" err="1">
                <a:latin typeface="Consolas" panose="020B0609020204030204" pitchFamily="49" charset="0"/>
                <a:ea typeface="Cambria Math" panose="02040503050406030204" pitchFamily="18" charset="0"/>
              </a:rPr>
              <a:t>x,y </a:t>
            </a:r>
            <a:r xmlns:a="http://schemas.openxmlformats.org/drawingml/2006/main">
              <a:rPr lang="en" sz="1200" dirty="0">
                <a:latin typeface="Consolas" panose="020B0609020204030204" pitchFamily="49" charset="0"/>
                <a:ea typeface="Cambria Math" panose="02040503050406030204" pitchFamily="18" charset="0"/>
              </a:rPr>
              <a:t>) </a:t>
            </a:r>
            <a:r xmlns:a="http://schemas.openxmlformats.org/drawingml/2006/main">
              <a:rPr lang="en" sz="1200" dirty="0">
                <a:latin typeface="+mj-lt"/>
                <a:ea typeface="Cambria Math" panose="02040503050406030204" pitchFamily="18" charset="0"/>
              </a:rPr>
              <a:t>and </a:t>
            </a:r>
            <a:r xmlns:a="http://schemas.openxmlformats.org/drawingml/2006/main">
              <a:rPr lang="en" sz="1200" dirty="0">
                <a:latin typeface="Consolas" panose="020B0609020204030204" pitchFamily="49" charset="0"/>
                <a:ea typeface="Cambria Math" panose="02040503050406030204" pitchFamily="18" charset="0"/>
              </a:rPr>
              <a:t>double(x) functions</a:t>
            </a:r>
            <a:endParaRPr xmlns:a="http://schemas.openxmlformats.org/drawingml/2006/main" lang="pt-PT" sz="120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564442F-6607-FB6E-7297-E9A71AD3A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837" y="1555056"/>
            <a:ext cx="1581150" cy="1400175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9497428A-E019-B2CD-8F91-18363AD855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0812" y="3865886"/>
            <a:ext cx="19812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93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42F36389-673C-AABB-9EEA-9399733B1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772" y="1529407"/>
            <a:ext cx="4123280" cy="5232011"/>
          </a:xfrm>
          <a:prstGeom prst="rect">
            <a:avLst/>
          </a:prstGeom>
        </p:spPr>
      </p:pic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xmlns:a="http://schemas.openxmlformats.org/drawingml/2006/main" algn="ctr" eaLnBrk="1" hangingPunct="1"/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Example: Class Code Organization</a:t>
            </a:r>
            <a:endParaRPr xmlns:a="http://schemas.openxmlformats.org/drawingml/2006/main"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7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+mj-lt"/>
              </a:rPr>
              <a:t>Based on the example of the classes and objects, create the </a:t>
            </a:r>
            <a:r xmlns:a="http://schemas.openxmlformats.org/drawingml/2006/main">
              <a:rPr lang="en" sz="1200" dirty="0">
                <a:latin typeface="Consolas" panose="020B0609020204030204" pitchFamily="49" charset="0"/>
              </a:rPr>
              <a:t>employee.py file </a:t>
            </a:r>
            <a:r xmlns:a="http://schemas.openxmlformats.org/drawingml/2006/main">
              <a:rPr lang="en" sz="1200" dirty="0">
                <a:latin typeface="+mj-lt"/>
              </a:rPr>
              <a:t>with the </a:t>
            </a:r>
            <a:r xmlns:a="http://schemas.openxmlformats.org/drawingml/2006/main">
              <a:rPr lang="en" sz="1200" dirty="0" err="1">
                <a:latin typeface="Consolas" panose="020B0609020204030204" pitchFamily="49" charset="0"/>
              </a:rPr>
              <a:t>Employee class</a:t>
            </a:r>
            <a:endParaRPr xmlns:a="http://schemas.openxmlformats.org/drawingml/2006/main" lang="pt-PT" sz="1200" b="0" dirty="0"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49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xmlns:a="http://schemas.openxmlformats.org/drawingml/2006/main" algn="ctr" eaLnBrk="1" hangingPunct="1"/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Example: Class Code Organization</a:t>
            </a:r>
            <a:endParaRPr xmlns:a="http://schemas.openxmlformats.org/drawingml/2006/main"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8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Consolas" panose="020B0609020204030204" pitchFamily="49" charset="0"/>
              </a:rPr>
              <a:t>programmer.py </a:t>
            </a:r>
            <a:r xmlns:a="http://schemas.openxmlformats.org/drawingml/2006/main">
              <a:rPr lang="en" sz="1200" dirty="0">
                <a:latin typeface="+mj-lt"/>
              </a:rPr>
              <a:t>file </a:t>
            </a:r>
            <a:r xmlns:a="http://schemas.openxmlformats.org/drawingml/2006/main">
              <a:rPr lang="en" sz="1200" dirty="0">
                <a:latin typeface="+mj-lt"/>
              </a:rPr>
              <a:t>(which imports the </a:t>
            </a:r>
            <a:r xmlns:a="http://schemas.openxmlformats.org/drawingml/2006/main">
              <a:rPr lang="en" sz="1200" dirty="0" err="1">
                <a:latin typeface="Consolas" panose="020B0609020204030204" pitchFamily="49" charset="0"/>
              </a:rPr>
              <a:t>Employee class from the </a:t>
            </a:r>
            <a:r xmlns:a="http://schemas.openxmlformats.org/drawingml/2006/main">
              <a:rPr lang="en" sz="1200" dirty="0" err="1">
                <a:latin typeface="Consolas" panose="020B0609020204030204" pitchFamily="49" charset="0"/>
              </a:rPr>
              <a:t>employee </a:t>
            </a:r>
            <a:r xmlns:a="http://schemas.openxmlformats.org/drawingml/2006/main">
              <a:rPr lang="en" sz="1200" dirty="0">
                <a:latin typeface="+mj-lt"/>
              </a:rPr>
              <a:t>module </a:t>
            </a:r>
            <a:r xmlns:a="http://schemas.openxmlformats.org/drawingml/2006/main">
              <a:rPr lang="en" sz="1200" dirty="0">
                <a:latin typeface="+mj-lt"/>
              </a:rPr>
              <a:t>) with the </a:t>
            </a:r>
            <a:r xmlns:a="http://schemas.openxmlformats.org/drawingml/2006/main">
              <a:rPr lang="en" sz="1200" dirty="0">
                <a:latin typeface="Consolas" panose="020B0609020204030204" pitchFamily="49" charset="0"/>
              </a:rPr>
              <a:t>Programmer class</a:t>
            </a:r>
            <a:endParaRPr xmlns:a="http://schemas.openxmlformats.org/drawingml/2006/main" lang="pt-PT" sz="1200" b="0" dirty="0"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F16D435-ECA5-1EFC-76A7-5514C2E37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800" y="2286000"/>
            <a:ext cx="59912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0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xmlns:a="http://schemas.openxmlformats.org/drawingml/2006/main" algn="ctr" eaLnBrk="1" hangingPunct="1"/>
            <a:r xmlns:a="http://schemas.openxmlformats.org/drawingml/2006/main">
              <a:rPr lang="en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Example: Class Code Organization</a:t>
            </a:r>
            <a:endParaRPr xmlns:a="http://schemas.openxmlformats.org/drawingml/2006/main"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9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 xmlns:a="http://schemas.openxmlformats.org/drawingml/2006/main">
              <a:rPr lang="en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xmlns:a="http://schemas.openxmlformats.org/drawingml/2006/main"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 xmlns:a="http://schemas.openxmlformats.org/drawingml/2006/main">
              <a:rPr lang="en" sz="1200" dirty="0">
                <a:latin typeface="Consolas" panose="020B0609020204030204" pitchFamily="49" charset="0"/>
              </a:rPr>
              <a:t>main.py </a:t>
            </a:r>
            <a:r xmlns:a="http://schemas.openxmlformats.org/drawingml/2006/main">
              <a:rPr lang="en" sz="1200" dirty="0">
                <a:latin typeface="+mj-lt"/>
              </a:rPr>
              <a:t>file </a:t>
            </a:r>
            <a:r xmlns:a="http://schemas.openxmlformats.org/drawingml/2006/main">
              <a:rPr lang="en" sz="1200" dirty="0">
                <a:latin typeface="+mj-lt"/>
              </a:rPr>
              <a:t>that imports both classes, and creates and prints an employee and a scheduler</a:t>
            </a:r>
            <a:endParaRPr xmlns:a="http://schemas.openxmlformats.org/drawingml/2006/main" lang="pt-PT" sz="1200" b="0" dirty="0"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2950B792-7296-C8CE-188F-EB35DEACD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837" y="2552700"/>
            <a:ext cx="61531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7736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26177</TotalTime>
  <Words>558</Words>
  <Application>Microsoft Office PowerPoint</Application>
  <PresentationFormat>Custom</PresentationFormat>
  <Paragraphs>102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Wingdings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débora pinguinha</dc:creator>
  <cp:lastModifiedBy>Catarina Félix De Oliveira</cp:lastModifiedBy>
  <cp:revision>560</cp:revision>
  <cp:lastPrinted>2021-04-01T08:23:08Z</cp:lastPrinted>
  <dcterms:created xsi:type="dcterms:W3CDTF">2012-09-19T16:58:48Z</dcterms:created>
  <dcterms:modified xsi:type="dcterms:W3CDTF">2023-01-11T09:43:15Z</dcterms:modified>
</cp:coreProperties>
</file>