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81" r:id="rId4"/>
    <p:sldId id="388" r:id="rId5"/>
    <p:sldId id="389" r:id="rId6"/>
    <p:sldId id="382" r:id="rId7"/>
    <p:sldId id="383" r:id="rId8"/>
    <p:sldId id="390" r:id="rId9"/>
    <p:sldId id="384" r:id="rId10"/>
    <p:sldId id="391" r:id="rId11"/>
    <p:sldId id="385" r:id="rId12"/>
    <p:sldId id="386" r:id="rId13"/>
    <p:sldId id="258" r:id="rId14"/>
  </p:sldIdLst>
  <p:sldSz cx="9902825" cy="6858000"/>
  <p:notesSz cx="7104063" cy="10234613"/>
  <p:defaultTextStyle>
    <a:defPPr>
      <a:defRPr lang="en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4/19/2023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4/19/2023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179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825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33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7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995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1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7388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93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en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" altLang="pt-PT" sz="1800" dirty="0">
                <a:solidFill>
                  <a:schemeClr val="bg1"/>
                </a:solidFill>
                <a:latin typeface="Arial" panose="020B0604020202020204" pitchFamily="34" charset="0"/>
              </a:rPr>
              <a:t>Higher order functions</a:t>
            </a:r>
          </a:p>
          <a:p>
            <a:pPr eaLnBrk="1" hangingPunct="1"/>
            <a:r>
              <a:rPr lang="en" altLang="pt-PT" sz="1800" dirty="0">
                <a:solidFill>
                  <a:schemeClr val="bg1"/>
                </a:solidFill>
                <a:latin typeface="Arial" panose="020B0604020202020204" pitchFamily="34" charset="0"/>
              </a:rPr>
              <a:t>Comprehension</a:t>
            </a:r>
          </a:p>
          <a:p>
            <a:pPr eaLnBrk="1" hangingPunct="1"/>
            <a:r>
              <a:rPr lang="en" altLang="pt-PT" sz="1800" dirty="0">
                <a:solidFill>
                  <a:schemeClr val="bg1"/>
                </a:solidFill>
                <a:latin typeface="Arial" panose="020B0604020202020204" pitchFamily="34" charset="0"/>
              </a:rPr>
              <a:t>Generators</a:t>
            </a: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Comprehension of conditional dictionaries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Comprehension can also be applied to dictionaries with conditions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FAE925D-2642-184F-6A27-DA0D59575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2266081"/>
            <a:ext cx="5267325" cy="1400175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ECBD135-EB65-6A54-F130-97F7B2886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4327247"/>
            <a:ext cx="5753100" cy="1581150"/>
          </a:xfrm>
          <a:prstGeom prst="rect">
            <a:avLst/>
          </a:prstGeom>
        </p:spPr>
      </p:pic>
      <p:sp>
        <p:nvSpPr>
          <p:cNvPr id="4" name="CaixaDeTexto 10">
            <a:extLst>
              <a:ext uri="{FF2B5EF4-FFF2-40B4-BE49-F238E27FC236}">
                <a16:creationId xmlns:a16="http://schemas.microsoft.com/office/drawing/2014/main" id="{A4789DFE-B2A7-C405-F2BE-339CC454D9D9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getting the square root ( </a:t>
            </a:r>
            <a:r>
              <a:rPr lang="en" sz="1200" dirty="0" err="1">
                <a:latin typeface="Consolas" panose="020B0609020204030204" pitchFamily="49" charset="0"/>
              </a:rPr>
              <a:t>math module </a:t>
            </a:r>
            <a:r>
              <a:rPr lang="en" sz="1200" dirty="0">
                <a:latin typeface="+mj-lt"/>
              </a:rPr>
              <a:t>, </a:t>
            </a:r>
            <a:r>
              <a:rPr lang="en" sz="1200" dirty="0" err="1">
                <a:latin typeface="Consolas" panose="020B0609020204030204" pitchFamily="49" charset="0"/>
              </a:rPr>
              <a:t>sqrt function </a:t>
            </a:r>
            <a:r>
              <a:rPr lang="en" sz="1200" dirty="0">
                <a:latin typeface="+mj-lt"/>
              </a:rPr>
              <a:t>) of the odd elements of a dictionary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5D95EA24-E1F8-5BFE-BCD8-9E6A3D8DA452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obtaining the double (implementing the function </a:t>
            </a:r>
            <a:r>
              <a:rPr lang="en" sz="1200" dirty="0">
                <a:latin typeface="Consolas" panose="020B0609020204030204" pitchFamily="49" charset="0"/>
              </a:rPr>
              <a:t>dobro(x) </a:t>
            </a:r>
            <a:r>
              <a:rPr lang="en" sz="1200" dirty="0">
                <a:latin typeface="+mj-lt"/>
              </a:rPr>
              <a:t>) of the odd elements greater than 5 of a dictionary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3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generators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Special procedures for controlling loops and </a:t>
            </a:r>
            <a:r>
              <a:rPr lang="en" sz="1200" dirty="0" err="1">
                <a:latin typeface="+mj-lt"/>
              </a:rPr>
              <a:t>iterators</a:t>
            </a: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>
                <a:latin typeface="+mj-lt"/>
                <a:ea typeface="Cambria Math" panose="02040503050406030204" pitchFamily="18" charset="0"/>
              </a:rPr>
              <a:t>Functions that use </a:t>
            </a:r>
            <a:r>
              <a:rPr lang="en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yield </a:t>
            </a:r>
            <a:r>
              <a:rPr lang="en" sz="1200" b="0" dirty="0">
                <a:latin typeface="+mj-lt"/>
                <a:ea typeface="Cambria Math" panose="02040503050406030204" pitchFamily="18" charset="0"/>
              </a:rPr>
              <a:t>instead of </a:t>
            </a:r>
            <a:r>
              <a:rPr lang="en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return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Similar to functions that return </a:t>
            </a:r>
            <a:r>
              <a:rPr lang="en" sz="1200" dirty="0" err="1">
                <a:latin typeface="+mj-lt"/>
                <a:ea typeface="Cambria Math" panose="02040503050406030204" pitchFamily="18" charset="0"/>
              </a:rPr>
              <a:t>arrays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" name="CaixaDeTexto 10">
            <a:extLst>
              <a:ext uri="{FF2B5EF4-FFF2-40B4-BE49-F238E27FC236}">
                <a16:creationId xmlns:a16="http://schemas.microsoft.com/office/drawing/2014/main" id="{B07B6D1D-5B87-9EAF-4E2C-9713BDA9E749}"/>
              </a:ext>
            </a:extLst>
          </p:cNvPr>
          <p:cNvSpPr txBox="1"/>
          <p:nvPr/>
        </p:nvSpPr>
        <p:spPr>
          <a:xfrm>
            <a:off x="628648" y="2470670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implement a generator to return even numbers lower than a given number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2566D16-6345-43E7-2C17-6C91797FD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809352"/>
            <a:ext cx="3905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2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expression generator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61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Similar to list comprehension, but use </a:t>
            </a:r>
            <a:r>
              <a:rPr lang="en" sz="1200" dirty="0">
                <a:latin typeface="Consolas" panose="020B0609020204030204" pitchFamily="49" charset="0"/>
              </a:rPr>
              <a:t>() </a:t>
            </a:r>
            <a:r>
              <a:rPr lang="en" sz="1200" dirty="0">
                <a:latin typeface="+mj-lt"/>
              </a:rPr>
              <a:t>instead of </a:t>
            </a:r>
            <a:r>
              <a:rPr lang="en" sz="1200" dirty="0">
                <a:latin typeface="Consolas" panose="020B0609020204030204" pitchFamily="49" charset="0"/>
              </a:rPr>
              <a:t>[]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Instead of list</a:t>
            </a:r>
            <a:r>
              <a:rPr lang="en" sz="1200">
                <a:latin typeface="+mj-lt"/>
              </a:rPr>
              <a:t>, returns </a:t>
            </a:r>
            <a:r>
              <a:rPr lang="en" sz="1200" dirty="0">
                <a:latin typeface="+mj-lt"/>
              </a:rPr>
              <a:t>generator </a:t>
            </a:r>
            <a:r>
              <a:rPr lang="en" sz="1200" dirty="0">
                <a:latin typeface="+mj-lt"/>
                <a:sym typeface="Wingdings" panose="05000000000000000000" pitchFamily="2" charset="2"/>
              </a:rPr>
              <a:t> uses less memory</a:t>
            </a:r>
            <a:endParaRPr lang="pt-PT" sz="1200" dirty="0">
              <a:latin typeface="+mj-lt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47E3FCB-6324-7C9B-CB54-C9F2229D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438128"/>
            <a:ext cx="3505200" cy="3171825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4300BD4-517F-FA5D-8B91-D197A71F4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412" y="2435422"/>
            <a:ext cx="4229100" cy="3171825"/>
          </a:xfrm>
          <a:prstGeom prst="rect">
            <a:avLst/>
          </a:prstGeom>
        </p:spPr>
      </p:pic>
      <p:sp>
        <p:nvSpPr>
          <p:cNvPr id="13" name="CaixaDeTexto 10">
            <a:extLst>
              <a:ext uri="{FF2B5EF4-FFF2-40B4-BE49-F238E27FC236}">
                <a16:creationId xmlns:a16="http://schemas.microsoft.com/office/drawing/2014/main" id="{3EB63B92-DBBC-280A-A0ED-84EF35944181}"/>
              </a:ext>
            </a:extLst>
          </p:cNvPr>
          <p:cNvSpPr txBox="1"/>
          <p:nvPr/>
        </p:nvSpPr>
        <p:spPr>
          <a:xfrm>
            <a:off x="628649" y="2096740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get the square root ( </a:t>
            </a:r>
            <a:r>
              <a:rPr lang="en" sz="1200" dirty="0" err="1">
                <a:latin typeface="Consolas" panose="020B0609020204030204" pitchFamily="49" charset="0"/>
              </a:rPr>
              <a:t>math module </a:t>
            </a:r>
            <a:r>
              <a:rPr lang="en" sz="1200" dirty="0">
                <a:latin typeface="+mj-lt"/>
              </a:rPr>
              <a:t>, </a:t>
            </a:r>
            <a:r>
              <a:rPr lang="en" sz="1200" dirty="0" err="1">
                <a:latin typeface="Consolas" panose="020B0609020204030204" pitchFamily="49" charset="0"/>
              </a:rPr>
              <a:t>sqrt function </a:t>
            </a:r>
            <a:r>
              <a:rPr lang="en" sz="1200" dirty="0">
                <a:latin typeface="+mj-lt"/>
              </a:rPr>
              <a:t>) of the elements of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0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39834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CONTENT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Higher order functions: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 err="1">
                <a:latin typeface="Arial" panose="020B0604020202020204" pitchFamily="34" charset="0"/>
              </a:rPr>
              <a:t>map </a:t>
            </a:r>
            <a:r>
              <a:rPr lang="en" altLang="pt-PT" sz="1400" dirty="0">
                <a:latin typeface="Arial" panose="020B0604020202020204" pitchFamily="34" charset="0"/>
              </a:rPr>
              <a:t>()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 err="1">
                <a:latin typeface="Arial" panose="020B0604020202020204" pitchFamily="34" charset="0"/>
              </a:rPr>
              <a:t>functools.reduce </a:t>
            </a:r>
            <a:r>
              <a:rPr lang="en" altLang="pt-PT" sz="1400" dirty="0">
                <a:latin typeface="Arial" panose="020B0604020202020204" pitchFamily="34" charset="0"/>
              </a:rPr>
              <a:t>()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 err="1">
                <a:latin typeface="Arial" panose="020B0604020202020204" pitchFamily="34" charset="0"/>
              </a:rPr>
              <a:t>filter </a:t>
            </a:r>
            <a:r>
              <a:rPr lang="en" altLang="pt-PT" sz="1400" dirty="0">
                <a:latin typeface="Arial" panose="020B0604020202020204" pitchFamily="34" charset="0"/>
              </a:rPr>
              <a:t>()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lambda functions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List comprehension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Definition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Conditional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Comprehension of dictionaries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Definition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Conditional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generators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expression generator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Higher order functions – </a:t>
            </a:r>
            <a:r>
              <a:rPr lang="en" altLang="pt-PT" sz="1800" b="1" dirty="0" err="1">
                <a:solidFill>
                  <a:srgbClr val="9A3920"/>
                </a:solidFill>
                <a:latin typeface="Consolas" panose="020B0609020204030204" pitchFamily="49" charset="0"/>
              </a:rPr>
              <a:t>map </a:t>
            </a:r>
            <a:r>
              <a:rPr lang="en" altLang="pt-PT" sz="1800" b="1" dirty="0">
                <a:solidFill>
                  <a:srgbClr val="9A3920"/>
                </a:solidFill>
                <a:latin typeface="Consolas" panose="020B0609020204030204" pitchFamily="49" charset="0"/>
              </a:rPr>
              <a:t>()</a:t>
            </a:r>
            <a:endParaRPr lang="pt-PT" altLang="pt-PT" sz="1800" b="1" i="1" dirty="0">
              <a:solidFill>
                <a:srgbClr val="9A3920"/>
              </a:solidFill>
              <a:latin typeface="Consolas" panose="020B0609020204030204" pitchFamily="49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Applies a function to each element of the list and returns the resulting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05445C-7696-C7BE-E9D8-3361256FC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300966"/>
            <a:ext cx="4305300" cy="158115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DE3C1-BD6A-508F-AE91-1F401D2CB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351338"/>
            <a:ext cx="3743325" cy="1752600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D9680630-0616-3CFF-CFCA-D9A1ED964B69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get the square root ( </a:t>
            </a:r>
            <a:r>
              <a:rPr lang="en" sz="1200" dirty="0" err="1">
                <a:latin typeface="Consolas" panose="020B0609020204030204" pitchFamily="49" charset="0"/>
              </a:rPr>
              <a:t>math module </a:t>
            </a:r>
            <a:r>
              <a:rPr lang="en" sz="1200" dirty="0">
                <a:latin typeface="+mj-lt"/>
              </a:rPr>
              <a:t>, </a:t>
            </a:r>
            <a:r>
              <a:rPr lang="en" sz="1200" dirty="0" err="1">
                <a:latin typeface="Consolas" panose="020B0609020204030204" pitchFamily="49" charset="0"/>
              </a:rPr>
              <a:t>sqrt function </a:t>
            </a:r>
            <a:r>
              <a:rPr lang="en" sz="1200" dirty="0">
                <a:latin typeface="+mj-lt"/>
              </a:rPr>
              <a:t>) of the elements of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8F1A80AC-A8E1-4C62-BB5F-9FC88EC27FE5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obtaining the double (implement the function </a:t>
            </a:r>
            <a:r>
              <a:rPr lang="en" sz="1200" dirty="0">
                <a:latin typeface="Consolas" panose="020B0609020204030204" pitchFamily="49" charset="0"/>
              </a:rPr>
              <a:t>dobro(x) </a:t>
            </a:r>
            <a:r>
              <a:rPr lang="en" sz="1200" dirty="0">
                <a:latin typeface="+mj-lt"/>
              </a:rPr>
              <a:t>) of the elements of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Higher order functions – </a:t>
            </a:r>
            <a:r>
              <a:rPr lang="en" altLang="pt-PT" sz="1800" b="1" dirty="0" err="1">
                <a:solidFill>
                  <a:srgbClr val="9A3920"/>
                </a:solidFill>
                <a:latin typeface="Consolas" panose="020B0609020204030204" pitchFamily="49" charset="0"/>
              </a:rPr>
              <a:t>functools.reduce </a:t>
            </a:r>
            <a:r>
              <a:rPr lang="en" altLang="pt-PT" sz="1800" b="1" dirty="0">
                <a:solidFill>
                  <a:srgbClr val="9A3920"/>
                </a:solidFill>
                <a:latin typeface="Consolas" panose="020B0609020204030204" pitchFamily="49" charset="0"/>
              </a:rPr>
              <a:t>()</a:t>
            </a:r>
            <a:endParaRPr lang="pt-PT" altLang="pt-PT" sz="1800" b="1" i="1" dirty="0">
              <a:solidFill>
                <a:srgbClr val="9A3920"/>
              </a:solidFill>
              <a:latin typeface="Consolas" panose="020B0609020204030204" pitchFamily="49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Applies a function to the elements of a list to aggregate them (module </a:t>
            </a:r>
            <a:r>
              <a:rPr lang="en" sz="1200" dirty="0" err="1">
                <a:latin typeface="Consolas" panose="020B0609020204030204" pitchFamily="49" charset="0"/>
              </a:rPr>
              <a:t>functools </a:t>
            </a:r>
            <a:r>
              <a:rPr lang="en" sz="1200" dirty="0">
                <a:latin typeface="+mj-lt"/>
              </a:rPr>
              <a:t>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D9680630-0616-3CFF-CFCA-D9A1ED964B69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add ( </a:t>
            </a:r>
            <a:r>
              <a:rPr lang="en" sz="1200" dirty="0" err="1">
                <a:latin typeface="Consolas" panose="020B0609020204030204" pitchFamily="49" charset="0"/>
              </a:rPr>
              <a:t>operator module </a:t>
            </a:r>
            <a:r>
              <a:rPr lang="en" sz="1200" dirty="0">
                <a:latin typeface="+mj-lt"/>
              </a:rPr>
              <a:t>, </a:t>
            </a:r>
            <a:r>
              <a:rPr lang="en" sz="1200" dirty="0" err="1">
                <a:latin typeface="Consolas" panose="020B0609020204030204" pitchFamily="49" charset="0"/>
              </a:rPr>
              <a:t>add function </a:t>
            </a:r>
            <a:r>
              <a:rPr lang="en" sz="1200" dirty="0">
                <a:latin typeface="+mj-lt"/>
              </a:rPr>
              <a:t>) the elements of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8F1A80AC-A8E1-4C62-BB5F-9FC88EC27FE5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add (implement the function </a:t>
            </a:r>
            <a:r>
              <a:rPr lang="en" sz="1200" dirty="0">
                <a:latin typeface="Consolas" panose="020B0609020204030204" pitchFamily="49" charset="0"/>
              </a:rPr>
              <a:t>somar( x,y ) </a:t>
            </a:r>
            <a:r>
              <a:rPr lang="en" sz="1200" dirty="0">
                <a:latin typeface="+mj-lt"/>
              </a:rPr>
              <a:t>) the elements of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81D721D-CBA8-CE1E-57C8-76D402B3D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287714"/>
            <a:ext cx="4391025" cy="158115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868B8D92-70C0-9A5B-CC7B-90DDDC434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368798"/>
            <a:ext cx="38290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Higher order functions – </a:t>
            </a:r>
            <a:r>
              <a:rPr lang="en" altLang="pt-PT" sz="1800" b="1" dirty="0" err="1">
                <a:solidFill>
                  <a:srgbClr val="9A3920"/>
                </a:solidFill>
                <a:latin typeface="Consolas" panose="020B0609020204030204" pitchFamily="49" charset="0"/>
              </a:rPr>
              <a:t>filter </a:t>
            </a:r>
            <a:r>
              <a:rPr lang="en" altLang="pt-PT" sz="1800" b="1" dirty="0">
                <a:solidFill>
                  <a:srgbClr val="9A3920"/>
                </a:solidFill>
                <a:latin typeface="Consolas" panose="020B0609020204030204" pitchFamily="49" charset="0"/>
              </a:rPr>
              <a:t>()</a:t>
            </a:r>
            <a:endParaRPr lang="pt-PT" altLang="pt-PT" sz="1800" b="1" i="1" dirty="0">
              <a:solidFill>
                <a:srgbClr val="9A3920"/>
              </a:solidFill>
              <a:latin typeface="Consolas" panose="020B0609020204030204" pitchFamily="49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Filter elements from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D9680630-0616-3CFF-CFCA-D9A1ED964B69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extract even elements (implement </a:t>
            </a:r>
            <a:r>
              <a:rPr lang="en" sz="1200" dirty="0" err="1">
                <a:latin typeface="Consolas" panose="020B0609020204030204" pitchFamily="49" charset="0"/>
              </a:rPr>
              <a:t>ePar </a:t>
            </a:r>
            <a:r>
              <a:rPr lang="en" sz="1200" dirty="0">
                <a:latin typeface="Consolas" panose="020B0609020204030204" pitchFamily="49" charset="0"/>
              </a:rPr>
              <a:t>(x) function </a:t>
            </a:r>
            <a:r>
              <a:rPr lang="en" sz="1200" dirty="0">
                <a:latin typeface="+mj-lt"/>
              </a:rPr>
              <a:t>) from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30533D7-3573-F642-0BF3-0408DF823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2287714"/>
            <a:ext cx="2857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9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lambda functions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Small and anonymous functions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791F88F-BA6D-3082-E2B2-3A6B854D0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957" y="1554479"/>
            <a:ext cx="2781300" cy="695325"/>
          </a:xfrm>
          <a:prstGeom prst="rect">
            <a:avLst/>
          </a:prstGeom>
        </p:spPr>
      </p:pic>
      <p:sp>
        <p:nvSpPr>
          <p:cNvPr id="4" name="CaixaDeTexto 10">
            <a:extLst>
              <a:ext uri="{FF2B5EF4-FFF2-40B4-BE49-F238E27FC236}">
                <a16:creationId xmlns:a16="http://schemas.microsoft.com/office/drawing/2014/main" id="{4785ACFF-0976-3352-EA6F-5B2685CC38F6}"/>
              </a:ext>
            </a:extLst>
          </p:cNvPr>
          <p:cNvSpPr txBox="1"/>
          <p:nvPr/>
        </p:nvSpPr>
        <p:spPr>
          <a:xfrm>
            <a:off x="933449" y="1734563"/>
            <a:ext cx="875685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Syntax:</a:t>
            </a: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FA754DA4-10EF-FEC6-C8E9-6F0BD18CCB3D}"/>
              </a:ext>
            </a:extLst>
          </p:cNvPr>
          <p:cNvSpPr txBox="1"/>
          <p:nvPr/>
        </p:nvSpPr>
        <p:spPr>
          <a:xfrm>
            <a:off x="628649" y="2678782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lambda function to determine the quintuple of a number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FAE01C5-B2B7-716C-F54D-D5E6E52C7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57" y="3017464"/>
            <a:ext cx="2057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5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List comprehension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Applies an </a:t>
            </a:r>
            <a:r>
              <a:rPr lang="en" sz="1200" b="1" dirty="0">
                <a:latin typeface="Consolas" panose="020B0609020204030204" pitchFamily="49" charset="0"/>
              </a:rPr>
              <a:t>expressao </a:t>
            </a:r>
            <a:r>
              <a:rPr lang="en" sz="1200" dirty="0">
                <a:latin typeface="+mj-lt"/>
              </a:rPr>
              <a:t>to each element </a:t>
            </a:r>
            <a:r>
              <a:rPr lang="en" sz="1200" b="1" dirty="0">
                <a:latin typeface="Consolas" panose="020B0609020204030204" pitchFamily="49" charset="0"/>
              </a:rPr>
              <a:t>x </a:t>
            </a:r>
            <a:r>
              <a:rPr lang="en" sz="1200" dirty="0">
                <a:latin typeface="+mj-lt"/>
              </a:rPr>
              <a:t>of a </a:t>
            </a:r>
            <a:r>
              <a:rPr lang="en" sz="1200" b="1" dirty="0">
                <a:latin typeface="Consolas" panose="020B0609020204030204" pitchFamily="49" charset="0"/>
              </a:rPr>
              <a:t>lista </a:t>
            </a:r>
            <a:r>
              <a:rPr lang="en" sz="1200" dirty="0">
                <a:latin typeface="+mj-lt"/>
              </a:rPr>
              <a:t>(similar to map 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60FECD5-47B9-2791-5ED4-F695D037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2266081"/>
            <a:ext cx="3829050" cy="140017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14EE1ECF-AFCC-0591-9BFE-26D82A1B6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290245"/>
            <a:ext cx="3267075" cy="1581150"/>
          </a:xfrm>
          <a:prstGeom prst="rect">
            <a:avLst/>
          </a:prstGeom>
        </p:spPr>
      </p:pic>
      <p:sp>
        <p:nvSpPr>
          <p:cNvPr id="7" name="CaixaDeTexto 10">
            <a:extLst>
              <a:ext uri="{FF2B5EF4-FFF2-40B4-BE49-F238E27FC236}">
                <a16:creationId xmlns:a16="http://schemas.microsoft.com/office/drawing/2014/main" id="{9AC8AB34-1A59-A9E7-945D-DD40FC6D529B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get the square root ( </a:t>
            </a:r>
            <a:r>
              <a:rPr lang="en" sz="1200" dirty="0" err="1">
                <a:latin typeface="Consolas" panose="020B0609020204030204" pitchFamily="49" charset="0"/>
              </a:rPr>
              <a:t>math module </a:t>
            </a:r>
            <a:r>
              <a:rPr lang="en" sz="1200" dirty="0">
                <a:latin typeface="+mj-lt"/>
              </a:rPr>
              <a:t>, </a:t>
            </a:r>
            <a:r>
              <a:rPr lang="en" sz="1200" dirty="0" err="1">
                <a:latin typeface="Consolas" panose="020B0609020204030204" pitchFamily="49" charset="0"/>
              </a:rPr>
              <a:t>sqrt function </a:t>
            </a:r>
            <a:r>
              <a:rPr lang="en" sz="1200" dirty="0">
                <a:latin typeface="+mj-lt"/>
              </a:rPr>
              <a:t>) of the elements of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C8D88AE7-04AC-4DEF-180B-606B95AACD3C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obtaining the double (implement the function </a:t>
            </a:r>
            <a:r>
              <a:rPr lang="en" sz="1200" dirty="0">
                <a:latin typeface="Consolas" panose="020B0609020204030204" pitchFamily="49" charset="0"/>
              </a:rPr>
              <a:t>dobro(x) </a:t>
            </a:r>
            <a:r>
              <a:rPr lang="en" sz="1200" dirty="0">
                <a:latin typeface="+mj-lt"/>
              </a:rPr>
              <a:t>) of the elements of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50B924D-E50B-5112-03E5-950E5D726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622" y="1078000"/>
            <a:ext cx="2543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9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Comprehension of conditional lists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Applies </a:t>
            </a:r>
            <a:r>
              <a:rPr lang="en" sz="1200" b="1" dirty="0">
                <a:latin typeface="Consolas" panose="020B0609020204030204" pitchFamily="49" charset="0"/>
              </a:rPr>
              <a:t>exp </a:t>
            </a:r>
            <a:r>
              <a:rPr lang="en" sz="1200" dirty="0">
                <a:latin typeface="+mj-lt"/>
              </a:rPr>
              <a:t>to each element </a:t>
            </a:r>
            <a:r>
              <a:rPr lang="en" sz="1200" b="1" dirty="0">
                <a:latin typeface="Consolas" panose="020B0609020204030204" pitchFamily="49" charset="0"/>
              </a:rPr>
              <a:t>x </a:t>
            </a:r>
            <a:r>
              <a:rPr lang="en" sz="1200" dirty="0">
                <a:latin typeface="+mj-lt"/>
              </a:rPr>
              <a:t>of a </a:t>
            </a:r>
            <a:r>
              <a:rPr lang="en" sz="1200" b="1" dirty="0">
                <a:latin typeface="Consolas" panose="020B0609020204030204" pitchFamily="49" charset="0"/>
              </a:rPr>
              <a:t>lst </a:t>
            </a:r>
            <a:r>
              <a:rPr lang="en" sz="1200" dirty="0">
                <a:latin typeface="+mj-lt"/>
              </a:rPr>
              <a:t>that meets a </a:t>
            </a:r>
            <a:r>
              <a:rPr lang="en" sz="1200" b="1" dirty="0">
                <a:latin typeface="Consolas" panose="020B0609020204030204" pitchFamily="49" charset="0"/>
              </a:rPr>
              <a:t>condicao</a:t>
            </a:r>
            <a:endParaRPr lang="pt-PT" sz="1200" b="1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9AC8AB34-1A59-A9E7-945D-DD40FC6D529B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get the square root ( </a:t>
            </a:r>
            <a:r>
              <a:rPr lang="en" sz="1200" dirty="0" err="1">
                <a:latin typeface="Consolas" panose="020B0609020204030204" pitchFamily="49" charset="0"/>
              </a:rPr>
              <a:t>math module </a:t>
            </a:r>
            <a:r>
              <a:rPr lang="en" sz="1200" dirty="0">
                <a:latin typeface="+mj-lt"/>
              </a:rPr>
              <a:t>, </a:t>
            </a:r>
            <a:r>
              <a:rPr lang="en" sz="1200" dirty="0" err="1">
                <a:latin typeface="Consolas" panose="020B0609020204030204" pitchFamily="49" charset="0"/>
              </a:rPr>
              <a:t>sqrt function </a:t>
            </a:r>
            <a:r>
              <a:rPr lang="en" sz="1200" dirty="0">
                <a:latin typeface="+mj-lt"/>
              </a:rPr>
              <a:t>) of the odd elements of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C8D88AE7-04AC-4DEF-180B-606B95AACD3C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obtaining the double (implementing the function </a:t>
            </a:r>
            <a:r>
              <a:rPr lang="en" sz="1200" dirty="0">
                <a:latin typeface="Consolas" panose="020B0609020204030204" pitchFamily="49" charset="0"/>
              </a:rPr>
              <a:t>dobro(x) </a:t>
            </a:r>
            <a:r>
              <a:rPr lang="en" sz="1200" dirty="0">
                <a:latin typeface="+mj-lt"/>
              </a:rPr>
              <a:t>) of the odd elements greater than 5 of a list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361532A2-CC3B-F62C-594D-48643D4EF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18" y="1078000"/>
            <a:ext cx="2857500" cy="695325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DDDFEB23-AFEC-1E83-BB97-B60BA9DEC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2266081"/>
            <a:ext cx="4629150" cy="1400175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F6AABC53-1D54-7B3B-24FA-C2B2B684E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8" y="4327247"/>
            <a:ext cx="5114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Comprehension of dictionaries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Comprehension can also be applied to dictionaries, with the same syntax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" name="CaixaDeTexto 10">
            <a:extLst>
              <a:ext uri="{FF2B5EF4-FFF2-40B4-BE49-F238E27FC236}">
                <a16:creationId xmlns:a16="http://schemas.microsoft.com/office/drawing/2014/main" id="{6B9D7BF8-AC31-C0BA-BB21-121F4E02B409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get the square root ( </a:t>
            </a:r>
            <a:r>
              <a:rPr lang="en" sz="1200" dirty="0" err="1">
                <a:latin typeface="Consolas" panose="020B0609020204030204" pitchFamily="49" charset="0"/>
              </a:rPr>
              <a:t>math module </a:t>
            </a:r>
            <a:r>
              <a:rPr lang="en" sz="1200" dirty="0">
                <a:latin typeface="+mj-lt"/>
              </a:rPr>
              <a:t>, </a:t>
            </a:r>
            <a:r>
              <a:rPr lang="en" sz="1200" dirty="0" err="1">
                <a:latin typeface="Consolas" panose="020B0609020204030204" pitchFamily="49" charset="0"/>
              </a:rPr>
              <a:t>sqrt function </a:t>
            </a:r>
            <a:r>
              <a:rPr lang="en" sz="1200" dirty="0">
                <a:latin typeface="+mj-lt"/>
              </a:rPr>
              <a:t>) of the elements of a dictionary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E11F7FE-C70D-2CB0-20A1-B78465610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266081"/>
            <a:ext cx="4629150" cy="158115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AC378FE-D690-A8B5-4340-53D3508AF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297131"/>
            <a:ext cx="4143375" cy="1752600"/>
          </a:xfrm>
          <a:prstGeom prst="rect">
            <a:avLst/>
          </a:prstGeom>
        </p:spPr>
      </p:pic>
      <p:sp>
        <p:nvSpPr>
          <p:cNvPr id="15" name="CaixaDeTexto 10">
            <a:extLst>
              <a:ext uri="{FF2B5EF4-FFF2-40B4-BE49-F238E27FC236}">
                <a16:creationId xmlns:a16="http://schemas.microsoft.com/office/drawing/2014/main" id="{CCEA175A-85A1-B56F-0942-4B0ED9B165F0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Example </a:t>
            </a:r>
            <a:r>
              <a:rPr lang="en" sz="1200" dirty="0">
                <a:latin typeface="+mj-lt"/>
              </a:rPr>
              <a:t>: get double (implement the function </a:t>
            </a:r>
            <a:r>
              <a:rPr lang="en" sz="1200" dirty="0">
                <a:latin typeface="Consolas" panose="020B0609020204030204" pitchFamily="49" charset="0"/>
              </a:rPr>
              <a:t>dobro(x) </a:t>
            </a:r>
            <a:r>
              <a:rPr lang="en" sz="1200" dirty="0">
                <a:latin typeface="+mj-lt"/>
              </a:rPr>
              <a:t>) the elements of a dictionary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838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25551</TotalTime>
  <Words>577</Words>
  <Application>Microsoft Office PowerPoint</Application>
  <PresentationFormat>Custom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568</cp:revision>
  <cp:lastPrinted>2021-04-01T08:23:08Z</cp:lastPrinted>
  <dcterms:created xsi:type="dcterms:W3CDTF">2012-09-19T16:58:48Z</dcterms:created>
  <dcterms:modified xsi:type="dcterms:W3CDTF">2023-04-19T08:30:01Z</dcterms:modified>
</cp:coreProperties>
</file>