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81" r:id="rId4"/>
    <p:sldId id="388" r:id="rId5"/>
    <p:sldId id="389" r:id="rId6"/>
    <p:sldId id="382" r:id="rId7"/>
    <p:sldId id="383" r:id="rId8"/>
    <p:sldId id="390" r:id="rId9"/>
    <p:sldId id="384" r:id="rId10"/>
    <p:sldId id="391" r:id="rId11"/>
    <p:sldId id="385" r:id="rId12"/>
    <p:sldId id="386" r:id="rId13"/>
    <p:sldId id="258" r:id="rId14"/>
  </p:sldIdLst>
  <p:sldSz cx="9902825" cy="6858000"/>
  <p:notesSz cx="7104063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920"/>
    <a:srgbClr val="B7601C"/>
    <a:srgbClr val="60BDE0"/>
    <a:srgbClr val="FAF3E7"/>
    <a:srgbClr val="E47823"/>
    <a:srgbClr val="F8981D"/>
    <a:srgbClr val="DEDFDD"/>
    <a:srgbClr val="CD0034"/>
    <a:srgbClr val="CBE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892" autoAdjust="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676A27-A2FA-4741-AB17-A206899EAA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7FF0F-4E52-43BE-A248-C6AE27BCE5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D85C3120-E675-446B-856B-04A57069775D}" type="datetime1">
              <a:rPr lang="en-US" altLang="pt-PT"/>
              <a:pPr>
                <a:defRPr/>
              </a:pPr>
              <a:t>4/19/2023</a:t>
            </a:fld>
            <a:endParaRPr lang="en-US" alt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53919-BD21-4E42-AC00-5D7D8DF3E7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E8125-A912-439D-91EE-115B52DDEA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5591E00-4645-40C5-A009-49C364181651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29A024C-B0E4-43AD-A254-59A346F2EA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E6C2876-42E0-423B-A3DB-D2AB29CCC8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59348E81-A354-4825-9662-C20E72AC07C1}" type="datetime1">
              <a:rPr lang="en-US" altLang="pt-PT"/>
              <a:pPr>
                <a:defRPr/>
              </a:pPr>
              <a:t>4/19/2023</a:t>
            </a:fld>
            <a:endParaRPr lang="en-US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C8CB22-9C6B-4C88-917F-4D5DE2B8EC0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2638" y="768350"/>
            <a:ext cx="553878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3532766-059D-404E-ABFC-588D69CC29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D22EEFF-0320-4EB0-8AC4-AB1D6C979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1E18DF9F-E9DF-43A9-A90B-265139CF9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3B3F489-FCC2-40B3-9416-818756FE8653}" type="slidenum">
              <a:rPr lang="en-US" altLang="pt-PT"/>
              <a:pPr>
                <a:defRPr/>
              </a:pPr>
              <a:t>‹#›</a:t>
            </a:fld>
            <a:endParaRPr lang="en-US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8E86D-4D16-4AC2-BB49-DCDC65782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BB6985D-D8F1-4D1D-A825-023E7F1B8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179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825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2333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6DA5C9A-E11D-45ED-B3AD-96F46F189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BF92273-32AE-478E-8504-F9068467F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33D863-BE15-4161-8A20-57CA222430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42DAA0D-FF1A-4E30-9A4A-BCBAE2BA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499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7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95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816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738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693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F33D9E-9D06-4684-BD7F-277E25AA3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EB008D-3AC6-4281-8BEC-737F884B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8DC294D-3793-4E91-BB39-978A1590FE7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2546350"/>
            <a:ext cx="769938" cy="474663"/>
            <a:chOff x="720" y="336"/>
            <a:chExt cx="624" cy="43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AC5A703-C4BC-41F1-A3AD-FBAB768E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"/>
              <a:ext cx="383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FED039E-56B2-40F4-92FA-F5B3A76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47CAD06-9308-485F-802C-40E42AB5F702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2968625"/>
            <a:ext cx="798512" cy="474663"/>
            <a:chOff x="912" y="2640"/>
            <a:chExt cx="672" cy="43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DEBDCFB-17AA-4CBE-8A43-B3E59A53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383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95B5029-7EAB-4038-9114-EAAE0DED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1" charset="0"/>
                  <a:ea typeface="ＭＳ Ｐゴシック" pitchFamily="1" charset="-128"/>
                </a:defRPr>
              </a:lvl9pPr>
            </a:lstStyle>
            <a:p>
              <a:pPr eaLnBrk="1" hangingPunct="1">
                <a:defRPr/>
              </a:pPr>
              <a:endParaRPr lang="pt-PT" altLang="pt-PT" sz="1800" dirty="0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56184CB4-666B-4597-9CE2-26418105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912E21B-FE7A-411C-952F-F072CF38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4384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defRPr/>
            </a:pPr>
            <a:endParaRPr lang="pt-PT" altLang="pt-PT" sz="1800" dirty="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54F8A83-6E82-473F-B116-618369E50EF2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42900" y="3265488"/>
            <a:ext cx="9402763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algn="ctr" eaLnBrk="1" hangingPunct="1">
              <a:defRPr/>
            </a:pPr>
            <a:endParaRPr kumimoji="1" lang="pt-PT" altLang="pt-PT" dirty="0">
              <a:latin typeface="Arial" charset="0"/>
            </a:endParaRP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1073150" y="1828800"/>
            <a:ext cx="8416925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5900" y="3886200"/>
            <a:ext cx="6931025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Marcador de Posição do Número do Diapositivo 3">
            <a:extLst>
              <a:ext uri="{FF2B5EF4-FFF2-40B4-BE49-F238E27FC236}">
                <a16:creationId xmlns:a16="http://schemas.microsoft.com/office/drawing/2014/main" id="{AF734D04-BF98-425F-8C47-1C7292A4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88720-3B32-4E92-AAF5-F50D6D96E7F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57596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27262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25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5DC929D-C711-4D86-AD6D-DFE9CEBAD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80BA6-7CCD-4114-8838-094EABA5F199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2034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C318E5-7F22-424B-B7FF-284C1E30B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FE6A-B135-4E26-885F-BEC7425E5424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42336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45CDA-2630-45F8-AB83-F5D632994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1FA6-3629-46FE-83AF-46789F488E12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127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9913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600200"/>
            <a:ext cx="4379912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3F08ACC4-A2D0-4F39-BB44-68A8308E9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AC02-C510-4092-BB2A-E8A2EE63E737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7700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Marcador de Posição do Número do Diapositivo 3">
            <a:extLst>
              <a:ext uri="{FF2B5EF4-FFF2-40B4-BE49-F238E27FC236}">
                <a16:creationId xmlns:a16="http://schemas.microsoft.com/office/drawing/2014/main" id="{D7529658-9CDA-44B7-B338-FADECD63C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D113-EA91-49FF-8248-494400F9F86F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346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3">
            <a:extLst>
              <a:ext uri="{FF2B5EF4-FFF2-40B4-BE49-F238E27FC236}">
                <a16:creationId xmlns:a16="http://schemas.microsoft.com/office/drawing/2014/main" id="{C8F73F1E-1870-4AD1-8E00-2D6572229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5EA9F-6450-426A-A228-4C2EBB59B720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9854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6CCB21BF-7A54-469F-9A04-D9D729782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3E79-B187-4DCC-94AD-84FE548144CE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31502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Marcador de Posição do Número do Diapositivo 3">
            <a:extLst>
              <a:ext uri="{FF2B5EF4-FFF2-40B4-BE49-F238E27FC236}">
                <a16:creationId xmlns:a16="http://schemas.microsoft.com/office/drawing/2014/main" id="{F48FD00B-739D-440B-AC1D-82C4D9195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EA4F8-2AC1-4AEC-8F8D-7AF0FF32A1E8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00095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  <a:prstGeom prst="rect">
            <a:avLst/>
          </a:prstGeom>
        </p:spPr>
        <p:txBody>
          <a:bodyPr vert="horz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222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3">
            <a:extLst>
              <a:ext uri="{FF2B5EF4-FFF2-40B4-BE49-F238E27FC236}">
                <a16:creationId xmlns:a16="http://schemas.microsoft.com/office/drawing/2014/main" id="{AE935434-5283-4D9F-80D8-7F6A426C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6125" y="188913"/>
            <a:ext cx="2309813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E5981822-A6EF-45F5-B3CB-2CD9F9589A0D}" type="slidenum">
              <a:rPr lang="pt-PT" altLang="pt-PT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3" r:id="rId9"/>
    <p:sldLayoutId id="2147484011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7">
            <a:extLst>
              <a:ext uri="{FF2B5EF4-FFF2-40B4-BE49-F238E27FC236}">
                <a16:creationId xmlns:a16="http://schemas.microsoft.com/office/drawing/2014/main" id="{5A31EC9A-007A-491C-B874-01F1EA01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" r="34406" b="15135"/>
          <a:stretch>
            <a:fillRect/>
          </a:stretch>
        </p:blipFill>
        <p:spPr bwMode="auto">
          <a:xfrm>
            <a:off x="1268413" y="12700"/>
            <a:ext cx="3267075" cy="583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5" descr="Logo UPT">
            <a:extLst>
              <a:ext uri="{FF2B5EF4-FFF2-40B4-BE49-F238E27FC236}">
                <a16:creationId xmlns:a16="http://schemas.microsoft.com/office/drawing/2014/main" id="{95C7F707-F55C-465B-88D3-67CA2B6B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835650"/>
            <a:ext cx="321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tângulo 7">
            <a:extLst>
              <a:ext uri="{FF2B5EF4-FFF2-40B4-BE49-F238E27FC236}">
                <a16:creationId xmlns:a16="http://schemas.microsoft.com/office/drawing/2014/main" id="{831B372F-088F-4611-8018-CBD38920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859CBFA-DA68-4E90-8841-CCF6ECE30DB5}"/>
              </a:ext>
            </a:extLst>
          </p:cNvPr>
          <p:cNvSpPr txBox="1"/>
          <p:nvPr/>
        </p:nvSpPr>
        <p:spPr>
          <a:xfrm>
            <a:off x="3016577" y="3987800"/>
            <a:ext cx="1518911" cy="83099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1" charset="0"/>
                <a:ea typeface="ＭＳ Ｐゴシック" pitchFamily="1" charset="-128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pt-PT" altLang="pt-PT" sz="1400">
                <a:solidFill>
                  <a:schemeClr val="bg1"/>
                </a:solidFill>
                <a:latin typeface="Arial" charset="0"/>
              </a:rPr>
              <a:t>Catarina Oliveira</a:t>
            </a:r>
            <a:endParaRPr lang="pt-PT" altLang="pt-PT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126" name="Text Box 34">
            <a:extLst>
              <a:ext uri="{FF2B5EF4-FFF2-40B4-BE49-F238E27FC236}">
                <a16:creationId xmlns:a16="http://schemas.microsoft.com/office/drawing/2014/main" id="{D315E69A-25BC-4237-8836-D6C3E175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12763"/>
            <a:ext cx="32670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tângulo 11">
            <a:extLst>
              <a:ext uri="{FF2B5EF4-FFF2-40B4-BE49-F238E27FC236}">
                <a16:creationId xmlns:a16="http://schemas.microsoft.com/office/drawing/2014/main" id="{28F99360-8C01-47A5-A00B-0E0A4504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973263"/>
            <a:ext cx="3267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PT" altLang="pt-PT" sz="1800" dirty="0">
                <a:solidFill>
                  <a:schemeClr val="bg1"/>
                </a:solidFill>
                <a:latin typeface="Arial" panose="020B0604020202020204" pitchFamily="34" charset="0"/>
              </a:rPr>
              <a:t>Funções de ordem superior</a:t>
            </a:r>
          </a:p>
          <a:p>
            <a:pPr eaLnBrk="1" hangingPunct="1"/>
            <a:r>
              <a:rPr lang="pt-PT" altLang="pt-PT" sz="1800" dirty="0">
                <a:solidFill>
                  <a:schemeClr val="bg1"/>
                </a:solidFill>
                <a:latin typeface="Arial" panose="020B0604020202020204" pitchFamily="34" charset="0"/>
              </a:rPr>
              <a:t>Compreensão</a:t>
            </a:r>
          </a:p>
          <a:p>
            <a:pPr eaLnBrk="1" hangingPunct="1"/>
            <a:r>
              <a:rPr lang="pt-PT" altLang="pt-PT" sz="1800" dirty="0">
                <a:solidFill>
                  <a:schemeClr val="bg1"/>
                </a:solidFill>
                <a:latin typeface="Arial" panose="020B0604020202020204" pitchFamily="34" charset="0"/>
              </a:rPr>
              <a:t>Geradores</a:t>
            </a:r>
          </a:p>
        </p:txBody>
      </p:sp>
      <p:pic>
        <p:nvPicPr>
          <p:cNvPr id="5128" name="Imagem 16">
            <a:extLst>
              <a:ext uri="{FF2B5EF4-FFF2-40B4-BE49-F238E27FC236}">
                <a16:creationId xmlns:a16="http://schemas.microsoft.com/office/drawing/2014/main" id="{4DE4F884-E356-406C-B631-FEED9FD28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28772" r="18707" b="46667"/>
          <a:stretch>
            <a:fillRect/>
          </a:stretch>
        </p:blipFill>
        <p:spPr bwMode="auto">
          <a:xfrm>
            <a:off x="1603375" y="4835525"/>
            <a:ext cx="2124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Compreensão de dicionários condicional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10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 compreensão pode também ser aplicada a dicionários com condições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FAE925D-2642-184F-6A27-DA0D59575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2266081"/>
            <a:ext cx="5267325" cy="1400175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ECBD135-EB65-6A54-F130-97F7B2886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4327247"/>
            <a:ext cx="5753100" cy="1581150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A4789DFE-B2A7-C405-F2BE-339CC454D9D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a raiz quadrada (módulo </a:t>
            </a:r>
            <a:r>
              <a:rPr lang="pt-PT" sz="1200" dirty="0" err="1">
                <a:latin typeface="Consolas" panose="020B0609020204030204" pitchFamily="49" charset="0"/>
              </a:rPr>
              <a:t>math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sqrt</a:t>
            </a:r>
            <a:r>
              <a:rPr lang="pt-PT" sz="1200" dirty="0">
                <a:latin typeface="+mj-lt"/>
              </a:rPr>
              <a:t>) dos elementos ímpares de um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5D95EA24-E1F8-5BFE-BCD8-9E6A3D8DA452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o dobro (implementar a função </a:t>
            </a:r>
            <a:r>
              <a:rPr lang="pt-PT" sz="1200" dirty="0">
                <a:latin typeface="Consolas" panose="020B0609020204030204" pitchFamily="49" charset="0"/>
              </a:rPr>
              <a:t>dobro(x)</a:t>
            </a:r>
            <a:r>
              <a:rPr lang="pt-PT" sz="1200" dirty="0">
                <a:latin typeface="+mj-lt"/>
              </a:rPr>
              <a:t>) dos elementos ímpares superiores a 5 de um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3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Geradores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11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Procedimentos especiais para controlar ciclos e </a:t>
            </a:r>
            <a:r>
              <a:rPr lang="pt-PT" sz="1200" dirty="0" err="1">
                <a:latin typeface="+mj-lt"/>
              </a:rPr>
              <a:t>iteradores</a:t>
            </a:r>
            <a:endParaRPr lang="pt-PT" sz="1200" dirty="0">
              <a:latin typeface="+mj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b="0">
                <a:latin typeface="+mj-lt"/>
                <a:ea typeface="Cambria Math" panose="02040503050406030204" pitchFamily="18" charset="0"/>
              </a:rPr>
              <a:t>Funções que usam </a:t>
            </a:r>
            <a:r>
              <a:rPr lang="pt-PT" sz="1200" b="0" dirty="0">
                <a:latin typeface="Consolas" panose="020B0609020204030204" pitchFamily="49" charset="0"/>
                <a:ea typeface="Cambria Math" panose="02040503050406030204" pitchFamily="18" charset="0"/>
              </a:rPr>
              <a:t>yield</a:t>
            </a:r>
            <a:r>
              <a:rPr lang="pt-PT" sz="1200" b="0" dirty="0">
                <a:latin typeface="+mj-lt"/>
                <a:ea typeface="Cambria Math" panose="02040503050406030204" pitchFamily="18" charset="0"/>
              </a:rPr>
              <a:t> em vez de </a:t>
            </a:r>
            <a:r>
              <a:rPr lang="pt-PT" sz="1200" b="0" dirty="0" err="1">
                <a:latin typeface="Consolas" panose="020B0609020204030204" pitchFamily="49" charset="0"/>
                <a:ea typeface="Cambria Math" panose="02040503050406030204" pitchFamily="18" charset="0"/>
              </a:rPr>
              <a:t>return</a:t>
            </a:r>
            <a:endParaRPr lang="pt-PT" sz="1200" b="0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  <a:ea typeface="Cambria Math" panose="02040503050406030204" pitchFamily="18" charset="0"/>
              </a:rPr>
              <a:t>Semelhantes a funções que retornam </a:t>
            </a:r>
            <a:r>
              <a:rPr lang="pt-PT" sz="1200" dirty="0" err="1">
                <a:latin typeface="+mj-lt"/>
                <a:ea typeface="Cambria Math" panose="02040503050406030204" pitchFamily="18" charset="0"/>
              </a:rPr>
              <a:t>arrays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B07B6D1D-5B87-9EAF-4E2C-9713BDA9E749}"/>
              </a:ext>
            </a:extLst>
          </p:cNvPr>
          <p:cNvSpPr txBox="1"/>
          <p:nvPr/>
        </p:nvSpPr>
        <p:spPr>
          <a:xfrm>
            <a:off x="628648" y="2470670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implementar um gerador para retornar os números pares inferiores a um determinado número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566D16-6345-43E7-2C17-6C91797FD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809352"/>
            <a:ext cx="3905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Gerador de expressões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12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61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Semelhantes à compreensão de listas, mas usam </a:t>
            </a:r>
            <a:r>
              <a:rPr lang="pt-PT" sz="1200" dirty="0">
                <a:latin typeface="Consolas" panose="020B0609020204030204" pitchFamily="49" charset="0"/>
              </a:rPr>
              <a:t>()</a:t>
            </a:r>
            <a:r>
              <a:rPr lang="pt-PT" sz="1200" dirty="0">
                <a:latin typeface="+mj-lt"/>
              </a:rPr>
              <a:t> em vez de </a:t>
            </a:r>
            <a:r>
              <a:rPr lang="pt-PT" sz="1200" dirty="0">
                <a:latin typeface="Consolas" panose="020B0609020204030204" pitchFamily="49" charset="0"/>
              </a:rPr>
              <a:t>[]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PT" sz="1200" dirty="0">
                <a:latin typeface="+mj-lt"/>
              </a:rPr>
              <a:t>Em vez da lista, retorna o gerador </a:t>
            </a:r>
            <a:r>
              <a:rPr lang="pt-PT" sz="1200" dirty="0">
                <a:latin typeface="+mj-lt"/>
                <a:sym typeface="Wingdings" panose="05000000000000000000" pitchFamily="2" charset="2"/>
              </a:rPr>
              <a:t> usa menos memória</a:t>
            </a:r>
            <a:endParaRPr lang="pt-PT" sz="1200" dirty="0">
              <a:latin typeface="+mj-lt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47E3FCB-6324-7C9B-CB54-C9F2229D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438128"/>
            <a:ext cx="3505200" cy="317182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4300BD4-517F-FA5D-8B91-D197A71F4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412" y="2435422"/>
            <a:ext cx="4229100" cy="3171825"/>
          </a:xfrm>
          <a:prstGeom prst="rect">
            <a:avLst/>
          </a:prstGeom>
        </p:spPr>
      </p:pic>
      <p:sp>
        <p:nvSpPr>
          <p:cNvPr id="13" name="CaixaDeTexto 10">
            <a:extLst>
              <a:ext uri="{FF2B5EF4-FFF2-40B4-BE49-F238E27FC236}">
                <a16:creationId xmlns:a16="http://schemas.microsoft.com/office/drawing/2014/main" id="{3EB63B92-DBBC-280A-A0ED-84EF35944181}"/>
              </a:ext>
            </a:extLst>
          </p:cNvPr>
          <p:cNvSpPr txBox="1"/>
          <p:nvPr/>
        </p:nvSpPr>
        <p:spPr>
          <a:xfrm>
            <a:off x="628649" y="2096740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a raiz quadrada (módulo </a:t>
            </a:r>
            <a:r>
              <a:rPr lang="pt-PT" sz="1200" dirty="0" err="1">
                <a:latin typeface="Consolas" panose="020B0609020204030204" pitchFamily="49" charset="0"/>
              </a:rPr>
              <a:t>math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sqrt</a:t>
            </a:r>
            <a:r>
              <a:rPr lang="pt-PT" sz="1200" dirty="0">
                <a:latin typeface="+mj-lt"/>
              </a:rPr>
              <a:t>) dos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0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Picture 2">
            <a:extLst>
              <a:ext uri="{FF2B5EF4-FFF2-40B4-BE49-F238E27FC236}">
                <a16:creationId xmlns:a16="http://schemas.microsoft.com/office/drawing/2014/main" id="{0C8AB257-EA77-4361-9281-78F99D1F02DE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0"/>
            <a:ext cx="9899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PT" altLang="pt-PT" sz="1800"/>
          </a:p>
        </p:txBody>
      </p:sp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778F449F-E0DF-42A8-A91C-DB5E57B49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4125008-B641-42F1-B444-F7B90AE504F7}" type="slidenum">
              <a:rPr lang="pt-PT" altLang="pt-PT" sz="1200" smtClean="0">
                <a:solidFill>
                  <a:srgbClr val="A6A6A6"/>
                </a:solidFill>
              </a:rPr>
              <a:pPr/>
              <a:t>13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pic>
        <p:nvPicPr>
          <p:cNvPr id="103428" name="Imagem 6">
            <a:extLst>
              <a:ext uri="{FF2B5EF4-FFF2-40B4-BE49-F238E27FC236}">
                <a16:creationId xmlns:a16="http://schemas.microsoft.com/office/drawing/2014/main" id="{012A4E6B-3640-4B8E-A24C-D475CF639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1243" r="34962" b="18871"/>
          <a:stretch>
            <a:fillRect/>
          </a:stretch>
        </p:blipFill>
        <p:spPr bwMode="auto">
          <a:xfrm>
            <a:off x="3500438" y="2352675"/>
            <a:ext cx="29035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Retângulo 7">
            <a:extLst>
              <a:ext uri="{FF2B5EF4-FFF2-40B4-BE49-F238E27FC236}">
                <a16:creationId xmlns:a16="http://schemas.microsoft.com/office/drawing/2014/main" id="{8CAA9ADE-A97C-4367-A51C-E6B108FA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6741D128-5454-4773-9704-DD396E4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9" y="1066205"/>
            <a:ext cx="7924799" cy="3983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CONTEÚDO</a:t>
            </a:r>
          </a:p>
          <a:p>
            <a:pPr eaLnBrk="1" hangingPunct="1">
              <a:defRPr/>
            </a:pPr>
            <a:endParaRPr lang="en-US" altLang="pt-PT" sz="1800" b="1" dirty="0">
              <a:solidFill>
                <a:srgbClr val="60BDE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Funções de ordem superior: 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map</a:t>
            </a:r>
            <a:r>
              <a:rPr lang="pt-PT" altLang="pt-PT" sz="1400" dirty="0">
                <a:latin typeface="Arial" panose="020B0604020202020204" pitchFamily="34" charset="0"/>
              </a:rPr>
              <a:t>()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functools.reduce</a:t>
            </a:r>
            <a:r>
              <a:rPr lang="pt-PT" altLang="pt-PT" sz="1400" dirty="0">
                <a:latin typeface="Arial" panose="020B0604020202020204" pitchFamily="34" charset="0"/>
              </a:rPr>
              <a:t>()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 err="1">
                <a:latin typeface="Arial" panose="020B0604020202020204" pitchFamily="34" charset="0"/>
              </a:rPr>
              <a:t>filter</a:t>
            </a:r>
            <a:r>
              <a:rPr lang="pt-PT" altLang="pt-PT" sz="1400" dirty="0">
                <a:latin typeface="Arial" panose="020B0604020202020204" pitchFamily="34" charset="0"/>
              </a:rPr>
              <a:t>()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Funções lambda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Compreensão de listas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Definição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Condicional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Compreensão de dicionários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Definição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Condicional</a:t>
            </a:r>
          </a:p>
          <a:p>
            <a:pPr marL="342900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Geradores</a:t>
            </a:r>
          </a:p>
          <a:p>
            <a:pPr marL="1085850" lvl="1" indent="-3429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pt-PT" altLang="pt-PT" sz="1400" dirty="0">
                <a:latin typeface="Arial" panose="020B0604020202020204" pitchFamily="34" charset="0"/>
              </a:rPr>
              <a:t>Gerador de expressões</a:t>
            </a:r>
          </a:p>
        </p:txBody>
      </p:sp>
      <p:sp>
        <p:nvSpPr>
          <p:cNvPr id="7171" name="Slide Number Placeholder 2">
            <a:extLst>
              <a:ext uri="{FF2B5EF4-FFF2-40B4-BE49-F238E27FC236}">
                <a16:creationId xmlns:a16="http://schemas.microsoft.com/office/drawing/2014/main" id="{18799C81-6B2B-4097-8D11-780269523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7FCCC79F-FEE3-4DDC-A54D-C50A3B58E49B}" type="slidenum">
              <a:rPr lang="pt-PT" altLang="pt-PT" sz="1200" smtClean="0">
                <a:solidFill>
                  <a:srgbClr val="A6A6A6"/>
                </a:solidFill>
              </a:rPr>
              <a:pPr/>
              <a:t>2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7172" name="Retângulo 7">
            <a:extLst>
              <a:ext uri="{FF2B5EF4-FFF2-40B4-BE49-F238E27FC236}">
                <a16:creationId xmlns:a16="http://schemas.microsoft.com/office/drawing/2014/main" id="{C72A80C9-D3C5-407F-8418-1751B57E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7173" name="Imagem 8">
            <a:extLst>
              <a:ext uri="{FF2B5EF4-FFF2-40B4-BE49-F238E27FC236}">
                <a16:creationId xmlns:a16="http://schemas.microsoft.com/office/drawing/2014/main" id="{4EB65463-B283-4E20-BBE3-4278A4DF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Funções de ordem superior – </a:t>
            </a:r>
            <a:r>
              <a:rPr lang="pt-PT" altLang="pt-PT" sz="1800" b="1" dirty="0" err="1">
                <a:solidFill>
                  <a:srgbClr val="9A3920"/>
                </a:solidFill>
                <a:latin typeface="Consolas" panose="020B0609020204030204" pitchFamily="49" charset="0"/>
              </a:rPr>
              <a:t>map</a:t>
            </a:r>
            <a:r>
              <a:rPr lang="pt-PT" altLang="pt-PT" sz="1800" b="1" dirty="0">
                <a:solidFill>
                  <a:srgbClr val="9A3920"/>
                </a:solidFill>
                <a:latin typeface="Consolas" panose="020B0609020204030204" pitchFamily="49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Consolas" panose="020B0609020204030204" pitchFamily="49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3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Aplica uma função a cada elemento da lista e retorna a lista resultante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05445C-7696-C7BE-E9D8-3361256FC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300966"/>
            <a:ext cx="4305300" cy="158115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4DE3C1-BD6A-508F-AE91-1F401D2CB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351338"/>
            <a:ext cx="3743325" cy="1752600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D9680630-0616-3CFF-CFCA-D9A1ED964B6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a raiz quadrada (módulo </a:t>
            </a:r>
            <a:r>
              <a:rPr lang="pt-PT" sz="1200" dirty="0" err="1">
                <a:latin typeface="Consolas" panose="020B0609020204030204" pitchFamily="49" charset="0"/>
              </a:rPr>
              <a:t>math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sqrt</a:t>
            </a:r>
            <a:r>
              <a:rPr lang="pt-PT" sz="1200" dirty="0">
                <a:latin typeface="+mj-lt"/>
              </a:rPr>
              <a:t>) dos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F1A80AC-A8E1-4C62-BB5F-9FC88EC27FE5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o dobro (implementar a função </a:t>
            </a:r>
            <a:r>
              <a:rPr lang="pt-PT" sz="1200" dirty="0">
                <a:latin typeface="Consolas" panose="020B0609020204030204" pitchFamily="49" charset="0"/>
              </a:rPr>
              <a:t>dobro(x)</a:t>
            </a:r>
            <a:r>
              <a:rPr lang="pt-PT" sz="1200" dirty="0">
                <a:latin typeface="+mj-lt"/>
              </a:rPr>
              <a:t>) dos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Funções de ordem superior – </a:t>
            </a:r>
            <a:r>
              <a:rPr lang="pt-PT" altLang="pt-PT" sz="1800" b="1" dirty="0" err="1">
                <a:solidFill>
                  <a:srgbClr val="9A3920"/>
                </a:solidFill>
                <a:latin typeface="Consolas" panose="020B0609020204030204" pitchFamily="49" charset="0"/>
              </a:rPr>
              <a:t>functools.reduce</a:t>
            </a:r>
            <a:r>
              <a:rPr lang="pt-PT" altLang="pt-PT" sz="1800" b="1" dirty="0">
                <a:solidFill>
                  <a:srgbClr val="9A3920"/>
                </a:solidFill>
                <a:latin typeface="Consolas" panose="020B0609020204030204" pitchFamily="49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Consolas" panose="020B0609020204030204" pitchFamily="49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4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Aplica uma função aos elementos de uma lista para os agregar (módulo </a:t>
            </a:r>
            <a:r>
              <a:rPr lang="pt-PT" sz="1200" dirty="0" err="1">
                <a:latin typeface="Consolas" panose="020B0609020204030204" pitchFamily="49" charset="0"/>
              </a:rPr>
              <a:t>functools</a:t>
            </a:r>
            <a:r>
              <a:rPr lang="pt-PT" sz="1200" dirty="0">
                <a:latin typeface="+mj-lt"/>
              </a:rPr>
              <a:t>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D9680630-0616-3CFF-CFCA-D9A1ED964B6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somar (módulo </a:t>
            </a:r>
            <a:r>
              <a:rPr lang="pt-PT" sz="1200" dirty="0" err="1">
                <a:latin typeface="Consolas" panose="020B0609020204030204" pitchFamily="49" charset="0"/>
              </a:rPr>
              <a:t>operator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add</a:t>
            </a:r>
            <a:r>
              <a:rPr lang="pt-PT" sz="1200" dirty="0">
                <a:latin typeface="+mj-lt"/>
              </a:rPr>
              <a:t>) 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8F1A80AC-A8E1-4C62-BB5F-9FC88EC27FE5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somar (implementar a função </a:t>
            </a:r>
            <a:r>
              <a:rPr lang="pt-PT" sz="1200" dirty="0">
                <a:latin typeface="Consolas" panose="020B0609020204030204" pitchFamily="49" charset="0"/>
              </a:rPr>
              <a:t>soma(</a:t>
            </a:r>
            <a:r>
              <a:rPr lang="pt-PT" sz="1200" dirty="0" err="1">
                <a:latin typeface="Consolas" panose="020B0609020204030204" pitchFamily="49" charset="0"/>
              </a:rPr>
              <a:t>x,y</a:t>
            </a:r>
            <a:r>
              <a:rPr lang="pt-PT" sz="1200" dirty="0">
                <a:latin typeface="Consolas" panose="020B0609020204030204" pitchFamily="49" charset="0"/>
              </a:rPr>
              <a:t>)</a:t>
            </a:r>
            <a:r>
              <a:rPr lang="pt-PT" sz="1200" dirty="0">
                <a:latin typeface="+mj-lt"/>
              </a:rPr>
              <a:t>) 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81D721D-CBA8-CE1E-57C8-76D402B3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287714"/>
            <a:ext cx="4391025" cy="1581150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868B8D92-70C0-9A5B-CC7B-90DDDC43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368798"/>
            <a:ext cx="38290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Funções de ordem superior – </a:t>
            </a:r>
            <a:r>
              <a:rPr lang="pt-PT" altLang="pt-PT" sz="1800" b="1" dirty="0" err="1">
                <a:solidFill>
                  <a:srgbClr val="9A3920"/>
                </a:solidFill>
                <a:latin typeface="Consolas" panose="020B0609020204030204" pitchFamily="49" charset="0"/>
              </a:rPr>
              <a:t>filter</a:t>
            </a:r>
            <a:r>
              <a:rPr lang="pt-PT" altLang="pt-PT" sz="1800" b="1" dirty="0">
                <a:solidFill>
                  <a:srgbClr val="9A3920"/>
                </a:solidFill>
                <a:latin typeface="Consolas" panose="020B0609020204030204" pitchFamily="49" charset="0"/>
              </a:rPr>
              <a:t>()</a:t>
            </a:r>
            <a:endParaRPr lang="pt-PT" altLang="pt-PT" sz="1800" b="1" i="1" dirty="0">
              <a:solidFill>
                <a:srgbClr val="9A3920"/>
              </a:solidFill>
              <a:latin typeface="Consolas" panose="020B0609020204030204" pitchFamily="49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5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Filtra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D9680630-0616-3CFF-CFCA-D9A1ED964B6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extrair os elementos pares (implementar a função </a:t>
            </a:r>
            <a:r>
              <a:rPr lang="pt-PT" sz="1200" dirty="0" err="1">
                <a:latin typeface="Consolas" panose="020B0609020204030204" pitchFamily="49" charset="0"/>
              </a:rPr>
              <a:t>ePar</a:t>
            </a:r>
            <a:r>
              <a:rPr lang="pt-PT" sz="1200" dirty="0">
                <a:latin typeface="Consolas" panose="020B0609020204030204" pitchFamily="49" charset="0"/>
              </a:rPr>
              <a:t>(x)</a:t>
            </a:r>
            <a:r>
              <a:rPr lang="pt-PT" sz="1200" dirty="0">
                <a:latin typeface="+mj-lt"/>
              </a:rPr>
              <a:t>)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30533D7-3573-F642-0BF3-0408DF823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2287714"/>
            <a:ext cx="2857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9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Funções lambda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6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Funções pequenas e anónimas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791F88F-BA6D-3082-E2B2-3A6B854D0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957" y="1554479"/>
            <a:ext cx="2781300" cy="695325"/>
          </a:xfrm>
          <a:prstGeom prst="rect">
            <a:avLst/>
          </a:prstGeom>
        </p:spPr>
      </p:pic>
      <p:sp>
        <p:nvSpPr>
          <p:cNvPr id="4" name="CaixaDeTexto 10">
            <a:extLst>
              <a:ext uri="{FF2B5EF4-FFF2-40B4-BE49-F238E27FC236}">
                <a16:creationId xmlns:a16="http://schemas.microsoft.com/office/drawing/2014/main" id="{4785ACFF-0976-3352-EA6F-5B2685CC38F6}"/>
              </a:ext>
            </a:extLst>
          </p:cNvPr>
          <p:cNvSpPr txBox="1"/>
          <p:nvPr/>
        </p:nvSpPr>
        <p:spPr>
          <a:xfrm>
            <a:off x="933449" y="1734563"/>
            <a:ext cx="875685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Sintaxe:</a:t>
            </a: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FA754DA4-10EF-FEC6-C8E9-6F0BD18CCB3D}"/>
              </a:ext>
            </a:extLst>
          </p:cNvPr>
          <p:cNvSpPr txBox="1"/>
          <p:nvPr/>
        </p:nvSpPr>
        <p:spPr>
          <a:xfrm>
            <a:off x="628649" y="2678782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função lambda para determinar o quíntuplo de um número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CA3344-227A-E6CF-D234-09CC6CB89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57" y="3017464"/>
            <a:ext cx="2057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5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Compreensão de listas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7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Aplica uma </a:t>
            </a:r>
            <a:r>
              <a:rPr lang="pt-PT" sz="1200" b="1" dirty="0">
                <a:latin typeface="Consolas" panose="020B0609020204030204" pitchFamily="49" charset="0"/>
              </a:rPr>
              <a:t>expressão</a:t>
            </a:r>
            <a:r>
              <a:rPr lang="pt-PT" sz="1200" dirty="0">
                <a:latin typeface="+mj-lt"/>
              </a:rPr>
              <a:t> a cada elemento </a:t>
            </a:r>
            <a:r>
              <a:rPr lang="pt-PT" sz="1200" b="1" dirty="0">
                <a:latin typeface="Consolas" panose="020B0609020204030204" pitchFamily="49" charset="0"/>
              </a:rPr>
              <a:t>x</a:t>
            </a:r>
            <a:r>
              <a:rPr lang="pt-PT" sz="1200" dirty="0">
                <a:latin typeface="+mj-lt"/>
              </a:rPr>
              <a:t> de uma </a:t>
            </a:r>
            <a:r>
              <a:rPr lang="pt-PT" sz="1200" b="1" dirty="0">
                <a:latin typeface="Consolas" panose="020B0609020204030204" pitchFamily="49" charset="0"/>
              </a:rPr>
              <a:t>lista</a:t>
            </a:r>
            <a:r>
              <a:rPr lang="pt-PT" sz="1200" dirty="0">
                <a:latin typeface="+mj-lt"/>
              </a:rPr>
              <a:t> (de forma semelhante ao </a:t>
            </a:r>
            <a:r>
              <a:rPr lang="pt-PT" sz="1200" dirty="0" err="1">
                <a:latin typeface="+mj-lt"/>
              </a:rPr>
              <a:t>map</a:t>
            </a:r>
            <a:r>
              <a:rPr lang="pt-PT" sz="1200" dirty="0">
                <a:latin typeface="+mj-lt"/>
              </a:rPr>
              <a:t>)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60FECD5-47B9-2791-5ED4-F695D037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8" y="2266081"/>
            <a:ext cx="3829050" cy="140017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14EE1ECF-AFCC-0591-9BFE-26D82A1B6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290245"/>
            <a:ext cx="3267075" cy="1581150"/>
          </a:xfrm>
          <a:prstGeom prst="rect">
            <a:avLst/>
          </a:prstGeom>
        </p:spPr>
      </p:pic>
      <p:sp>
        <p:nvSpPr>
          <p:cNvPr id="7" name="CaixaDeTexto 10">
            <a:extLst>
              <a:ext uri="{FF2B5EF4-FFF2-40B4-BE49-F238E27FC236}">
                <a16:creationId xmlns:a16="http://schemas.microsoft.com/office/drawing/2014/main" id="{9AC8AB34-1A59-A9E7-945D-DD40FC6D529B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a raiz quadrada (módulo </a:t>
            </a:r>
            <a:r>
              <a:rPr lang="pt-PT" sz="1200" dirty="0" err="1">
                <a:latin typeface="Consolas" panose="020B0609020204030204" pitchFamily="49" charset="0"/>
              </a:rPr>
              <a:t>math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sqrt</a:t>
            </a:r>
            <a:r>
              <a:rPr lang="pt-PT" sz="1200" dirty="0">
                <a:latin typeface="+mj-lt"/>
              </a:rPr>
              <a:t>) dos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C8D88AE7-04AC-4DEF-180B-606B95AACD3C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o dobro (implementar a função </a:t>
            </a:r>
            <a:r>
              <a:rPr lang="pt-PT" sz="1200" dirty="0">
                <a:latin typeface="Consolas" panose="020B0609020204030204" pitchFamily="49" charset="0"/>
              </a:rPr>
              <a:t>dobro(x)</a:t>
            </a:r>
            <a:r>
              <a:rPr lang="pt-PT" sz="1200" dirty="0">
                <a:latin typeface="+mj-lt"/>
              </a:rPr>
              <a:t>) dos elementos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350B924D-E50B-5112-03E5-950E5D726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622" y="1078000"/>
            <a:ext cx="2543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9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Compreensão de listas condicional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8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Aplica </a:t>
            </a:r>
            <a:r>
              <a:rPr lang="pt-PT" sz="1200" b="1" dirty="0" err="1">
                <a:latin typeface="Consolas" panose="020B0609020204030204" pitchFamily="49" charset="0"/>
              </a:rPr>
              <a:t>exp</a:t>
            </a:r>
            <a:r>
              <a:rPr lang="pt-PT" sz="1200" dirty="0">
                <a:latin typeface="+mj-lt"/>
              </a:rPr>
              <a:t> a cada elemento </a:t>
            </a:r>
            <a:r>
              <a:rPr lang="pt-PT" sz="1200" b="1" dirty="0">
                <a:latin typeface="Consolas" panose="020B0609020204030204" pitchFamily="49" charset="0"/>
              </a:rPr>
              <a:t>x</a:t>
            </a:r>
            <a:r>
              <a:rPr lang="pt-PT" sz="1200" dirty="0">
                <a:latin typeface="+mj-lt"/>
              </a:rPr>
              <a:t> de uma </a:t>
            </a:r>
            <a:r>
              <a:rPr lang="pt-PT" sz="1200" b="1" dirty="0" err="1">
                <a:latin typeface="Consolas" panose="020B0609020204030204" pitchFamily="49" charset="0"/>
              </a:rPr>
              <a:t>lst</a:t>
            </a:r>
            <a:r>
              <a:rPr lang="pt-PT" sz="1200" dirty="0">
                <a:latin typeface="+mj-lt"/>
              </a:rPr>
              <a:t> que obedeça a uma </a:t>
            </a:r>
            <a:r>
              <a:rPr lang="pt-PT" sz="1200" b="1" dirty="0">
                <a:latin typeface="Consolas" panose="020B0609020204030204" pitchFamily="49" charset="0"/>
              </a:rPr>
              <a:t>condição</a:t>
            </a:r>
            <a:endParaRPr lang="pt-PT" sz="1200" b="1" dirty="0"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9AC8AB34-1A59-A9E7-945D-DD40FC6D529B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a raiz quadrada (módulo </a:t>
            </a:r>
            <a:r>
              <a:rPr lang="pt-PT" sz="1200" dirty="0" err="1">
                <a:latin typeface="Consolas" panose="020B0609020204030204" pitchFamily="49" charset="0"/>
              </a:rPr>
              <a:t>math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sqrt</a:t>
            </a:r>
            <a:r>
              <a:rPr lang="pt-PT" sz="1200" dirty="0">
                <a:latin typeface="+mj-lt"/>
              </a:rPr>
              <a:t>) dos elementos ímpares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C8D88AE7-04AC-4DEF-180B-606B95AACD3C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o dobro (implementar a função </a:t>
            </a:r>
            <a:r>
              <a:rPr lang="pt-PT" sz="1200" dirty="0">
                <a:latin typeface="Consolas" panose="020B0609020204030204" pitchFamily="49" charset="0"/>
              </a:rPr>
              <a:t>dobro(x)</a:t>
            </a:r>
            <a:r>
              <a:rPr lang="pt-PT" sz="1200" dirty="0">
                <a:latin typeface="+mj-lt"/>
              </a:rPr>
              <a:t>) dos elementos ímpares superiores a 5 de uma lista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61532A2-CC3B-F62C-594D-48643D4EF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118" y="1078000"/>
            <a:ext cx="2857500" cy="695325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DDFEB23-AFEC-1E83-BB97-B60BA9DEC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8" y="2266081"/>
            <a:ext cx="4629150" cy="1400175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F6AABC53-1D54-7B3B-24FA-C2B2B684E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8" y="4327247"/>
            <a:ext cx="5114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>
            <a:extLst>
              <a:ext uri="{FF2B5EF4-FFF2-40B4-BE49-F238E27FC236}">
                <a16:creationId xmlns:a16="http://schemas.microsoft.com/office/drawing/2014/main" id="{FE239E7B-564F-4452-8A90-7D6EBF19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4038"/>
            <a:ext cx="990282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pt-PT" altLang="pt-PT" sz="1800" b="1" dirty="0">
                <a:solidFill>
                  <a:srgbClr val="9A3920"/>
                </a:solidFill>
                <a:latin typeface="Arial" panose="020B0604020202020204" pitchFamily="34" charset="0"/>
              </a:rPr>
              <a:t>Compreensão de dicionários</a:t>
            </a:r>
            <a:endParaRPr lang="pt-PT" altLang="pt-PT" sz="1800" b="1" i="1" dirty="0">
              <a:solidFill>
                <a:srgbClr val="9A392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EA5B4C43-9086-4040-B630-C675CC0B5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4C3768E-73BF-4CA7-9325-EE2B07E01BC9}" type="slidenum">
              <a:rPr lang="pt-PT" altLang="pt-PT" sz="1200" smtClean="0">
                <a:solidFill>
                  <a:srgbClr val="A6A6A6"/>
                </a:solidFill>
              </a:rPr>
              <a:pPr/>
              <a:t>9</a:t>
            </a:fld>
            <a:endParaRPr lang="pt-PT" altLang="pt-PT" sz="1200">
              <a:solidFill>
                <a:srgbClr val="A6A6A6"/>
              </a:solidFill>
            </a:endParaRPr>
          </a:p>
        </p:txBody>
      </p:sp>
      <p:sp>
        <p:nvSpPr>
          <p:cNvPr id="11268" name="Retângulo 7">
            <a:extLst>
              <a:ext uri="{FF2B5EF4-FFF2-40B4-BE49-F238E27FC236}">
                <a16:creationId xmlns:a16="http://schemas.microsoft.com/office/drawing/2014/main" id="{550EA09F-8C10-46D9-8950-B776A9EF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6215063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PT" sz="1000">
                <a:solidFill>
                  <a:srgbClr val="BFBFBF"/>
                </a:solidFill>
                <a:latin typeface="Arial" panose="020B0604020202020204" pitchFamily="34" charset="0"/>
              </a:rPr>
              <a:t>IMP.GE.190.0</a:t>
            </a:r>
            <a:endParaRPr lang="pt-PT" altLang="pt-PT" sz="1000">
              <a:solidFill>
                <a:srgbClr val="BFBFBF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Imagem 8">
            <a:extLst>
              <a:ext uri="{FF2B5EF4-FFF2-40B4-BE49-F238E27FC236}">
                <a16:creationId xmlns:a16="http://schemas.microsoft.com/office/drawing/2014/main" id="{01F73732-8AB3-4FF3-B48E-AB9EE0C4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55106" r="1756" b="14986"/>
          <a:stretch>
            <a:fillRect/>
          </a:stretch>
        </p:blipFill>
        <p:spPr bwMode="auto">
          <a:xfrm>
            <a:off x="6794500" y="6103938"/>
            <a:ext cx="2206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DDFB15-5991-44E7-B055-2B83CB7DAE4A}"/>
              </a:ext>
            </a:extLst>
          </p:cNvPr>
          <p:cNvSpPr txBox="1"/>
          <p:nvPr/>
        </p:nvSpPr>
        <p:spPr>
          <a:xfrm>
            <a:off x="628649" y="1216374"/>
            <a:ext cx="889254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dirty="0">
                <a:latin typeface="+mj-lt"/>
              </a:rPr>
              <a:t>A compreensão pode também ser aplicada a dicionários, com o mesmo sintaxe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2" name="CaixaDeTexto 10">
            <a:extLst>
              <a:ext uri="{FF2B5EF4-FFF2-40B4-BE49-F238E27FC236}">
                <a16:creationId xmlns:a16="http://schemas.microsoft.com/office/drawing/2014/main" id="{6B9D7BF8-AC31-C0BA-BB21-121F4E02B409}"/>
              </a:ext>
            </a:extLst>
          </p:cNvPr>
          <p:cNvSpPr txBox="1"/>
          <p:nvPr/>
        </p:nvSpPr>
        <p:spPr>
          <a:xfrm>
            <a:off x="628648" y="1927399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a raiz quadrada (módulo </a:t>
            </a:r>
            <a:r>
              <a:rPr lang="pt-PT" sz="1200" dirty="0" err="1">
                <a:latin typeface="Consolas" panose="020B0609020204030204" pitchFamily="49" charset="0"/>
              </a:rPr>
              <a:t>math</a:t>
            </a:r>
            <a:r>
              <a:rPr lang="pt-PT" sz="1200" dirty="0">
                <a:latin typeface="+mj-lt"/>
              </a:rPr>
              <a:t>, função </a:t>
            </a:r>
            <a:r>
              <a:rPr lang="pt-PT" sz="1200" dirty="0" err="1">
                <a:latin typeface="Consolas" panose="020B0609020204030204" pitchFamily="49" charset="0"/>
              </a:rPr>
              <a:t>sqrt</a:t>
            </a:r>
            <a:r>
              <a:rPr lang="pt-PT" sz="1200" dirty="0">
                <a:latin typeface="+mj-lt"/>
              </a:rPr>
              <a:t>) dos elementos de um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E11F7FE-C70D-2CB0-20A1-B78465610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2266081"/>
            <a:ext cx="4629150" cy="158115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AC378FE-D690-A8B5-4340-53D3508AF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297131"/>
            <a:ext cx="4143375" cy="1752600"/>
          </a:xfrm>
          <a:prstGeom prst="rect">
            <a:avLst/>
          </a:prstGeom>
        </p:spPr>
      </p:pic>
      <p:sp>
        <p:nvSpPr>
          <p:cNvPr id="15" name="CaixaDeTexto 10">
            <a:extLst>
              <a:ext uri="{FF2B5EF4-FFF2-40B4-BE49-F238E27FC236}">
                <a16:creationId xmlns:a16="http://schemas.microsoft.com/office/drawing/2014/main" id="{CCEA175A-85A1-B56F-0942-4B0ED9B165F0}"/>
              </a:ext>
            </a:extLst>
          </p:cNvPr>
          <p:cNvSpPr txBox="1"/>
          <p:nvPr/>
        </p:nvSpPr>
        <p:spPr>
          <a:xfrm>
            <a:off x="628649" y="3988565"/>
            <a:ext cx="8892541" cy="33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PT" sz="1200" b="1" dirty="0">
                <a:latin typeface="+mj-lt"/>
              </a:rPr>
              <a:t>Exemplo</a:t>
            </a:r>
            <a:r>
              <a:rPr lang="pt-PT" sz="1200" dirty="0">
                <a:latin typeface="+mj-lt"/>
              </a:rPr>
              <a:t>: obter o dobro (implementar a função </a:t>
            </a:r>
            <a:r>
              <a:rPr lang="pt-PT" sz="1200" dirty="0">
                <a:latin typeface="Consolas" panose="020B0609020204030204" pitchFamily="49" charset="0"/>
              </a:rPr>
              <a:t>dobro(x)</a:t>
            </a:r>
            <a:r>
              <a:rPr lang="pt-PT" sz="1200" dirty="0">
                <a:latin typeface="+mj-lt"/>
              </a:rPr>
              <a:t>) dos elementos de um dicionário</a:t>
            </a:r>
            <a:endParaRPr lang="pt-PT" sz="1200" b="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838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25550</TotalTime>
  <Words>581</Words>
  <Application>Microsoft Office PowerPoint</Application>
  <PresentationFormat>Custom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débora pinguinha</dc:creator>
  <cp:lastModifiedBy>Catarina Félix De Oliveira</cp:lastModifiedBy>
  <cp:revision>558</cp:revision>
  <cp:lastPrinted>2021-04-01T08:23:08Z</cp:lastPrinted>
  <dcterms:created xsi:type="dcterms:W3CDTF">2012-09-19T16:58:48Z</dcterms:created>
  <dcterms:modified xsi:type="dcterms:W3CDTF">2023-04-19T08:25:57Z</dcterms:modified>
</cp:coreProperties>
</file>