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381" r:id="rId4"/>
    <p:sldId id="382" r:id="rId5"/>
    <p:sldId id="383" r:id="rId6"/>
    <p:sldId id="384" r:id="rId7"/>
    <p:sldId id="385" r:id="rId8"/>
    <p:sldId id="386" r:id="rId9"/>
    <p:sldId id="392" r:id="rId10"/>
    <p:sldId id="387" r:id="rId11"/>
    <p:sldId id="393" r:id="rId12"/>
    <p:sldId id="388" r:id="rId13"/>
    <p:sldId id="394" r:id="rId14"/>
    <p:sldId id="389" r:id="rId15"/>
    <p:sldId id="258" r:id="rId16"/>
  </p:sldIdLst>
  <p:sldSz cx="9902825" cy="6858000"/>
  <p:notesSz cx="7104063" cy="10234613"/>
  <p:defaultTextStyle>
    <a:defPPr>
      <a:defRPr lang="en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601C"/>
    <a:srgbClr val="9A3920"/>
    <a:srgbClr val="60BDE0"/>
    <a:srgbClr val="FAF3E7"/>
    <a:srgbClr val="E47823"/>
    <a:srgbClr val="F8981D"/>
    <a:srgbClr val="DEDFDD"/>
    <a:srgbClr val="CD0034"/>
    <a:srgbClr val="CBE9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Destaqu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Estilo Claro 2 - Destaqu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édio 2 - Destaqu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Estilo Claro 1 - Destaqu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2" autoAdjust="0"/>
    <p:restoredTop sz="94892" autoAdjust="0"/>
  </p:normalViewPr>
  <p:slideViewPr>
    <p:cSldViewPr snapToGrid="0" snapToObjects="1">
      <p:cViewPr varScale="1">
        <p:scale>
          <a:sx n="60" d="100"/>
          <a:sy n="60" d="100"/>
        </p:scale>
        <p:origin x="67" y="442"/>
      </p:cViewPr>
      <p:guideLst>
        <p:guide orient="horz" pos="2160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676A27-A2FA-4741-AB17-A206899EAA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7FF0F-4E52-43BE-A248-C6AE27BCE5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D85C3120-E675-446B-856B-04A57069775D}" type="datetime1">
              <a:rPr lang="en-US" altLang="pt-PT"/>
              <a:pPr>
                <a:defRPr/>
              </a:pPr>
              <a:t>1/19/2023</a:t>
            </a:fld>
            <a:endParaRPr lang="en-US" altLang="pt-P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653919-BD21-4E42-AC00-5D7D8DF3E7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E8125-A912-439D-91EE-115B52DDEA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B5591E00-4645-40C5-A009-49C364181651}" type="slidenum">
              <a:rPr lang="en-US" altLang="pt-PT"/>
              <a:pPr>
                <a:defRPr/>
              </a:pPr>
              <a:t>‹#›</a:t>
            </a:fld>
            <a:endParaRPr lang="en-US" altLang="pt-PT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D29A024C-B0E4-43AD-A254-59A346F2EA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0E6C2876-42E0-423B-A3DB-D2AB29CCC85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5636" y="0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59348E81-A354-4825-9662-C20E72AC07C1}" type="datetime1">
              <a:rPr lang="en-US" altLang="pt-PT"/>
              <a:pPr>
                <a:defRPr/>
              </a:pPr>
              <a:t>1/19/2023</a:t>
            </a:fld>
            <a:endParaRPr lang="en-US" altLang="pt-PT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DC8CB22-9C6B-4C88-917F-4D5DE2B8EC0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2638" y="768350"/>
            <a:ext cx="5538787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33532766-059D-404E-ABFC-588D69CC294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209" y="4861441"/>
            <a:ext cx="5209646" cy="460557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/>
          <a:p>
            <a:pPr xmlns:a="http://schemas.openxmlformats.org/drawingml/2006/main" lvl="0"/>
            <a:r xmlns:a="http://schemas.openxmlformats.org/drawingml/2006/main">
              <a:rPr lang="en" noProof="0"/>
              <a:t>Click to edit Master text styles</a:t>
            </a:r>
          </a:p>
          <a:p>
            <a:pPr xmlns:a="http://schemas.openxmlformats.org/drawingml/2006/main" lvl="1"/>
            <a:r xmlns:a="http://schemas.openxmlformats.org/drawingml/2006/main">
              <a:rPr lang="en" noProof="0"/>
              <a:t>second level</a:t>
            </a:r>
          </a:p>
          <a:p>
            <a:pPr xmlns:a="http://schemas.openxmlformats.org/drawingml/2006/main" lvl="2"/>
            <a:r xmlns:a="http://schemas.openxmlformats.org/drawingml/2006/main">
              <a:rPr lang="en" noProof="0"/>
              <a:t>third level</a:t>
            </a:r>
          </a:p>
          <a:p>
            <a:pPr xmlns:a="http://schemas.openxmlformats.org/drawingml/2006/main" lvl="3"/>
            <a:r xmlns:a="http://schemas.openxmlformats.org/drawingml/2006/main">
              <a:rPr lang="en" noProof="0"/>
              <a:t>fourth level</a:t>
            </a:r>
          </a:p>
          <a:p>
            <a:pPr xmlns:a="http://schemas.openxmlformats.org/drawingml/2006/main" lvl="4"/>
            <a:r xmlns:a="http://schemas.openxmlformats.org/drawingml/2006/main">
              <a:rPr lang="en" noProof="0"/>
              <a:t>fifth level</a:t>
            </a:r>
          </a:p>
        </p:txBody>
      </p:sp>
      <p:sp>
        <p:nvSpPr>
          <p:cNvPr id="36870" name="Rectangle 6">
            <a:extLst>
              <a:ext uri="{FF2B5EF4-FFF2-40B4-BE49-F238E27FC236}">
                <a16:creationId xmlns:a16="http://schemas.microsoft.com/office/drawing/2014/main" id="{DD22EEFF-0320-4EB0-8AC4-AB1D6C979EF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2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36871" name="Rectangle 7">
            <a:extLst>
              <a:ext uri="{FF2B5EF4-FFF2-40B4-BE49-F238E27FC236}">
                <a16:creationId xmlns:a16="http://schemas.microsoft.com/office/drawing/2014/main" id="{1E18DF9F-E9DF-43A9-A90B-265139CF95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636" y="9722882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83B3F489-FCC2-40B3-9416-818756FE8653}" type="slidenum">
              <a:rPr lang="en-US" altLang="pt-PT"/>
              <a:pPr>
                <a:defRPr/>
              </a:pPr>
              <a:t>‹#›</a:t>
            </a:fld>
            <a:endParaRPr lang="en-US" alt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7D8E86D-4D16-4AC2-BB49-DCDC65782B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BB6985D-D8F1-4D1D-A825-023E7F1B8D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1878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9252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88962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51277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61933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C6DA5C9A-E11D-45ED-B3AD-96F46F189E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3BF92273-32AE-478E-8504-F9068467F5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333D863-BE15-4161-8A20-57CA222430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442DAA0D-FF1A-4E30-9A4A-BCBAE2BAD6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4997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9139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1649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9724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2431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5971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2114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08DC294D-3793-4E91-BB39-978A1590FE76}"/>
              </a:ext>
            </a:extLst>
          </p:cNvPr>
          <p:cNvGrpSpPr>
            <a:grpSpLocks/>
          </p:cNvGrpSpPr>
          <p:nvPr/>
        </p:nvGrpSpPr>
        <p:grpSpPr bwMode="auto">
          <a:xfrm>
            <a:off x="314325" y="2546350"/>
            <a:ext cx="769938" cy="474663"/>
            <a:chOff x="720" y="336"/>
            <a:chExt cx="624" cy="432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CAC5A703-C4BC-41F1-A3AD-FBAB768E5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36"/>
              <a:ext cx="383" cy="43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9pPr>
            </a:lstStyle>
            <a:p>
              <a:pPr eaLnBrk="1" hangingPunct="1">
                <a:defRPr/>
              </a:pPr>
              <a:endParaRPr lang="pt-PT" altLang="pt-PT" sz="1800" dirty="0"/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2FED039E-56B2-40F4-92FA-F5B3A76B2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9pPr>
            </a:lstStyle>
            <a:p>
              <a:pPr eaLnBrk="1" hangingPunct="1">
                <a:defRPr/>
              </a:pPr>
              <a:endParaRPr lang="pt-PT" altLang="pt-PT" sz="1800" dirty="0"/>
            </a:p>
          </p:txBody>
        </p:sp>
      </p:grpSp>
      <p:grpSp>
        <p:nvGrpSpPr>
          <p:cNvPr id="7" name="Group 5">
            <a:extLst>
              <a:ext uri="{FF2B5EF4-FFF2-40B4-BE49-F238E27FC236}">
                <a16:creationId xmlns:a16="http://schemas.microsoft.com/office/drawing/2014/main" id="{F47CAD06-9308-485F-802C-40E42AB5F702}"/>
              </a:ext>
            </a:extLst>
          </p:cNvPr>
          <p:cNvGrpSpPr>
            <a:grpSpLocks/>
          </p:cNvGrpSpPr>
          <p:nvPr/>
        </p:nvGrpSpPr>
        <p:grpSpPr bwMode="auto">
          <a:xfrm>
            <a:off x="449263" y="2968625"/>
            <a:ext cx="798512" cy="474663"/>
            <a:chOff x="912" y="2640"/>
            <a:chExt cx="672" cy="432"/>
          </a:xfrm>
        </p:grpSpPr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CDEBDCFB-17AA-4CBE-8A43-B3E59A53F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383" cy="4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9pPr>
            </a:lstStyle>
            <a:p>
              <a:pPr eaLnBrk="1" hangingPunct="1">
                <a:defRPr/>
              </a:pPr>
              <a:endParaRPr lang="pt-PT" altLang="pt-PT" sz="1800" dirty="0"/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E95B5029-7EAB-4038-9114-EAAE0DEDD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9pPr>
            </a:lstStyle>
            <a:p>
              <a:pPr eaLnBrk="1" hangingPunct="1">
                <a:defRPr/>
              </a:pPr>
              <a:endParaRPr lang="pt-PT" altLang="pt-PT" sz="1800" dirty="0"/>
            </a:p>
          </p:txBody>
        </p:sp>
      </p:grpSp>
      <p:sp>
        <p:nvSpPr>
          <p:cNvPr id="10" name="Rectangle 8">
            <a:extLst>
              <a:ext uri="{FF2B5EF4-FFF2-40B4-BE49-F238E27FC236}">
                <a16:creationId xmlns:a16="http://schemas.microsoft.com/office/drawing/2014/main" id="{56184CB4-666B-4597-9CE2-26418105D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95600"/>
            <a:ext cx="606425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9pPr>
          </a:lstStyle>
          <a:p>
            <a:pPr eaLnBrk="1" hangingPunct="1">
              <a:defRPr/>
            </a:pPr>
            <a:endParaRPr lang="pt-PT" altLang="pt-PT" sz="1800" dirty="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912E21B-FE7A-411C-952F-F072CF383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2438400"/>
            <a:ext cx="34925" cy="10525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9pPr>
          </a:lstStyle>
          <a:p>
            <a:pPr eaLnBrk="1" hangingPunct="1">
              <a:defRPr/>
            </a:pPr>
            <a:endParaRPr lang="pt-PT" altLang="pt-PT" sz="1800" dirty="0"/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F54F8A83-6E82-473F-B116-618369E50EF2}"/>
              </a:ext>
            </a:extLst>
          </p:cNvPr>
          <p:cNvSpPr>
            <a:spLocks noChangeArrowheads="1"/>
          </p:cNvSpPr>
          <p:nvPr/>
        </p:nvSpPr>
        <p:spPr bwMode="gray">
          <a:xfrm flipV="1">
            <a:off x="342900" y="3265488"/>
            <a:ext cx="9402763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rot="10800000" wrap="none" anchor="ctr"/>
          <a:lstStyle>
            <a:lvl1pPr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9pPr>
          </a:lstStyle>
          <a:p>
            <a:pPr algn="ctr" eaLnBrk="1" hangingPunct="1">
              <a:defRPr/>
            </a:pPr>
            <a:endParaRPr kumimoji="1" lang="pt-PT" altLang="pt-PT" dirty="0">
              <a:latin typeface="Arial" charset="0"/>
            </a:endParaRPr>
          </a:p>
        </p:txBody>
      </p:sp>
      <p:sp>
        <p:nvSpPr>
          <p:cNvPr id="35850" name="Rectangle 10"/>
          <p:cNvSpPr>
            <a:spLocks noGrp="1" noChangeArrowheads="1"/>
          </p:cNvSpPr>
          <p:nvPr>
            <p:ph type="ctrTitle"/>
          </p:nvPr>
        </p:nvSpPr>
        <p:spPr bwMode="auto">
          <a:xfrm>
            <a:off x="1073150" y="1828800"/>
            <a:ext cx="8416925" cy="1143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85900" y="3886200"/>
            <a:ext cx="6931025" cy="1752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3" name="Marcador de Posição do Número do Diapositivo 3">
            <a:extLst>
              <a:ext uri="{FF2B5EF4-FFF2-40B4-BE49-F238E27FC236}">
                <a16:creationId xmlns:a16="http://schemas.microsoft.com/office/drawing/2014/main" id="{AF734D04-BF98-425F-8C47-1C7292A468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388720-3B32-4E92-AAF5-F50D6D96E7F4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1575966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0263" y="274638"/>
            <a:ext cx="2227262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256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5DC929D-C711-4D86-AD6D-DFE9CEBAD3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580BA6-7CCD-4114-8838-094EABA5F199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220344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2225" cy="1143000"/>
          </a:xfrm>
          <a:prstGeom prst="rect">
            <a:avLst/>
          </a:prstGeom>
        </p:spPr>
        <p:txBody>
          <a:bodyPr vert="horz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0"/>
            <a:ext cx="8912225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0C318E5-7F22-424B-B7FF-284C1E30BD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2FE6A-B135-4E26-885F-BEC7425E5424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423367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16925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16925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4345CDA-2630-45F8-AB83-F5D6329945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B1FA6-3629-46FE-83AF-46789F488E12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2127223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2225" cy="1143000"/>
          </a:xfrm>
          <a:prstGeom prst="rect">
            <a:avLst/>
          </a:prstGeom>
        </p:spPr>
        <p:txBody>
          <a:bodyPr vert="horz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9913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7613" y="1600200"/>
            <a:ext cx="4379912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5" name="Marcador de Posição do Número do Diapositivo 3">
            <a:extLst>
              <a:ext uri="{FF2B5EF4-FFF2-40B4-BE49-F238E27FC236}">
                <a16:creationId xmlns:a16="http://schemas.microsoft.com/office/drawing/2014/main" id="{3F08ACC4-A2D0-4F39-BB44-68A8308E9B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ECAC02-C510-4092-BB2A-E8A2EE63E737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77003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2225" cy="1143000"/>
          </a:xfrm>
          <a:prstGeom prst="rect">
            <a:avLst/>
          </a:prstGeom>
        </p:spPr>
        <p:txBody>
          <a:bodyPr vert="horz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Marcador de Posição do Número do Diapositivo 3">
            <a:extLst>
              <a:ext uri="{FF2B5EF4-FFF2-40B4-BE49-F238E27FC236}">
                <a16:creationId xmlns:a16="http://schemas.microsoft.com/office/drawing/2014/main" id="{D7529658-9CDA-44B7-B338-FADECD63C9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CD113-EA91-49FF-8248-494400F9F86F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23464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3">
            <a:extLst>
              <a:ext uri="{FF2B5EF4-FFF2-40B4-BE49-F238E27FC236}">
                <a16:creationId xmlns:a16="http://schemas.microsoft.com/office/drawing/2014/main" id="{C8F73F1E-1870-4AD1-8E00-2D65722290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5EA9F-6450-426A-A228-4C2EBB59B720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198548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7550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1913" y="273050"/>
            <a:ext cx="5535612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7550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Marcador de Posição do Número do Diapositivo 3">
            <a:extLst>
              <a:ext uri="{FF2B5EF4-FFF2-40B4-BE49-F238E27FC236}">
                <a16:creationId xmlns:a16="http://schemas.microsoft.com/office/drawing/2014/main" id="{6CCB21BF-7A54-469F-9A04-D9D729782C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ED3E79-B187-4DCC-94AD-84FE548144CE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3150246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0425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0425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0425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Marcador de Posição do Número do Diapositivo 3">
            <a:extLst>
              <a:ext uri="{FF2B5EF4-FFF2-40B4-BE49-F238E27FC236}">
                <a16:creationId xmlns:a16="http://schemas.microsoft.com/office/drawing/2014/main" id="{F48FD00B-739D-440B-AC1D-82C4D91950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EA4F8-2AC1-4AEC-8F8D-7AF0FF32A1E8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2000954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2225" cy="1143000"/>
          </a:xfrm>
          <a:prstGeom prst="rect">
            <a:avLst/>
          </a:prstGeom>
        </p:spPr>
        <p:txBody>
          <a:bodyPr vert="horz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2225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8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o Número do Diapositivo 3">
            <a:extLst>
              <a:ext uri="{FF2B5EF4-FFF2-40B4-BE49-F238E27FC236}">
                <a16:creationId xmlns:a16="http://schemas.microsoft.com/office/drawing/2014/main" id="{AE935434-5283-4D9F-80D8-7F6A426CD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96125" y="188913"/>
            <a:ext cx="2309813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A6A6A6"/>
                </a:solidFill>
              </a:defRPr>
            </a:lvl1pPr>
          </a:lstStyle>
          <a:p>
            <a:pPr>
              <a:defRPr/>
            </a:pPr>
            <a:fld id="{E5981822-A6EF-45F5-B3CB-2CD9F9589A0D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3" r:id="rId9"/>
    <p:sldLayoutId id="2147484011" r:id="rId10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Imagem 7">
            <a:extLst>
              <a:ext uri="{FF2B5EF4-FFF2-40B4-BE49-F238E27FC236}">
                <a16:creationId xmlns:a16="http://schemas.microsoft.com/office/drawing/2014/main" id="{5A31EC9A-007A-491C-B874-01F1EA013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7" r="34406" b="15135"/>
          <a:stretch>
            <a:fillRect/>
          </a:stretch>
        </p:blipFill>
        <p:spPr bwMode="auto">
          <a:xfrm>
            <a:off x="1268413" y="12700"/>
            <a:ext cx="3267075" cy="583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15" descr="Logo UPT">
            <a:extLst>
              <a:ext uri="{FF2B5EF4-FFF2-40B4-BE49-F238E27FC236}">
                <a16:creationId xmlns:a16="http://schemas.microsoft.com/office/drawing/2014/main" id="{95C7F707-F55C-465B-88D3-67CA2B6B8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5835650"/>
            <a:ext cx="3214688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tângulo 7">
            <a:extLst>
              <a:ext uri="{FF2B5EF4-FFF2-40B4-BE49-F238E27FC236}">
                <a16:creationId xmlns:a16="http://schemas.microsoft.com/office/drawing/2014/main" id="{831B372F-088F-4611-8018-CBD389202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 xmlns:a="http://schemas.openxmlformats.org/drawingml/2006/main"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xmlns:a="http://schemas.openxmlformats.org/drawingml/2006/main"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4859CBFA-DA68-4E90-8841-CCF6ECE30DB5}"/>
              </a:ext>
            </a:extLst>
          </p:cNvPr>
          <p:cNvSpPr txBox="1"/>
          <p:nvPr/>
        </p:nvSpPr>
        <p:spPr>
          <a:xfrm>
            <a:off x="3016577" y="3987800"/>
            <a:ext cx="1518911" cy="830996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9pPr>
          </a:lstStyle>
          <a:p>
            <a:pPr xmlns:a="http://schemas.openxmlformats.org/drawingml/2006/main" eaLnBrk="1" hangingPunct="1">
              <a:lnSpc>
                <a:spcPct val="115000"/>
              </a:lnSpc>
              <a:defRPr/>
            </a:pPr>
            <a:r xmlns:a="http://schemas.openxmlformats.org/drawingml/2006/main">
              <a:rPr lang="en" altLang="pt-PT" sz="1400">
                <a:solidFill>
                  <a:schemeClr val="bg1"/>
                </a:solidFill>
                <a:latin typeface="Arial" charset="0"/>
              </a:rPr>
              <a:t>Catarina Oliveira</a:t>
            </a:r>
            <a:endParaRPr xmlns:a="http://schemas.openxmlformats.org/drawingml/2006/main" lang="pt-PT" altLang="pt-PT" sz="14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126" name="Text Box 34">
            <a:extLst>
              <a:ext uri="{FF2B5EF4-FFF2-40B4-BE49-F238E27FC236}">
                <a16:creationId xmlns:a16="http://schemas.microsoft.com/office/drawing/2014/main" id="{D315E69A-25BC-4237-8836-D6C3E175C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8413" y="512763"/>
            <a:ext cx="3267075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pt-PT" altLang="pt-PT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127" name="Retângulo 11">
            <a:extLst>
              <a:ext uri="{FF2B5EF4-FFF2-40B4-BE49-F238E27FC236}">
                <a16:creationId xmlns:a16="http://schemas.microsoft.com/office/drawing/2014/main" id="{28F99360-8C01-47A5-A00B-0E0A4504C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413" y="1973263"/>
            <a:ext cx="32670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xmlns:a="http://schemas.openxmlformats.org/drawingml/2006/main" eaLnBrk="1" hangingPunct="1"/>
            <a:r xmlns:a="http://schemas.openxmlformats.org/drawingml/2006/main">
              <a:rPr lang="en" altLang="pt-PT" dirty="0">
                <a:solidFill>
                  <a:schemeClr val="bg1"/>
                </a:solidFill>
                <a:latin typeface="Arial" panose="020B0604020202020204" pitchFamily="34" charset="0"/>
              </a:rPr>
              <a:t>Writing and Reading Data Files</a:t>
            </a:r>
          </a:p>
        </p:txBody>
      </p:sp>
      <p:pic>
        <p:nvPicPr>
          <p:cNvPr id="5128" name="Imagem 16">
            <a:extLst>
              <a:ext uri="{FF2B5EF4-FFF2-40B4-BE49-F238E27FC236}">
                <a16:creationId xmlns:a16="http://schemas.microsoft.com/office/drawing/2014/main" id="{4DE4F884-E356-406C-B631-FEED9FD28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28772" r="18707" b="46667"/>
          <a:stretch>
            <a:fillRect/>
          </a:stretch>
        </p:blipFill>
        <p:spPr bwMode="auto">
          <a:xfrm>
            <a:off x="1603375" y="4835525"/>
            <a:ext cx="21240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xmlns:a="http://schemas.openxmlformats.org/drawingml/2006/main" algn="ctr" eaLnBrk="1" hangingPunct="1"/>
            <a:r xmlns:a="http://schemas.openxmlformats.org/drawingml/2006/main"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Read JSON (to a dictionary)</a:t>
            </a:r>
            <a:endParaRPr xmlns:a="http://schemas.openxmlformats.org/drawingml/2006/main"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10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 xmlns:a="http://schemas.openxmlformats.org/drawingml/2006/main"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xmlns:a="http://schemas.openxmlformats.org/drawingml/2006/main"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415877-AEDA-A252-D432-09E8CB739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63" y="1047623"/>
            <a:ext cx="5395428" cy="2933954"/>
          </a:xfrm>
          <a:prstGeom prst="rect">
            <a:avLst/>
          </a:prstGeom>
        </p:spPr>
      </p:pic>
      <p:pic>
        <p:nvPicPr>
          <p:cNvPr id="6" name="Picture 5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6B055BF-5430-37B0-4792-3F6A214D33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163" y="4367212"/>
            <a:ext cx="5114925" cy="1581150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3A1E7641-FC64-3877-312C-7F8D0C55FE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5445" y="3238653"/>
            <a:ext cx="4033217" cy="270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770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xmlns:a="http://schemas.openxmlformats.org/drawingml/2006/main" algn="ctr" eaLnBrk="1" hangingPunct="1"/>
            <a:r xmlns:a="http://schemas.openxmlformats.org/drawingml/2006/main"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Write JSON (from a dictionary)</a:t>
            </a:r>
            <a:endParaRPr xmlns:a="http://schemas.openxmlformats.org/drawingml/2006/main"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11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 xmlns:a="http://schemas.openxmlformats.org/drawingml/2006/main"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xmlns:a="http://schemas.openxmlformats.org/drawingml/2006/main"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A picture containing text&#10;&#10;Description automatically generated">
            <a:extLst>
              <a:ext uri="{FF2B5EF4-FFF2-40B4-BE49-F238E27FC236}">
                <a16:creationId xmlns:a16="http://schemas.microsoft.com/office/drawing/2014/main" id="{060F7A0A-35E5-4A28-1EB2-F152A8F78D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63" y="1068029"/>
            <a:ext cx="3667125" cy="1752600"/>
          </a:xfrm>
          <a:prstGeom prst="rect">
            <a:avLst/>
          </a:prstGeom>
        </p:spPr>
      </p:pic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5211B923-789A-5CCF-FA8C-9417B80486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163" y="5152088"/>
            <a:ext cx="6238875" cy="1047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0912AA-09B3-ACB5-02E0-A5D232DDA1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0596" y="1136000"/>
            <a:ext cx="5387807" cy="4016088"/>
          </a:xfrm>
          <a:prstGeom prst="rect">
            <a:avLst/>
          </a:prstGeom>
        </p:spPr>
      </p:pic>
      <p:sp>
        <p:nvSpPr>
          <p:cNvPr id="10" name="CaixaDeTexto 10">
            <a:extLst>
              <a:ext uri="{FF2B5EF4-FFF2-40B4-BE49-F238E27FC236}">
                <a16:creationId xmlns:a16="http://schemas.microsoft.com/office/drawing/2014/main" id="{B5B038D2-36AF-A350-3092-954A3CDCDF6B}"/>
              </a:ext>
            </a:extLst>
          </p:cNvPr>
          <p:cNvSpPr txBox="1"/>
          <p:nvPr/>
        </p:nvSpPr>
        <p:spPr>
          <a:xfrm>
            <a:off x="414422" y="4820655"/>
            <a:ext cx="8892541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>
              <a:lnSpc>
                <a:spcPct val="150000"/>
              </a:lnSpc>
              <a:defRPr/>
            </a:pPr>
            <a:r xmlns:a="http://schemas.openxmlformats.org/drawingml/2006/main">
              <a:rPr lang="en" sz="1200" b="0" dirty="0">
                <a:latin typeface="+mj-lt"/>
                <a:ea typeface="Cambria Math" panose="02040503050406030204" pitchFamily="18" charset="0"/>
              </a:rPr>
              <a:t>After reading:</a:t>
            </a:r>
          </a:p>
        </p:txBody>
      </p:sp>
    </p:spTree>
    <p:extLst>
      <p:ext uri="{BB962C8B-B14F-4D97-AF65-F5344CB8AC3E}">
        <p14:creationId xmlns:p14="http://schemas.microsoft.com/office/powerpoint/2010/main" val="3109179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xmlns:a="http://schemas.openxmlformats.org/drawingml/2006/main" algn="ctr" eaLnBrk="1" hangingPunct="1"/>
            <a:r xmlns:a="http://schemas.openxmlformats.org/drawingml/2006/main"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Read XML (to a dictionary)</a:t>
            </a:r>
            <a:endParaRPr xmlns:a="http://schemas.openxmlformats.org/drawingml/2006/main"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12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 xmlns:a="http://schemas.openxmlformats.org/drawingml/2006/main"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xmlns:a="http://schemas.openxmlformats.org/drawingml/2006/main"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2897BEE-0FD7-F29E-61FA-203D58847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63" y="1021456"/>
            <a:ext cx="5303980" cy="265199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816D7B0-3C44-E42A-8D6A-F765030590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163" y="4195762"/>
            <a:ext cx="5114925" cy="1752600"/>
          </a:xfrm>
          <a:prstGeom prst="rect">
            <a:avLst/>
          </a:prstGeom>
        </p:spPr>
      </p:pic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3BE07750-C739-7753-C7A9-99E8C11928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6533" y="2517058"/>
            <a:ext cx="3904587" cy="343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663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xmlns:a="http://schemas.openxmlformats.org/drawingml/2006/main" algn="ctr" eaLnBrk="1" hangingPunct="1"/>
            <a:r xmlns:a="http://schemas.openxmlformats.org/drawingml/2006/main"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Write XML (from a dictionary)</a:t>
            </a:r>
            <a:endParaRPr xmlns:a="http://schemas.openxmlformats.org/drawingml/2006/main"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13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 xmlns:a="http://schemas.openxmlformats.org/drawingml/2006/main"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xmlns:a="http://schemas.openxmlformats.org/drawingml/2006/main"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A picture containing text&#10;&#10;Description automatically generated">
            <a:extLst>
              <a:ext uri="{FF2B5EF4-FFF2-40B4-BE49-F238E27FC236}">
                <a16:creationId xmlns:a16="http://schemas.microsoft.com/office/drawing/2014/main" id="{9FBD6B7F-C3D6-CB82-F830-4283977BB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63" y="1068029"/>
            <a:ext cx="3667125" cy="1752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87C1AE-EDD2-A763-5C1F-969C842E69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9088" y="1702726"/>
            <a:ext cx="3747867" cy="3452548"/>
          </a:xfrm>
          <a:prstGeom prst="rect">
            <a:avLst/>
          </a:prstGeom>
        </p:spPr>
      </p:pic>
      <p:pic>
        <p:nvPicPr>
          <p:cNvPr id="9" name="Picture 8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429EB59F-9DB1-2E32-E74C-DCBC6B03D9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163" y="4266937"/>
            <a:ext cx="5114925" cy="1752600"/>
          </a:xfrm>
          <a:prstGeom prst="rect">
            <a:avLst/>
          </a:prstGeom>
        </p:spPr>
      </p:pic>
      <p:sp>
        <p:nvSpPr>
          <p:cNvPr id="10" name="CaixaDeTexto 10">
            <a:extLst>
              <a:ext uri="{FF2B5EF4-FFF2-40B4-BE49-F238E27FC236}">
                <a16:creationId xmlns:a16="http://schemas.microsoft.com/office/drawing/2014/main" id="{D086FE31-30B2-9255-CA0C-C72CBA5189AF}"/>
              </a:ext>
            </a:extLst>
          </p:cNvPr>
          <p:cNvSpPr txBox="1"/>
          <p:nvPr/>
        </p:nvSpPr>
        <p:spPr>
          <a:xfrm>
            <a:off x="284163" y="3931781"/>
            <a:ext cx="8892541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>
              <a:lnSpc>
                <a:spcPct val="150000"/>
              </a:lnSpc>
              <a:defRPr/>
            </a:pPr>
            <a:r xmlns:a="http://schemas.openxmlformats.org/drawingml/2006/main">
              <a:rPr lang="en" sz="1200" b="0" dirty="0">
                <a:latin typeface="+mj-lt"/>
                <a:ea typeface="Cambria Math" panose="02040503050406030204" pitchFamily="18" charset="0"/>
              </a:rPr>
              <a:t>After reading:</a:t>
            </a:r>
          </a:p>
        </p:txBody>
      </p:sp>
    </p:spTree>
    <p:extLst>
      <p:ext uri="{BB962C8B-B14F-4D97-AF65-F5344CB8AC3E}">
        <p14:creationId xmlns:p14="http://schemas.microsoft.com/office/powerpoint/2010/main" val="1087909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xmlns:a="http://schemas.openxmlformats.org/drawingml/2006/main" algn="ctr" eaLnBrk="1" hangingPunct="1"/>
            <a:r xmlns:a="http://schemas.openxmlformats.org/drawingml/2006/main"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Read Web Pages</a:t>
            </a:r>
            <a:endParaRPr xmlns:a="http://schemas.openxmlformats.org/drawingml/2006/main"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14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 xmlns:a="http://schemas.openxmlformats.org/drawingml/2006/main"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xmlns:a="http://schemas.openxmlformats.org/drawingml/2006/main"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9B00F28-EF60-1C66-7D80-7221CA001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131" y="2862263"/>
            <a:ext cx="3743325" cy="3352800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C7F4AF2-7714-B76E-7B5A-3D1D243C8A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1710" y="1016794"/>
            <a:ext cx="4953000" cy="1752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8F7ABD-DC0C-7304-AB46-CAD55E6964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431" y="1059777"/>
            <a:ext cx="2692569" cy="1851663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9E7DBA1B-E29A-AB93-76CA-FD0FBFF9B2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7635" y="2398713"/>
            <a:ext cx="326707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678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Picture 2">
            <a:extLst>
              <a:ext uri="{FF2B5EF4-FFF2-40B4-BE49-F238E27FC236}">
                <a16:creationId xmlns:a16="http://schemas.microsoft.com/office/drawing/2014/main" id="{0C8AB257-EA77-4361-9281-78F99D1F02DE}"/>
              </a:ext>
            </a:extLst>
          </p:cNvPr>
          <p:cNvSpPr>
            <a:spLocks noChangeAspect="1"/>
          </p:cNvSpPr>
          <p:nvPr/>
        </p:nvSpPr>
        <p:spPr bwMode="auto">
          <a:xfrm>
            <a:off x="0" y="0"/>
            <a:ext cx="9899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pt-PT" altLang="pt-PT" sz="1800"/>
          </a:p>
        </p:txBody>
      </p:sp>
      <p:sp>
        <p:nvSpPr>
          <p:cNvPr id="103427" name="Slide Number Placeholder 2">
            <a:extLst>
              <a:ext uri="{FF2B5EF4-FFF2-40B4-BE49-F238E27FC236}">
                <a16:creationId xmlns:a16="http://schemas.microsoft.com/office/drawing/2014/main" id="{778F449F-E0DF-42A8-A91C-DB5E57B49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44125008-B641-42F1-B444-F7B90AE504F7}" type="slidenum">
              <a:rPr lang="pt-PT" altLang="pt-PT" sz="1200" smtClean="0">
                <a:solidFill>
                  <a:srgbClr val="A6A6A6"/>
                </a:solidFill>
              </a:rPr>
              <a:pPr/>
              <a:t>15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pic>
        <p:nvPicPr>
          <p:cNvPr id="103428" name="Imagem 6">
            <a:extLst>
              <a:ext uri="{FF2B5EF4-FFF2-40B4-BE49-F238E27FC236}">
                <a16:creationId xmlns:a16="http://schemas.microsoft.com/office/drawing/2014/main" id="{012A4E6B-3640-4B8E-A24C-D475CF639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45" t="61243" r="34962" b="18871"/>
          <a:stretch>
            <a:fillRect/>
          </a:stretch>
        </p:blipFill>
        <p:spPr bwMode="auto">
          <a:xfrm>
            <a:off x="3500438" y="2352675"/>
            <a:ext cx="2903537" cy="277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29" name="Retângulo 7">
            <a:extLst>
              <a:ext uri="{FF2B5EF4-FFF2-40B4-BE49-F238E27FC236}">
                <a16:creationId xmlns:a16="http://schemas.microsoft.com/office/drawing/2014/main" id="{8CAA9ADE-A97C-4367-A51C-E6B108FA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 xmlns:a="http://schemas.openxmlformats.org/drawingml/2006/main"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xmlns:a="http://schemas.openxmlformats.org/drawingml/2006/main"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5">
            <a:extLst>
              <a:ext uri="{FF2B5EF4-FFF2-40B4-BE49-F238E27FC236}">
                <a16:creationId xmlns:a16="http://schemas.microsoft.com/office/drawing/2014/main" id="{6741D128-5454-4773-9704-DD396E449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1139" y="1066205"/>
            <a:ext cx="7924799" cy="294933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xmlns:a="http://schemas.openxmlformats.org/drawingml/2006/main" eaLnBrk="1" hangingPunct="1">
              <a:defRPr/>
            </a:pPr>
            <a:r xmlns:a="http://schemas.openxmlformats.org/drawingml/2006/main"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CONTENT</a:t>
            </a:r>
          </a:p>
          <a:p>
            <a:pPr eaLnBrk="1" hangingPunct="1">
              <a:defRPr/>
            </a:pPr>
            <a:endParaRPr lang="en-US" altLang="pt-PT" sz="1800" b="1" dirty="0">
              <a:solidFill>
                <a:srgbClr val="60BDE0"/>
              </a:solidFill>
              <a:latin typeface="Arial" panose="020B0604020202020204" pitchFamily="34" charset="0"/>
            </a:endParaRPr>
          </a:p>
          <a:p>
            <a:pPr xmlns:a="http://schemas.openxmlformats.org/drawingml/2006/main"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 xmlns:a="http://schemas.openxmlformats.org/drawingml/2006/main">
              <a:rPr lang="en" altLang="pt-PT" sz="1400" dirty="0">
                <a:latin typeface="Arial" panose="020B0604020202020204" pitchFamily="34" charset="0"/>
              </a:rPr>
              <a:t>file system</a:t>
            </a:r>
          </a:p>
          <a:p>
            <a:pPr xmlns:a="http://schemas.openxmlformats.org/drawingml/2006/main"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 xmlns:a="http://schemas.openxmlformats.org/drawingml/2006/main">
              <a:rPr lang="en" altLang="pt-PT" sz="1400" dirty="0">
                <a:latin typeface="Arial" panose="020B0604020202020204" pitchFamily="34" charset="0"/>
              </a:rPr>
              <a:t>open/close files</a:t>
            </a:r>
          </a:p>
          <a:p>
            <a:pPr xmlns:a="http://schemas.openxmlformats.org/drawingml/2006/main"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 xmlns:a="http://schemas.openxmlformats.org/drawingml/2006/main">
              <a:rPr lang="en" altLang="pt-PT" sz="1400" dirty="0">
                <a:latin typeface="Arial" panose="020B0604020202020204" pitchFamily="34" charset="0"/>
              </a:rPr>
              <a:t>file reading</a:t>
            </a:r>
          </a:p>
          <a:p>
            <a:pPr xmlns:a="http://schemas.openxmlformats.org/drawingml/2006/main"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 xmlns:a="http://schemas.openxmlformats.org/drawingml/2006/main">
              <a:rPr lang="en" altLang="pt-PT" sz="1400" dirty="0">
                <a:latin typeface="Arial" panose="020B0604020202020204" pitchFamily="34" charset="0"/>
              </a:rPr>
              <a:t>file writing</a:t>
            </a:r>
          </a:p>
          <a:p>
            <a:pPr xmlns:a="http://schemas.openxmlformats.org/drawingml/2006/main"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 xmlns:a="http://schemas.openxmlformats.org/drawingml/2006/main">
              <a:rPr lang="en" altLang="pt-PT" sz="1400" dirty="0">
                <a:latin typeface="Arial" panose="020B0604020202020204" pitchFamily="34" charset="0"/>
              </a:rPr>
              <a:t>Special file types</a:t>
            </a:r>
          </a:p>
          <a:p>
            <a:pPr xmlns:a="http://schemas.openxmlformats.org/drawingml/2006/main" marL="1085850" lvl="1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 xmlns:a="http://schemas.openxmlformats.org/drawingml/2006/main">
              <a:rPr lang="en" altLang="pt-PT" sz="1400" dirty="0">
                <a:latin typeface="Arial" panose="020B0604020202020204" pitchFamily="34" charset="0"/>
              </a:rPr>
              <a:t>Read/Write CSV</a:t>
            </a:r>
          </a:p>
          <a:p>
            <a:pPr xmlns:a="http://schemas.openxmlformats.org/drawingml/2006/main" marL="1085850" lvl="1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 xmlns:a="http://schemas.openxmlformats.org/drawingml/2006/main">
              <a:rPr lang="en" altLang="pt-PT" sz="1400" dirty="0">
                <a:latin typeface="Arial" panose="020B0604020202020204" pitchFamily="34" charset="0"/>
              </a:rPr>
              <a:t>Read/Write JSON</a:t>
            </a:r>
          </a:p>
          <a:p>
            <a:pPr xmlns:a="http://schemas.openxmlformats.org/drawingml/2006/main" marL="1085850" lvl="1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 xmlns:a="http://schemas.openxmlformats.org/drawingml/2006/main">
              <a:rPr lang="en" altLang="pt-PT" sz="1400" dirty="0">
                <a:latin typeface="Arial" panose="020B0604020202020204" pitchFamily="34" charset="0"/>
              </a:rPr>
              <a:t>Read/Write XML</a:t>
            </a:r>
          </a:p>
          <a:p>
            <a:pPr xmlns:a="http://schemas.openxmlformats.org/drawingml/2006/main"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 xmlns:a="http://schemas.openxmlformats.org/drawingml/2006/main">
              <a:rPr lang="en" altLang="pt-PT" sz="1400" dirty="0">
                <a:latin typeface="Arial" panose="020B0604020202020204" pitchFamily="34" charset="0"/>
              </a:rPr>
              <a:t>Read Web Pages</a:t>
            </a:r>
          </a:p>
        </p:txBody>
      </p:sp>
      <p:sp>
        <p:nvSpPr>
          <p:cNvPr id="7171" name="Slide Number Placeholder 2">
            <a:extLst>
              <a:ext uri="{FF2B5EF4-FFF2-40B4-BE49-F238E27FC236}">
                <a16:creationId xmlns:a16="http://schemas.microsoft.com/office/drawing/2014/main" id="{18799C81-6B2B-4097-8D11-7802695234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7FCCC79F-FEE3-4DDC-A54D-C50A3B58E49B}" type="slidenum">
              <a:rPr lang="pt-PT" altLang="pt-PT" sz="1200" smtClean="0">
                <a:solidFill>
                  <a:srgbClr val="A6A6A6"/>
                </a:solidFill>
              </a:rPr>
              <a:pPr/>
              <a:t>2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7172" name="Retângulo 7">
            <a:extLst>
              <a:ext uri="{FF2B5EF4-FFF2-40B4-BE49-F238E27FC236}">
                <a16:creationId xmlns:a16="http://schemas.microsoft.com/office/drawing/2014/main" id="{C72A80C9-D3C5-407F-8418-1751B57E3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 xmlns:a="http://schemas.openxmlformats.org/drawingml/2006/main"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xmlns:a="http://schemas.openxmlformats.org/drawingml/2006/main"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7173" name="Imagem 8">
            <a:extLst>
              <a:ext uri="{FF2B5EF4-FFF2-40B4-BE49-F238E27FC236}">
                <a16:creationId xmlns:a16="http://schemas.microsoft.com/office/drawing/2014/main" id="{4EB65463-B283-4E20-BBE3-4278A4DFD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xmlns:a="http://schemas.openxmlformats.org/drawingml/2006/main" algn="ctr" eaLnBrk="1" hangingPunct="1"/>
            <a:r xmlns:a="http://schemas.openxmlformats.org/drawingml/2006/main"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file system</a:t>
            </a:r>
            <a:endParaRPr xmlns:a="http://schemas.openxmlformats.org/drawingml/2006/main"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3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 xmlns:a="http://schemas.openxmlformats.org/drawingml/2006/main"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xmlns:a="http://schemas.openxmlformats.org/drawingml/2006/main"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3869895" cy="42131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dirty="0">
                <a:latin typeface="+mj-lt"/>
              </a:rPr>
              <a:t>identified by names</a:t>
            </a:r>
          </a:p>
          <a:p>
            <a:pPr xmlns:a="http://schemas.openxmlformats.org/drawingml/2006/main"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dirty="0">
                <a:latin typeface="+mj-lt"/>
              </a:rPr>
              <a:t>Eg: </a:t>
            </a:r>
            <a:r xmlns:a="http://schemas.openxmlformats.org/drawingml/2006/main">
              <a:rPr lang="en" sz="1200" b="1" dirty="0">
                <a:latin typeface="+mj-lt"/>
              </a:rPr>
              <a:t>car.png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dirty="0">
              <a:latin typeface="+mj-lt"/>
            </a:endParaRPr>
          </a:p>
          <a:p>
            <a:pPr xmlns:a="http://schemas.openxmlformats.org/drawingml/2006/main"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b="0" dirty="0">
                <a:latin typeface="+mj-lt"/>
                <a:ea typeface="Cambria Math" panose="02040503050406030204" pitchFamily="18" charset="0"/>
              </a:rPr>
              <a:t>Organized hierarchically in folders</a:t>
            </a:r>
          </a:p>
          <a:p>
            <a:pPr xmlns:a="http://schemas.openxmlformats.org/drawingml/2006/main"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b="0" dirty="0">
                <a:latin typeface="+mj-lt"/>
                <a:ea typeface="Cambria Math" panose="02040503050406030204" pitchFamily="18" charset="0"/>
              </a:rPr>
              <a:t>Ex (Windows): </a:t>
            </a:r>
            <a:r xmlns:a="http://schemas.openxmlformats.org/drawingml/2006/main">
              <a:rPr lang="en" sz="1200" b="1" dirty="0">
                <a:latin typeface="+mj-lt"/>
                <a:ea typeface="Cambria Math" panose="02040503050406030204" pitchFamily="18" charset="0"/>
              </a:rPr>
              <a:t>C:/ </a:t>
            </a:r>
            <a:r xmlns:a="http://schemas.openxmlformats.org/drawingml/2006/main">
              <a:rPr lang="en" sz="1200" b="1" dirty="0" err="1">
                <a:latin typeface="+mj-lt"/>
                <a:ea typeface="Cambria Math" panose="02040503050406030204" pitchFamily="18" charset="0"/>
              </a:rPr>
              <a:t>photo </a:t>
            </a:r>
            <a:r xmlns:a="http://schemas.openxmlformats.org/drawingml/2006/main">
              <a:rPr lang="en" sz="1200" b="1" dirty="0">
                <a:latin typeface="+mj-lt"/>
                <a:ea typeface="Cambria Math" panose="02040503050406030204" pitchFamily="18" charset="0"/>
              </a:rPr>
              <a:t>/car.png</a:t>
            </a:r>
          </a:p>
          <a:p>
            <a:pPr xmlns:a="http://schemas.openxmlformats.org/drawingml/2006/main"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dirty="0">
                <a:latin typeface="+mj-lt"/>
                <a:ea typeface="Cambria Math" panose="02040503050406030204" pitchFamily="18" charset="0"/>
              </a:rPr>
              <a:t>Ex (Linux): </a:t>
            </a:r>
            <a:r xmlns:a="http://schemas.openxmlformats.org/drawingml/2006/main">
              <a:rPr lang="en" sz="1200" b="1" dirty="0">
                <a:latin typeface="+mj-lt"/>
                <a:ea typeface="Cambria Math" panose="02040503050406030204" pitchFamily="18" charset="0"/>
              </a:rPr>
              <a:t>/ </a:t>
            </a:r>
            <a:r xmlns:a="http://schemas.openxmlformats.org/drawingml/2006/main">
              <a:rPr lang="en" sz="1200" b="1" dirty="0" err="1">
                <a:latin typeface="+mj-lt"/>
                <a:ea typeface="Cambria Math" panose="02040503050406030204" pitchFamily="18" charset="0"/>
              </a:rPr>
              <a:t>photo </a:t>
            </a:r>
            <a:r xmlns:a="http://schemas.openxmlformats.org/drawingml/2006/main">
              <a:rPr lang="en" sz="1200" b="1" dirty="0">
                <a:latin typeface="+mj-lt"/>
                <a:ea typeface="Cambria Math" panose="02040503050406030204" pitchFamily="18" charset="0"/>
              </a:rPr>
              <a:t>/car.png</a:t>
            </a:r>
          </a:p>
          <a:p>
            <a:pPr>
              <a:lnSpc>
                <a:spcPct val="150000"/>
              </a:lnSpc>
              <a:defRPr/>
            </a:pPr>
            <a:endParaRPr lang="pt-PT" sz="1200" b="1" dirty="0">
              <a:latin typeface="+mj-lt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  <a:defRPr/>
            </a:pPr>
            <a:endParaRPr lang="pt-PT" sz="1200" b="1" dirty="0">
              <a:latin typeface="+mj-lt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  <a:defRPr/>
            </a:pPr>
            <a:endParaRPr lang="pt-PT" sz="1200" b="1" dirty="0">
              <a:latin typeface="+mj-lt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  <a:defRPr/>
            </a:pPr>
            <a:endParaRPr lang="pt-PT" sz="1200" b="1" dirty="0">
              <a:latin typeface="+mj-lt"/>
              <a:ea typeface="Cambria Math" panose="02040503050406030204" pitchFamily="18" charset="0"/>
            </a:endParaRPr>
          </a:p>
          <a:p>
            <a:pPr xmlns:a="http://schemas.openxmlformats.org/drawingml/2006/main">
              <a:lnSpc>
                <a:spcPct val="150000"/>
              </a:lnSpc>
              <a:defRPr/>
            </a:pPr>
            <a:r xmlns:a="http://schemas.openxmlformats.org/drawingml/2006/main">
              <a:rPr lang="en" sz="1200" dirty="0">
                <a:latin typeface="+mj-lt"/>
                <a:ea typeface="Cambria Math" panose="02040503050406030204" pitchFamily="18" charset="0"/>
              </a:rPr>
              <a:t>What would be the path to the </a:t>
            </a:r>
            <a:r xmlns:a="http://schemas.openxmlformats.org/drawingml/2006/main">
              <a:rPr lang="en" sz="1200" b="1" dirty="0">
                <a:latin typeface="+mj-lt"/>
                <a:ea typeface="Cambria Math" panose="02040503050406030204" pitchFamily="18" charset="0"/>
              </a:rPr>
              <a:t>notes.txt file?</a:t>
            </a:r>
          </a:p>
          <a:p>
            <a:pPr xmlns:a="http://schemas.openxmlformats.org/drawingml/2006/main"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dirty="0">
                <a:latin typeface="+mj-lt"/>
                <a:ea typeface="Cambria Math" panose="02040503050406030204" pitchFamily="18" charset="0"/>
              </a:rPr>
              <a:t>Windows</a:t>
            </a:r>
          </a:p>
          <a:p>
            <a:pPr xmlns:a="http://schemas.openxmlformats.org/drawingml/2006/main"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dirty="0">
                <a:latin typeface="+mj-lt"/>
                <a:ea typeface="Cambria Math" panose="02040503050406030204" pitchFamily="18" charset="0"/>
              </a:rPr>
              <a:t>Linux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dirty="0">
              <a:latin typeface="+mj-lt"/>
              <a:ea typeface="Cambria Math" panose="020405030504060302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5163E59-F90E-D23C-B89E-69D96BB3D1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544" y="1843395"/>
            <a:ext cx="4837439" cy="317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06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xmlns:a="http://schemas.openxmlformats.org/drawingml/2006/main" algn="ctr" eaLnBrk="1" hangingPunct="1"/>
            <a:r xmlns:a="http://schemas.openxmlformats.org/drawingml/2006/main"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open/close files</a:t>
            </a:r>
            <a:endParaRPr xmlns:a="http://schemas.openxmlformats.org/drawingml/2006/main"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4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 xmlns:a="http://schemas.openxmlformats.org/drawingml/2006/main"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xmlns:a="http://schemas.openxmlformats.org/drawingml/2006/main"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2551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dirty="0">
                <a:latin typeface="+mj-lt"/>
                <a:ea typeface="Cambria Math" panose="02040503050406030204" pitchFamily="18" charset="0"/>
              </a:rPr>
              <a:t>In Python, files can be opened ( </a:t>
            </a:r>
            <a:r xmlns:a="http://schemas.openxmlformats.org/drawingml/2006/main">
              <a:rPr lang="en" sz="1200" dirty="0">
                <a:latin typeface="Consolas" panose="020B0609020204030204" pitchFamily="49" charset="0"/>
                <a:ea typeface="Cambria Math" panose="02040503050406030204" pitchFamily="18" charset="0"/>
              </a:rPr>
              <a:t>open </a:t>
            </a:r>
            <a:r xmlns:a="http://schemas.openxmlformats.org/drawingml/2006/main">
              <a:rPr lang="en" sz="1200" dirty="0">
                <a:latin typeface="+mj-lt"/>
                <a:ea typeface="Cambria Math" panose="02040503050406030204" pitchFamily="18" charset="0"/>
              </a:rPr>
              <a:t>) in several ways:</a:t>
            </a:r>
          </a:p>
          <a:p>
            <a:pPr xmlns:a="http://schemas.openxmlformats.org/drawingml/2006/main"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dirty="0">
                <a:latin typeface="+mj-lt"/>
                <a:ea typeface="Cambria Math" panose="02040503050406030204" pitchFamily="18" charset="0"/>
              </a:rPr>
              <a:t>r: read</a:t>
            </a:r>
          </a:p>
          <a:p>
            <a:pPr xmlns:a="http://schemas.openxmlformats.org/drawingml/2006/main"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dirty="0">
                <a:latin typeface="+mj-lt"/>
                <a:ea typeface="Cambria Math" panose="02040503050406030204" pitchFamily="18" charset="0"/>
              </a:rPr>
              <a:t>w: write</a:t>
            </a:r>
          </a:p>
          <a:p>
            <a:pPr xmlns:a="http://schemas.openxmlformats.org/drawingml/2006/main"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dirty="0">
                <a:latin typeface="+mj-lt"/>
                <a:ea typeface="Cambria Math" panose="02040503050406030204" pitchFamily="18" charset="0"/>
              </a:rPr>
              <a:t>a: add</a:t>
            </a:r>
          </a:p>
          <a:p>
            <a:pPr xmlns:a="http://schemas.openxmlformats.org/drawingml/2006/main"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dirty="0">
                <a:latin typeface="+mj-lt"/>
                <a:ea typeface="Cambria Math" panose="02040503050406030204" pitchFamily="18" charset="0"/>
              </a:rPr>
              <a:t>x: create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dirty="0">
              <a:latin typeface="+mj-lt"/>
              <a:ea typeface="Cambria Math" panose="02040503050406030204" pitchFamily="18" charset="0"/>
            </a:endParaRPr>
          </a:p>
          <a:p>
            <a:pPr xmlns:a="http://schemas.openxmlformats.org/drawingml/2006/main"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dirty="0">
                <a:latin typeface="+mj-lt"/>
                <a:ea typeface="Cambria Math" panose="02040503050406030204" pitchFamily="18" charset="0"/>
              </a:rPr>
              <a:t>At the end of use they must be closed ( </a:t>
            </a:r>
            <a:r xmlns:a="http://schemas.openxmlformats.org/drawingml/2006/main">
              <a:rPr lang="en" sz="1200" dirty="0" err="1">
                <a:latin typeface="Consolas" panose="020B0609020204030204" pitchFamily="49" charset="0"/>
                <a:ea typeface="Cambria Math" panose="02040503050406030204" pitchFamily="18" charset="0"/>
              </a:rPr>
              <a:t>close </a:t>
            </a:r>
            <a:r xmlns:a="http://schemas.openxmlformats.org/drawingml/2006/main">
              <a:rPr lang="en" sz="1200" dirty="0">
                <a:latin typeface="+mj-lt"/>
                <a:ea typeface="Cambria Math" panose="02040503050406030204" pitchFamily="18" charset="0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b="0" dirty="0">
              <a:latin typeface="+mj-lt"/>
              <a:ea typeface="Cambria Math" panose="02040503050406030204" pitchFamily="18" charset="0"/>
            </a:endParaRPr>
          </a:p>
          <a:p>
            <a:pPr xmlns:a="http://schemas.openxmlformats.org/drawingml/2006/main"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dirty="0">
                <a:latin typeface="+mj-lt"/>
                <a:ea typeface="Cambria Math" panose="02040503050406030204" pitchFamily="18" charset="0"/>
              </a:rPr>
              <a:t>Example: Open file.txt in read mode and print the file name:</a:t>
            </a:r>
            <a:endParaRPr xmlns:a="http://schemas.openxmlformats.org/drawingml/2006/main"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8996774-AF7E-9D3E-123D-9FC5BDF84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9" y="4059970"/>
            <a:ext cx="3019425" cy="1047750"/>
          </a:xfrm>
          <a:prstGeom prst="rect">
            <a:avLst/>
          </a:prstGeom>
        </p:spPr>
      </p:pic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D91D2C9-1427-DC02-42E2-EBDBC7019B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3434" y="4059970"/>
            <a:ext cx="35814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374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xmlns:a="http://schemas.openxmlformats.org/drawingml/2006/main" algn="ctr" eaLnBrk="1" hangingPunct="1"/>
            <a:r xmlns:a="http://schemas.openxmlformats.org/drawingml/2006/main"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file reading</a:t>
            </a:r>
            <a:endParaRPr xmlns:a="http://schemas.openxmlformats.org/drawingml/2006/main"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5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 xmlns:a="http://schemas.openxmlformats.org/drawingml/2006/main"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xmlns:a="http://schemas.openxmlformats.org/drawingml/2006/main"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2F9102B2-44D5-3C74-623D-C421E89E3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9" y="1871017"/>
            <a:ext cx="6400800" cy="1400175"/>
          </a:xfrm>
          <a:prstGeom prst="rect">
            <a:avLst/>
          </a:prstGeom>
        </p:spPr>
      </p:pic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9EF3FDF-579D-B92A-C069-95E29B4537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49" y="3692473"/>
            <a:ext cx="45529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45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xmlns:a="http://schemas.openxmlformats.org/drawingml/2006/main" algn="ctr" eaLnBrk="1" hangingPunct="1"/>
            <a:r xmlns:a="http://schemas.openxmlformats.org/drawingml/2006/main"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file writing</a:t>
            </a:r>
            <a:endParaRPr xmlns:a="http://schemas.openxmlformats.org/drawingml/2006/main"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6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 xmlns:a="http://schemas.openxmlformats.org/drawingml/2006/main"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xmlns:a="http://schemas.openxmlformats.org/drawingml/2006/main"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dirty="0">
                <a:latin typeface="+mj-lt"/>
              </a:rPr>
              <a:t>Open a file and write a </a:t>
            </a:r>
            <a:r xmlns:a="http://schemas.openxmlformats.org/drawingml/2006/main">
              <a:rPr lang="en" sz="1200" dirty="0" err="1">
                <a:latin typeface="+mj-lt"/>
              </a:rPr>
              <a:t>string </a:t>
            </a:r>
            <a:r xmlns:a="http://schemas.openxmlformats.org/drawingml/2006/main">
              <a:rPr lang="en" sz="1200" dirty="0">
                <a:latin typeface="+mj-lt"/>
              </a:rPr>
              <a:t>(overrides if existing)</a:t>
            </a:r>
            <a:endParaRPr xmlns:a="http://schemas.openxmlformats.org/drawingml/2006/main"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B2EDA75-1FA0-8F06-1744-C05E5DE0D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9" y="1648566"/>
            <a:ext cx="3505200" cy="866775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A4C4A24-DADF-4959-6731-D367BD1873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49" y="3141662"/>
            <a:ext cx="3505200" cy="1047750"/>
          </a:xfrm>
          <a:prstGeom prst="rect">
            <a:avLst/>
          </a:prstGeom>
        </p:spPr>
      </p:pic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DF81451F-B9DA-2411-8B59-44328D6BE4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47" y="4817864"/>
            <a:ext cx="3905250" cy="866775"/>
          </a:xfrm>
          <a:prstGeom prst="rect">
            <a:avLst/>
          </a:prstGeom>
        </p:spPr>
      </p:pic>
      <p:sp>
        <p:nvSpPr>
          <p:cNvPr id="8" name="CaixaDeTexto 10">
            <a:extLst>
              <a:ext uri="{FF2B5EF4-FFF2-40B4-BE49-F238E27FC236}">
                <a16:creationId xmlns:a16="http://schemas.microsoft.com/office/drawing/2014/main" id="{76C9CD12-1266-8F90-D839-9FBF5B22D766}"/>
              </a:ext>
            </a:extLst>
          </p:cNvPr>
          <p:cNvSpPr txBox="1"/>
          <p:nvPr/>
        </p:nvSpPr>
        <p:spPr>
          <a:xfrm>
            <a:off x="628648" y="2711996"/>
            <a:ext cx="8892541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dirty="0">
                <a:latin typeface="+mj-lt"/>
              </a:rPr>
              <a:t>Open a file and add two </a:t>
            </a:r>
            <a:r xmlns:a="http://schemas.openxmlformats.org/drawingml/2006/main">
              <a:rPr lang="en" sz="1200" dirty="0" err="1">
                <a:latin typeface="+mj-lt"/>
              </a:rPr>
              <a:t>strings </a:t>
            </a:r>
            <a:r xmlns:a="http://schemas.openxmlformats.org/drawingml/2006/main">
              <a:rPr lang="en" sz="1200" dirty="0">
                <a:latin typeface="+mj-lt"/>
              </a:rPr>
              <a:t>one at a time</a:t>
            </a:r>
            <a:endParaRPr xmlns:a="http://schemas.openxmlformats.org/drawingml/2006/main" lang="pt-PT" sz="1200" b="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9" name="CaixaDeTexto 10">
            <a:extLst>
              <a:ext uri="{FF2B5EF4-FFF2-40B4-BE49-F238E27FC236}">
                <a16:creationId xmlns:a16="http://schemas.microsoft.com/office/drawing/2014/main" id="{F20D6FEC-A0D4-6A7A-67DF-F91E50D56A31}"/>
              </a:ext>
            </a:extLst>
          </p:cNvPr>
          <p:cNvSpPr txBox="1"/>
          <p:nvPr/>
        </p:nvSpPr>
        <p:spPr>
          <a:xfrm>
            <a:off x="628647" y="4384285"/>
            <a:ext cx="8892541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dirty="0">
                <a:latin typeface="+mj-lt"/>
              </a:rPr>
              <a:t>Open a file and add two lines from a list of </a:t>
            </a:r>
            <a:r xmlns:a="http://schemas.openxmlformats.org/drawingml/2006/main">
              <a:rPr lang="en" sz="1200" dirty="0" err="1">
                <a:latin typeface="+mj-lt"/>
              </a:rPr>
              <a:t>strings</a:t>
            </a:r>
            <a:endParaRPr xmlns:a="http://schemas.openxmlformats.org/drawingml/2006/main" lang="pt-PT" sz="1200" b="0" dirty="0">
              <a:latin typeface="+mj-lt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489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xmlns:a="http://schemas.openxmlformats.org/drawingml/2006/main" algn="ctr" eaLnBrk="1" hangingPunct="1"/>
            <a:r xmlns:a="http://schemas.openxmlformats.org/drawingml/2006/main"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Special file types</a:t>
            </a:r>
            <a:endParaRPr xmlns:a="http://schemas.openxmlformats.org/drawingml/2006/main"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7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 xmlns:a="http://schemas.openxmlformats.org/drawingml/2006/main"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xmlns:a="http://schemas.openxmlformats.org/drawingml/2006/main"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2551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dirty="0">
                <a:latin typeface="+mj-lt"/>
              </a:rPr>
              <a:t>Python has specific modules for processing files:</a:t>
            </a:r>
          </a:p>
          <a:p>
            <a:pPr xmlns:a="http://schemas.openxmlformats.org/drawingml/2006/main"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b="0" dirty="0">
                <a:latin typeface="+mj-lt"/>
                <a:ea typeface="Cambria Math" panose="02040503050406030204" pitchFamily="18" charset="0"/>
              </a:rPr>
              <a:t>csv</a:t>
            </a:r>
            <a:endParaRPr xmlns:a="http://schemas.openxmlformats.org/drawingml/2006/main" lang="pt-PT" sz="1200" dirty="0">
              <a:latin typeface="+mj-lt"/>
              <a:ea typeface="Cambria Math" panose="02040503050406030204" pitchFamily="18" charset="0"/>
            </a:endParaRPr>
          </a:p>
          <a:p>
            <a:pPr xmlns:a="http://schemas.openxmlformats.org/drawingml/2006/main"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b="0" dirty="0">
                <a:latin typeface="+mj-lt"/>
                <a:ea typeface="Cambria Math" panose="02040503050406030204" pitchFamily="18" charset="0"/>
              </a:rPr>
              <a:t>JSON</a:t>
            </a:r>
          </a:p>
          <a:p>
            <a:pPr xmlns:a="http://schemas.openxmlformats.org/drawingml/2006/main"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dirty="0">
                <a:latin typeface="+mj-lt"/>
                <a:ea typeface="Cambria Math" panose="02040503050406030204" pitchFamily="18" charset="0"/>
              </a:rPr>
              <a:t>XML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dirty="0">
              <a:latin typeface="+mj-lt"/>
              <a:ea typeface="Cambria Math" panose="02040503050406030204" pitchFamily="18" charset="0"/>
            </a:endParaRPr>
          </a:p>
          <a:p>
            <a:pPr xmlns:a="http://schemas.openxmlformats.org/drawingml/2006/main"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dirty="0">
                <a:latin typeface="+mj-lt"/>
                <a:ea typeface="Cambria Math" panose="02040503050406030204" pitchFamily="18" charset="0"/>
              </a:rPr>
              <a:t>… and also for processing:</a:t>
            </a:r>
          </a:p>
          <a:p>
            <a:pPr xmlns:a="http://schemas.openxmlformats.org/drawingml/2006/main"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dirty="0">
                <a:latin typeface="+mj-lt"/>
                <a:ea typeface="Cambria Math" panose="02040503050406030204" pitchFamily="18" charset="0"/>
              </a:rPr>
              <a:t>Web Pages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dirty="0">
              <a:latin typeface="+mj-lt"/>
              <a:ea typeface="Cambria Math" panose="02040503050406030204" pitchFamily="18" charset="0"/>
            </a:endParaRPr>
          </a:p>
          <a:p>
            <a:pPr xmlns:a="http://schemas.openxmlformats.org/drawingml/2006/main"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dirty="0">
                <a:latin typeface="+mj-lt"/>
                <a:ea typeface="Cambria Math" panose="02040503050406030204" pitchFamily="18" charset="0"/>
              </a:rPr>
              <a:t>… between others</a:t>
            </a:r>
            <a:endParaRPr xmlns:a="http://schemas.openxmlformats.org/drawingml/2006/main" lang="pt-PT" sz="1200" b="0" dirty="0">
              <a:latin typeface="+mj-lt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925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xmlns:a="http://schemas.openxmlformats.org/drawingml/2006/main" algn="ctr" eaLnBrk="1" hangingPunct="1"/>
            <a:r xmlns:a="http://schemas.openxmlformats.org/drawingml/2006/main"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Read CSV (to a dictionary)</a:t>
            </a:r>
            <a:endParaRPr xmlns:a="http://schemas.openxmlformats.org/drawingml/2006/main"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8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 xmlns:a="http://schemas.openxmlformats.org/drawingml/2006/main"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xmlns:a="http://schemas.openxmlformats.org/drawingml/2006/main"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0FCEDB26-0539-1318-3C01-00F8E71DA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63" y="1837045"/>
            <a:ext cx="5029200" cy="21145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A09B5CD-241A-A4C9-00E4-BE01A4BB71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163" y="1017509"/>
            <a:ext cx="7110076" cy="670618"/>
          </a:xfrm>
          <a:prstGeom prst="rect">
            <a:avLst/>
          </a:prstGeom>
        </p:spPr>
      </p:pic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793FBC87-3374-548C-C56D-540C98F0A0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9650" y="2862263"/>
            <a:ext cx="45529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96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xmlns:a="http://schemas.openxmlformats.org/drawingml/2006/main" algn="ctr" eaLnBrk="1" hangingPunct="1"/>
            <a:r xmlns:a="http://schemas.openxmlformats.org/drawingml/2006/main"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Write CSV (from a dictionary)</a:t>
            </a:r>
            <a:endParaRPr xmlns:a="http://schemas.openxmlformats.org/drawingml/2006/main"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9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 xmlns:a="http://schemas.openxmlformats.org/drawingml/2006/main"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xmlns:a="http://schemas.openxmlformats.org/drawingml/2006/main"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B56F924C-6827-4EAE-775B-030469476C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63" y="1068029"/>
            <a:ext cx="3667125" cy="1752600"/>
          </a:xfrm>
          <a:prstGeom prst="rect">
            <a:avLst/>
          </a:prstGeom>
        </p:spPr>
      </p:pic>
      <p:pic>
        <p:nvPicPr>
          <p:cNvPr id="7" name="Picture 6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282EB70D-1C5B-B366-1A40-BF611C88B7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163" y="3197507"/>
            <a:ext cx="6238875" cy="1400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1BD1AC-7CBF-95DE-18A6-49995E4914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163" y="4974560"/>
            <a:ext cx="7140559" cy="81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03195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27370</TotalTime>
  <Words>375</Words>
  <Application>Microsoft Office PowerPoint</Application>
  <PresentationFormat>Custom</PresentationFormat>
  <Paragraphs>90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Consolas</vt:lpstr>
      <vt:lpstr>Wingdings</vt:lpstr>
      <vt:lpstr>Blends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débora pinguinha</dc:creator>
  <cp:lastModifiedBy>Catarina Félix De Oliveira</cp:lastModifiedBy>
  <cp:revision>571</cp:revision>
  <cp:lastPrinted>2021-04-01T08:23:08Z</cp:lastPrinted>
  <dcterms:created xsi:type="dcterms:W3CDTF">2012-09-19T16:58:48Z</dcterms:created>
  <dcterms:modified xsi:type="dcterms:W3CDTF">2023-01-19T14:48:26Z</dcterms:modified>
</cp:coreProperties>
</file>