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82" r:id="rId4"/>
    <p:sldId id="381" r:id="rId5"/>
    <p:sldId id="383" r:id="rId6"/>
    <p:sldId id="384" r:id="rId7"/>
    <p:sldId id="385" r:id="rId8"/>
    <p:sldId id="387" r:id="rId9"/>
    <p:sldId id="388" r:id="rId10"/>
    <p:sldId id="389" r:id="rId11"/>
    <p:sldId id="390" r:id="rId12"/>
    <p:sldId id="392" r:id="rId13"/>
    <p:sldId id="393" r:id="rId14"/>
    <p:sldId id="258" r:id="rId15"/>
  </p:sldIdLst>
  <p:sldSz cx="9902825" cy="6858000"/>
  <p:notesSz cx="7104063" cy="10234613"/>
  <p:defaultTextStyle>
    <a:defPPr>
      <a:defRPr lang="en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920"/>
    <a:srgbClr val="B7601C"/>
    <a:srgbClr val="60BDE0"/>
    <a:srgbClr val="FAF3E7"/>
    <a:srgbClr val="E47823"/>
    <a:srgbClr val="F8981D"/>
    <a:srgbClr val="DEDFDD"/>
    <a:srgbClr val="CD0034"/>
    <a:srgbClr val="CB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892" autoAdjust="0"/>
  </p:normalViewPr>
  <p:slideViewPr>
    <p:cSldViewPr snapToGrid="0" snapToObjects="1">
      <p:cViewPr varScale="1">
        <p:scale>
          <a:sx n="78" d="100"/>
          <a:sy n="78" d="100"/>
        </p:scale>
        <p:origin x="1526" y="67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676A27-A2FA-4741-AB17-A206899EAA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7FF0F-4E52-43BE-A248-C6AE27BCE5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85C3120-E675-446B-856B-04A57069775D}" type="datetime1">
              <a:rPr lang="en-US" altLang="pt-PT"/>
              <a:pPr>
                <a:defRPr/>
              </a:pPr>
              <a:t>5/4/2023</a:t>
            </a:fld>
            <a:endParaRPr lang="en-US" alt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53919-BD21-4E42-AC00-5D7D8DF3E7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E8125-A912-439D-91EE-115B52DDE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5591E00-4645-40C5-A009-49C364181651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9A024C-B0E4-43AD-A254-59A346F2E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E6C2876-42E0-423B-A3DB-D2AB29CCC8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59348E81-A354-4825-9662-C20E72AC07C1}" type="datetime1">
              <a:rPr lang="en-US" altLang="pt-PT"/>
              <a:pPr>
                <a:defRPr/>
              </a:pPr>
              <a:t>5/4/2023</a:t>
            </a:fld>
            <a:endParaRPr lang="en-US" altLang="pt-P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C8CB22-9C6B-4C88-917F-4D5DE2B8EC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3878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3532766-059D-404E-ABFC-588D69CC29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D22EEFF-0320-4EB0-8AC4-AB1D6C979E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1E18DF9F-E9DF-43A9-A90B-265139CF9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3B3F489-FCC2-40B3-9416-818756FE8653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D8E86D-4D16-4AC2-BB49-DCDC65782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B6985D-D8F1-4D1D-A825-023E7F1B8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7268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703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1386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5503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6DA5C9A-E11D-45ED-B3AD-96F46F189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BF92273-32AE-478E-8504-F9068467F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33D863-BE15-4161-8A20-57CA22243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2DAA0D-FF1A-4E30-9A4A-BCBAE2BAD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696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99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5259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830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928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487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748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8DC294D-3793-4E91-BB39-978A1590FE76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2546350"/>
            <a:ext cx="769938" cy="474663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AC5A703-C4BC-41F1-A3AD-FBAB768E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3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FED039E-56B2-40F4-92FA-F5B3A76B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47CAD06-9308-485F-802C-40E42AB5F702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2968625"/>
            <a:ext cx="798512" cy="474663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DEBDCFB-17AA-4CBE-8A43-B3E59A53F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3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95B5029-7EAB-4038-9114-EAAE0DED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56184CB4-666B-4597-9CE2-26418105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912E21B-FE7A-411C-952F-F072CF38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438400"/>
            <a:ext cx="34925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54F8A83-6E82-473F-B116-618369E50EF2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42900" y="3265488"/>
            <a:ext cx="9402763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algn="ctr" eaLnBrk="1" hangingPunct="1">
              <a:defRPr/>
            </a:pPr>
            <a:endParaRPr kumimoji="1" lang="pt-PT" altLang="pt-PT" dirty="0">
              <a:latin typeface="Arial" charset="0"/>
            </a:endParaRP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1073150" y="1828800"/>
            <a:ext cx="8416925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5900" y="3886200"/>
            <a:ext cx="6931025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Marcador de Posição do Número do Diapositivo 3">
            <a:extLst>
              <a:ext uri="{FF2B5EF4-FFF2-40B4-BE49-F238E27FC236}">
                <a16:creationId xmlns:a16="http://schemas.microsoft.com/office/drawing/2014/main" id="{AF734D04-BF98-425F-8C47-1C7292A4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88720-3B32-4E92-AAF5-F50D6D96E7F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5759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27262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25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5DC929D-C711-4D86-AD6D-DFE9CEBAD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0BA6-7CCD-4114-8838-094EABA5F199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2034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C318E5-7F22-424B-B7FF-284C1E30B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FE6A-B135-4E26-885F-BEC7425E542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423367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345CDA-2630-45F8-AB83-F5D632994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B1FA6-3629-46FE-83AF-46789F488E12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127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9913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600200"/>
            <a:ext cx="4379912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3F08ACC4-A2D0-4F39-BB44-68A8308E9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CAC02-C510-4092-BB2A-E8A2EE63E737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7700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D7529658-9CDA-44B7-B338-FADECD63C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D113-EA91-49FF-8248-494400F9F86F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346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3">
            <a:extLst>
              <a:ext uri="{FF2B5EF4-FFF2-40B4-BE49-F238E27FC236}">
                <a16:creationId xmlns:a16="http://schemas.microsoft.com/office/drawing/2014/main" id="{C8F73F1E-1870-4AD1-8E00-2D6572229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EA9F-6450-426A-A228-4C2EBB59B720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9854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6CCB21BF-7A54-469F-9A04-D9D729782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3E79-B187-4DCC-94AD-84FE548144CE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1502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F48FD00B-739D-440B-AC1D-82C4D9195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EA4F8-2AC1-4AEC-8F8D-7AF0FF32A1E8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0009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3">
            <a:extLst>
              <a:ext uri="{FF2B5EF4-FFF2-40B4-BE49-F238E27FC236}">
                <a16:creationId xmlns:a16="http://schemas.microsoft.com/office/drawing/2014/main" id="{AE935434-5283-4D9F-80D8-7F6A426C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6125" y="188913"/>
            <a:ext cx="23098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E5981822-A6EF-45F5-B3CB-2CD9F9589A0D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3" r:id="rId9"/>
    <p:sldLayoutId id="2147484011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ltair-viz.github.io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gplot2.tidyverse.org/reference/ggplo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ypi.org/project/ggplot/" TargetMode="External"/><Relationship Id="rId5" Type="http://schemas.openxmlformats.org/officeDocument/2006/relationships/hyperlink" Target="https://seaborn.pydata.org/" TargetMode="External"/><Relationship Id="rId4" Type="http://schemas.openxmlformats.org/officeDocument/2006/relationships/hyperlink" Target="https://plot.ly/pyth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stable/api/markers_api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matplotlib.org/stable/gallery/lines_bars_and_markers/linestyle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tplotlib.org/2.0.2/api/colors_api.html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7">
            <a:extLst>
              <a:ext uri="{FF2B5EF4-FFF2-40B4-BE49-F238E27FC236}">
                <a16:creationId xmlns:a16="http://schemas.microsoft.com/office/drawing/2014/main" id="{5A31EC9A-007A-491C-B874-01F1EA01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" r="34406" b="15135"/>
          <a:stretch>
            <a:fillRect/>
          </a:stretch>
        </p:blipFill>
        <p:spPr bwMode="auto">
          <a:xfrm>
            <a:off x="1268413" y="12700"/>
            <a:ext cx="326707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5" descr="Logo UPT">
            <a:extLst>
              <a:ext uri="{FF2B5EF4-FFF2-40B4-BE49-F238E27FC236}">
                <a16:creationId xmlns:a16="http://schemas.microsoft.com/office/drawing/2014/main" id="{95C7F707-F55C-465B-88D3-67CA2B6B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835650"/>
            <a:ext cx="321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tângulo 7">
            <a:extLst>
              <a:ext uri="{FF2B5EF4-FFF2-40B4-BE49-F238E27FC236}">
                <a16:creationId xmlns:a16="http://schemas.microsoft.com/office/drawing/2014/main" id="{831B372F-088F-4611-8018-CBD38920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859CBFA-DA68-4E90-8841-CCF6ECE30DB5}"/>
              </a:ext>
            </a:extLst>
          </p:cNvPr>
          <p:cNvSpPr txBox="1"/>
          <p:nvPr/>
        </p:nvSpPr>
        <p:spPr>
          <a:xfrm>
            <a:off x="3016577" y="3987800"/>
            <a:ext cx="1518911" cy="83099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lnSpc>
                <a:spcPct val="115000"/>
              </a:lnSpc>
              <a:defRPr/>
            </a:pPr>
            <a:r>
              <a:rPr lang="en" altLang="pt-PT" sz="1400">
                <a:solidFill>
                  <a:schemeClr val="bg1"/>
                </a:solidFill>
                <a:latin typeface="Arial" charset="0"/>
              </a:rPr>
              <a:t>Catarina Oliveira</a:t>
            </a:r>
            <a:endParaRPr lang="pt-PT" altLang="pt-PT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6" name="Text Box 34">
            <a:extLst>
              <a:ext uri="{FF2B5EF4-FFF2-40B4-BE49-F238E27FC236}">
                <a16:creationId xmlns:a16="http://schemas.microsoft.com/office/drawing/2014/main" id="{D315E69A-25BC-4237-8836-D6C3E175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12763"/>
            <a:ext cx="32670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tângulo 11">
            <a:extLst>
              <a:ext uri="{FF2B5EF4-FFF2-40B4-BE49-F238E27FC236}">
                <a16:creationId xmlns:a16="http://schemas.microsoft.com/office/drawing/2014/main" id="{28F99360-8C01-47A5-A00B-0E0A4504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1973263"/>
            <a:ext cx="3267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" altLang="pt-PT" dirty="0">
                <a:solidFill>
                  <a:schemeClr val="bg1"/>
                </a:solidFill>
                <a:latin typeface="Arial" panose="020B0604020202020204" pitchFamily="34" charset="0"/>
              </a:rPr>
              <a:t>Charts</a:t>
            </a:r>
            <a:endParaRPr lang="pt-PT" altLang="pt-PT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5128" name="Imagem 16">
            <a:extLst>
              <a:ext uri="{FF2B5EF4-FFF2-40B4-BE49-F238E27FC236}">
                <a16:creationId xmlns:a16="http://schemas.microsoft.com/office/drawing/2014/main" id="{4DE4F884-E356-406C-B631-FEED9FD28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28772" r="18707" b="46667"/>
          <a:stretch>
            <a:fillRect/>
          </a:stretch>
        </p:blipFill>
        <p:spPr bwMode="auto">
          <a:xfrm>
            <a:off x="1603375" y="4835525"/>
            <a:ext cx="21240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72E8E8D-75EB-3954-1D0D-A809709B5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96" y="3403938"/>
            <a:ext cx="3600000" cy="2700000"/>
          </a:xfrm>
          <a:prstGeom prst="rect">
            <a:avLst/>
          </a:prstGeom>
        </p:spPr>
      </p:pic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 </a:t>
            </a:r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subtitles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10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Text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C49A3A9-2172-C6AC-899D-30CC7D33B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6" y="1289051"/>
            <a:ext cx="55911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DB57BA1-5540-8A31-58F9-7A497401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12" y="3361076"/>
            <a:ext cx="3600000" cy="2700000"/>
          </a:xfrm>
          <a:prstGeom prst="rect">
            <a:avLst/>
          </a:prstGeom>
        </p:spPr>
      </p:pic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 </a:t>
            </a:r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axis limits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11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8006FFE-9BE6-3678-CB3C-0FAAA74D1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6" y="1289051"/>
            <a:ext cx="55911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4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6314B28-861D-970F-4D42-03DB8513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950" y="3403938"/>
            <a:ext cx="3600000" cy="2700000"/>
          </a:xfrm>
          <a:prstGeom prst="rect">
            <a:avLst/>
          </a:prstGeom>
        </p:spPr>
      </p:pic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 </a:t>
            </a:r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axis marks/ranges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Text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9AE708D-FCB1-FA7C-9DC0-E2DA47EF7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6" y="1289052"/>
            <a:ext cx="55911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5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 </a:t>
            </a:r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save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FCC6B0-25AA-1BF4-EB06-17B87B1FC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932" y="3058100"/>
            <a:ext cx="3600000" cy="3045838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84EF71A-53B2-E75E-E6E5-0D7E2C31B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6" y="1289052"/>
            <a:ext cx="4842479" cy="490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Picture 2">
            <a:extLst>
              <a:ext uri="{FF2B5EF4-FFF2-40B4-BE49-F238E27FC236}">
                <a16:creationId xmlns:a16="http://schemas.microsoft.com/office/drawing/2014/main" id="{0C8AB257-EA77-4361-9281-78F99D1F02DE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0"/>
            <a:ext cx="9899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sz="1800"/>
          </a:p>
        </p:txBody>
      </p:sp>
      <p:sp>
        <p:nvSpPr>
          <p:cNvPr id="103427" name="Slide Number Placeholder 2">
            <a:extLst>
              <a:ext uri="{FF2B5EF4-FFF2-40B4-BE49-F238E27FC236}">
                <a16:creationId xmlns:a16="http://schemas.microsoft.com/office/drawing/2014/main" id="{778F449F-E0DF-42A8-A91C-DB5E57B49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4125008-B641-42F1-B444-F7B90AE504F7}" type="slidenum">
              <a:rPr lang="pt-PT" altLang="pt-PT" sz="1200" smtClean="0">
                <a:solidFill>
                  <a:srgbClr val="A6A6A6"/>
                </a:solidFill>
              </a:rPr>
              <a:pPr/>
              <a:t>14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pic>
        <p:nvPicPr>
          <p:cNvPr id="103428" name="Imagem 6">
            <a:extLst>
              <a:ext uri="{FF2B5EF4-FFF2-40B4-BE49-F238E27FC236}">
                <a16:creationId xmlns:a16="http://schemas.microsoft.com/office/drawing/2014/main" id="{012A4E6B-3640-4B8E-A24C-D475CF63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5" t="61243" r="34962" b="18871"/>
          <a:stretch>
            <a:fillRect/>
          </a:stretch>
        </p:blipFill>
        <p:spPr bwMode="auto">
          <a:xfrm>
            <a:off x="3500438" y="2352675"/>
            <a:ext cx="2903537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Retângulo 7">
            <a:extLst>
              <a:ext uri="{FF2B5EF4-FFF2-40B4-BE49-F238E27FC236}">
                <a16:creationId xmlns:a16="http://schemas.microsoft.com/office/drawing/2014/main" id="{8CAA9ADE-A97C-4367-A51C-E6B108FA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>
            <a:extLst>
              <a:ext uri="{FF2B5EF4-FFF2-40B4-BE49-F238E27FC236}">
                <a16:creationId xmlns:a16="http://schemas.microsoft.com/office/drawing/2014/main" id="{6741D128-5454-4773-9704-DD396E44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9" y="1066205"/>
            <a:ext cx="7924799" cy="37249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CONTENT</a:t>
            </a:r>
          </a:p>
          <a:p>
            <a:pPr eaLnBrk="1" hangingPunct="1">
              <a:defRPr/>
            </a:pPr>
            <a:endParaRPr lang="en-US" altLang="pt-PT" sz="1800" b="1" dirty="0">
              <a:solidFill>
                <a:srgbClr val="60BDE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some libraries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 err="1">
                <a:latin typeface="Arial" panose="020B0604020202020204" pitchFamily="34" charset="0"/>
              </a:rPr>
              <a:t>matplotlib</a:t>
            </a:r>
            <a:endParaRPr lang="pt-PT" altLang="pt-PT" sz="1400" dirty="0">
              <a:latin typeface="Arial" panose="020B0604020202020204" pitchFamily="34" charset="0"/>
            </a:endParaRP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2D curve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2 2D curves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3D curve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styles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Titles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Subtitles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Axes:</a:t>
            </a:r>
          </a:p>
          <a:p>
            <a:pPr marL="1485900" lvl="2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Limits</a:t>
            </a:r>
          </a:p>
          <a:p>
            <a:pPr marL="1485900" lvl="2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marks/intervals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Save</a:t>
            </a: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18799C81-6B2B-4097-8D11-780269523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7FCCC79F-FEE3-4DDC-A54D-C50A3B58E49B}" type="slidenum">
              <a:rPr lang="pt-PT" altLang="pt-PT" sz="1200" smtClean="0">
                <a:solidFill>
                  <a:srgbClr val="A6A6A6"/>
                </a:solidFill>
              </a:rPr>
              <a:pPr/>
              <a:t>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7172" name="Retângulo 7">
            <a:extLst>
              <a:ext uri="{FF2B5EF4-FFF2-40B4-BE49-F238E27FC236}">
                <a16:creationId xmlns:a16="http://schemas.microsoft.com/office/drawing/2014/main" id="{C72A80C9-D3C5-407F-8418-1751B57E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7173" name="Imagem 8">
            <a:extLst>
              <a:ext uri="{FF2B5EF4-FFF2-40B4-BE49-F238E27FC236}">
                <a16:creationId xmlns:a16="http://schemas.microsoft.com/office/drawing/2014/main" id="{4EB65463-B283-4E20-BBE3-4278A4DF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some libraries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93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 err="1">
                <a:latin typeface="+mj-lt"/>
              </a:rPr>
              <a:t>Plotly </a:t>
            </a:r>
            <a:r>
              <a:rPr lang="en" sz="1200" dirty="0">
                <a:latin typeface="+mj-lt"/>
              </a:rPr>
              <a:t>: </a:t>
            </a:r>
            <a:r>
              <a:rPr lang="en" sz="1200" dirty="0">
                <a:latin typeface="+mj-lt"/>
                <a:hlinkClick r:id="rId4"/>
              </a:rPr>
              <a:t>https://plot.ly/python/</a:t>
            </a:r>
            <a:endParaRPr lang="pt-PT" sz="1200" dirty="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Creates publication-quality interactive graphics</a:t>
            </a:r>
          </a:p>
          <a:p>
            <a:pPr>
              <a:lnSpc>
                <a:spcPct val="150000"/>
              </a:lnSpc>
              <a:defRPr/>
            </a:pPr>
            <a:endParaRPr lang="pt-PT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0" dirty="0" err="1">
                <a:latin typeface="+mj-lt"/>
                <a:ea typeface="Cambria Math" panose="02040503050406030204" pitchFamily="18" charset="0"/>
              </a:rPr>
              <a:t>Seaborn </a:t>
            </a:r>
            <a:r>
              <a:rPr lang="en" sz="1200" b="0" dirty="0">
                <a:latin typeface="+mj-lt"/>
                <a:ea typeface="Cambria Math" panose="02040503050406030204" pitchFamily="18" charset="0"/>
              </a:rPr>
              <a:t>: </a:t>
            </a:r>
            <a:r>
              <a:rPr lang="en" sz="1200" b="0" dirty="0">
                <a:latin typeface="+mj-lt"/>
                <a:ea typeface="Cambria Math" panose="02040503050406030204" pitchFamily="18" charset="0"/>
                <a:hlinkClick r:id="rId5"/>
              </a:rPr>
              <a:t>https://seaborn.pydata.org/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" sz="1200" b="0" dirty="0">
                <a:latin typeface="+mj-lt"/>
                <a:ea typeface="Cambria Math" panose="02040503050406030204" pitchFamily="18" charset="0"/>
              </a:rPr>
              <a:t>Based on </a:t>
            </a:r>
            <a:r>
              <a:rPr lang="en" sz="1200" b="0" dirty="0" err="1">
                <a:latin typeface="+mj-lt"/>
                <a:ea typeface="Cambria Math" panose="02040503050406030204" pitchFamily="18" charset="0"/>
              </a:rPr>
              <a:t>matplotlib </a:t>
            </a:r>
            <a:r>
              <a:rPr lang="en" sz="1200" b="0" dirty="0">
                <a:latin typeface="+mj-lt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Provides </a:t>
            </a:r>
            <a:r>
              <a:rPr lang="en" sz="1200" b="0" dirty="0">
                <a:latin typeface="+mj-lt"/>
                <a:ea typeface="Cambria Math" panose="02040503050406030204" pitchFamily="18" charset="0"/>
              </a:rPr>
              <a:t>a high-level interface for drawing visually pleasing and informative statistical graphs.</a:t>
            </a: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 err="1">
                <a:latin typeface="+mj-lt"/>
                <a:ea typeface="Cambria Math" panose="02040503050406030204" pitchFamily="18" charset="0"/>
              </a:rPr>
              <a:t>Ggplot </a:t>
            </a:r>
            <a:r>
              <a:rPr lang="en" sz="1200" dirty="0">
                <a:latin typeface="+mj-lt"/>
                <a:ea typeface="Cambria Math" panose="02040503050406030204" pitchFamily="18" charset="0"/>
              </a:rPr>
              <a:t>: </a:t>
            </a:r>
            <a:r>
              <a:rPr lang="en" sz="1200" dirty="0">
                <a:latin typeface="+mj-lt"/>
                <a:ea typeface="Cambria Math" panose="02040503050406030204" pitchFamily="18" charset="0"/>
                <a:hlinkClick r:id="rId6"/>
              </a:rPr>
              <a:t>https://pypi.org/project/ggplot/</a:t>
            </a: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" sz="1200" b="0" dirty="0">
                <a:latin typeface="+mj-lt"/>
                <a:ea typeface="Cambria Math" panose="02040503050406030204" pitchFamily="18" charset="0"/>
              </a:rPr>
              <a:t>Python implementation of </a:t>
            </a:r>
            <a:r>
              <a:rPr lang="en" sz="1200" b="0" i="1" dirty="0" err="1">
                <a:latin typeface="+mj-lt"/>
                <a:ea typeface="Cambria Math" panose="02040503050406030204" pitchFamily="18" charset="0"/>
              </a:rPr>
              <a:t>grammar</a:t>
            </a:r>
            <a:r>
              <a:rPr lang="en" sz="1200" b="0" i="1" dirty="0">
                <a:latin typeface="+mj-lt"/>
                <a:ea typeface="Cambria Math" panose="02040503050406030204" pitchFamily="18" charset="0"/>
              </a:rPr>
              <a:t> </a:t>
            </a:r>
            <a:r>
              <a:rPr lang="en" sz="1200" b="0" i="1" dirty="0" err="1">
                <a:latin typeface="+mj-lt"/>
                <a:ea typeface="Cambria Math" panose="02040503050406030204" pitchFamily="18" charset="0"/>
              </a:rPr>
              <a:t>of</a:t>
            </a:r>
            <a:r>
              <a:rPr lang="en" sz="1200" b="0" i="1" dirty="0">
                <a:latin typeface="+mj-lt"/>
                <a:ea typeface="Cambria Math" panose="02040503050406030204" pitchFamily="18" charset="0"/>
              </a:rPr>
              <a:t> </a:t>
            </a:r>
            <a:r>
              <a:rPr lang="en" sz="1200" b="0" i="1" dirty="0" err="1">
                <a:latin typeface="+mj-lt"/>
                <a:ea typeface="Cambria Math" panose="02040503050406030204" pitchFamily="18" charset="0"/>
              </a:rPr>
              <a:t>graphics</a:t>
            </a:r>
            <a:r>
              <a:rPr lang="en" sz="1200" b="0" i="1" dirty="0">
                <a:latin typeface="+mj-lt"/>
                <a:ea typeface="Cambria Math" panose="02040503050406030204" pitchFamily="18" charset="0"/>
              </a:rPr>
              <a:t> </a:t>
            </a:r>
            <a:r>
              <a:rPr lang="en" sz="1200" b="0" dirty="0">
                <a:latin typeface="+mj-lt"/>
                <a:ea typeface="Cambria Math" panose="02040503050406030204" pitchFamily="18" charset="0"/>
              </a:rPr>
              <a:t>(used in R: </a:t>
            </a:r>
            <a:r>
              <a:rPr lang="en" sz="1200" b="0" dirty="0">
                <a:latin typeface="+mj-lt"/>
                <a:ea typeface="Cambria Math" panose="02040503050406030204" pitchFamily="18" charset="0"/>
                <a:hlinkClick r:id="rId7"/>
              </a:rPr>
              <a:t>https://ggplot2.tidyverse.org/reference/ggplot.html </a:t>
            </a:r>
            <a:r>
              <a:rPr lang="en" sz="1200" b="0" dirty="0">
                <a:latin typeface="+mj-lt"/>
                <a:ea typeface="Cambria Math" panose="02040503050406030204" pitchFamily="18" charset="0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0" dirty="0">
                <a:latin typeface="+mj-lt"/>
                <a:ea typeface="Cambria Math" panose="02040503050406030204" pitchFamily="18" charset="0"/>
              </a:rPr>
              <a:t>Altair: </a:t>
            </a:r>
            <a:r>
              <a:rPr lang="en" sz="1200" b="0" dirty="0">
                <a:latin typeface="+mj-lt"/>
                <a:ea typeface="Cambria Math" panose="02040503050406030204" pitchFamily="18" charset="0"/>
                <a:hlinkClick r:id="rId8"/>
              </a:rPr>
              <a:t>https://altair-viz.github.io/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" sz="1200" b="0" dirty="0">
                <a:latin typeface="+mj-lt"/>
                <a:ea typeface="Cambria Math" panose="02040503050406030204" pitchFamily="18" charset="0"/>
              </a:rPr>
              <a:t>Declarative Statistical Visualization Library</a:t>
            </a:r>
          </a:p>
          <a:p>
            <a:pPr>
              <a:lnSpc>
                <a:spcPct val="150000"/>
              </a:lnSpc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0" dirty="0">
                <a:latin typeface="+mj-lt"/>
                <a:ea typeface="Cambria Math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4490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4490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Library that allows you to make graphs in Python: </a:t>
            </a:r>
            <a:r>
              <a:rPr lang="en" sz="1200" dirty="0">
                <a:latin typeface="+mj-lt"/>
                <a:hlinkClick r:id="rId3"/>
              </a:rPr>
              <a:t>https://matplotlib.org/</a:t>
            </a:r>
            <a:r>
              <a:rPr lang="en" sz="1200" dirty="0">
                <a:latin typeface="+mj-lt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Output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0" dirty="0">
                <a:latin typeface="+mj-lt"/>
                <a:ea typeface="Cambria Math" panose="02040503050406030204" pitchFamily="18" charset="0"/>
              </a:rPr>
              <a:t>JPG, PNG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PDF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0" dirty="0">
                <a:latin typeface="+mj-lt"/>
                <a:ea typeface="Cambria Math" panose="02040503050406030204" pitchFamily="18" charset="0"/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types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2D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0" dirty="0">
                <a:latin typeface="+mj-lt"/>
                <a:ea typeface="Cambria Math" panose="02040503050406030204" pitchFamily="18" charset="0"/>
              </a:rPr>
              <a:t>3D</a:t>
            </a: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Supports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Maps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0" dirty="0">
                <a:latin typeface="+mj-lt"/>
                <a:ea typeface="Cambria Math" panose="02040503050406030204" pitchFamily="18" charset="0"/>
              </a:rPr>
              <a:t>interactive graphics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 picture containing map&#10;&#10;Description automatically generated">
            <a:extLst>
              <a:ext uri="{FF2B5EF4-FFF2-40B4-BE49-F238E27FC236}">
                <a16:creationId xmlns:a16="http://schemas.microsoft.com/office/drawing/2014/main" id="{24069DB8-C2FD-9FCC-DC94-665311A4D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689" y="2521571"/>
            <a:ext cx="3240000" cy="2430000"/>
          </a:xfrm>
          <a:prstGeom prst="rect">
            <a:avLst/>
          </a:prstGeom>
        </p:spPr>
      </p:pic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6E9128EA-5EC2-504A-432D-ABAFD7C33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325" y="3826768"/>
            <a:ext cx="3240000" cy="2430000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C12B58D-1AF5-F0D0-E1E9-F68E57A61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4758" y="1684043"/>
            <a:ext cx="324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 </a:t>
            </a:r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2D curve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A45FE89-D07F-FF9B-EA86-3C259F100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6" y="1289051"/>
            <a:ext cx="8019077" cy="2897518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E665072-00EF-930C-A7E5-943E448F0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179" y="3403938"/>
            <a:ext cx="3600000" cy="2700000"/>
          </a:xfrm>
          <a:prstGeom prst="rect">
            <a:avLst/>
          </a:prstGeom>
        </p:spPr>
      </p:pic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22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 </a:t>
            </a:r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2 2D curves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6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9837B4D2-035F-5A9A-C47F-821957C16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00" y="1289051"/>
            <a:ext cx="3019425" cy="1933575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9F29D11-9073-2D89-3CF4-0DDE066A8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087" y="3403938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8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 </a:t>
            </a:r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3D Curve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7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33534456-5F61-A1FC-432D-F85207C6F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38" y="3403938"/>
            <a:ext cx="3600000" cy="2700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5444203-8A63-F676-3B74-5AF0C20BC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6" y="1289051"/>
            <a:ext cx="29432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5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 </a:t>
            </a:r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styles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8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DEA84D3-A6E2-B696-10FD-634024AF5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46" y="1289052"/>
            <a:ext cx="6382928" cy="2545092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A34109D-10B7-06AC-4830-F8932F77E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179" y="3403938"/>
            <a:ext cx="3600000" cy="2700000"/>
          </a:xfrm>
          <a:prstGeom prst="rect">
            <a:avLst/>
          </a:prstGeom>
        </p:spPr>
      </p:pic>
      <p:sp>
        <p:nvSpPr>
          <p:cNvPr id="7" name="CaixaDeTexto 10">
            <a:extLst>
              <a:ext uri="{FF2B5EF4-FFF2-40B4-BE49-F238E27FC236}">
                <a16:creationId xmlns:a16="http://schemas.microsoft.com/office/drawing/2014/main" id="{9634A327-CD5B-A50C-3446-3BF3F9195EBD}"/>
              </a:ext>
            </a:extLst>
          </p:cNvPr>
          <p:cNvSpPr txBox="1"/>
          <p:nvPr/>
        </p:nvSpPr>
        <p:spPr>
          <a:xfrm>
            <a:off x="284163" y="3832177"/>
            <a:ext cx="6657411" cy="23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100" b="1" dirty="0">
                <a:latin typeface="+mj-lt"/>
              </a:rPr>
              <a:t>Possible values: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100" b="0" dirty="0">
                <a:latin typeface="+mj-lt"/>
                <a:ea typeface="Cambria Math" panose="02040503050406030204" pitchFamily="18" charset="0"/>
              </a:rPr>
              <a:t>color(c): </a:t>
            </a:r>
            <a:r>
              <a:rPr lang="en" sz="1100" b="0" dirty="0">
                <a:latin typeface="+mj-lt"/>
                <a:ea typeface="Cambria Math" panose="02040503050406030204" pitchFamily="18" charset="0"/>
                <a:hlinkClick r:id="rId6"/>
              </a:rPr>
              <a:t>https://matplotlib.org/2.0.2/api/colors_api.html</a:t>
            </a:r>
            <a:endParaRPr lang="pt-PT" sz="11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100" dirty="0">
                <a:latin typeface="+mj-lt"/>
                <a:ea typeface="Cambria Math" panose="02040503050406030204" pitchFamily="18" charset="0"/>
              </a:rPr>
              <a:t>Ex: </a:t>
            </a:r>
            <a:r>
              <a:rPr lang="en" sz="1100" dirty="0">
                <a:latin typeface="Consolas" panose="020B0609020204030204" pitchFamily="49" charset="0"/>
                <a:ea typeface="Cambria Math" panose="02040503050406030204" pitchFamily="18" charset="0"/>
              </a:rPr>
              <a:t>“ </a:t>
            </a:r>
            <a:r>
              <a:rPr lang="en" sz="1100" dirty="0" err="1">
                <a:latin typeface="Consolas" panose="020B0609020204030204" pitchFamily="49" charset="0"/>
                <a:ea typeface="Cambria Math" panose="02040503050406030204" pitchFamily="18" charset="0"/>
              </a:rPr>
              <a:t>blue </a:t>
            </a:r>
            <a:r>
              <a:rPr lang="en" sz="1100" dirty="0">
                <a:latin typeface="Consolas" panose="020B0609020204030204" pitchFamily="49" charset="0"/>
                <a:ea typeface="Cambria Math" panose="02040503050406030204" pitchFamily="18" charset="0"/>
              </a:rPr>
              <a:t>”, “b”, “ </a:t>
            </a:r>
            <a:r>
              <a:rPr lang="en" sz="1100" dirty="0" err="1">
                <a:latin typeface="Consolas" panose="020B0609020204030204" pitchFamily="49" charset="0"/>
                <a:ea typeface="Cambria Math" panose="02040503050406030204" pitchFamily="18" charset="0"/>
              </a:rPr>
              <a:t>red </a:t>
            </a:r>
            <a:r>
              <a:rPr lang="en" sz="1100" dirty="0">
                <a:latin typeface="Consolas" panose="020B0609020204030204" pitchFamily="49" charset="0"/>
                <a:ea typeface="Cambria Math" panose="02040503050406030204" pitchFamily="18" charset="0"/>
              </a:rPr>
              <a:t>”, “r”, “#0000ff”, “#ff0000”</a:t>
            </a:r>
            <a:endParaRPr lang="pt-PT" sz="11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100" dirty="0" err="1">
                <a:latin typeface="+mj-lt"/>
                <a:ea typeface="Cambria Math" panose="02040503050406030204" pitchFamily="18" charset="0"/>
              </a:rPr>
              <a:t>linewidth </a:t>
            </a:r>
            <a:r>
              <a:rPr lang="en" sz="1100" dirty="0">
                <a:latin typeface="+mj-lt"/>
                <a:ea typeface="Cambria Math" panose="02040503050406030204" pitchFamily="18" charset="0"/>
              </a:rPr>
              <a:t>( </a:t>
            </a:r>
            <a:r>
              <a:rPr lang="en" sz="1100" dirty="0" err="1">
                <a:latin typeface="+mj-lt"/>
                <a:ea typeface="Cambria Math" panose="02040503050406030204" pitchFamily="18" charset="0"/>
              </a:rPr>
              <a:t>lw </a:t>
            </a:r>
            <a:r>
              <a:rPr lang="en" sz="1100" dirty="0">
                <a:latin typeface="+mj-lt"/>
                <a:ea typeface="Cambria Math" panose="02040503050406030204" pitchFamily="18" charset="0"/>
              </a:rPr>
              <a:t>): any </a:t>
            </a:r>
            <a:r>
              <a:rPr lang="en" sz="1100" dirty="0" err="1">
                <a:latin typeface="+mj-lt"/>
                <a:ea typeface="Cambria Math" panose="02040503050406030204" pitchFamily="18" charset="0"/>
              </a:rPr>
              <a:t>float</a:t>
            </a:r>
            <a:endParaRPr lang="pt-PT" sz="11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100" dirty="0">
                <a:latin typeface="+mj-lt"/>
                <a:ea typeface="Cambria Math" panose="02040503050406030204" pitchFamily="18" charset="0"/>
              </a:rPr>
              <a:t>Eg: </a:t>
            </a:r>
            <a:r>
              <a:rPr lang="en" sz="1100" dirty="0">
                <a:latin typeface="Consolas" panose="020B0609020204030204" pitchFamily="49" charset="0"/>
                <a:ea typeface="Cambria Math" panose="02040503050406030204" pitchFamily="18" charset="0"/>
              </a:rPr>
              <a:t>1, 1.5, 2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100" b="0" dirty="0" err="1">
                <a:latin typeface="+mj-lt"/>
                <a:ea typeface="Cambria Math" panose="02040503050406030204" pitchFamily="18" charset="0"/>
              </a:rPr>
              <a:t>linestyle </a:t>
            </a:r>
            <a:r>
              <a:rPr lang="en" sz="1100" b="0" dirty="0">
                <a:latin typeface="+mj-lt"/>
                <a:ea typeface="Cambria Math" panose="02040503050406030204" pitchFamily="18" charset="0"/>
              </a:rPr>
              <a:t>( </a:t>
            </a:r>
            <a:r>
              <a:rPr lang="en" sz="1100" b="0" dirty="0" err="1">
                <a:latin typeface="+mj-lt"/>
                <a:ea typeface="Cambria Math" panose="02040503050406030204" pitchFamily="18" charset="0"/>
              </a:rPr>
              <a:t>ls </a:t>
            </a:r>
            <a:r>
              <a:rPr lang="en" sz="1100" b="0" dirty="0">
                <a:latin typeface="+mj-lt"/>
                <a:ea typeface="Cambria Math" panose="02040503050406030204" pitchFamily="18" charset="0"/>
              </a:rPr>
              <a:t>): </a:t>
            </a:r>
            <a:r>
              <a:rPr lang="en" sz="1100" b="0" dirty="0">
                <a:latin typeface="+mj-lt"/>
                <a:ea typeface="Cambria Math" panose="02040503050406030204" pitchFamily="18" charset="0"/>
                <a:hlinkClick r:id="rId7"/>
              </a:rPr>
              <a:t>https://matplotlib.org/stable/gallery/lines_bars_and_markers/linestyles.html</a:t>
            </a:r>
            <a:endParaRPr lang="pt-PT" sz="11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100" dirty="0">
                <a:latin typeface="+mj-lt"/>
                <a:ea typeface="Cambria Math" panose="02040503050406030204" pitchFamily="18" charset="0"/>
              </a:rPr>
              <a:t>Ex: </a:t>
            </a:r>
            <a:r>
              <a:rPr lang="en" sz="1100" dirty="0">
                <a:latin typeface="Consolas" panose="020B0609020204030204" pitchFamily="49" charset="0"/>
                <a:ea typeface="Cambria Math" panose="02040503050406030204" pitchFamily="18" charset="0"/>
              </a:rPr>
              <a:t>“--”, “ </a:t>
            </a:r>
            <a:r>
              <a:rPr lang="en" sz="1100" dirty="0" err="1">
                <a:latin typeface="Consolas" panose="020B0609020204030204" pitchFamily="49" charset="0"/>
                <a:ea typeface="Cambria Math" panose="02040503050406030204" pitchFamily="18" charset="0"/>
              </a:rPr>
              <a:t>dashed </a:t>
            </a:r>
            <a:r>
              <a:rPr lang="en" sz="1100" dirty="0">
                <a:latin typeface="Consolas" panose="020B0609020204030204" pitchFamily="49" charset="0"/>
                <a:ea typeface="Cambria Math" panose="02040503050406030204" pitchFamily="18" charset="0"/>
              </a:rPr>
              <a:t>”, “:”, “ </a:t>
            </a:r>
            <a:r>
              <a:rPr lang="en" sz="1100" dirty="0" err="1">
                <a:latin typeface="Consolas" panose="020B0609020204030204" pitchFamily="49" charset="0"/>
                <a:ea typeface="Cambria Math" panose="02040503050406030204" pitchFamily="18" charset="0"/>
              </a:rPr>
              <a:t>dotted </a:t>
            </a:r>
            <a:r>
              <a:rPr lang="en" sz="1100" dirty="0">
                <a:latin typeface="Consolas" panose="020B0609020204030204" pitchFamily="49" charset="0"/>
                <a:ea typeface="Cambria Math" panose="02040503050406030204" pitchFamily="18" charset="0"/>
              </a:rPr>
              <a:t>”</a:t>
            </a:r>
            <a:endParaRPr lang="pt-PT" sz="11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100" b="0" dirty="0" err="1">
                <a:latin typeface="+mj-lt"/>
                <a:ea typeface="Cambria Math" panose="02040503050406030204" pitchFamily="18" charset="0"/>
              </a:rPr>
              <a:t>marker </a:t>
            </a:r>
            <a:r>
              <a:rPr lang="en" sz="1100" b="0" dirty="0">
                <a:latin typeface="+mj-lt"/>
                <a:ea typeface="Cambria Math" panose="02040503050406030204" pitchFamily="18" charset="0"/>
              </a:rPr>
              <a:t>: </a:t>
            </a:r>
            <a:r>
              <a:rPr lang="en" sz="1100" b="0" dirty="0">
                <a:latin typeface="+mj-lt"/>
                <a:ea typeface="Cambria Math" panose="02040503050406030204" pitchFamily="18" charset="0"/>
                <a:hlinkClick r:id="rId8"/>
              </a:rPr>
              <a:t>https://matplotlib.org/stable/api/markers_api.html</a:t>
            </a:r>
            <a:r>
              <a:rPr lang="en" sz="1100" b="0" dirty="0">
                <a:latin typeface="+mj-lt"/>
                <a:ea typeface="Cambria Math" panose="02040503050406030204" pitchFamily="18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100" dirty="0">
                <a:latin typeface="+mj-lt"/>
                <a:ea typeface="Cambria Math" panose="02040503050406030204" pitchFamily="18" charset="0"/>
              </a:rPr>
              <a:t>For example: </a:t>
            </a:r>
            <a:r>
              <a:rPr lang="en" sz="1100" dirty="0">
                <a:latin typeface="Consolas" panose="020B0609020204030204" pitchFamily="49" charset="0"/>
                <a:ea typeface="Cambria Math" panose="02040503050406030204" pitchFamily="18" charset="0"/>
              </a:rPr>
              <a:t>"o", "*", "1"</a:t>
            </a:r>
            <a:endParaRPr lang="pt-PT" sz="11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7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 </a:t>
            </a:r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headings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9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3F74968-C578-BEF4-4D6A-DE92D7238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46" y="1289051"/>
            <a:ext cx="4552950" cy="38862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A7D8626-2EE9-F1C8-AB63-9813111F9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179" y="3403938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6237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28102</TotalTime>
  <Words>386</Words>
  <Application>Microsoft Office PowerPoint</Application>
  <PresentationFormat>Custom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débora pinguinha</dc:creator>
  <cp:lastModifiedBy>Catarina Félix De Oliveira</cp:lastModifiedBy>
  <cp:revision>560</cp:revision>
  <cp:lastPrinted>2021-04-01T08:23:08Z</cp:lastPrinted>
  <dcterms:created xsi:type="dcterms:W3CDTF">2012-09-19T16:58:48Z</dcterms:created>
  <dcterms:modified xsi:type="dcterms:W3CDTF">2023-05-04T12:14:36Z</dcterms:modified>
</cp:coreProperties>
</file>