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82" r:id="rId4"/>
    <p:sldId id="381" r:id="rId5"/>
    <p:sldId id="383" r:id="rId6"/>
    <p:sldId id="384" r:id="rId7"/>
    <p:sldId id="385" r:id="rId8"/>
    <p:sldId id="387" r:id="rId9"/>
    <p:sldId id="388" r:id="rId10"/>
    <p:sldId id="389" r:id="rId11"/>
    <p:sldId id="390" r:id="rId12"/>
    <p:sldId id="392" r:id="rId13"/>
    <p:sldId id="393" r:id="rId14"/>
    <p:sldId id="258" r:id="rId15"/>
  </p:sldIdLst>
  <p:sldSz cx="9902825" cy="6858000"/>
  <p:notesSz cx="7104063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5/4/2023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5/4/2023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26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0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138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503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96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525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30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92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487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4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ltair-viz.github.io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gplot2.tidyverse.org/reference/ggplo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ypi.org/project/ggplot/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plot.ly/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api/markers_api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matplotlib.org/stable/gallery/lines_bars_and_markers/linestyl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atplotlib.org/2.0.2/api/colors_api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pt-PT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endParaRPr lang="pt-PT" altLang="pt-PT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72E8E8D-75EB-3954-1D0D-A809709B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96" y="3403938"/>
            <a:ext cx="3600000" cy="270000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legendas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Texto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C49A3A9-2172-C6AC-899D-30CC7D33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1"/>
            <a:ext cx="5591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DB57BA1-5540-8A31-58F9-7A497401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12" y="3361076"/>
            <a:ext cx="3600000" cy="270000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limites dos eixos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8006FFE-9BE6-3678-CB3C-0FAAA74D1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1"/>
            <a:ext cx="5591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4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6314B28-861D-970F-4D42-03DB8513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950" y="3403938"/>
            <a:ext cx="3600000" cy="2700000"/>
          </a:xfrm>
          <a:prstGeom prst="rect">
            <a:avLst/>
          </a:prstGeom>
        </p:spPr>
      </p:pic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marcas/intervalos dos eixos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Texto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9AE708D-FCB1-FA7C-9DC0-E2DA47EF7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2"/>
            <a:ext cx="55911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guardar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FCC6B0-25AA-1BF4-EB06-17B87B1F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932" y="3058100"/>
            <a:ext cx="3600000" cy="3045838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84EF71A-53B2-E75E-E6E5-0D7E2C31B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2"/>
            <a:ext cx="4842479" cy="49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37249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CONTEÚDO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Algumas bibliotecas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 err="1">
                <a:latin typeface="Arial" panose="020B0604020202020204" pitchFamily="34" charset="0"/>
              </a:rPr>
              <a:t>Matplotlib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Curva 2D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2 curvas 2D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Curva 3D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Estilos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Títulos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Legendas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Eixos:</a:t>
            </a:r>
          </a:p>
          <a:p>
            <a:pPr marL="1485900" lvl="2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Limites</a:t>
            </a:r>
          </a:p>
          <a:p>
            <a:pPr marL="1485900" lvl="2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Marcas/intervalos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Guardar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Algumas bibliotecas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93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 err="1">
                <a:latin typeface="+mj-lt"/>
              </a:rPr>
              <a:t>Plotly</a:t>
            </a:r>
            <a:r>
              <a:rPr lang="pt-PT" sz="1200" dirty="0">
                <a:latin typeface="+mj-lt"/>
              </a:rPr>
              <a:t>: </a:t>
            </a:r>
            <a:r>
              <a:rPr lang="pt-PT" sz="1200" dirty="0">
                <a:latin typeface="+mj-lt"/>
                <a:hlinkClick r:id="rId4"/>
              </a:rPr>
              <a:t>https://plot.ly/python/</a:t>
            </a:r>
            <a:endParaRPr lang="pt-PT" sz="12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Cria gráficos interativos com qualidade de publicação</a:t>
            </a:r>
          </a:p>
          <a:p>
            <a:pPr>
              <a:lnSpc>
                <a:spcPct val="150000"/>
              </a:lnSpc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 err="1">
                <a:latin typeface="+mj-lt"/>
                <a:ea typeface="Cambria Math" panose="02040503050406030204" pitchFamily="18" charset="0"/>
              </a:rPr>
              <a:t>Seaborn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: </a:t>
            </a:r>
            <a:r>
              <a:rPr lang="pt-PT" sz="1200" b="0" dirty="0">
                <a:latin typeface="+mj-lt"/>
                <a:ea typeface="Cambria Math" panose="02040503050406030204" pitchFamily="18" charset="0"/>
                <a:hlinkClick r:id="rId5"/>
              </a:rPr>
              <a:t>https://seaborn.pydata.org/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Baseado em </a:t>
            </a:r>
            <a:r>
              <a:rPr lang="pt-PT" sz="1200" b="0" dirty="0" err="1">
                <a:latin typeface="+mj-lt"/>
                <a:ea typeface="Cambria Math" panose="02040503050406030204" pitchFamily="18" charset="0"/>
              </a:rPr>
              <a:t>matplotlib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F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ornece uma interface de alto nível para desenhar gráficos estatísticos visualmente agradáveis e informativos.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 err="1">
                <a:latin typeface="+mj-lt"/>
                <a:ea typeface="Cambria Math" panose="02040503050406030204" pitchFamily="18" charset="0"/>
              </a:rPr>
              <a:t>Ggplot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: </a:t>
            </a:r>
            <a:r>
              <a:rPr lang="pt-PT" sz="1200" dirty="0">
                <a:latin typeface="+mj-lt"/>
                <a:ea typeface="Cambria Math" panose="02040503050406030204" pitchFamily="18" charset="0"/>
                <a:hlinkClick r:id="rId6"/>
              </a:rPr>
              <a:t>https://pypi.org/project/ggplot/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Implementação Python de </a:t>
            </a:r>
            <a:r>
              <a:rPr lang="pt-PT" sz="1200" b="0" i="1" dirty="0" err="1">
                <a:latin typeface="+mj-lt"/>
                <a:ea typeface="Cambria Math" panose="02040503050406030204" pitchFamily="18" charset="0"/>
              </a:rPr>
              <a:t>grammar</a:t>
            </a:r>
            <a:r>
              <a:rPr lang="pt-PT" sz="1200" b="0" i="1" dirty="0">
                <a:latin typeface="+mj-lt"/>
                <a:ea typeface="Cambria Math" panose="02040503050406030204" pitchFamily="18" charset="0"/>
              </a:rPr>
              <a:t> </a:t>
            </a:r>
            <a:r>
              <a:rPr lang="pt-PT" sz="1200" b="0" i="1" dirty="0" err="1">
                <a:latin typeface="+mj-lt"/>
                <a:ea typeface="Cambria Math" panose="02040503050406030204" pitchFamily="18" charset="0"/>
              </a:rPr>
              <a:t>of</a:t>
            </a:r>
            <a:r>
              <a:rPr lang="pt-PT" sz="1200" b="0" i="1" dirty="0">
                <a:latin typeface="+mj-lt"/>
                <a:ea typeface="Cambria Math" panose="02040503050406030204" pitchFamily="18" charset="0"/>
              </a:rPr>
              <a:t> </a:t>
            </a:r>
            <a:r>
              <a:rPr lang="pt-PT" sz="1200" b="0" i="1" dirty="0" err="1">
                <a:latin typeface="+mj-lt"/>
                <a:ea typeface="Cambria Math" panose="02040503050406030204" pitchFamily="18" charset="0"/>
              </a:rPr>
              <a:t>graphics</a:t>
            </a:r>
            <a:r>
              <a:rPr lang="pt-PT" sz="1200" b="0" i="1" dirty="0">
                <a:latin typeface="+mj-lt"/>
                <a:ea typeface="Cambria Math" panose="02040503050406030204" pitchFamily="18" charset="0"/>
              </a:rPr>
              <a:t> 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(usado em R: </a:t>
            </a:r>
            <a:r>
              <a:rPr lang="pt-PT" sz="1200" b="0" dirty="0">
                <a:latin typeface="+mj-lt"/>
                <a:ea typeface="Cambria Math" panose="02040503050406030204" pitchFamily="18" charset="0"/>
                <a:hlinkClick r:id="rId7"/>
              </a:rPr>
              <a:t>https://ggplot2.tidyverse.org/reference/ggplot.html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Altair: </a:t>
            </a:r>
            <a:r>
              <a:rPr lang="pt-PT" sz="1200" b="0" dirty="0">
                <a:latin typeface="+mj-lt"/>
                <a:ea typeface="Cambria Math" panose="02040503050406030204" pitchFamily="18" charset="0"/>
                <a:hlinkClick r:id="rId8"/>
              </a:rPr>
              <a:t>https://altair-viz.github.io/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Biblioteca declarativa de visualização estatística</a:t>
            </a:r>
          </a:p>
          <a:p>
            <a:pPr>
              <a:lnSpc>
                <a:spcPct val="150000"/>
              </a:lnSpc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4490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4490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Biblioteca que permite fazer gráficos em Python: </a:t>
            </a:r>
            <a:r>
              <a:rPr lang="pt-PT" sz="1200" dirty="0">
                <a:latin typeface="+mj-lt"/>
                <a:hlinkClick r:id="rId3"/>
              </a:rPr>
              <a:t>https://matplotlib.org/</a:t>
            </a:r>
            <a:r>
              <a:rPr lang="pt-PT" sz="1200" dirty="0">
                <a:latin typeface="+mj-lt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Output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JPG, PNG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PDF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Tipos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2D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3D</a:t>
            </a: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Suporta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Mapas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Gráficos interativos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24069DB8-C2FD-9FCC-DC94-665311A4D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689" y="2521571"/>
            <a:ext cx="3240000" cy="2430000"/>
          </a:xfrm>
          <a:prstGeom prst="rect">
            <a:avLst/>
          </a:prstGeom>
        </p:spPr>
      </p:pic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6E9128EA-5EC2-504A-432D-ABAFD7C33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325" y="3826768"/>
            <a:ext cx="3240000" cy="2430000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C12B58D-1AF5-F0D0-E1E9-F68E57A61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4758" y="1684043"/>
            <a:ext cx="324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curva 2D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A45FE89-D07F-FF9B-EA86-3C259F10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46" y="1289051"/>
            <a:ext cx="8019077" cy="2897518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665072-00EF-930C-A7E5-943E448F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179" y="3403938"/>
            <a:ext cx="3600000" cy="2700000"/>
          </a:xfrm>
          <a:prstGeom prst="rect">
            <a:avLst/>
          </a:prstGeom>
        </p:spPr>
      </p:pic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22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2 curvas 2D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837B4D2-035F-5A9A-C47F-821957C1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0" y="1289051"/>
            <a:ext cx="3019425" cy="193357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9F29D11-9073-2D89-3CF4-0DDE066A8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087" y="3403938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8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curva 3D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33534456-5F61-A1FC-432D-F85207C6F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38" y="3403938"/>
            <a:ext cx="3600000" cy="2700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444203-8A63-F676-3B74-5AF0C20BC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6" y="1289051"/>
            <a:ext cx="2943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estilos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DEA84D3-A6E2-B696-10FD-634024AF5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46" y="1289052"/>
            <a:ext cx="6382928" cy="2545092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A34109D-10B7-06AC-4830-F8932F77E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79" y="3403938"/>
            <a:ext cx="3600000" cy="2700000"/>
          </a:xfrm>
          <a:prstGeom prst="rect">
            <a:avLst/>
          </a:prstGeom>
        </p:spPr>
      </p:pic>
      <p:sp>
        <p:nvSpPr>
          <p:cNvPr id="7" name="CaixaDeTexto 10">
            <a:extLst>
              <a:ext uri="{FF2B5EF4-FFF2-40B4-BE49-F238E27FC236}">
                <a16:creationId xmlns:a16="http://schemas.microsoft.com/office/drawing/2014/main" id="{9634A327-CD5B-A50C-3446-3BF3F9195EBD}"/>
              </a:ext>
            </a:extLst>
          </p:cNvPr>
          <p:cNvSpPr txBox="1"/>
          <p:nvPr/>
        </p:nvSpPr>
        <p:spPr>
          <a:xfrm>
            <a:off x="284163" y="3832177"/>
            <a:ext cx="6657411" cy="23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100" b="1" dirty="0">
                <a:latin typeface="+mj-lt"/>
              </a:rPr>
              <a:t>Valores possíveis: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100" b="0" dirty="0">
                <a:latin typeface="+mj-lt"/>
                <a:ea typeface="Cambria Math" panose="02040503050406030204" pitchFamily="18" charset="0"/>
              </a:rPr>
              <a:t>color (c): </a:t>
            </a:r>
            <a:r>
              <a:rPr lang="pt-PT" sz="1100" b="0" dirty="0">
                <a:latin typeface="+mj-lt"/>
                <a:ea typeface="Cambria Math" panose="02040503050406030204" pitchFamily="18" charset="0"/>
                <a:hlinkClick r:id="rId6"/>
              </a:rPr>
              <a:t>https://matplotlib.org/2.0.2/api/colors_api.html</a:t>
            </a:r>
            <a:endParaRPr lang="pt-PT" sz="11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100" dirty="0">
                <a:latin typeface="+mj-lt"/>
                <a:ea typeface="Cambria Math" panose="02040503050406030204" pitchFamily="18" charset="0"/>
              </a:rPr>
              <a:t>Ex: </a:t>
            </a:r>
            <a:r>
              <a:rPr lang="pt-PT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“</a:t>
            </a:r>
            <a:r>
              <a:rPr lang="pt-PT" sz="1100" dirty="0" err="1">
                <a:latin typeface="Consolas" panose="020B0609020204030204" pitchFamily="49" charset="0"/>
                <a:ea typeface="Cambria Math" panose="02040503050406030204" pitchFamily="18" charset="0"/>
              </a:rPr>
              <a:t>blue</a:t>
            </a:r>
            <a:r>
              <a:rPr lang="pt-PT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”, “b”, “</a:t>
            </a:r>
            <a:r>
              <a:rPr lang="pt-PT" sz="1100" dirty="0" err="1">
                <a:latin typeface="Consolas" panose="020B0609020204030204" pitchFamily="49" charset="0"/>
                <a:ea typeface="Cambria Math" panose="02040503050406030204" pitchFamily="18" charset="0"/>
              </a:rPr>
              <a:t>red</a:t>
            </a:r>
            <a:r>
              <a:rPr lang="pt-PT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”, “r”, “#0000ff”, “#ff0000”</a:t>
            </a:r>
            <a:endParaRPr lang="pt-PT" sz="11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100" dirty="0" err="1">
                <a:latin typeface="+mj-lt"/>
                <a:ea typeface="Cambria Math" panose="02040503050406030204" pitchFamily="18" charset="0"/>
              </a:rPr>
              <a:t>linewidth</a:t>
            </a:r>
            <a:r>
              <a:rPr lang="pt-PT" sz="1100" dirty="0">
                <a:latin typeface="+mj-lt"/>
                <a:ea typeface="Cambria Math" panose="02040503050406030204" pitchFamily="18" charset="0"/>
              </a:rPr>
              <a:t> (</a:t>
            </a:r>
            <a:r>
              <a:rPr lang="pt-PT" sz="1100" dirty="0" err="1">
                <a:latin typeface="+mj-lt"/>
                <a:ea typeface="Cambria Math" panose="02040503050406030204" pitchFamily="18" charset="0"/>
              </a:rPr>
              <a:t>lw</a:t>
            </a:r>
            <a:r>
              <a:rPr lang="pt-PT" sz="1100" dirty="0">
                <a:latin typeface="+mj-lt"/>
                <a:ea typeface="Cambria Math" panose="02040503050406030204" pitchFamily="18" charset="0"/>
              </a:rPr>
              <a:t>): qualquer </a:t>
            </a:r>
            <a:r>
              <a:rPr lang="pt-PT" sz="1100" dirty="0" err="1">
                <a:latin typeface="+mj-lt"/>
                <a:ea typeface="Cambria Math" panose="02040503050406030204" pitchFamily="18" charset="0"/>
              </a:rPr>
              <a:t>float</a:t>
            </a:r>
            <a:endParaRPr lang="pt-PT" sz="110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100" dirty="0">
                <a:latin typeface="+mj-lt"/>
                <a:ea typeface="Cambria Math" panose="02040503050406030204" pitchFamily="18" charset="0"/>
              </a:rPr>
              <a:t>Ex: </a:t>
            </a:r>
            <a:r>
              <a:rPr lang="pt-PT" sz="1100" dirty="0">
                <a:latin typeface="Consolas" panose="020B0609020204030204" pitchFamily="49" charset="0"/>
                <a:ea typeface="Cambria Math" panose="02040503050406030204" pitchFamily="18" charset="0"/>
              </a:rPr>
              <a:t>1, 1.5, 2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100" b="0" dirty="0" err="1">
                <a:latin typeface="+mj-lt"/>
                <a:ea typeface="Cambria Math" panose="02040503050406030204" pitchFamily="18" charset="0"/>
              </a:rPr>
              <a:t>linestyle</a:t>
            </a:r>
            <a:r>
              <a:rPr lang="pt-PT" sz="1100" b="0" dirty="0">
                <a:latin typeface="+mj-lt"/>
                <a:ea typeface="Cambria Math" panose="02040503050406030204" pitchFamily="18" charset="0"/>
              </a:rPr>
              <a:t> (</a:t>
            </a:r>
            <a:r>
              <a:rPr lang="pt-PT" sz="1100" b="0" dirty="0" err="1">
                <a:latin typeface="+mj-lt"/>
                <a:ea typeface="Cambria Math" panose="02040503050406030204" pitchFamily="18" charset="0"/>
              </a:rPr>
              <a:t>ls</a:t>
            </a:r>
            <a:r>
              <a:rPr lang="pt-PT" sz="1100" b="0" dirty="0">
                <a:latin typeface="+mj-lt"/>
                <a:ea typeface="Cambria Math" panose="02040503050406030204" pitchFamily="18" charset="0"/>
              </a:rPr>
              <a:t>): </a:t>
            </a:r>
            <a:r>
              <a:rPr lang="pt-PT" sz="1100" b="0" dirty="0">
                <a:latin typeface="+mj-lt"/>
                <a:ea typeface="Cambria Math" panose="02040503050406030204" pitchFamily="18" charset="0"/>
                <a:hlinkClick r:id="rId7"/>
              </a:rPr>
              <a:t>https://matplotlib.org/stable/gallery/lines_bars_and_markers/linestyles.html</a:t>
            </a:r>
            <a:endParaRPr lang="pt-PT" sz="1100" b="0" dirty="0">
              <a:latin typeface="+mj-lt"/>
              <a:ea typeface="Cambria Math" panose="020405030504060302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100" dirty="0">
                <a:latin typeface="+mj-lt"/>
                <a:ea typeface="Cambria Math" panose="02040503050406030204" pitchFamily="18" charset="0"/>
              </a:rPr>
              <a:t>Ex: </a:t>
            </a:r>
            <a:r>
              <a:rPr lang="pt-PT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“--”, “</a:t>
            </a:r>
            <a:r>
              <a:rPr lang="pt-PT" sz="1100" dirty="0" err="1">
                <a:latin typeface="Consolas" panose="020B0609020204030204" pitchFamily="49" charset="0"/>
                <a:ea typeface="Cambria Math" panose="02040503050406030204" pitchFamily="18" charset="0"/>
              </a:rPr>
              <a:t>dashed</a:t>
            </a:r>
            <a:r>
              <a:rPr lang="pt-PT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”, “:”, “</a:t>
            </a:r>
            <a:r>
              <a:rPr lang="pt-PT" sz="1100" dirty="0" err="1">
                <a:latin typeface="Consolas" panose="020B0609020204030204" pitchFamily="49" charset="0"/>
                <a:ea typeface="Cambria Math" panose="02040503050406030204" pitchFamily="18" charset="0"/>
              </a:rPr>
              <a:t>dotted</a:t>
            </a:r>
            <a:r>
              <a:rPr lang="pt-PT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”</a:t>
            </a:r>
            <a:endParaRPr lang="pt-PT" sz="11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100" b="0" dirty="0" err="1">
                <a:latin typeface="+mj-lt"/>
                <a:ea typeface="Cambria Math" panose="02040503050406030204" pitchFamily="18" charset="0"/>
              </a:rPr>
              <a:t>marker</a:t>
            </a:r>
            <a:r>
              <a:rPr lang="pt-PT" sz="1100" b="0" dirty="0">
                <a:latin typeface="+mj-lt"/>
                <a:ea typeface="Cambria Math" panose="02040503050406030204" pitchFamily="18" charset="0"/>
              </a:rPr>
              <a:t>: </a:t>
            </a:r>
            <a:r>
              <a:rPr lang="pt-PT" sz="1100" b="0" dirty="0">
                <a:latin typeface="+mj-lt"/>
                <a:ea typeface="Cambria Math" panose="02040503050406030204" pitchFamily="18" charset="0"/>
                <a:hlinkClick r:id="rId8"/>
              </a:rPr>
              <a:t>https://matplotlib.org/stable/api/markers_api.html</a:t>
            </a:r>
            <a:r>
              <a:rPr lang="pt-PT" sz="1100" b="0" dirty="0">
                <a:latin typeface="+mj-lt"/>
                <a:ea typeface="Cambria Math" panose="02040503050406030204" pitchFamily="18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100" dirty="0">
                <a:latin typeface="+mj-lt"/>
                <a:ea typeface="Cambria Math" panose="02040503050406030204" pitchFamily="18" charset="0"/>
              </a:rPr>
              <a:t>Ex: </a:t>
            </a:r>
            <a:r>
              <a:rPr lang="pt-PT" sz="1100" dirty="0">
                <a:latin typeface="Consolas" panose="020B0609020204030204" pitchFamily="49" charset="0"/>
                <a:ea typeface="Cambria Math" panose="02040503050406030204" pitchFamily="18" charset="0"/>
              </a:rPr>
              <a:t>“o”, “*”, “1”</a:t>
            </a:r>
            <a:endParaRPr lang="pt-PT" sz="11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7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Matplotlib</a:t>
            </a:r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: títulos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3F74968-C578-BEF4-4D6A-DE92D7238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46" y="1289051"/>
            <a:ext cx="4552950" cy="38862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AA7D8626-2EE9-F1C8-AB63-9813111F9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79" y="3403938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6237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28102</TotalTime>
  <Words>391</Words>
  <Application>Microsoft Office PowerPoint</Application>
  <PresentationFormat>Custom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559</cp:revision>
  <cp:lastPrinted>2021-04-01T08:23:08Z</cp:lastPrinted>
  <dcterms:created xsi:type="dcterms:W3CDTF">2012-09-19T16:58:48Z</dcterms:created>
  <dcterms:modified xsi:type="dcterms:W3CDTF">2023-05-04T12:11:46Z</dcterms:modified>
</cp:coreProperties>
</file>