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381" r:id="rId4"/>
    <p:sldId id="383" r:id="rId5"/>
    <p:sldId id="382" r:id="rId6"/>
    <p:sldId id="384" r:id="rId7"/>
    <p:sldId id="391" r:id="rId8"/>
    <p:sldId id="392" r:id="rId9"/>
    <p:sldId id="385" r:id="rId10"/>
    <p:sldId id="388" r:id="rId11"/>
    <p:sldId id="386" r:id="rId12"/>
    <p:sldId id="393" r:id="rId13"/>
    <p:sldId id="387" r:id="rId14"/>
    <p:sldId id="389" r:id="rId15"/>
    <p:sldId id="394" r:id="rId16"/>
    <p:sldId id="395" r:id="rId17"/>
    <p:sldId id="397" r:id="rId18"/>
    <p:sldId id="396" r:id="rId19"/>
    <p:sldId id="390" r:id="rId20"/>
    <p:sldId id="258" r:id="rId21"/>
  </p:sldIdLst>
  <p:sldSz cx="9902825" cy="6858000"/>
  <p:notesSz cx="7104063" cy="10234613"/>
  <p:defaultTextStyle>
    <a:defPPr>
      <a:defRPr lang="en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920"/>
    <a:srgbClr val="B7601C"/>
    <a:srgbClr val="60BDE0"/>
    <a:srgbClr val="FAF3E7"/>
    <a:srgbClr val="E47823"/>
    <a:srgbClr val="F8981D"/>
    <a:srgbClr val="DEDFDD"/>
    <a:srgbClr val="CD0034"/>
    <a:srgbClr val="CBE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892" autoAdjust="0"/>
  </p:normalViewPr>
  <p:slideViewPr>
    <p:cSldViewPr snapToGrid="0" snapToObjects="1">
      <p:cViewPr varScale="1">
        <p:scale>
          <a:sx n="78" d="100"/>
          <a:sy n="78" d="100"/>
        </p:scale>
        <p:origin x="1526" y="67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676A27-A2FA-4741-AB17-A206899EAA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7FF0F-4E52-43BE-A248-C6AE27BCE5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D85C3120-E675-446B-856B-04A57069775D}" type="datetime1">
              <a:rPr lang="en-US" altLang="pt-PT"/>
              <a:pPr>
                <a:defRPr/>
              </a:pPr>
              <a:t>5/12/2023</a:t>
            </a:fld>
            <a:endParaRPr lang="en-US" alt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53919-BD21-4E42-AC00-5D7D8DF3E7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E8125-A912-439D-91EE-115B52DDE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5591E00-4645-40C5-A009-49C364181651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29A024C-B0E4-43AD-A254-59A346F2EA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E6C2876-42E0-423B-A3DB-D2AB29CCC8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59348E81-A354-4825-9662-C20E72AC07C1}" type="datetime1">
              <a:rPr lang="en-US" altLang="pt-PT"/>
              <a:pPr>
                <a:defRPr/>
              </a:pPr>
              <a:t>5/12/2023</a:t>
            </a:fld>
            <a:endParaRPr lang="en-US" altLang="pt-P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C8CB22-9C6B-4C88-917F-4D5DE2B8EC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2638" y="768350"/>
            <a:ext cx="553878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3532766-059D-404E-ABFC-588D69CC29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D22EEFF-0320-4EB0-8AC4-AB1D6C979E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1E18DF9F-E9DF-43A9-A90B-265139CF9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3B3F489-FCC2-40B3-9416-818756FE8653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D8E86D-4D16-4AC2-BB49-DCDC65782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BB6985D-D8F1-4D1D-A825-023E7F1B8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4471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7571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5099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1362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1233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278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5124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7643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6504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387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333D863-BE15-4161-8A20-57CA22243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2DAA0D-FF1A-4E30-9A4A-BCBAE2BAD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6DA5C9A-E11D-45ED-B3AD-96F46F189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BF92273-32AE-478E-8504-F9068467F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99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09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2439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1088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877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148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711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8DC294D-3793-4E91-BB39-978A1590FE76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2546350"/>
            <a:ext cx="769938" cy="474663"/>
            <a:chOff x="720" y="336"/>
            <a:chExt cx="624" cy="43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CAC5A703-C4BC-41F1-A3AD-FBAB768E5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3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FED039E-56B2-40F4-92FA-F5B3A76B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F47CAD06-9308-485F-802C-40E42AB5F702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2968625"/>
            <a:ext cx="798512" cy="474663"/>
            <a:chOff x="912" y="2640"/>
            <a:chExt cx="672" cy="43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DEBDCFB-17AA-4CBE-8A43-B3E59A53F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3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95B5029-7EAB-4038-9114-EAAE0DEDD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56184CB4-666B-4597-9CE2-26418105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912E21B-FE7A-411C-952F-F072CF38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438400"/>
            <a:ext cx="34925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54F8A83-6E82-473F-B116-618369E50EF2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42900" y="3265488"/>
            <a:ext cx="9402763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algn="ctr" eaLnBrk="1" hangingPunct="1">
              <a:defRPr/>
            </a:pPr>
            <a:endParaRPr kumimoji="1" lang="pt-PT" altLang="pt-PT" dirty="0">
              <a:latin typeface="Arial" charset="0"/>
            </a:endParaRPr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1073150" y="1828800"/>
            <a:ext cx="8416925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85900" y="3886200"/>
            <a:ext cx="6931025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Marcador de Posição do Número do Diapositivo 3">
            <a:extLst>
              <a:ext uri="{FF2B5EF4-FFF2-40B4-BE49-F238E27FC236}">
                <a16:creationId xmlns:a16="http://schemas.microsoft.com/office/drawing/2014/main" id="{AF734D04-BF98-425F-8C47-1C7292A46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88720-3B32-4E92-AAF5-F50D6D96E7F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5759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27262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25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5DC929D-C711-4D86-AD6D-DFE9CEBAD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0BA6-7CCD-4114-8838-094EABA5F199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2034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C318E5-7F22-424B-B7FF-284C1E30B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2FE6A-B135-4E26-885F-BEC7425E542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423367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345CDA-2630-45F8-AB83-F5D632994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B1FA6-3629-46FE-83AF-46789F488E12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1272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9913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600200"/>
            <a:ext cx="4379912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3F08ACC4-A2D0-4F39-BB44-68A8308E9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CAC02-C510-4092-BB2A-E8A2EE63E737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77003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D7529658-9CDA-44B7-B338-FADECD63C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D113-EA91-49FF-8248-494400F9F86F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346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3">
            <a:extLst>
              <a:ext uri="{FF2B5EF4-FFF2-40B4-BE49-F238E27FC236}">
                <a16:creationId xmlns:a16="http://schemas.microsoft.com/office/drawing/2014/main" id="{C8F73F1E-1870-4AD1-8E00-2D6572229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EA9F-6450-426A-A228-4C2EBB59B720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9854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6CCB21BF-7A54-469F-9A04-D9D729782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3E79-B187-4DCC-94AD-84FE548144CE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1502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F48FD00B-739D-440B-AC1D-82C4D9195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EA4F8-2AC1-4AEC-8F8D-7AF0FF32A1E8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0009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3">
            <a:extLst>
              <a:ext uri="{FF2B5EF4-FFF2-40B4-BE49-F238E27FC236}">
                <a16:creationId xmlns:a16="http://schemas.microsoft.com/office/drawing/2014/main" id="{AE935434-5283-4D9F-80D8-7F6A426C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6125" y="188913"/>
            <a:ext cx="23098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E5981822-A6EF-45F5-B3CB-2CD9F9589A0D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3" r:id="rId9"/>
    <p:sldLayoutId id="2147484011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docs/reference/api/pandas.DataFrame.loc.html" TargetMode="External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hyperlink" Target="https://pandas.pydata.org/docs/reference/api/pandas.DataFrame.iloc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pandas.pydata.org/doc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7">
            <a:extLst>
              <a:ext uri="{FF2B5EF4-FFF2-40B4-BE49-F238E27FC236}">
                <a16:creationId xmlns:a16="http://schemas.microsoft.com/office/drawing/2014/main" id="{5A31EC9A-007A-491C-B874-01F1EA013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" r="34406" b="15135"/>
          <a:stretch>
            <a:fillRect/>
          </a:stretch>
        </p:blipFill>
        <p:spPr bwMode="auto">
          <a:xfrm>
            <a:off x="1268413" y="12700"/>
            <a:ext cx="3267075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5" descr="Logo UPT">
            <a:extLst>
              <a:ext uri="{FF2B5EF4-FFF2-40B4-BE49-F238E27FC236}">
                <a16:creationId xmlns:a16="http://schemas.microsoft.com/office/drawing/2014/main" id="{95C7F707-F55C-465B-88D3-67CA2B6B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835650"/>
            <a:ext cx="321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tângulo 7">
            <a:extLst>
              <a:ext uri="{FF2B5EF4-FFF2-40B4-BE49-F238E27FC236}">
                <a16:creationId xmlns:a16="http://schemas.microsoft.com/office/drawing/2014/main" id="{831B372F-088F-4611-8018-CBD38920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859CBFA-DA68-4E90-8841-CCF6ECE30DB5}"/>
              </a:ext>
            </a:extLst>
          </p:cNvPr>
          <p:cNvSpPr txBox="1"/>
          <p:nvPr/>
        </p:nvSpPr>
        <p:spPr>
          <a:xfrm>
            <a:off x="3016577" y="3987800"/>
            <a:ext cx="1518911" cy="83099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lnSpc>
                <a:spcPct val="115000"/>
              </a:lnSpc>
              <a:defRPr/>
            </a:pPr>
            <a:r>
              <a:rPr lang="en" altLang="pt-PT" sz="1400">
                <a:solidFill>
                  <a:schemeClr val="bg1"/>
                </a:solidFill>
                <a:latin typeface="Arial" charset="0"/>
              </a:rPr>
              <a:t>Catarina Oliveira</a:t>
            </a:r>
            <a:endParaRPr lang="pt-PT" altLang="pt-PT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6" name="Text Box 34">
            <a:extLst>
              <a:ext uri="{FF2B5EF4-FFF2-40B4-BE49-F238E27FC236}">
                <a16:creationId xmlns:a16="http://schemas.microsoft.com/office/drawing/2014/main" id="{D315E69A-25BC-4237-8836-D6C3E175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12763"/>
            <a:ext cx="32670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Retângulo 11">
            <a:extLst>
              <a:ext uri="{FF2B5EF4-FFF2-40B4-BE49-F238E27FC236}">
                <a16:creationId xmlns:a16="http://schemas.microsoft.com/office/drawing/2014/main" id="{28F99360-8C01-47A5-A00B-0E0A4504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1973263"/>
            <a:ext cx="3267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" altLang="pt-PT" dirty="0">
                <a:solidFill>
                  <a:schemeClr val="bg1"/>
                </a:solidFill>
                <a:latin typeface="Arial" panose="020B0604020202020204" pitchFamily="34" charset="0"/>
              </a:rPr>
              <a:t>pandas module</a:t>
            </a:r>
            <a:endParaRPr lang="pt-PT" altLang="pt-PT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5128" name="Imagem 16">
            <a:extLst>
              <a:ext uri="{FF2B5EF4-FFF2-40B4-BE49-F238E27FC236}">
                <a16:creationId xmlns:a16="http://schemas.microsoft.com/office/drawing/2014/main" id="{4DE4F884-E356-406C-B631-FEED9FD28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28772" r="18707" b="46667"/>
          <a:stretch>
            <a:fillRect/>
          </a:stretch>
        </p:blipFill>
        <p:spPr bwMode="auto">
          <a:xfrm>
            <a:off x="1603375" y="4835525"/>
            <a:ext cx="21240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View data from </a:t>
            </a:r>
            <a:r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DataFrame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10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060E3783-669A-F34B-2B60-2CE70974B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265917"/>
            <a:ext cx="3181350" cy="1219200"/>
          </a:xfrm>
          <a:prstGeom prst="rect">
            <a:avLst/>
          </a:prstGeom>
        </p:spPr>
      </p:pic>
      <p:pic>
        <p:nvPicPr>
          <p:cNvPr id="5" name="Picture 4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C440D8A4-C449-FBCD-0832-463110B95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2848152"/>
            <a:ext cx="3181350" cy="1219200"/>
          </a:xfrm>
          <a:prstGeom prst="rect">
            <a:avLst/>
          </a:prstGeom>
        </p:spPr>
      </p:pic>
      <p:pic>
        <p:nvPicPr>
          <p:cNvPr id="7" name="Picture 6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9A0EC33A-2A50-3C9B-EEFD-5120F4C40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9" y="4524842"/>
            <a:ext cx="3181350" cy="1219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F4CD39-0EC9-A401-1F8B-B458A150DC3D}"/>
              </a:ext>
            </a:extLst>
          </p:cNvPr>
          <p:cNvCxnSpPr>
            <a:stCxn id="3" idx="3"/>
            <a:endCxn id="33" idx="1"/>
          </p:cNvCxnSpPr>
          <p:nvPr/>
        </p:nvCxnSpPr>
        <p:spPr bwMode="auto">
          <a:xfrm>
            <a:off x="3809999" y="1875517"/>
            <a:ext cx="19705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6433B6-1B3F-AB0D-BF58-01EB6BF0E285}"/>
              </a:ext>
            </a:extLst>
          </p:cNvPr>
          <p:cNvCxnSpPr>
            <a:stCxn id="5" idx="3"/>
            <a:endCxn id="36" idx="1"/>
          </p:cNvCxnSpPr>
          <p:nvPr/>
        </p:nvCxnSpPr>
        <p:spPr bwMode="auto">
          <a:xfrm flipV="1">
            <a:off x="3809999" y="3429000"/>
            <a:ext cx="1970524" cy="28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69C502-BEAB-5827-0E6C-FD39719004A2}"/>
              </a:ext>
            </a:extLst>
          </p:cNvPr>
          <p:cNvCxnSpPr>
            <a:stCxn id="7" idx="3"/>
          </p:cNvCxnSpPr>
          <p:nvPr/>
        </p:nvCxnSpPr>
        <p:spPr bwMode="auto">
          <a:xfrm>
            <a:off x="3809999" y="5134442"/>
            <a:ext cx="19705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CaixaDeTexto 10">
            <a:extLst>
              <a:ext uri="{FF2B5EF4-FFF2-40B4-BE49-F238E27FC236}">
                <a16:creationId xmlns:a16="http://schemas.microsoft.com/office/drawing/2014/main" id="{6457B620-04C7-1EF1-F130-E9F025A88BBA}"/>
              </a:ext>
            </a:extLst>
          </p:cNvPr>
          <p:cNvSpPr txBox="1"/>
          <p:nvPr/>
        </p:nvSpPr>
        <p:spPr>
          <a:xfrm>
            <a:off x="628649" y="975814"/>
            <a:ext cx="218889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Show first 3 lines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30" name="CaixaDeTexto 10">
            <a:extLst>
              <a:ext uri="{FF2B5EF4-FFF2-40B4-BE49-F238E27FC236}">
                <a16:creationId xmlns:a16="http://schemas.microsoft.com/office/drawing/2014/main" id="{187CB3D3-3FBC-AEDA-44FF-215017894DD8}"/>
              </a:ext>
            </a:extLst>
          </p:cNvPr>
          <p:cNvSpPr txBox="1"/>
          <p:nvPr/>
        </p:nvSpPr>
        <p:spPr>
          <a:xfrm>
            <a:off x="628649" y="2603102"/>
            <a:ext cx="218889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Show the last 3 lines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31" name="CaixaDeTexto 10">
            <a:extLst>
              <a:ext uri="{FF2B5EF4-FFF2-40B4-BE49-F238E27FC236}">
                <a16:creationId xmlns:a16="http://schemas.microsoft.com/office/drawing/2014/main" id="{6EF4425D-56FA-BA1E-49B4-E3C83B440066}"/>
              </a:ext>
            </a:extLst>
          </p:cNvPr>
          <p:cNvSpPr txBox="1"/>
          <p:nvPr/>
        </p:nvSpPr>
        <p:spPr>
          <a:xfrm>
            <a:off x="623306" y="4252810"/>
            <a:ext cx="218889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show info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3" name="Picture 32" descr="A picture containing text, font, screenshot, design&#10;&#10;Description automatically generated">
            <a:extLst>
              <a:ext uri="{FF2B5EF4-FFF2-40B4-BE49-F238E27FC236}">
                <a16:creationId xmlns:a16="http://schemas.microsoft.com/office/drawing/2014/main" id="{D9C9E198-5A5D-B738-34E5-BEB2713A29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0523" y="1265917"/>
            <a:ext cx="2705100" cy="1219200"/>
          </a:xfrm>
          <a:prstGeom prst="rect">
            <a:avLst/>
          </a:prstGeom>
        </p:spPr>
      </p:pic>
      <p:pic>
        <p:nvPicPr>
          <p:cNvPr id="36" name="Picture 35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97A177BF-B972-5F0E-A41D-8FA1B0A12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0523" y="2819400"/>
            <a:ext cx="2943225" cy="1219200"/>
          </a:xfrm>
          <a:prstGeom prst="rect">
            <a:avLst/>
          </a:prstGeom>
        </p:spPr>
      </p:pic>
      <p:pic>
        <p:nvPicPr>
          <p:cNvPr id="40" name="Picture 39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6692A4CA-B2C6-1E87-9BE0-DA4E75A4F8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0523" y="4017962"/>
            <a:ext cx="36671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3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90616A8-C031-8893-0B7B-40FAC7861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607" y="1369288"/>
            <a:ext cx="2781300" cy="2114550"/>
          </a:xfrm>
          <a:prstGeom prst="rect">
            <a:avLst/>
          </a:prstGeom>
        </p:spPr>
      </p:pic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Accessing part of the data in </a:t>
            </a:r>
            <a:r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DataFrames </a:t>
            </a:r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</a:t>
            </a:r>
            <a:r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loc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11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 err="1">
                <a:latin typeface="+mj-lt"/>
              </a:rPr>
              <a:t>loc </a:t>
            </a:r>
            <a:r>
              <a:rPr lang="en" sz="1200" dirty="0">
                <a:latin typeface="+mj-lt"/>
              </a:rPr>
              <a:t>: allows accessing a group of rows and columns from </a:t>
            </a:r>
            <a:r>
              <a:rPr lang="en" sz="1200" dirty="0" err="1">
                <a:latin typeface="+mj-lt"/>
              </a:rPr>
              <a:t>labels </a:t>
            </a:r>
            <a:r>
              <a:rPr lang="en" sz="1200" dirty="0">
                <a:latin typeface="+mj-lt"/>
              </a:rPr>
              <a:t>or a boolean vector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F8050858-EAF1-D2A4-939A-CEA57FF1A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8" y="3429000"/>
            <a:ext cx="3581400" cy="1219200"/>
          </a:xfrm>
          <a:prstGeom prst="rect">
            <a:avLst/>
          </a:prstGeom>
        </p:spPr>
      </p:pic>
      <p:pic>
        <p:nvPicPr>
          <p:cNvPr id="9" name="Picture 8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E8A5593F-3137-600D-5054-162CFD5C7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88" y="1819093"/>
            <a:ext cx="3181350" cy="1219200"/>
          </a:xfrm>
          <a:prstGeom prst="rect">
            <a:avLst/>
          </a:prstGeom>
        </p:spPr>
      </p:pic>
      <p:pic>
        <p:nvPicPr>
          <p:cNvPr id="14" name="Picture 13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3D907A33-92C0-0A82-15F7-28203CF33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711" y="4822031"/>
            <a:ext cx="4229100" cy="1219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0969C1-6E3F-8D19-0F7F-1DCEEFCEDB61}"/>
              </a:ext>
            </a:extLst>
          </p:cNvPr>
          <p:cNvSpPr txBox="1"/>
          <p:nvPr/>
        </p:nvSpPr>
        <p:spPr>
          <a:xfrm>
            <a:off x="628649" y="1481942"/>
            <a:ext cx="49505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hlinkClick r:id="rId8"/>
              </a:rPr>
              <a:t>https://pandas.pydata.org/docs/reference/api/pandas.DataFrame.loc.html</a:t>
            </a:r>
            <a:r>
              <a:rPr lang="en" sz="1200" dirty="0"/>
              <a:t>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BA613E-B374-C199-3A76-D1124397C75E}"/>
              </a:ext>
            </a:extLst>
          </p:cNvPr>
          <p:cNvCxnSpPr>
            <a:stCxn id="9" idx="3"/>
          </p:cNvCxnSpPr>
          <p:nvPr/>
        </p:nvCxnSpPr>
        <p:spPr bwMode="auto">
          <a:xfrm>
            <a:off x="3957638" y="2428693"/>
            <a:ext cx="18179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6BC759-6679-062D-6E05-CC47592D53BD}"/>
              </a:ext>
            </a:extLst>
          </p:cNvPr>
          <p:cNvCxnSpPr>
            <a:stCxn id="3" idx="3"/>
          </p:cNvCxnSpPr>
          <p:nvPr/>
        </p:nvCxnSpPr>
        <p:spPr bwMode="auto">
          <a:xfrm flipV="1">
            <a:off x="4357688" y="4029165"/>
            <a:ext cx="1417919" cy="94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92ADDE-596B-B7BB-3263-F545C1F4F758}"/>
              </a:ext>
            </a:extLst>
          </p:cNvPr>
          <p:cNvCxnSpPr>
            <a:stCxn id="14" idx="3"/>
          </p:cNvCxnSpPr>
          <p:nvPr/>
        </p:nvCxnSpPr>
        <p:spPr bwMode="auto">
          <a:xfrm>
            <a:off x="4995811" y="5431631"/>
            <a:ext cx="7797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CaixaDeTexto 10">
            <a:extLst>
              <a:ext uri="{FF2B5EF4-FFF2-40B4-BE49-F238E27FC236}">
                <a16:creationId xmlns:a16="http://schemas.microsoft.com/office/drawing/2014/main" id="{CD941DD9-CD77-CF7D-D408-CEA81808C53B}"/>
              </a:ext>
            </a:extLst>
          </p:cNvPr>
          <p:cNvSpPr txBox="1"/>
          <p:nvPr/>
        </p:nvSpPr>
        <p:spPr>
          <a:xfrm>
            <a:off x="776288" y="2957631"/>
            <a:ext cx="3581400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Which rows have “Quantity” greater than 5000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5" name="CaixaDeTexto 10">
            <a:extLst>
              <a:ext uri="{FF2B5EF4-FFF2-40B4-BE49-F238E27FC236}">
                <a16:creationId xmlns:a16="http://schemas.microsoft.com/office/drawing/2014/main" id="{2A8C16D3-B2F6-82F7-1FF6-0964A8B235A2}"/>
              </a:ext>
            </a:extLst>
          </p:cNvPr>
          <p:cNvSpPr txBox="1"/>
          <p:nvPr/>
        </p:nvSpPr>
        <p:spPr>
          <a:xfrm>
            <a:off x="741798" y="4496310"/>
            <a:ext cx="4209613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Show rows that have "Quantity" greater than 5000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6" name="CaixaDeTexto 10">
            <a:extLst>
              <a:ext uri="{FF2B5EF4-FFF2-40B4-BE49-F238E27FC236}">
                <a16:creationId xmlns:a16="http://schemas.microsoft.com/office/drawing/2014/main" id="{5A969279-4C94-6C92-037D-6F3D581B91E7}"/>
              </a:ext>
            </a:extLst>
          </p:cNvPr>
          <p:cNvSpPr txBox="1"/>
          <p:nvPr/>
        </p:nvSpPr>
        <p:spPr>
          <a:xfrm>
            <a:off x="741797" y="5936360"/>
            <a:ext cx="5403364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Show the "Price" column for rows that have "Quantity" greater than 5000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1" name="Picture 30" descr="A picture containing text, font, screenshot, design&#10;&#10;Description automatically generated">
            <a:extLst>
              <a:ext uri="{FF2B5EF4-FFF2-40B4-BE49-F238E27FC236}">
                <a16:creationId xmlns:a16="http://schemas.microsoft.com/office/drawing/2014/main" id="{61FB3C0F-EA6F-9816-B413-925D963AED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5607" y="3419565"/>
            <a:ext cx="2705100" cy="1219200"/>
          </a:xfrm>
          <a:prstGeom prst="rect">
            <a:avLst/>
          </a:prstGeom>
        </p:spPr>
      </p:pic>
      <p:pic>
        <p:nvPicPr>
          <p:cNvPr id="33" name="Picture 3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C3FFF08-27DB-BE82-6C01-005550BA2F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5607" y="4822031"/>
            <a:ext cx="26193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Access part of data in </a:t>
            </a:r>
            <a:r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DataFrames </a:t>
            </a:r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</a:t>
            </a:r>
            <a:r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iloc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 err="1">
                <a:latin typeface="+mj-lt"/>
              </a:rPr>
              <a:t>iloc </a:t>
            </a:r>
            <a:r>
              <a:rPr lang="en" sz="1200" dirty="0">
                <a:latin typeface="+mj-lt"/>
              </a:rPr>
              <a:t>: allows accessing a group of rows and columns from their indexes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5" name="Picture 4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EA32C621-E179-0FE8-A635-BA450029C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8" y="4780095"/>
            <a:ext cx="3181350" cy="1219200"/>
          </a:xfrm>
          <a:prstGeom prst="rect">
            <a:avLst/>
          </a:prstGeom>
        </p:spPr>
      </p:pic>
      <p:pic>
        <p:nvPicPr>
          <p:cNvPr id="4" name="Picture 3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86332BA9-3E0E-1D78-665E-B8C9908B0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8" y="1841923"/>
            <a:ext cx="3181350" cy="1219200"/>
          </a:xfrm>
          <a:prstGeom prst="rect">
            <a:avLst/>
          </a:prstGeom>
        </p:spPr>
      </p:pic>
      <p:pic>
        <p:nvPicPr>
          <p:cNvPr id="9" name="Picture 8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F2CF3A63-909F-281A-3470-4FECC3A3B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88" y="3311009"/>
            <a:ext cx="3181350" cy="12192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5FB6C9-990C-1839-4D81-550C3D6FDAD1}"/>
              </a:ext>
            </a:extLst>
          </p:cNvPr>
          <p:cNvCxnSpPr>
            <a:stCxn id="4" idx="3"/>
          </p:cNvCxnSpPr>
          <p:nvPr/>
        </p:nvCxnSpPr>
        <p:spPr bwMode="auto">
          <a:xfrm flipV="1">
            <a:off x="3957638" y="2449146"/>
            <a:ext cx="1906459" cy="2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AF1859-CD38-B212-0E6F-736AA4E0CC37}"/>
              </a:ext>
            </a:extLst>
          </p:cNvPr>
          <p:cNvCxnSpPr>
            <a:stCxn id="9" idx="3"/>
          </p:cNvCxnSpPr>
          <p:nvPr/>
        </p:nvCxnSpPr>
        <p:spPr bwMode="auto">
          <a:xfrm>
            <a:off x="3957638" y="3920609"/>
            <a:ext cx="19064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C78A96-3755-C12C-1B63-C0CDD4D7162D}"/>
              </a:ext>
            </a:extLst>
          </p:cNvPr>
          <p:cNvCxnSpPr>
            <a:stCxn id="5" idx="3"/>
          </p:cNvCxnSpPr>
          <p:nvPr/>
        </p:nvCxnSpPr>
        <p:spPr bwMode="auto">
          <a:xfrm flipV="1">
            <a:off x="3957638" y="5384658"/>
            <a:ext cx="1906459" cy="5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FDB671-4F3E-D37E-F0CD-CACA5D70A5AC}"/>
              </a:ext>
            </a:extLst>
          </p:cNvPr>
          <p:cNvSpPr txBox="1"/>
          <p:nvPr/>
        </p:nvSpPr>
        <p:spPr>
          <a:xfrm>
            <a:off x="628649" y="1481942"/>
            <a:ext cx="49505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hlinkClick r:id="rId7"/>
              </a:rPr>
              <a:t>https://pandas.pydata.org/docs/reference/api/pandas.DataFrame.iloc.html</a:t>
            </a:r>
            <a:r>
              <a:rPr lang="en" sz="1200" dirty="0"/>
              <a:t> </a:t>
            </a:r>
          </a:p>
        </p:txBody>
      </p:sp>
      <p:sp>
        <p:nvSpPr>
          <p:cNvPr id="23" name="CaixaDeTexto 10">
            <a:extLst>
              <a:ext uri="{FF2B5EF4-FFF2-40B4-BE49-F238E27FC236}">
                <a16:creationId xmlns:a16="http://schemas.microsoft.com/office/drawing/2014/main" id="{6C764039-89B2-FC83-0A95-2B04AAB12F42}"/>
              </a:ext>
            </a:extLst>
          </p:cNvPr>
          <p:cNvSpPr txBox="1"/>
          <p:nvPr/>
        </p:nvSpPr>
        <p:spPr>
          <a:xfrm>
            <a:off x="776288" y="2962601"/>
            <a:ext cx="5168900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Show rows with indexes 0 to 2 (0, 1, 2) of all columns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7" name="CaixaDeTexto 10">
            <a:extLst>
              <a:ext uri="{FF2B5EF4-FFF2-40B4-BE49-F238E27FC236}">
                <a16:creationId xmlns:a16="http://schemas.microsoft.com/office/drawing/2014/main" id="{7FF7BF33-DD20-6600-5050-28F085197E51}"/>
              </a:ext>
            </a:extLst>
          </p:cNvPr>
          <p:cNvSpPr txBox="1"/>
          <p:nvPr/>
        </p:nvSpPr>
        <p:spPr>
          <a:xfrm>
            <a:off x="776288" y="4450934"/>
            <a:ext cx="5168900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Show all rows of columns with indexes 0 to 2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8" name="CaixaDeTexto 10">
            <a:extLst>
              <a:ext uri="{FF2B5EF4-FFF2-40B4-BE49-F238E27FC236}">
                <a16:creationId xmlns:a16="http://schemas.microsoft.com/office/drawing/2014/main" id="{9A96B93A-E350-C697-2764-E28AF9C6C1D2}"/>
              </a:ext>
            </a:extLst>
          </p:cNvPr>
          <p:cNvSpPr txBox="1"/>
          <p:nvPr/>
        </p:nvSpPr>
        <p:spPr>
          <a:xfrm>
            <a:off x="776288" y="5845045"/>
            <a:ext cx="5168900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Show rows with indexes 0 to 2 from columns with indexes 0 to 2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0" name="Picture 29" descr="A picture containing text, font, screenshot, design&#10;&#10;Description automatically generated">
            <a:extLst>
              <a:ext uri="{FF2B5EF4-FFF2-40B4-BE49-F238E27FC236}">
                <a16:creationId xmlns:a16="http://schemas.microsoft.com/office/drawing/2014/main" id="{D543701C-B49F-8533-B927-5DA5689A5F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4097" y="1927648"/>
            <a:ext cx="2705100" cy="1047750"/>
          </a:xfrm>
          <a:prstGeom prst="rect">
            <a:avLst/>
          </a:prstGeom>
        </p:spPr>
      </p:pic>
      <p:pic>
        <p:nvPicPr>
          <p:cNvPr id="32" name="Picture 31" descr="A screenshot of a menu&#10;&#10;Description automatically generated with low confidence">
            <a:extLst>
              <a:ext uri="{FF2B5EF4-FFF2-40B4-BE49-F238E27FC236}">
                <a16:creationId xmlns:a16="http://schemas.microsoft.com/office/drawing/2014/main" id="{35BA15AD-DEA2-0160-48C5-A5CF20FF07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0447" y="2863334"/>
            <a:ext cx="1981200" cy="2114550"/>
          </a:xfrm>
          <a:prstGeom prst="rect">
            <a:avLst/>
          </a:prstGeom>
        </p:spPr>
      </p:pic>
      <p:pic>
        <p:nvPicPr>
          <p:cNvPr id="34" name="Picture 33" descr="A picture containing text, font, design&#10;&#10;Description automatically generated">
            <a:extLst>
              <a:ext uri="{FF2B5EF4-FFF2-40B4-BE49-F238E27FC236}">
                <a16:creationId xmlns:a16="http://schemas.microsoft.com/office/drawing/2014/main" id="{F654D210-FFA3-EF62-B062-C193107F3A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0447" y="4867421"/>
            <a:ext cx="17335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1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24652120-B6D9-2F54-6DFE-37E17AF3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097" y="3563472"/>
            <a:ext cx="2943225" cy="2114550"/>
          </a:xfrm>
          <a:prstGeom prst="rect">
            <a:avLst/>
          </a:prstGeom>
        </p:spPr>
      </p:pic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Modify data from a </a:t>
            </a:r>
            <a:r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DataFrame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EADF82-74A4-5AB8-68E9-122CE66B4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1749058"/>
            <a:ext cx="3181350" cy="1400175"/>
          </a:xfrm>
          <a:prstGeom prst="rect">
            <a:avLst/>
          </a:prstGeom>
        </p:spPr>
      </p:pic>
      <p:pic>
        <p:nvPicPr>
          <p:cNvPr id="8" name="Picture 7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25B92678-C99A-A4C9-AA35-0E7A2566F8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9" y="3920659"/>
            <a:ext cx="4229100" cy="14001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302285-28D9-2A57-9DA9-B3E45001B992}"/>
              </a:ext>
            </a:extLst>
          </p:cNvPr>
          <p:cNvCxnSpPr>
            <a:stCxn id="6" idx="3"/>
          </p:cNvCxnSpPr>
          <p:nvPr/>
        </p:nvCxnSpPr>
        <p:spPr bwMode="auto">
          <a:xfrm>
            <a:off x="3809999" y="2449146"/>
            <a:ext cx="20540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E2BEBB-6A2D-3C5A-2E9F-C878188B1C9A}"/>
              </a:ext>
            </a:extLst>
          </p:cNvPr>
          <p:cNvCxnSpPr>
            <a:stCxn id="8" idx="3"/>
          </p:cNvCxnSpPr>
          <p:nvPr/>
        </p:nvCxnSpPr>
        <p:spPr bwMode="auto">
          <a:xfrm>
            <a:off x="4857749" y="4620747"/>
            <a:ext cx="10063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aixaDeTexto 10">
            <a:extLst>
              <a:ext uri="{FF2B5EF4-FFF2-40B4-BE49-F238E27FC236}">
                <a16:creationId xmlns:a16="http://schemas.microsoft.com/office/drawing/2014/main" id="{9B34E305-8011-BD24-9232-E2078F11DE5C}"/>
              </a:ext>
            </a:extLst>
          </p:cNvPr>
          <p:cNvSpPr txBox="1"/>
          <p:nvPr/>
        </p:nvSpPr>
        <p:spPr>
          <a:xfrm>
            <a:off x="628649" y="1323203"/>
            <a:ext cx="5168900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Change all prices to 1.5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8" name="CaixaDeTexto 10">
            <a:extLst>
              <a:ext uri="{FF2B5EF4-FFF2-40B4-BE49-F238E27FC236}">
                <a16:creationId xmlns:a16="http://schemas.microsoft.com/office/drawing/2014/main" id="{B8267DF7-46A8-A024-9EC7-22FF57F60AD1}"/>
              </a:ext>
            </a:extLst>
          </p:cNvPr>
          <p:cNvSpPr txBox="1"/>
          <p:nvPr/>
        </p:nvSpPr>
        <p:spPr>
          <a:xfrm>
            <a:off x="628649" y="3515984"/>
            <a:ext cx="5762319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Change all product prices with quantity greater than 5000 to 1.5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21" name="Picture 20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B0306B59-B157-5428-5D9C-BC65BC86B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4097" y="1391870"/>
            <a:ext cx="29432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1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20888E01-8165-DD75-79BF-C98C98839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24" y="815391"/>
            <a:ext cx="3019425" cy="2114550"/>
          </a:xfrm>
          <a:prstGeom prst="rect">
            <a:avLst/>
          </a:prstGeom>
        </p:spPr>
      </p:pic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Data cleaning: filling all Null and NaN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E87B6BE8-0672-EBB3-A110-98C7BA3F8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324" y="1172579"/>
            <a:ext cx="3181350" cy="1400175"/>
          </a:xfrm>
          <a:prstGeom prst="rect">
            <a:avLst/>
          </a:prstGeom>
        </p:spPr>
      </p:pic>
      <p:pic>
        <p:nvPicPr>
          <p:cNvPr id="6" name="Picture 5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D4CEAE04-D7A2-1411-A7FB-A6D34ED954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8401" y="3641725"/>
            <a:ext cx="3181350" cy="1752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B94F17-432A-C479-DAAD-E3F0147DF77A}"/>
              </a:ext>
            </a:extLst>
          </p:cNvPr>
          <p:cNvCxnSpPr>
            <a:stCxn id="3" idx="3"/>
            <a:endCxn id="20" idx="1"/>
          </p:cNvCxnSpPr>
          <p:nvPr/>
        </p:nvCxnSpPr>
        <p:spPr bwMode="auto">
          <a:xfrm flipV="1">
            <a:off x="4146674" y="1872666"/>
            <a:ext cx="198755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8660FA-3A68-7ED7-2715-9C4BE06D4D4B}"/>
              </a:ext>
            </a:extLst>
          </p:cNvPr>
          <p:cNvCxnSpPr>
            <a:stCxn id="6" idx="1"/>
            <a:endCxn id="24" idx="3"/>
          </p:cNvCxnSpPr>
          <p:nvPr/>
        </p:nvCxnSpPr>
        <p:spPr bwMode="auto">
          <a:xfrm flipH="1">
            <a:off x="4142798" y="4518025"/>
            <a:ext cx="16056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aixaDeTexto 10">
            <a:extLst>
              <a:ext uri="{FF2B5EF4-FFF2-40B4-BE49-F238E27FC236}">
                <a16:creationId xmlns:a16="http://schemas.microsoft.com/office/drawing/2014/main" id="{7B8B0482-1D27-2064-0115-73A6C2DD574F}"/>
              </a:ext>
            </a:extLst>
          </p:cNvPr>
          <p:cNvSpPr txBox="1"/>
          <p:nvPr/>
        </p:nvSpPr>
        <p:spPr>
          <a:xfrm>
            <a:off x="965324" y="859341"/>
            <a:ext cx="5168900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Replace in original 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8" name="CaixaDeTexto 10">
            <a:extLst>
              <a:ext uri="{FF2B5EF4-FFF2-40B4-BE49-F238E27FC236}">
                <a16:creationId xmlns:a16="http://schemas.microsoft.com/office/drawing/2014/main" id="{60797780-0E5D-5654-202D-AAED60F90027}"/>
              </a:ext>
            </a:extLst>
          </p:cNvPr>
          <p:cNvSpPr txBox="1"/>
          <p:nvPr/>
        </p:nvSpPr>
        <p:spPr>
          <a:xfrm>
            <a:off x="5748401" y="3333568"/>
            <a:ext cx="2695447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Create a new </a:t>
            </a:r>
            <a:r>
              <a:rPr lang="en" sz="1200" dirty="0" err="1">
                <a:latin typeface="+mj-lt"/>
              </a:rPr>
              <a:t>DataFrame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24" name="Picture 23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77C5D626-88B7-8DA8-93CE-B67DDA576A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373" y="2574925"/>
            <a:ext cx="30194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4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data cleaning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E1F81F2F-2DCB-E841-FC33-93D79FBDF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43" y="1087438"/>
            <a:ext cx="3990975" cy="1581150"/>
          </a:xfrm>
          <a:prstGeom prst="rect">
            <a:avLst/>
          </a:prstGeom>
        </p:spPr>
      </p:pic>
      <p:pic>
        <p:nvPicPr>
          <p:cNvPr id="6" name="Picture 5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BBF456DF-4593-22CF-9417-367C7C8AD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43" y="2832100"/>
            <a:ext cx="3181350" cy="1581150"/>
          </a:xfrm>
          <a:prstGeom prst="rect">
            <a:avLst/>
          </a:prstGeom>
        </p:spPr>
      </p:pic>
      <p:pic>
        <p:nvPicPr>
          <p:cNvPr id="9" name="Picture 8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3CC116D5-E168-317A-F17F-7098E1558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143" y="4576762"/>
            <a:ext cx="3181350" cy="15811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3D128F-764E-8655-FD9E-AB38B2321611}"/>
              </a:ext>
            </a:extLst>
          </p:cNvPr>
          <p:cNvCxnSpPr>
            <a:stCxn id="9" idx="3"/>
          </p:cNvCxnSpPr>
          <p:nvPr/>
        </p:nvCxnSpPr>
        <p:spPr bwMode="auto">
          <a:xfrm>
            <a:off x="3857493" y="5367337"/>
            <a:ext cx="22321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716170-69D3-B946-B2F6-2BFB6425753B}"/>
              </a:ext>
            </a:extLst>
          </p:cNvPr>
          <p:cNvCxnSpPr>
            <a:stCxn id="6" idx="3"/>
          </p:cNvCxnSpPr>
          <p:nvPr/>
        </p:nvCxnSpPr>
        <p:spPr bwMode="auto">
          <a:xfrm>
            <a:off x="3857493" y="3622675"/>
            <a:ext cx="22321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DA0934-0346-E8DC-CC5A-62BF3971CE7F}"/>
              </a:ext>
            </a:extLst>
          </p:cNvPr>
          <p:cNvCxnSpPr>
            <a:stCxn id="3" idx="3"/>
          </p:cNvCxnSpPr>
          <p:nvPr/>
        </p:nvCxnSpPr>
        <p:spPr bwMode="auto">
          <a:xfrm flipV="1">
            <a:off x="4667118" y="1872204"/>
            <a:ext cx="1422536" cy="5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CaixaDeTexto 10">
            <a:extLst>
              <a:ext uri="{FF2B5EF4-FFF2-40B4-BE49-F238E27FC236}">
                <a16:creationId xmlns:a16="http://schemas.microsoft.com/office/drawing/2014/main" id="{7899CDC3-DBBE-504F-44D1-95A0BB2EF44A}"/>
              </a:ext>
            </a:extLst>
          </p:cNvPr>
          <p:cNvSpPr txBox="1"/>
          <p:nvPr/>
        </p:nvSpPr>
        <p:spPr>
          <a:xfrm>
            <a:off x="676143" y="831105"/>
            <a:ext cx="5168900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Replace in original </a:t>
            </a:r>
            <a:r>
              <a:rPr lang="en" sz="1200" dirty="0" err="1">
                <a:latin typeface="+mj-lt"/>
              </a:rPr>
              <a:t>DataFrame </a:t>
            </a:r>
            <a:r>
              <a:rPr lang="en" sz="1200" dirty="0">
                <a:latin typeface="+mj-lt"/>
              </a:rPr>
              <a:t>, Quantity column only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5" name="CaixaDeTexto 10">
            <a:extLst>
              <a:ext uri="{FF2B5EF4-FFF2-40B4-BE49-F238E27FC236}">
                <a16:creationId xmlns:a16="http://schemas.microsoft.com/office/drawing/2014/main" id="{C2749FD5-B9C2-596E-03E0-4F4B1629148D}"/>
              </a:ext>
            </a:extLst>
          </p:cNvPr>
          <p:cNvSpPr txBox="1"/>
          <p:nvPr/>
        </p:nvSpPr>
        <p:spPr>
          <a:xfrm>
            <a:off x="676143" y="2582765"/>
            <a:ext cx="5168900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Create a new </a:t>
            </a:r>
            <a:r>
              <a:rPr lang="en" sz="1200" dirty="0" err="1">
                <a:latin typeface="+mj-lt"/>
              </a:rPr>
              <a:t>DataFrame </a:t>
            </a:r>
            <a:r>
              <a:rPr lang="en" sz="1200" dirty="0">
                <a:latin typeface="+mj-lt"/>
              </a:rPr>
              <a:t>( </a:t>
            </a:r>
            <a:r>
              <a:rPr lang="en" sz="1200" dirty="0" err="1">
                <a:latin typeface="+mj-lt"/>
              </a:rPr>
              <a:t>df </a:t>
            </a:r>
            <a:r>
              <a:rPr lang="en" sz="1200" dirty="0">
                <a:latin typeface="+mj-lt"/>
              </a:rPr>
              <a:t>is not changed) without the rows with </a:t>
            </a:r>
            <a:r>
              <a:rPr lang="en" sz="1200" dirty="0" err="1">
                <a:latin typeface="+mj-lt"/>
              </a:rPr>
              <a:t>NaN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6" name="CaixaDeTexto 10">
            <a:extLst>
              <a:ext uri="{FF2B5EF4-FFF2-40B4-BE49-F238E27FC236}">
                <a16:creationId xmlns:a16="http://schemas.microsoft.com/office/drawing/2014/main" id="{6AD44AE5-35A6-29AE-4E89-2D65F5C67EEA}"/>
              </a:ext>
            </a:extLst>
          </p:cNvPr>
          <p:cNvSpPr txBox="1"/>
          <p:nvPr/>
        </p:nvSpPr>
        <p:spPr>
          <a:xfrm>
            <a:off x="676143" y="4301175"/>
            <a:ext cx="5168900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Remove lines with </a:t>
            </a:r>
            <a:r>
              <a:rPr lang="en" sz="1200" dirty="0" err="1">
                <a:latin typeface="+mj-lt"/>
              </a:rPr>
              <a:t>NaN </a:t>
            </a:r>
            <a:r>
              <a:rPr lang="en" sz="1200" dirty="0">
                <a:latin typeface="+mj-lt"/>
              </a:rPr>
              <a:t>from original 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28" name="Picture 2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39383E3-9D0B-FA89-8B53-A0A31C19B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1751" y="820738"/>
            <a:ext cx="3019425" cy="2114550"/>
          </a:xfrm>
          <a:prstGeom prst="rect">
            <a:avLst/>
          </a:prstGeom>
        </p:spPr>
      </p:pic>
      <p:pic>
        <p:nvPicPr>
          <p:cNvPr id="30" name="Picture 29" descr="A picture containing text, font, screenshot, design&#10;&#10;Description automatically generated">
            <a:extLst>
              <a:ext uri="{FF2B5EF4-FFF2-40B4-BE49-F238E27FC236}">
                <a16:creationId xmlns:a16="http://schemas.microsoft.com/office/drawing/2014/main" id="{3264A143-B975-70DF-B1F7-EC7592B932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1751" y="2924839"/>
            <a:ext cx="2705100" cy="1400175"/>
          </a:xfrm>
          <a:prstGeom prst="rect">
            <a:avLst/>
          </a:prstGeom>
        </p:spPr>
      </p:pic>
      <p:pic>
        <p:nvPicPr>
          <p:cNvPr id="32" name="Picture 31" descr="A picture containing text, font, screenshot, design&#10;&#10;Description automatically generated">
            <a:extLst>
              <a:ext uri="{FF2B5EF4-FFF2-40B4-BE49-F238E27FC236}">
                <a16:creationId xmlns:a16="http://schemas.microsoft.com/office/drawing/2014/main" id="{A3F6DE2F-F806-6F70-2153-802A3B4140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9654" y="4667249"/>
            <a:ext cx="27051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7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Statistical measures of columns or rows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16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4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1" dirty="0">
                <a:latin typeface="+mj-lt"/>
              </a:rPr>
              <a:t>mean</a:t>
            </a:r>
            <a:endParaRPr lang="en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1" dirty="0">
                <a:latin typeface="+mj-lt"/>
              </a:rPr>
              <a:t>median</a:t>
            </a:r>
            <a:endParaRPr lang="en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1" dirty="0">
                <a:latin typeface="+mj-lt"/>
              </a:rPr>
              <a:t>max</a:t>
            </a:r>
            <a:endParaRPr lang="en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1" dirty="0">
                <a:latin typeface="+mj-lt"/>
              </a:rPr>
              <a:t>min</a:t>
            </a:r>
            <a:endParaRPr lang="en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1" dirty="0">
                <a:latin typeface="+mj-lt"/>
              </a:rPr>
              <a:t>std</a:t>
            </a:r>
            <a:endParaRPr lang="en" sz="1200" dirty="0">
              <a:latin typeface="+mj-lt"/>
            </a:endParaRPr>
          </a:p>
        </p:txBody>
      </p:sp>
      <p:pic>
        <p:nvPicPr>
          <p:cNvPr id="5" name="Picture 4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D78ECA04-C605-BD7A-D41D-CA15F8759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413" y="3336515"/>
            <a:ext cx="3181350" cy="15811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3F0F09-6C8B-405E-2625-3C122F2B711C}"/>
              </a:ext>
            </a:extLst>
          </p:cNvPr>
          <p:cNvCxnSpPr>
            <a:stCxn id="5" idx="3"/>
          </p:cNvCxnSpPr>
          <p:nvPr/>
        </p:nvCxnSpPr>
        <p:spPr bwMode="auto">
          <a:xfrm>
            <a:off x="4449763" y="4127090"/>
            <a:ext cx="15415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aixaDeTexto 10">
            <a:extLst>
              <a:ext uri="{FF2B5EF4-FFF2-40B4-BE49-F238E27FC236}">
                <a16:creationId xmlns:a16="http://schemas.microsoft.com/office/drawing/2014/main" id="{CDB59D66-16D4-E98F-B4EF-24932817B6D5}"/>
              </a:ext>
            </a:extLst>
          </p:cNvPr>
          <p:cNvSpPr txBox="1"/>
          <p:nvPr/>
        </p:nvSpPr>
        <p:spPr>
          <a:xfrm>
            <a:off x="1268412" y="3066760"/>
            <a:ext cx="785994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Get the average of the “Price” column and the average of the numeric values in row 1 (line indices start at 0)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12" name="Picture 11" descr="A picture containing text, font, white, design&#10;&#10;Description automatically generated">
            <a:extLst>
              <a:ext uri="{FF2B5EF4-FFF2-40B4-BE49-F238E27FC236}">
                <a16:creationId xmlns:a16="http://schemas.microsoft.com/office/drawing/2014/main" id="{0630B37F-8E05-5457-73AF-3D4B7E373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337" y="3693702"/>
            <a:ext cx="18954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53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Operations with columns or rows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17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166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Sum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Subtraction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Division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...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CDB59D66-16D4-E98F-B4EF-24932817B6D5}"/>
              </a:ext>
            </a:extLst>
          </p:cNvPr>
          <p:cNvSpPr txBox="1"/>
          <p:nvPr/>
        </p:nvSpPr>
        <p:spPr>
          <a:xfrm>
            <a:off x="776288" y="2549966"/>
            <a:ext cx="3490912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Get the product of prices by quantity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327079B7-26E7-D96F-C9E7-1304724BF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65" y="2853692"/>
            <a:ext cx="3429000" cy="1400175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B717F863-5D8B-2896-A127-349D43688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8" y="4703763"/>
            <a:ext cx="3667125" cy="1400175"/>
          </a:xfrm>
          <a:prstGeom prst="rect">
            <a:avLst/>
          </a:prstGeom>
        </p:spPr>
      </p:pic>
      <p:sp>
        <p:nvSpPr>
          <p:cNvPr id="10" name="CaixaDeTexto 10">
            <a:extLst>
              <a:ext uri="{FF2B5EF4-FFF2-40B4-BE49-F238E27FC236}">
                <a16:creationId xmlns:a16="http://schemas.microsoft.com/office/drawing/2014/main" id="{3B5DDE2E-6283-448E-1BA7-7FCF5222A9A6}"/>
              </a:ext>
            </a:extLst>
          </p:cNvPr>
          <p:cNvSpPr txBox="1"/>
          <p:nvPr/>
        </p:nvSpPr>
        <p:spPr>
          <a:xfrm>
            <a:off x="776288" y="4421306"/>
            <a:ext cx="4175124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Get the sum of prices and quantities from rows 0 and 1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EB8EB2-E5FD-6544-F52D-E4FB9B9CB28F}"/>
              </a:ext>
            </a:extLst>
          </p:cNvPr>
          <p:cNvCxnSpPr>
            <a:stCxn id="3" idx="3"/>
          </p:cNvCxnSpPr>
          <p:nvPr/>
        </p:nvCxnSpPr>
        <p:spPr bwMode="auto">
          <a:xfrm flipV="1">
            <a:off x="4203465" y="3553779"/>
            <a:ext cx="149589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500A9A-C11D-E289-8353-36A06297AC6B}"/>
              </a:ext>
            </a:extLst>
          </p:cNvPr>
          <p:cNvCxnSpPr>
            <a:stCxn id="7" idx="3"/>
          </p:cNvCxnSpPr>
          <p:nvPr/>
        </p:nvCxnSpPr>
        <p:spPr bwMode="auto">
          <a:xfrm flipV="1">
            <a:off x="4443413" y="5403850"/>
            <a:ext cx="125594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76F9B8D2-4645-F1EA-09A7-7A788D171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361" y="2496505"/>
            <a:ext cx="1581150" cy="2114550"/>
          </a:xfrm>
          <a:prstGeom prst="rect">
            <a:avLst/>
          </a:prstGeom>
        </p:spPr>
      </p:pic>
      <p:pic>
        <p:nvPicPr>
          <p:cNvPr id="22" name="Picture 21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8D07242A-C344-A892-D5EC-840199904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9361" y="4879975"/>
            <a:ext cx="21431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38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Statistical analysis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18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48721CAD-42A8-4D42-2A23-91E2F70A0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114" y="1721582"/>
            <a:ext cx="3181350" cy="14001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2BA89B-9982-24B7-A4B7-5DE0CF038D10}"/>
              </a:ext>
            </a:extLst>
          </p:cNvPr>
          <p:cNvCxnSpPr>
            <a:stCxn id="3" idx="3"/>
          </p:cNvCxnSpPr>
          <p:nvPr/>
        </p:nvCxnSpPr>
        <p:spPr bwMode="auto">
          <a:xfrm flipV="1">
            <a:off x="4203464" y="2421669"/>
            <a:ext cx="149589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" name="Picture 8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AA138DC1-6285-C272-66CB-986ED5B34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114" y="4017232"/>
            <a:ext cx="3181350" cy="140017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BE9812-B4D1-43F6-9338-2ED282E4657E}"/>
              </a:ext>
            </a:extLst>
          </p:cNvPr>
          <p:cNvCxnSpPr>
            <a:stCxn id="9" idx="3"/>
          </p:cNvCxnSpPr>
          <p:nvPr/>
        </p:nvCxnSpPr>
        <p:spPr bwMode="auto">
          <a:xfrm flipV="1">
            <a:off x="4203464" y="4717319"/>
            <a:ext cx="149589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9" name="Picture 18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ABBBD578-BED8-3FBC-E8DD-6EEFDF238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362" y="1364394"/>
            <a:ext cx="2619375" cy="2114550"/>
          </a:xfrm>
          <a:prstGeom prst="rect">
            <a:avLst/>
          </a:prstGeom>
        </p:spPr>
      </p:pic>
      <p:pic>
        <p:nvPicPr>
          <p:cNvPr id="21" name="Picture 20" descr="A close-up of numbers&#10;&#10;Description automatically generated with low confidence">
            <a:extLst>
              <a:ext uri="{FF2B5EF4-FFF2-40B4-BE49-F238E27FC236}">
                <a16:creationId xmlns:a16="http://schemas.microsoft.com/office/drawing/2014/main" id="{52B942FA-28A8-A385-9697-A9816FF37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9362" y="4193444"/>
            <a:ext cx="30194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9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Charts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19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E49CEF1D-FE5F-6D98-134D-44471A914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047290"/>
            <a:ext cx="3343275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74EA2-6C32-975F-869D-AFD9CC351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639" y="867590"/>
            <a:ext cx="2880000" cy="2112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A2CFB7-7019-352F-5810-191ABAA05036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 bwMode="auto">
          <a:xfrm>
            <a:off x="3971924" y="1923590"/>
            <a:ext cx="23797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46ACAA6-C1E4-A973-7982-E5FB5486DF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639" y="3570182"/>
            <a:ext cx="2880000" cy="2251179"/>
          </a:xfrm>
          <a:prstGeom prst="rect">
            <a:avLst/>
          </a:prstGeom>
        </p:spPr>
      </p:pic>
      <p:pic>
        <p:nvPicPr>
          <p:cNvPr id="20" name="Picture 19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9A189770-71B4-90F1-8D99-2814363C4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49" y="3819472"/>
            <a:ext cx="4467225" cy="17526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8E5019-BFE0-E786-6B2B-4F793CC7BA85}"/>
              </a:ext>
            </a:extLst>
          </p:cNvPr>
          <p:cNvCxnSpPr>
            <a:stCxn id="20" idx="3"/>
            <a:endCxn id="14" idx="1"/>
          </p:cNvCxnSpPr>
          <p:nvPr/>
        </p:nvCxnSpPr>
        <p:spPr bwMode="auto">
          <a:xfrm>
            <a:off x="5095874" y="4695772"/>
            <a:ext cx="12557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7794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>
            <a:extLst>
              <a:ext uri="{FF2B5EF4-FFF2-40B4-BE49-F238E27FC236}">
                <a16:creationId xmlns:a16="http://schemas.microsoft.com/office/drawing/2014/main" id="{6741D128-5454-4773-9704-DD396E44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9" y="1066205"/>
            <a:ext cx="7924799" cy="50175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CONTENT</a:t>
            </a:r>
          </a:p>
          <a:p>
            <a:pPr eaLnBrk="1" hangingPunct="1">
              <a:defRPr/>
            </a:pPr>
            <a:endParaRPr lang="en-US" altLang="pt-PT" sz="1800" b="1" dirty="0">
              <a:solidFill>
                <a:srgbClr val="60BDE0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What is it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Why use it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What it allows to do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Example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Example with CSV file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Example with JSON file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Data access in </a:t>
            </a:r>
            <a:r>
              <a:rPr lang="en" altLang="pt-PT" sz="1400" dirty="0" err="1">
                <a:latin typeface="Arial" panose="020B0604020202020204" pitchFamily="34" charset="0"/>
              </a:rPr>
              <a:t>DataFrames</a:t>
            </a:r>
            <a:endParaRPr lang="pt-PT" altLang="pt-PT" sz="1400" dirty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View data from </a:t>
            </a:r>
            <a:r>
              <a:rPr lang="en" altLang="pt-PT" sz="1400" dirty="0" err="1">
                <a:latin typeface="Arial" panose="020B0604020202020204" pitchFamily="34" charset="0"/>
              </a:rPr>
              <a:t>DataFrame</a:t>
            </a:r>
            <a:endParaRPr lang="pt-PT" altLang="pt-PT" sz="1400" dirty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Accessing part of the data in </a:t>
            </a:r>
            <a:r>
              <a:rPr lang="en" altLang="pt-PT" sz="1400" dirty="0" err="1">
                <a:latin typeface="Arial" panose="020B0604020202020204" pitchFamily="34" charset="0"/>
              </a:rPr>
              <a:t>DataFrames </a:t>
            </a:r>
            <a:r>
              <a:rPr lang="en" altLang="pt-PT" sz="1400" dirty="0">
                <a:latin typeface="Arial" panose="020B0604020202020204" pitchFamily="34" charset="0"/>
              </a:rPr>
              <a:t>: </a:t>
            </a:r>
            <a:r>
              <a:rPr lang="en" altLang="pt-PT" sz="1400" dirty="0" err="1">
                <a:latin typeface="Arial" panose="020B0604020202020204" pitchFamily="34" charset="0"/>
              </a:rPr>
              <a:t>loc</a:t>
            </a:r>
            <a:endParaRPr lang="pt-PT" altLang="pt-PT" sz="1400" dirty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Access part of data in </a:t>
            </a:r>
            <a:r>
              <a:rPr lang="en" altLang="pt-PT" sz="1400" dirty="0" err="1">
                <a:latin typeface="Arial" panose="020B0604020202020204" pitchFamily="34" charset="0"/>
              </a:rPr>
              <a:t>DataFrames </a:t>
            </a:r>
            <a:r>
              <a:rPr lang="en" altLang="pt-PT" sz="1400" dirty="0">
                <a:latin typeface="Arial" panose="020B0604020202020204" pitchFamily="34" charset="0"/>
              </a:rPr>
              <a:t>: </a:t>
            </a:r>
            <a:r>
              <a:rPr lang="en" altLang="pt-PT" sz="1400" dirty="0" err="1">
                <a:latin typeface="Arial" panose="020B0604020202020204" pitchFamily="34" charset="0"/>
              </a:rPr>
              <a:t>iloc</a:t>
            </a:r>
            <a:endParaRPr lang="pt-PT" altLang="pt-PT" sz="1400" dirty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Modify data from a </a:t>
            </a:r>
            <a:r>
              <a:rPr lang="en" altLang="pt-PT" sz="1400" dirty="0" err="1">
                <a:latin typeface="Arial" panose="020B0604020202020204" pitchFamily="34" charset="0"/>
              </a:rPr>
              <a:t>DataFrame</a:t>
            </a:r>
            <a:endParaRPr lang="pt-PT" altLang="pt-PT" sz="1400" dirty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Data cleaning: filling all Null and NaN</a:t>
            </a:r>
            <a:endParaRPr lang="pt-PT" altLang="pt-PT" sz="1400" dirty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Data cleaning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Statistical measures of columns or rows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Operations with columns or rows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Statistical analysis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" altLang="pt-PT" sz="1400" dirty="0">
                <a:latin typeface="Arial" panose="020B0604020202020204" pitchFamily="34" charset="0"/>
              </a:rPr>
              <a:t>Charts</a:t>
            </a:r>
            <a:endParaRPr lang="pt-PT" altLang="pt-PT" sz="1400" dirty="0">
              <a:latin typeface="Arial" panose="020B0604020202020204" pitchFamily="34" charset="0"/>
            </a:endParaRP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18799C81-6B2B-4097-8D11-780269523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7FCCC79F-FEE3-4DDC-A54D-C50A3B58E49B}" type="slidenum">
              <a:rPr lang="pt-PT" altLang="pt-PT" sz="1200" smtClean="0">
                <a:solidFill>
                  <a:srgbClr val="A6A6A6"/>
                </a:solidFill>
              </a:rPr>
              <a:pPr/>
              <a:t>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7172" name="Retângulo 7">
            <a:extLst>
              <a:ext uri="{FF2B5EF4-FFF2-40B4-BE49-F238E27FC236}">
                <a16:creationId xmlns:a16="http://schemas.microsoft.com/office/drawing/2014/main" id="{C72A80C9-D3C5-407F-8418-1751B57E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7173" name="Imagem 8">
            <a:extLst>
              <a:ext uri="{FF2B5EF4-FFF2-40B4-BE49-F238E27FC236}">
                <a16:creationId xmlns:a16="http://schemas.microsoft.com/office/drawing/2014/main" id="{4EB65463-B283-4E20-BBE3-4278A4DFD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Picture 2">
            <a:extLst>
              <a:ext uri="{FF2B5EF4-FFF2-40B4-BE49-F238E27FC236}">
                <a16:creationId xmlns:a16="http://schemas.microsoft.com/office/drawing/2014/main" id="{0C8AB257-EA77-4361-9281-78F99D1F02DE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0"/>
            <a:ext cx="9899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sz="1800"/>
          </a:p>
        </p:txBody>
      </p:sp>
      <p:sp>
        <p:nvSpPr>
          <p:cNvPr id="103427" name="Slide Number Placeholder 2">
            <a:extLst>
              <a:ext uri="{FF2B5EF4-FFF2-40B4-BE49-F238E27FC236}">
                <a16:creationId xmlns:a16="http://schemas.microsoft.com/office/drawing/2014/main" id="{778F449F-E0DF-42A8-A91C-DB5E57B49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44125008-B641-42F1-B444-F7B90AE504F7}" type="slidenum">
              <a:rPr lang="pt-PT" altLang="pt-PT" sz="1200" smtClean="0">
                <a:solidFill>
                  <a:srgbClr val="A6A6A6"/>
                </a:solidFill>
              </a:rPr>
              <a:pPr/>
              <a:t>20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pic>
        <p:nvPicPr>
          <p:cNvPr id="103428" name="Imagem 6">
            <a:extLst>
              <a:ext uri="{FF2B5EF4-FFF2-40B4-BE49-F238E27FC236}">
                <a16:creationId xmlns:a16="http://schemas.microsoft.com/office/drawing/2014/main" id="{012A4E6B-3640-4B8E-A24C-D475CF63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5" t="61243" r="34962" b="18871"/>
          <a:stretch>
            <a:fillRect/>
          </a:stretch>
        </p:blipFill>
        <p:spPr bwMode="auto">
          <a:xfrm>
            <a:off x="3500438" y="2352675"/>
            <a:ext cx="2903537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Retângulo 7">
            <a:extLst>
              <a:ext uri="{FF2B5EF4-FFF2-40B4-BE49-F238E27FC236}">
                <a16:creationId xmlns:a16="http://schemas.microsoft.com/office/drawing/2014/main" id="{8CAA9ADE-A97C-4367-A51C-E6B108FA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What is it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5044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Module used for data analysis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Allows: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Manipulate data structures of two types: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0" dirty="0">
                <a:latin typeface="+mj-lt"/>
                <a:ea typeface="Cambria Math" panose="02040503050406030204" pitchFamily="18" charset="0"/>
              </a:rPr>
              <a:t>series 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 err="1">
                <a:latin typeface="+mj-lt"/>
                <a:ea typeface="Cambria Math" panose="02040503050406030204" pitchFamily="18" charset="0"/>
              </a:rPr>
              <a:t>DataFrames</a:t>
            </a: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Assign names to rows/columns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0" dirty="0">
                <a:latin typeface="+mj-lt"/>
                <a:ea typeface="Cambria Math" panose="02040503050406030204" pitchFamily="18" charset="0"/>
              </a:rPr>
              <a:t>Data Operations: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0" dirty="0">
                <a:latin typeface="+mj-lt"/>
                <a:ea typeface="Cambria Math" panose="02040503050406030204" pitchFamily="18" charset="0"/>
              </a:rPr>
              <a:t>To analyze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To clean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0" dirty="0">
                <a:latin typeface="+mj-lt"/>
                <a:ea typeface="Cambria Math" panose="02040503050406030204" pitchFamily="18" charset="0"/>
              </a:rPr>
              <a:t>To explore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0" dirty="0">
                <a:latin typeface="+mj-lt"/>
                <a:ea typeface="Cambria Math" panose="02040503050406030204" pitchFamily="18" charset="0"/>
              </a:rPr>
              <a:t>manipulate and transform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b="0" dirty="0">
                <a:latin typeface="+mj-lt"/>
                <a:ea typeface="Cambria Math" panose="02040503050406030204" pitchFamily="18" charset="0"/>
              </a:rPr>
              <a:t>Has support for missing data</a:t>
            </a:r>
          </a:p>
          <a:p>
            <a:pPr>
              <a:lnSpc>
                <a:spcPct val="150000"/>
              </a:lnSpc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  <a:ea typeface="Cambria Math" panose="02040503050406030204" pitchFamily="18" charset="0"/>
              </a:rPr>
              <a:t>Documentation: </a:t>
            </a:r>
            <a:r>
              <a:rPr lang="en" sz="1200" b="0" dirty="0">
                <a:latin typeface="+mj-lt"/>
                <a:ea typeface="Cambria Math" panose="02040503050406030204" pitchFamily="18" charset="0"/>
                <a:hlinkClick r:id="rId4"/>
              </a:rPr>
              <a:t>https://pandas.pydata.org/docs/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7C3E50D-F05F-7ECC-B3EE-496AE3FFD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47015"/>
              </p:ext>
            </p:extLst>
          </p:nvPr>
        </p:nvGraphicFramePr>
        <p:xfrm>
          <a:off x="6098381" y="2325457"/>
          <a:ext cx="27273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5" imgW="2728080" imgH="617400" progId="Paint.Picture">
                  <p:embed/>
                </p:oleObj>
              </mc:Choice>
              <mc:Fallback>
                <p:oleObj name="Imagem de Mapa de Bits" r:id="rId5" imgW="2728080" imgH="61740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67DBA40-0FB2-4B19-AC40-8A12554ACC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8381" y="2325457"/>
                        <a:ext cx="2727325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57308FD-1FD6-486A-31B8-5D3B8FBCD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84278"/>
              </p:ext>
            </p:extLst>
          </p:nvPr>
        </p:nvGraphicFramePr>
        <p:xfrm>
          <a:off x="5366544" y="4052076"/>
          <a:ext cx="3459162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7" imgW="3459600" imgH="1394640" progId="Paint.Picture">
                  <p:embed/>
                </p:oleObj>
              </mc:Choice>
              <mc:Fallback>
                <p:oleObj name="Imagem de Mapa de Bits" r:id="rId7" imgW="3459600" imgH="139464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0CCACD2-6464-CFAF-50F4-0325894189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6544" y="4052076"/>
                        <a:ext cx="3459162" cy="1395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38A754A-B679-B0EF-96AA-FA12A148AE1F}"/>
              </a:ext>
            </a:extLst>
          </p:cNvPr>
          <p:cNvSpPr txBox="1"/>
          <p:nvPr/>
        </p:nvSpPr>
        <p:spPr>
          <a:xfrm>
            <a:off x="6098381" y="201357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400" dirty="0"/>
              <a:t>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CC6B1-965B-D90E-ED82-61B0A3A3320B}"/>
              </a:ext>
            </a:extLst>
          </p:cNvPr>
          <p:cNvSpPr txBox="1"/>
          <p:nvPr/>
        </p:nvSpPr>
        <p:spPr>
          <a:xfrm>
            <a:off x="5366544" y="3740193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400" dirty="0" err="1"/>
              <a:t>DataFrame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61706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why use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4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It allows you to analyze </a:t>
            </a:r>
            <a:r>
              <a:rPr lang="en" sz="1200" dirty="0" err="1">
                <a:latin typeface="+mj-lt"/>
              </a:rPr>
              <a:t>big </a:t>
            </a:r>
            <a:r>
              <a:rPr lang="en" sz="1200" dirty="0">
                <a:latin typeface="+mj-lt"/>
              </a:rPr>
              <a:t>data and draw conclusions based on statistical theories.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It has mechanisms to clean up messy datasets and make them readable and relevant.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Relevant data is very important in data science.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8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What allows to do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10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b="1" dirty="0">
                <a:latin typeface="+mj-lt"/>
              </a:rPr>
              <a:t>Data cleaning: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Can exclude rows that are not relevant or contain incorrect values, such as empty or NULL values.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en" sz="1200" b="1" dirty="0">
                <a:latin typeface="+mj-lt"/>
              </a:rPr>
              <a:t>Data analysis: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Provides answers about the data, for example: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Is there a correlation between two (or more) columns?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What is the average value?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Maximum value?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1200" dirty="0">
                <a:latin typeface="+mj-lt"/>
              </a:rPr>
              <a:t>Minimum value?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99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Example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6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55498C5-6351-0869-9907-A2E553186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759" y="2286000"/>
            <a:ext cx="3267075" cy="2286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176295-FC14-374C-0548-80F9029E1840}"/>
              </a:ext>
            </a:extLst>
          </p:cNvPr>
          <p:cNvCxnSpPr>
            <a:stCxn id="3" idx="3"/>
            <a:endCxn id="4" idx="1"/>
          </p:cNvCxnSpPr>
          <p:nvPr/>
        </p:nvCxnSpPr>
        <p:spPr bwMode="auto">
          <a:xfrm>
            <a:off x="4308834" y="3429000"/>
            <a:ext cx="12804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" name="Picture 3" descr="A picture containing text, font, screenshot, design&#10;&#10;Description automatically generated">
            <a:extLst>
              <a:ext uri="{FF2B5EF4-FFF2-40B4-BE49-F238E27FC236}">
                <a16:creationId xmlns:a16="http://schemas.microsoft.com/office/drawing/2014/main" id="{59AB0E1E-9152-A421-3BDD-E798C48E7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332" y="2819400"/>
            <a:ext cx="22193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2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Example with CSV file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7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7BF0DD0B-08EC-25B1-411B-E5D902C45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534" y="2787445"/>
            <a:ext cx="2781300" cy="121920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136D24F-F5E3-E073-4F82-F8C5E466F917}"/>
              </a:ext>
            </a:extLst>
          </p:cNvPr>
          <p:cNvCxnSpPr>
            <a:stCxn id="4" idx="3"/>
            <a:endCxn id="17" idx="0"/>
          </p:cNvCxnSpPr>
          <p:nvPr/>
        </p:nvCxnSpPr>
        <p:spPr bwMode="auto">
          <a:xfrm>
            <a:off x="4308834" y="3397045"/>
            <a:ext cx="642578" cy="140038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8FAD77E-6B71-5A63-ADC6-4412C7308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374" y="1621127"/>
            <a:ext cx="7110076" cy="670618"/>
          </a:xfrm>
          <a:prstGeom prst="rect">
            <a:avLst/>
          </a:prstGeom>
        </p:spPr>
      </p:pic>
      <p:pic>
        <p:nvPicPr>
          <p:cNvPr id="17" name="Picture 16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8FB69FE0-C037-5AA1-92CC-96CAA2E9E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887" y="4797425"/>
            <a:ext cx="84010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2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Example with JSON file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8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136D24F-F5E3-E073-4F82-F8C5E466F917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 bwMode="auto">
          <a:xfrm>
            <a:off x="4308834" y="3385681"/>
            <a:ext cx="642578" cy="150425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A45F971-3996-8893-1C74-BB62A84F6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264" y="1015668"/>
            <a:ext cx="4204673" cy="2286439"/>
          </a:xfrm>
          <a:prstGeom prst="rect">
            <a:avLst/>
          </a:prstGeom>
        </p:spPr>
      </p:pic>
      <p:pic>
        <p:nvPicPr>
          <p:cNvPr id="10" name="Picture 9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B203F9BD-8814-2A31-C3B7-866952F64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609" y="2776081"/>
            <a:ext cx="2943225" cy="1219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19E5EB-5B7C-5BC2-2D69-B71B674DD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62" y="4889939"/>
            <a:ext cx="95631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2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Data access in </a:t>
            </a:r>
            <a:r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DataFrames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9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D7356056-94D5-D9C8-5CC1-96EE86D6F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814" y="1464146"/>
            <a:ext cx="3181350" cy="1219200"/>
          </a:xfrm>
          <a:prstGeom prst="rect">
            <a:avLst/>
          </a:prstGeom>
        </p:spPr>
      </p:pic>
      <p:pic>
        <p:nvPicPr>
          <p:cNvPr id="13" name="Picture 12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06B2959F-2F2D-CC5A-9CCA-50569C5CD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2814" y="3530753"/>
            <a:ext cx="3181350" cy="12192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1B6DF4-3C4D-0495-2E8F-89998F8894DE}"/>
              </a:ext>
            </a:extLst>
          </p:cNvPr>
          <p:cNvCxnSpPr>
            <a:stCxn id="9" idx="3"/>
            <a:endCxn id="26" idx="1"/>
          </p:cNvCxnSpPr>
          <p:nvPr/>
        </p:nvCxnSpPr>
        <p:spPr bwMode="auto">
          <a:xfrm>
            <a:off x="6424164" y="2073746"/>
            <a:ext cx="393662" cy="40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14DF53-96CA-939E-28D0-D4D72AAD9A66}"/>
              </a:ext>
            </a:extLst>
          </p:cNvPr>
          <p:cNvCxnSpPr>
            <a:stCxn id="13" idx="3"/>
            <a:endCxn id="28" idx="1"/>
          </p:cNvCxnSpPr>
          <p:nvPr/>
        </p:nvCxnSpPr>
        <p:spPr bwMode="auto">
          <a:xfrm>
            <a:off x="6424164" y="4140353"/>
            <a:ext cx="3936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CaixaDeTexto 10">
            <a:extLst>
              <a:ext uri="{FF2B5EF4-FFF2-40B4-BE49-F238E27FC236}">
                <a16:creationId xmlns:a16="http://schemas.microsoft.com/office/drawing/2014/main" id="{C5CE135D-3884-1E41-3ABE-B454BA5E87FC}"/>
              </a:ext>
            </a:extLst>
          </p:cNvPr>
          <p:cNvSpPr txBox="1"/>
          <p:nvPr/>
        </p:nvSpPr>
        <p:spPr>
          <a:xfrm>
            <a:off x="3242814" y="1161584"/>
            <a:ext cx="218889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Show the entire </a:t>
            </a:r>
            <a:r>
              <a:rPr lang="en" sz="1200" dirty="0" err="1">
                <a:latin typeface="+mj-lt"/>
              </a:rPr>
              <a:t>DataFrame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2" name="CaixaDeTexto 10">
            <a:extLst>
              <a:ext uri="{FF2B5EF4-FFF2-40B4-BE49-F238E27FC236}">
                <a16:creationId xmlns:a16="http://schemas.microsoft.com/office/drawing/2014/main" id="{004790EC-0769-31DC-291E-EE2FECFC076A}"/>
              </a:ext>
            </a:extLst>
          </p:cNvPr>
          <p:cNvSpPr txBox="1"/>
          <p:nvPr/>
        </p:nvSpPr>
        <p:spPr>
          <a:xfrm>
            <a:off x="3242814" y="3195303"/>
            <a:ext cx="218889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sz="1200" dirty="0">
                <a:latin typeface="+mj-lt"/>
              </a:rPr>
              <a:t>Show only the “Price” column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DD7DEB-C2F3-BA84-2331-565BDA256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34" y="1192391"/>
            <a:ext cx="2438611" cy="1615580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DBD80D7-D04A-0735-EFA2-6CD57FC21E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7826" y="1020486"/>
            <a:ext cx="2943225" cy="2114550"/>
          </a:xfrm>
          <a:prstGeom prst="rect">
            <a:avLst/>
          </a:prstGeom>
        </p:spPr>
      </p:pic>
      <p:pic>
        <p:nvPicPr>
          <p:cNvPr id="28" name="Picture 2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43E7636-7D86-C5E3-6E1D-B3E32ED974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7826" y="3083078"/>
            <a:ext cx="26193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4263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27172</TotalTime>
  <Words>695</Words>
  <Application>Microsoft Office PowerPoint</Application>
  <PresentationFormat>Custom</PresentationFormat>
  <Paragraphs>145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Wingdings</vt:lpstr>
      <vt:lpstr>Blends</vt:lpstr>
      <vt:lpstr>Imagem de Mapa de Bits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débora pinguinha</dc:creator>
  <cp:lastModifiedBy>Catarina Félix De Oliveira</cp:lastModifiedBy>
  <cp:revision>569</cp:revision>
  <cp:lastPrinted>2021-04-01T08:23:08Z</cp:lastPrinted>
  <dcterms:created xsi:type="dcterms:W3CDTF">2012-09-19T16:58:48Z</dcterms:created>
  <dcterms:modified xsi:type="dcterms:W3CDTF">2023-05-12T09:43:32Z</dcterms:modified>
</cp:coreProperties>
</file>