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Catalin\Desktop\New%20XLS%20Worksheet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t>Test Case Results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15000"/>
                    <a:satMod val="180000"/>
                  </a:schemeClr>
                </a:gs>
                <a:gs pos="50000">
                  <a:schemeClr val="accent1">
                    <a:shade val="45000"/>
                    <a:satMod val="170000"/>
                  </a:schemeClr>
                </a:gs>
                <a:gs pos="70000">
                  <a:schemeClr val="accent1">
                    <a:tint val="99000"/>
                    <a:shade val="65000"/>
                    <a:satMod val="155000"/>
                  </a:schemeClr>
                </a:gs>
                <a:gs pos="100000">
                  <a:schemeClr val="accent1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'[New XLS Worksheet.xls]Sheet1'!$D$11:$G$11</c:f>
              <c:strCache>
                <c:ptCount val="4"/>
                <c:pt idx="0">
                  <c:v>Not tested</c:v>
                </c:pt>
                <c:pt idx="1">
                  <c:v>Blocked</c:v>
                </c:pt>
                <c:pt idx="2">
                  <c:v>Failed</c:v>
                </c:pt>
                <c:pt idx="3">
                  <c:v>Passed</c:v>
                </c:pt>
              </c:strCache>
            </c:strRef>
          </c:cat>
          <c:val>
            <c:numRef>
              <c:f>'[New XLS Worksheet.xls]Sheet1'!$D$12:$G$12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11</c:v>
                </c:pt>
                <c:pt idx="3">
                  <c:v>213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6238030"/>
        <c:axId val="970710285"/>
      </c:barChart>
      <c:catAx>
        <c:axId val="156238030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970710285"/>
        <c:crosses val="autoZero"/>
        <c:auto val="1"/>
        <c:lblAlgn val="ctr"/>
        <c:lblOffset val="100"/>
        <c:noMultiLvlLbl val="0"/>
      </c:catAx>
      <c:valAx>
        <c:axId val="97071028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15623803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12 Bugs (2 Critical &amp; 10 Major)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[Book1]Sheet1!$B$6:$B$9</c:f>
              <c:strCache>
                <c:ptCount val="4"/>
                <c:pt idx="0">
                  <c:v>Inregistrare</c:v>
                </c:pt>
                <c:pt idx="1">
                  <c:v>Contul meu</c:v>
                </c:pt>
                <c:pt idx="2">
                  <c:v>Cos de cumparaturi</c:v>
                </c:pt>
                <c:pt idx="3">
                  <c:v>Security</c:v>
                </c:pt>
              </c:strCache>
            </c:strRef>
          </c:cat>
          <c:val>
            <c:numRef>
              <c:f>[Book1]Sheet1!$C$6:$C$9</c:f>
              <c:numCache>
                <c:formatCode>General</c:formatCode>
                <c:ptCount val="4"/>
                <c:pt idx="0">
                  <c:v>8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8 Bugs (6 Normal &amp; 2 Minor)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[Book1]Sheet1!$B$6:$B$7</c:f>
              <c:strCache>
                <c:ptCount val="2"/>
                <c:pt idx="0">
                  <c:v>Perfromance</c:v>
                </c:pt>
                <c:pt idx="1">
                  <c:v>UI</c:v>
                </c:pt>
              </c:strCache>
            </c:strRef>
          </c:cat>
          <c:val>
            <c:numRef>
              <c:f>[Book1]Sheet1!$C$6:$C$7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7B0423-2BED-4532-A700-7F1AEDA634B1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851F00-5927-473E-9560-40DFDB963E7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423-2BED-4532-A700-7F1AEDA634B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57B0423-2BED-4532-A700-7F1AEDA634B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1F00-5927-473E-9560-40DFDB963E7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7B0423-2BED-4532-A700-7F1AEDA634B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C851F00-5927-473E-9560-40DFDB963E71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B57B0423-2BED-4532-A700-7F1AEDA634B1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C851F00-5927-473E-9560-40DFDB963E7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jpeg"/><Relationship Id="rId8" Type="http://schemas.openxmlformats.org/officeDocument/2006/relationships/image" Target="../media/image15.png"/><Relationship Id="rId7" Type="http://schemas.openxmlformats.org/officeDocument/2006/relationships/image" Target="../media/image14.jpe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#'Feature 4'!A1" TargetMode="External"/><Relationship Id="rId4" Type="http://schemas.openxmlformats.org/officeDocument/2006/relationships/hyperlink" Target="#'Feature 3'!A1" TargetMode="External"/><Relationship Id="rId3" Type="http://schemas.openxmlformats.org/officeDocument/2006/relationships/hyperlink" Target="#'Feature 2'!A1" TargetMode="External"/><Relationship Id="rId2" Type="http://schemas.openxmlformats.org/officeDocument/2006/relationships/hyperlink" Target="#'Feature 1'!A1" TargetMode="Externa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Application Testing</a:t>
            </a:r>
            <a:br>
              <a:rPr lang="en-US" dirty="0" smtClean="0"/>
            </a:br>
            <a:r>
              <a:rPr lang="en-US" dirty="0" smtClean="0"/>
              <a:t>www.romstal.ro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4830763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r>
              <a:rPr lang="en-US" dirty="0" smtClean="0"/>
              <a:t>20 Test Cases were executed to test </a:t>
            </a:r>
            <a:r>
              <a:rPr lang="en-US" dirty="0" smtClean="0"/>
              <a:t>the happy flows:19 </a:t>
            </a:r>
            <a:r>
              <a:rPr lang="en-US" dirty="0" smtClean="0"/>
              <a:t>passed and 1 not tested</a:t>
            </a:r>
            <a:endParaRPr lang="en-US" dirty="0" smtClean="0"/>
          </a:p>
          <a:p>
            <a:r>
              <a:rPr lang="en-US" dirty="0" smtClean="0"/>
              <a:t>20 bugs </a:t>
            </a:r>
            <a:r>
              <a:rPr lang="en-US" dirty="0" smtClean="0"/>
              <a:t>identified:2 critical, 10 major, 6 normal  and 2 minor</a:t>
            </a:r>
            <a:endParaRPr lang="en-US" dirty="0" smtClean="0"/>
          </a:p>
          <a:p>
            <a:r>
              <a:rPr lang="en-US" dirty="0" smtClean="0"/>
              <a:t>Most of the bugs were identified by performing Exploratory Testing and Negative Testing</a:t>
            </a:r>
            <a:endParaRPr lang="en-US" dirty="0" smtClean="0"/>
          </a:p>
          <a:p>
            <a:r>
              <a:rPr lang="en-US" dirty="0" smtClean="0"/>
              <a:t>Data type used during testing: Blank, Valid, Invalid, Big Data</a:t>
            </a:r>
            <a:endParaRPr lang="en-US" dirty="0" smtClean="0"/>
          </a:p>
          <a:p>
            <a:r>
              <a:rPr lang="en-US" dirty="0" smtClean="0"/>
              <a:t>Fixing at least the major severity</a:t>
            </a:r>
            <a:endParaRPr lang="en-US" dirty="0" smtClean="0"/>
          </a:p>
          <a:p>
            <a:pPr marL="109855" indent="0">
              <a:buNone/>
            </a:pPr>
            <a:r>
              <a:rPr lang="en-US" dirty="0"/>
              <a:t> </a:t>
            </a:r>
            <a:r>
              <a:rPr lang="en-US" dirty="0" smtClean="0"/>
              <a:t> bugs is recommended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19600"/>
            <a:ext cx="2468839" cy="2415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114800"/>
            <a:ext cx="1604972" cy="16377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780" y="3755390"/>
            <a:ext cx="1256665" cy="17310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LESSONS </a:t>
            </a:r>
            <a:r>
              <a:rPr lang="en-US" dirty="0" smtClean="0"/>
              <a:t>LEARNED</a:t>
            </a:r>
            <a:endParaRPr lang="en-US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791200"/>
            <a:ext cx="4268788" cy="762000"/>
          </a:xfrm>
        </p:spPr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5791200"/>
            <a:ext cx="4343400" cy="762000"/>
          </a:xfrm>
        </p:spPr>
        <p:txBody>
          <a:bodyPr/>
          <a:lstStyle/>
          <a:p>
            <a:pPr algn="ctr"/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8600" y="1444294"/>
            <a:ext cx="4268788" cy="4270706"/>
          </a:xfrm>
          <a:ln>
            <a:noFill/>
          </a:ln>
        </p:spPr>
        <p:txBody>
          <a:bodyPr/>
          <a:lstStyle/>
          <a:p>
            <a:r>
              <a:rPr lang="en-US" dirty="0" smtClean="0"/>
              <a:t>Finding defects was the main challenge</a:t>
            </a:r>
            <a:endParaRPr lang="en-US" dirty="0" smtClean="0"/>
          </a:p>
          <a:p>
            <a:r>
              <a:rPr lang="en-US" dirty="0" smtClean="0"/>
              <a:t>Lack of requirements</a:t>
            </a:r>
            <a:endParaRPr lang="en-US" dirty="0" smtClean="0"/>
          </a:p>
          <a:p>
            <a:r>
              <a:rPr lang="en-US" dirty="0" smtClean="0"/>
              <a:t>Using too </a:t>
            </a:r>
            <a:r>
              <a:rPr lang="en-US" dirty="0"/>
              <a:t>much invalid data in </a:t>
            </a:r>
            <a:r>
              <a:rPr lang="en-US" dirty="0" smtClean="0"/>
              <a:t>production</a:t>
            </a:r>
            <a:endParaRPr lang="en-US" dirty="0"/>
          </a:p>
          <a:p>
            <a:r>
              <a:rPr lang="en-US" dirty="0"/>
              <a:t>Keep the bug </a:t>
            </a:r>
            <a:r>
              <a:rPr lang="en-US" dirty="0" smtClean="0"/>
              <a:t>reporting and test cases </a:t>
            </a:r>
            <a:r>
              <a:rPr lang="en-US" dirty="0"/>
              <a:t>steps and results easy </a:t>
            </a:r>
            <a:endParaRPr lang="en-US" dirty="0" smtClean="0"/>
          </a:p>
          <a:p>
            <a:pPr marL="10985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to </a:t>
            </a:r>
            <a:r>
              <a:rPr lang="en-US" dirty="0" smtClean="0"/>
              <a:t>follow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444294"/>
            <a:ext cx="4346575" cy="427070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Exploratory Testing facilitates learning of </a:t>
            </a:r>
            <a:r>
              <a:rPr lang="en-US" dirty="0" smtClean="0"/>
              <a:t>functionalities</a:t>
            </a:r>
            <a:endParaRPr lang="en-US" dirty="0"/>
          </a:p>
          <a:p>
            <a:r>
              <a:rPr lang="en-US" dirty="0"/>
              <a:t>From user perspective the site can be used for its intended purpose</a:t>
            </a:r>
            <a:endParaRPr lang="en-US" dirty="0"/>
          </a:p>
          <a:p>
            <a:r>
              <a:rPr lang="en-US" dirty="0"/>
              <a:t>Less is more, </a:t>
            </a:r>
            <a:endParaRPr lang="en-US" dirty="0" smtClean="0"/>
          </a:p>
          <a:p>
            <a:pPr marL="109855" indent="0">
              <a:buNone/>
            </a:pPr>
            <a:r>
              <a:rPr lang="en-US" dirty="0"/>
              <a:t> </a:t>
            </a:r>
            <a:r>
              <a:rPr lang="en-US" dirty="0" smtClean="0"/>
              <a:t>  simple </a:t>
            </a:r>
            <a:r>
              <a:rPr lang="en-US" dirty="0"/>
              <a:t>steps are </a:t>
            </a:r>
            <a:endParaRPr lang="en-US" dirty="0"/>
          </a:p>
          <a:p>
            <a:pPr marL="109855" indent="0">
              <a:buNone/>
            </a:pPr>
            <a:r>
              <a:rPr lang="en-US" dirty="0"/>
              <a:t>   better to use for</a:t>
            </a:r>
            <a:endParaRPr lang="en-US" dirty="0"/>
          </a:p>
          <a:p>
            <a:pPr marL="109855" indent="0">
              <a:buNone/>
            </a:pPr>
            <a:r>
              <a:rPr lang="en-US" dirty="0"/>
              <a:t>   writting test cases</a:t>
            </a:r>
            <a:endParaRPr lang="en-US" dirty="0"/>
          </a:p>
          <a:p>
            <a:pPr marL="109855" indent="0">
              <a:buNone/>
            </a:pPr>
            <a:r>
              <a:rPr lang="en-US" dirty="0"/>
              <a:t>   or reporting </a:t>
            </a:r>
            <a:r>
              <a:rPr lang="en-US" dirty="0" smtClean="0"/>
              <a:t>bugs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2560542" cy="4061812"/>
          </a:xfr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514" y="2971800"/>
            <a:ext cx="3568390" cy="3429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04" y="1431721"/>
            <a:ext cx="2466348" cy="2606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2"/>
          <p:cNvSpPr txBox="1"/>
          <p:nvPr/>
        </p:nvSpPr>
        <p:spPr>
          <a:xfrm>
            <a:off x="3657600" y="228600"/>
            <a:ext cx="1955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o-RO" sz="3600" b="1" i="1" dirty="0">
                <a:solidFill>
                  <a:srgbClr val="C00000"/>
                </a:solidFill>
              </a:rPr>
              <a:t>Agenda</a:t>
            </a:r>
            <a:endParaRPr lang="ro-RO" sz="3600" b="1" i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100+ Open Book Pictures &amp; Images | Download Free Photos on Unsplash"/>
          <p:cNvPicPr>
            <a:picLocks noChangeAspect="1" noChangeArrowheads="1"/>
          </p:cNvPicPr>
          <p:nvPr>
            <p:ph sz="half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31"/>
          <a:stretch>
            <a:fillRect/>
          </a:stretch>
        </p:blipFill>
        <p:spPr bwMode="auto">
          <a:xfrm>
            <a:off x="626745" y="1066800"/>
            <a:ext cx="7891145" cy="463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2057252" y="2057643"/>
            <a:ext cx="3924887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App Description</a:t>
            </a:r>
            <a:endParaRPr lang="ro-RO" dirty="0"/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Testing Approach</a:t>
            </a:r>
            <a:endParaRPr lang="ro-RO" dirty="0"/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Testing Tools</a:t>
            </a:r>
            <a:r>
              <a:rPr lang="en-US" altLang="ro-RO" dirty="0"/>
              <a:t> Used</a:t>
            </a:r>
            <a:endParaRPr lang="ro-RO" dirty="0"/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Testing Types Covered</a:t>
            </a:r>
            <a:endParaRPr lang="ro-RO" dirty="0"/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Test Cases Overview</a:t>
            </a:r>
            <a:endParaRPr lang="ro-RO" dirty="0"/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</a:t>
            </a:r>
            <a:r>
              <a:rPr lang="ro-RO" dirty="0">
                <a:sym typeface="+mn-ea"/>
              </a:rPr>
              <a:t>Test Cases Results</a:t>
            </a:r>
            <a:endParaRPr lang="ro-RO" dirty="0"/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</a:t>
            </a:r>
            <a:r>
              <a:rPr lang="en-US" altLang="ro-RO" dirty="0"/>
              <a:t>Bugs Overview</a:t>
            </a:r>
            <a:endParaRPr lang="ro-RO" dirty="0"/>
          </a:p>
          <a:p>
            <a:pPr>
              <a:buFont typeface="Wingdings" panose="05000000000000000000" pitchFamily="2" charset="2"/>
              <a:buChar char="v"/>
            </a:pPr>
            <a:r>
              <a:rPr lang="ro-RO" dirty="0"/>
              <a:t> Conclusions</a:t>
            </a:r>
            <a:endParaRPr lang="ro-RO" dirty="0"/>
          </a:p>
          <a:p>
            <a:endParaRPr lang="ro-RO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481455"/>
            <a:ext cx="7952105" cy="18281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www.romstal.ro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application</a:t>
            </a:r>
            <a:endParaRPr lang="en-US" dirty="0"/>
          </a:p>
          <a:p>
            <a:r>
              <a:rPr lang="en-US" dirty="0" smtClean="0"/>
              <a:t>Online store for Sanitary Equipment and Instalations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 DESCRIPTION</a:t>
            </a:r>
            <a:endParaRPr lang="en-US" dirty="0"/>
          </a:p>
        </p:txBody>
      </p:sp>
      <p:pic>
        <p:nvPicPr>
          <p:cNvPr id="100" name="Content Placeholder 99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00800" y="3352800"/>
            <a:ext cx="2824480" cy="2796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625" y="3046095"/>
            <a:ext cx="3089275" cy="3437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304800" y="3962400"/>
            <a:ext cx="3270885" cy="16071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4759325" y="1481455"/>
            <a:ext cx="2712720" cy="728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843" y="4572001"/>
            <a:ext cx="2357157" cy="22108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Ad-hoc Testing to decide if the application is worth further testing</a:t>
            </a:r>
            <a:endParaRPr lang="en-US" sz="2000" dirty="0" smtClean="0"/>
          </a:p>
          <a:p>
            <a:r>
              <a:rPr lang="en-US" sz="2000" dirty="0" smtClean="0"/>
              <a:t>Exploratory Testing for main functionalities</a:t>
            </a:r>
            <a:endParaRPr lang="en-US" sz="2000" dirty="0" smtClean="0"/>
          </a:p>
          <a:p>
            <a:r>
              <a:rPr lang="en-US" sz="2000" dirty="0"/>
              <a:t>Document the Exploratory Testing and write down the defects so they can be </a:t>
            </a:r>
            <a:r>
              <a:rPr lang="en-US" sz="2000" dirty="0" smtClean="0"/>
              <a:t>replicated</a:t>
            </a:r>
            <a:endParaRPr lang="en-US" sz="2000" dirty="0" smtClean="0"/>
          </a:p>
          <a:p>
            <a:r>
              <a:rPr lang="en-US" sz="2000" dirty="0">
                <a:sym typeface="+mn-ea"/>
              </a:rPr>
              <a:t>Create Test Cases based on Functional/Non-functional requirements (</a:t>
            </a:r>
            <a:r>
              <a:rPr lang="en-US" sz="2000" dirty="0" smtClean="0"/>
              <a:t>Component Testing, Security, Compatibility, Usability, Performance and UI Testing)</a:t>
            </a:r>
            <a:endParaRPr lang="en-US" sz="2000" dirty="0" smtClean="0"/>
          </a:p>
          <a:p>
            <a:r>
              <a:rPr lang="en-US" sz="2000" dirty="0">
                <a:sym typeface="+mn-ea"/>
              </a:rPr>
              <a:t>Executing Test Cases and Logging Defects </a:t>
            </a:r>
            <a:endParaRPr lang="en-US" sz="2000" dirty="0" smtClean="0"/>
          </a:p>
          <a:p>
            <a:r>
              <a:rPr lang="en-US" sz="2000" dirty="0"/>
              <a:t>Focus where bugs were </a:t>
            </a:r>
            <a:r>
              <a:rPr lang="en-US" sz="2000" dirty="0" smtClean="0"/>
              <a:t>identified, more testing for that area</a:t>
            </a:r>
            <a:endParaRPr lang="en-US" sz="2000" dirty="0" smtClean="0"/>
          </a:p>
          <a:p>
            <a:r>
              <a:rPr lang="en-US" sz="2000" dirty="0" smtClean="0"/>
              <a:t>Write the Smoke tests and execute them</a:t>
            </a:r>
            <a:endParaRPr lang="en-US" sz="2000" dirty="0" smtClean="0"/>
          </a:p>
          <a:p>
            <a:r>
              <a:rPr lang="en-US" sz="2000" dirty="0" smtClean="0"/>
              <a:t>Write the Test Report</a:t>
            </a:r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ctr"/>
            <a:r>
              <a:rPr lang="en-US" dirty="0" smtClean="0"/>
              <a:t>TESTING APPROACH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Mantis Bug Tracker – Bug </a:t>
            </a:r>
            <a:r>
              <a:rPr lang="en-US" sz="2400" dirty="0"/>
              <a:t>R</a:t>
            </a:r>
            <a:r>
              <a:rPr lang="en-US" sz="2400" dirty="0" smtClean="0"/>
              <a:t>eporting</a:t>
            </a:r>
            <a:endParaRPr lang="en-US" sz="2400" dirty="0" smtClean="0"/>
          </a:p>
          <a:p>
            <a:r>
              <a:rPr lang="en-US" sz="2400" dirty="0" smtClean="0"/>
              <a:t>TestLink – Test Case Management</a:t>
            </a:r>
            <a:endParaRPr lang="en-US" sz="2400" dirty="0" smtClean="0"/>
          </a:p>
          <a:p>
            <a:r>
              <a:rPr lang="en-US" sz="2400" dirty="0" smtClean="0"/>
              <a:t>Snipping Tool – Screenshots Capture</a:t>
            </a:r>
            <a:endParaRPr lang="en-US" sz="2400" dirty="0" smtClean="0"/>
          </a:p>
          <a:p>
            <a:r>
              <a:rPr lang="en-US" sz="2400" dirty="0" smtClean="0"/>
              <a:t>Mailinator – Test Emails</a:t>
            </a:r>
            <a:endParaRPr lang="en-US" sz="2400" dirty="0" smtClean="0"/>
          </a:p>
          <a:p>
            <a:r>
              <a:rPr lang="en-US" sz="2400" dirty="0" smtClean="0"/>
              <a:t>Xmind Tool – Mind Maps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USED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85" y="3962400"/>
            <a:ext cx="2863215" cy="25920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294130" y="47720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6" name="I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55390"/>
            <a:ext cx="1885950" cy="1016635"/>
          </a:xfrm>
          <a:prstGeom prst="rect">
            <a:avLst/>
          </a:prstGeom>
        </p:spPr>
      </p:pic>
      <p:pic>
        <p:nvPicPr>
          <p:cNvPr id="7" name="Imagine 2" descr="O imagine care conține text, miniatură&#10;&#10;Descriere generată automa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3910965"/>
            <a:ext cx="1905000" cy="706120"/>
          </a:xfrm>
          <a:prstGeom prst="rect">
            <a:avLst/>
          </a:prstGeom>
        </p:spPr>
      </p:pic>
      <p:pic>
        <p:nvPicPr>
          <p:cNvPr id="16" name="Imagin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755390"/>
            <a:ext cx="1010920" cy="1010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724400"/>
            <a:ext cx="1101725" cy="982980"/>
          </a:xfrm>
          <a:prstGeom prst="rect">
            <a:avLst/>
          </a:prstGeom>
        </p:spPr>
      </p:pic>
      <p:pic>
        <p:nvPicPr>
          <p:cNvPr id="22" name="I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10" y="4724400"/>
            <a:ext cx="938530" cy="938530"/>
          </a:xfrm>
          <a:prstGeom prst="rect">
            <a:avLst/>
          </a:prstGeom>
        </p:spPr>
      </p:pic>
      <p:pic>
        <p:nvPicPr>
          <p:cNvPr id="2050" name="Picture 2" descr="Microsoft PowerPoint 2016 Review | PCMa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390" y="4812665"/>
            <a:ext cx="1353185" cy="76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nRAR | Logopedia | Fando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772025"/>
            <a:ext cx="927735" cy="92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/>
          <p:cNvPicPr/>
          <p:nvPr/>
        </p:nvPicPr>
        <p:blipFill>
          <a:blip r:embed="rId9"/>
          <a:stretch>
            <a:fillRect/>
          </a:stretch>
        </p:blipFill>
        <p:spPr>
          <a:xfrm>
            <a:off x="5029200" y="4812665"/>
            <a:ext cx="819785" cy="8655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TESTING TYPES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PERFORMED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APPLICABLE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2179955"/>
            <a:ext cx="4040505" cy="3206115"/>
          </a:xfrm>
        </p:spPr>
        <p:txBody>
          <a:bodyPr>
            <a:normAutofit lnSpcReduction="20000"/>
          </a:bodyPr>
          <a:lstStyle/>
          <a:p>
            <a:r>
              <a:rPr lang="en-US" sz="2600" dirty="0" smtClean="0"/>
              <a:t>Functional Testing</a:t>
            </a:r>
            <a:endParaRPr lang="en-US" sz="2600" dirty="0" smtClean="0"/>
          </a:p>
          <a:p>
            <a:r>
              <a:rPr lang="en-US" sz="2600" dirty="0" smtClean="0"/>
              <a:t>Exploratory Testing</a:t>
            </a:r>
            <a:endParaRPr lang="en-US" sz="2600" dirty="0" smtClean="0"/>
          </a:p>
          <a:p>
            <a:r>
              <a:rPr lang="en-US" sz="2600" dirty="0" smtClean="0"/>
              <a:t>Negative Testing</a:t>
            </a:r>
            <a:endParaRPr lang="en-US" sz="2600" dirty="0" smtClean="0"/>
          </a:p>
          <a:p>
            <a:r>
              <a:rPr lang="en-US" sz="2600" dirty="0" smtClean="0"/>
              <a:t>Positive Testing</a:t>
            </a:r>
            <a:endParaRPr lang="en-US" sz="2600" dirty="0" smtClean="0"/>
          </a:p>
          <a:p>
            <a:r>
              <a:rPr lang="en-US" sz="2600" dirty="0" smtClean="0"/>
              <a:t>Smoke Testing</a:t>
            </a:r>
            <a:endParaRPr lang="en-US" sz="2600" dirty="0" smtClean="0"/>
          </a:p>
          <a:p>
            <a:r>
              <a:rPr lang="en-US" sz="2600" dirty="0" smtClean="0"/>
              <a:t>Compatibility Testing</a:t>
            </a:r>
            <a:endParaRPr lang="en-US" sz="2600" dirty="0" smtClean="0"/>
          </a:p>
          <a:p>
            <a:r>
              <a:rPr lang="en-US" sz="2600" dirty="0" smtClean="0"/>
              <a:t>UI Testing</a:t>
            </a:r>
            <a:endParaRPr lang="en-US" sz="2600" dirty="0" smtClean="0"/>
          </a:p>
          <a:p>
            <a:r>
              <a:rPr lang="en-US" sz="2600" dirty="0" smtClean="0"/>
              <a:t>Usability Testing</a:t>
            </a:r>
            <a:endParaRPr lang="en-US" sz="2600" dirty="0" smtClean="0"/>
          </a:p>
          <a:p>
            <a:pPr marL="109855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9955"/>
            <a:ext cx="4041775" cy="3206115"/>
          </a:xfrm>
        </p:spPr>
        <p:txBody>
          <a:bodyPr>
            <a:normAutofit/>
          </a:bodyPr>
          <a:lstStyle/>
          <a:p>
            <a:r>
              <a:rPr lang="en-US" sz="2600" dirty="0"/>
              <a:t>Performance </a:t>
            </a:r>
            <a:r>
              <a:rPr lang="en-US" sz="2600" dirty="0" smtClean="0"/>
              <a:t>Testing</a:t>
            </a:r>
            <a:endParaRPr lang="en-US" sz="2600" dirty="0" smtClean="0"/>
          </a:p>
          <a:p>
            <a:r>
              <a:rPr lang="en-US" sz="2600" dirty="0" smtClean="0"/>
              <a:t>Security Testing</a:t>
            </a:r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200400"/>
            <a:ext cx="2576195" cy="1860550"/>
          </a:xfrm>
          <a:prstGeom prst="rect">
            <a:avLst/>
          </a:prstGeom>
        </p:spPr>
      </p:pic>
      <p:sp>
        <p:nvSpPr>
          <p:cNvPr id="8" name="CasetăText 2"/>
          <p:cNvSpPr txBox="1"/>
          <p:nvPr/>
        </p:nvSpPr>
        <p:spPr>
          <a:xfrm>
            <a:off x="990600" y="1219200"/>
            <a:ext cx="68814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o-RO" sz="2000" dirty="0"/>
              <a:t>A total of </a:t>
            </a:r>
            <a:r>
              <a:rPr lang="en-US" sz="2000" b="1" dirty="0"/>
              <a:t>225</a:t>
            </a:r>
            <a:r>
              <a:rPr lang="ro-RO" sz="2000" dirty="0"/>
              <a:t> test cases designed for this session and </a:t>
            </a:r>
            <a:r>
              <a:rPr lang="en-US" sz="2000" b="1" dirty="0"/>
              <a:t>224</a:t>
            </a:r>
            <a:r>
              <a:rPr lang="ro-RO" sz="2000" dirty="0"/>
              <a:t> (</a:t>
            </a:r>
            <a:r>
              <a:rPr lang="en-US" sz="2000" dirty="0"/>
              <a:t>99.55</a:t>
            </a:r>
            <a:r>
              <a:rPr lang="ro-RO" sz="2000" dirty="0"/>
              <a:t>%) were </a:t>
            </a:r>
            <a:r>
              <a:rPr lang="ro-RO" sz="2000" b="1" dirty="0"/>
              <a:t>executed</a:t>
            </a:r>
            <a:r>
              <a:rPr lang="en-US" altLang="ro-RO" sz="2000" b="1" dirty="0"/>
              <a:t>.</a:t>
            </a:r>
            <a:endParaRPr lang="en-US" altLang="ro-RO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CASES 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7400" y="6146373"/>
            <a:ext cx="2819400" cy="368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Total: 20 Test Cases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Content Placeholder 4" descr="Xmind Romstal Smok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021840"/>
            <a:ext cx="8229600" cy="3811905"/>
          </a:xfrm>
          <a:prstGeom prst="rect">
            <a:avLst/>
          </a:prstGeom>
        </p:spPr>
      </p:pic>
      <p:sp>
        <p:nvSpPr>
          <p:cNvPr id="4" name="CasetăText 3"/>
          <p:cNvSpPr txBox="1"/>
          <p:nvPr/>
        </p:nvSpPr>
        <p:spPr>
          <a:xfrm>
            <a:off x="1828989" y="1295242"/>
            <a:ext cx="52886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o-RO" dirty="0"/>
              <a:t>Out of a total of </a:t>
            </a:r>
            <a:r>
              <a:rPr lang="en-US" b="1" dirty="0"/>
              <a:t>225 </a:t>
            </a:r>
            <a:r>
              <a:rPr lang="ro-RO" dirty="0"/>
              <a:t>test cases, </a:t>
            </a:r>
            <a:r>
              <a:rPr lang="en-US" b="1" dirty="0"/>
              <a:t>20 </a:t>
            </a:r>
            <a:r>
              <a:rPr lang="ro-RO" dirty="0"/>
              <a:t>(</a:t>
            </a:r>
            <a:r>
              <a:rPr lang="en-US" dirty="0"/>
              <a:t>9</a:t>
            </a:r>
            <a:r>
              <a:rPr lang="ro-RO" dirty="0"/>
              <a:t>%) test cases were selected to form the </a:t>
            </a:r>
            <a:r>
              <a:rPr lang="ro-RO" b="1" dirty="0"/>
              <a:t>Smoke Suite</a:t>
            </a:r>
            <a:r>
              <a:rPr lang="en-US" altLang="ro-RO" b="1" dirty="0"/>
              <a:t>.</a:t>
            </a:r>
            <a:endParaRPr lang="en-US" altLang="ro-RO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 TEST CASES RESULTS</a:t>
            </a:r>
            <a:endParaRPr lang="en-US" dirty="0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78155" y="1060450"/>
          <a:ext cx="8208645" cy="39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/>
                <a:gridCol w="737235"/>
                <a:gridCol w="736600"/>
                <a:gridCol w="736600"/>
                <a:gridCol w="736600"/>
                <a:gridCol w="737235"/>
                <a:gridCol w="736600"/>
                <a:gridCol w="2210435"/>
              </a:tblGrid>
              <a:tr h="210820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Arial" panose="020B0604020202020204" charset="-122"/>
                        </a:rPr>
                        <a:t>Functionalities</a:t>
                      </a:r>
                      <a:endParaRPr lang="en-US" sz="1000" b="1">
                        <a:solidFill>
                          <a:schemeClr val="bg1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Arial" panose="020B0604020202020204" charset="-122"/>
                        </a:rPr>
                        <a:t>Status</a:t>
                      </a:r>
                      <a:endParaRPr lang="en-US" sz="1000" b="1">
                        <a:solidFill>
                          <a:schemeClr val="bg1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1082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Arial" panose="020B0604020202020204" charset="-122"/>
                        </a:rPr>
                        <a:t>Pass %</a:t>
                      </a:r>
                      <a:endParaRPr lang="en-US" sz="1000" b="1">
                        <a:solidFill>
                          <a:schemeClr val="bg1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Arial" panose="020B0604020202020204" charset="-122"/>
                        </a:rPr>
                        <a:t>No of tests</a:t>
                      </a:r>
                      <a:endParaRPr lang="en-US" sz="1000" b="1">
                        <a:solidFill>
                          <a:schemeClr val="bg1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Arial" panose="020B0604020202020204" charset="-122"/>
                        </a:rPr>
                        <a:t>Passed</a:t>
                      </a:r>
                      <a:endParaRPr lang="en-US" sz="1000" b="1">
                        <a:solidFill>
                          <a:schemeClr val="bg1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Arial" panose="020B0604020202020204" charset="-122"/>
                        </a:rPr>
                        <a:t>Failed</a:t>
                      </a:r>
                      <a:endParaRPr lang="en-US" sz="1000" b="1">
                        <a:solidFill>
                          <a:schemeClr val="bg1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Arial" panose="020B0604020202020204" charset="-122"/>
                        </a:rPr>
                        <a:t>Blocked</a:t>
                      </a:r>
                      <a:endParaRPr lang="en-US" sz="1000" b="1">
                        <a:solidFill>
                          <a:schemeClr val="bg1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Arial" panose="020B0604020202020204" charset="-122"/>
                        </a:rPr>
                        <a:t>Not tested</a:t>
                      </a:r>
                      <a:endParaRPr lang="en-US" sz="1000" b="1">
                        <a:solidFill>
                          <a:schemeClr val="bg1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Arial" panose="020B0604020202020204" charset="-122"/>
                        </a:rPr>
                        <a:t>Defects</a:t>
                      </a:r>
                      <a:endParaRPr lang="en-US" sz="1000" b="1">
                        <a:solidFill>
                          <a:schemeClr val="bg1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15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 u="sng">
                          <a:solidFill>
                            <a:schemeClr val="bg1"/>
                          </a:solidFill>
                          <a:uFillTx/>
                          <a:latin typeface="Arial" panose="020B0604020202020204" charset="-122"/>
                          <a:hlinkClick r:id="rId2"/>
                        </a:rPr>
                        <a:t>Inregistrare</a:t>
                      </a:r>
                      <a:endParaRPr lang="en-US" sz="1000" b="0" u="sng">
                        <a:solidFill>
                          <a:schemeClr val="bg1"/>
                        </a:solidFill>
                        <a:uFillTx/>
                        <a:latin typeface="Arial" panose="020B0604020202020204" charset="-122"/>
                        <a:hlinkClick r:id="rId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77.14%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35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27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8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0040997, 0040998, 0040999, 0041002, 0041003, 0041004, 0041005, 0041006.</a:t>
                      </a:r>
                      <a:endParaRPr lang="en-US" sz="1000" b="0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 u="sng">
                          <a:solidFill>
                            <a:schemeClr val="bg1"/>
                          </a:solidFill>
                          <a:uFillTx/>
                          <a:latin typeface="Arial" panose="020B0604020202020204" charset="-122"/>
                          <a:hlinkClick r:id="rId3"/>
                        </a:rPr>
                        <a:t>Autentificare</a:t>
                      </a:r>
                      <a:endParaRPr lang="en-US" sz="1000" b="0" u="sng">
                        <a:solidFill>
                          <a:schemeClr val="bg1"/>
                        </a:solidFill>
                        <a:uFillTx/>
                        <a:latin typeface="Arial" panose="020B0604020202020204" charset="-122"/>
                        <a:hlinkClick r:id="rId3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100.00%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25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25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en-US" sz="1000" b="0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 u="sng">
                          <a:solidFill>
                            <a:schemeClr val="bg1"/>
                          </a:solidFill>
                          <a:uFillTx/>
                          <a:latin typeface="Arial" panose="020B0604020202020204" charset="-122"/>
                          <a:hlinkClick r:id="rId4"/>
                        </a:rPr>
                        <a:t>Contul meu</a:t>
                      </a:r>
                      <a:endParaRPr lang="en-US" sz="1000" b="0" u="sng">
                        <a:solidFill>
                          <a:schemeClr val="bg1"/>
                        </a:solidFill>
                        <a:uFillTx/>
                        <a:latin typeface="Arial" panose="020B0604020202020204" charset="-122"/>
                        <a:hlinkClick r:id="rId4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97.50%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40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39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1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41016</a:t>
                      </a:r>
                      <a:endParaRPr lang="en-US" sz="1000" b="0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 u="sng">
                          <a:solidFill>
                            <a:schemeClr val="bg1"/>
                          </a:solidFill>
                          <a:uFillTx/>
                          <a:latin typeface="Arial" panose="020B0604020202020204" charset="-122"/>
                          <a:hlinkClick r:id="rId3"/>
                        </a:rPr>
                        <a:t>Cauta produse</a:t>
                      </a:r>
                      <a:endParaRPr lang="en-US" sz="1000" b="0" u="sng">
                        <a:solidFill>
                          <a:schemeClr val="bg1"/>
                        </a:solidFill>
                        <a:uFillTx/>
                        <a:latin typeface="Arial" panose="020B0604020202020204" charset="-122"/>
                        <a:hlinkClick r:id="rId3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100.00%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10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10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en-US" sz="1000" b="0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 u="sng">
                          <a:solidFill>
                            <a:schemeClr val="bg1"/>
                          </a:solidFill>
                          <a:uFillTx/>
                          <a:latin typeface="Arial" panose="020B0604020202020204" charset="-122"/>
                          <a:hlinkClick r:id="rId4"/>
                        </a:rPr>
                        <a:t>Cos de cumparaturi</a:t>
                      </a:r>
                      <a:endParaRPr lang="en-US" sz="1000" b="0" u="sng">
                        <a:solidFill>
                          <a:schemeClr val="bg1"/>
                        </a:solidFill>
                        <a:uFillTx/>
                        <a:latin typeface="Arial" panose="020B0604020202020204" charset="-122"/>
                        <a:hlinkClick r:id="rId4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96.67%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30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29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1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41013</a:t>
                      </a:r>
                      <a:endParaRPr lang="en-US" sz="1000" b="0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 u="sng">
                          <a:solidFill>
                            <a:schemeClr val="bg1"/>
                          </a:solidFill>
                          <a:uFillTx/>
                          <a:latin typeface="Arial" panose="020B0604020202020204" charset="-122"/>
                          <a:hlinkClick r:id="rId5"/>
                        </a:rPr>
                        <a:t>Homepage</a:t>
                      </a:r>
                      <a:endParaRPr lang="en-US" sz="1000" b="0" u="sng">
                        <a:solidFill>
                          <a:schemeClr val="bg1"/>
                        </a:solidFill>
                        <a:uFillTx/>
                        <a:latin typeface="Arial" panose="020B0604020202020204" charset="-122"/>
                        <a:hlinkClick r:id="rId5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100.00%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30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30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en-US" sz="1000" b="0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 u="sng">
                          <a:solidFill>
                            <a:schemeClr val="bg1"/>
                          </a:solidFill>
                          <a:uFillTx/>
                          <a:latin typeface="Arial" panose="020B0604020202020204" charset="-122"/>
                          <a:hlinkClick r:id="rId3"/>
                        </a:rPr>
                        <a:t>Newsletter</a:t>
                      </a:r>
                      <a:endParaRPr lang="en-US" sz="1000" b="0" u="sng">
                        <a:solidFill>
                          <a:schemeClr val="bg1"/>
                        </a:solidFill>
                        <a:uFillTx/>
                        <a:latin typeface="Arial" panose="020B0604020202020204" charset="-122"/>
                        <a:hlinkClick r:id="rId3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100.00%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5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5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en-US" sz="1000" b="0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 u="sng">
                          <a:solidFill>
                            <a:schemeClr val="bg1"/>
                          </a:solidFill>
                          <a:uFillTx/>
                          <a:latin typeface="Arial" panose="020B0604020202020204" charset="-122"/>
                          <a:hlinkClick r:id="rId5"/>
                        </a:rPr>
                        <a:t>Compatibility</a:t>
                      </a:r>
                      <a:endParaRPr lang="en-US" sz="1000" b="0" u="sng">
                        <a:solidFill>
                          <a:schemeClr val="bg1"/>
                        </a:solidFill>
                        <a:uFillTx/>
                        <a:latin typeface="Arial" panose="020B0604020202020204" charset="-122"/>
                        <a:hlinkClick r:id="rId5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100.00%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10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10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en-US" sz="1000" b="0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 u="sng">
                          <a:solidFill>
                            <a:schemeClr val="bg1"/>
                          </a:solidFill>
                          <a:uFillTx/>
                          <a:latin typeface="Arial" panose="020B0604020202020204" charset="-122"/>
                          <a:hlinkClick r:id="rId5"/>
                        </a:rPr>
                        <a:t>Security</a:t>
                      </a:r>
                      <a:endParaRPr lang="en-US" sz="1000" b="0" u="sng">
                        <a:solidFill>
                          <a:schemeClr val="bg1"/>
                        </a:solidFill>
                        <a:uFillTx/>
                        <a:latin typeface="Arial" panose="020B0604020202020204" charset="-122"/>
                        <a:hlinkClick r:id="rId5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80.00%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5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4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1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41015</a:t>
                      </a:r>
                      <a:endParaRPr lang="en-US" sz="1000" b="0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 u="sng">
                          <a:solidFill>
                            <a:schemeClr val="bg1"/>
                          </a:solidFill>
                          <a:uFillTx/>
                          <a:latin typeface="Arial" panose="020B0604020202020204" charset="-122"/>
                          <a:hlinkClick r:id="rId5"/>
                        </a:rPr>
                        <a:t>UI</a:t>
                      </a:r>
                      <a:endParaRPr lang="en-US" sz="1000" b="0" u="sng">
                        <a:solidFill>
                          <a:schemeClr val="bg1"/>
                        </a:solidFill>
                        <a:uFillTx/>
                        <a:latin typeface="Arial" panose="020B0604020202020204" charset="-122"/>
                        <a:hlinkClick r:id="rId5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100.00%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5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5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en-US" sz="1000" b="0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 u="sng">
                          <a:solidFill>
                            <a:schemeClr val="bg1"/>
                          </a:solidFill>
                          <a:uFillTx/>
                          <a:latin typeface="Arial" panose="020B0604020202020204" charset="-122"/>
                          <a:hlinkClick r:id="rId5"/>
                        </a:rPr>
                        <a:t>Usability</a:t>
                      </a:r>
                      <a:endParaRPr lang="en-US" sz="1000" b="0" u="sng">
                        <a:solidFill>
                          <a:schemeClr val="bg1"/>
                        </a:solidFill>
                        <a:uFillTx/>
                        <a:latin typeface="Arial" panose="020B0604020202020204" charset="-122"/>
                        <a:hlinkClick r:id="rId5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100.00%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5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5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en-US" sz="1000" b="0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 u="sng">
                          <a:solidFill>
                            <a:schemeClr val="bg1"/>
                          </a:solidFill>
                          <a:uFillTx/>
                          <a:latin typeface="Arial" panose="020B0604020202020204" charset="-122"/>
                          <a:hlinkClick r:id="rId5"/>
                        </a:rPr>
                        <a:t>Performance</a:t>
                      </a:r>
                      <a:endParaRPr lang="en-US" sz="1000" b="0" u="sng">
                        <a:solidFill>
                          <a:schemeClr val="bg1"/>
                        </a:solidFill>
                        <a:uFillTx/>
                        <a:latin typeface="Arial" panose="020B0604020202020204" charset="-122"/>
                        <a:hlinkClick r:id="rId5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100.00%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5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5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endParaRPr lang="en-US" sz="1000" b="0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 u="sng">
                          <a:solidFill>
                            <a:schemeClr val="bg1"/>
                          </a:solidFill>
                          <a:uFillTx/>
                          <a:latin typeface="Arial" panose="020B0604020202020204" charset="-122"/>
                          <a:hlinkClick r:id="rId5"/>
                        </a:rPr>
                        <a:t>Exploratory Testing</a:t>
                      </a:r>
                      <a:endParaRPr lang="en-US" sz="1000" b="0" u="sng">
                        <a:solidFill>
                          <a:schemeClr val="bg1"/>
                        </a:solidFill>
                        <a:uFillTx/>
                        <a:latin typeface="Arial" panose="020B0604020202020204" charset="-122"/>
                        <a:hlinkClick r:id="rId5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NA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NA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NA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NA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NA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0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NA</a:t>
                      </a:r>
                      <a:endParaRPr lang="en-US" sz="1000" b="0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0041018, 0041019, 0041022, 0041024, 0041026, 0041029, 0041027, 0041031, 0041035.</a:t>
                      </a:r>
                      <a:endParaRPr lang="en-US" sz="1000" b="0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Arial" panose="020B0604020202020204" charset="-122"/>
                        </a:rPr>
                        <a:t>OVERALL RESULTS</a:t>
                      </a:r>
                      <a:endParaRPr lang="en-US" sz="1000" b="1">
                        <a:solidFill>
                          <a:schemeClr val="bg1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95.94%</a:t>
                      </a:r>
                      <a:endParaRPr lang="en-US" sz="1000" b="1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205</a:t>
                      </a:r>
                      <a:endParaRPr lang="en-US" sz="1000" b="1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194</a:t>
                      </a:r>
                      <a:endParaRPr lang="en-US" sz="1000" b="1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10</a:t>
                      </a:r>
                      <a:endParaRPr lang="en-US" sz="1000" b="1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0</a:t>
                      </a:r>
                      <a:endParaRPr lang="en-US" sz="1000" b="1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1</a:t>
                      </a:r>
                      <a:endParaRPr lang="en-US" sz="1000" b="1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1000" b="1" u="sng">
                          <a:solidFill>
                            <a:srgbClr val="5A5A5A"/>
                          </a:solidFill>
                          <a:latin typeface="Arial" panose="020B0604020202020204" charset="-122"/>
                        </a:rPr>
                        <a:t>20</a:t>
                      </a:r>
                      <a:endParaRPr lang="en-US" sz="1000" b="1" u="sng">
                        <a:solidFill>
                          <a:srgbClr val="5A5A5A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Chart 1"/>
          <p:cNvGraphicFramePr/>
          <p:nvPr/>
        </p:nvGraphicFramePr>
        <p:xfrm>
          <a:off x="4984750" y="5181600"/>
          <a:ext cx="3702685" cy="1567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BUGS OVERVIEW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6316529"/>
            <a:ext cx="2057400" cy="3683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Total: 20 Bugs</a:t>
            </a:r>
            <a:endParaRPr 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/>
          <p:nvPr>
            <p:ph sz="half" idx="1"/>
          </p:nvPr>
        </p:nvGraphicFramePr>
        <p:xfrm>
          <a:off x="457200" y="1481455"/>
          <a:ext cx="4048125" cy="395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8" name="Content Placeholder 7"/>
          <p:cNvGraphicFramePr/>
          <p:nvPr>
            <p:ph sz="half" idx="2"/>
          </p:nvPr>
        </p:nvGraphicFramePr>
        <p:xfrm>
          <a:off x="4812030" y="1481455"/>
          <a:ext cx="3874770" cy="3951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ldLvl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2839</Words>
  <Application>WPS Presentation</Application>
  <PresentationFormat>On-screen Show (4:3)</PresentationFormat>
  <Paragraphs>345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Verdana</vt:lpstr>
      <vt:lpstr>Wingdings 2</vt:lpstr>
      <vt:lpstr>Arial</vt:lpstr>
      <vt:lpstr>Lucida Sans Unicode</vt:lpstr>
      <vt:lpstr>Microsoft YaHei</vt:lpstr>
      <vt:lpstr>Arial Unicode MS</vt:lpstr>
      <vt:lpstr>Calibri</vt:lpstr>
      <vt:lpstr>Concourse</vt:lpstr>
      <vt:lpstr>Web Application Testing www.romstal.ro</vt:lpstr>
      <vt:lpstr>PowerPoint 演示文稿</vt:lpstr>
      <vt:lpstr>APP DESCRIPTION</vt:lpstr>
      <vt:lpstr>TESTING APPROACH</vt:lpstr>
      <vt:lpstr>TOOLS USED</vt:lpstr>
      <vt:lpstr>TESTING TYPES</vt:lpstr>
      <vt:lpstr>TEST CASES OVERVIEW</vt:lpstr>
      <vt:lpstr> TEST CASES RESULTS</vt:lpstr>
      <vt:lpstr>BUGS OVERVIEW</vt:lpstr>
      <vt:lpstr>CONCLUSIONS</vt:lpstr>
      <vt:lpstr>LESSONS LEARNED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 Brain Toys</dc:title>
  <dc:creator>Loredana</dc:creator>
  <cp:lastModifiedBy>Catalin</cp:lastModifiedBy>
  <cp:revision>100</cp:revision>
  <dcterms:created xsi:type="dcterms:W3CDTF">2016-11-01T09:23:00Z</dcterms:created>
  <dcterms:modified xsi:type="dcterms:W3CDTF">2022-11-03T08:37:00Z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642A171CAA354A76834A60D0C328C5E7</vt:lpwstr>
  </property>
  <property fmtid="{D5CDD505-2E9C-101B-9397-08002B2CF9AE}" pid="3" name="KSOProductBuildVer">
    <vt:lpwstr>1033-11.2.0.11380</vt:lpwstr>
  </property>
</Properties>
</file>