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1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28" r:id="rId11"/>
    <p:sldId id="332" r:id="rId12"/>
    <p:sldId id="333" r:id="rId13"/>
    <p:sldId id="334" r:id="rId14"/>
    <p:sldId id="329" r:id="rId15"/>
    <p:sldId id="322" r:id="rId16"/>
    <p:sldId id="330" r:id="rId17"/>
    <p:sldId id="335" r:id="rId18"/>
    <p:sldId id="336" r:id="rId19"/>
    <p:sldId id="337" r:id="rId20"/>
    <p:sldId id="284" r:id="rId21"/>
    <p:sldId id="318" r:id="rId22"/>
    <p:sldId id="343" r:id="rId23"/>
    <p:sldId id="326" r:id="rId24"/>
    <p:sldId id="338" r:id="rId25"/>
    <p:sldId id="339" r:id="rId26"/>
    <p:sldId id="342" r:id="rId27"/>
    <p:sldId id="340" r:id="rId28"/>
    <p:sldId id="341" r:id="rId29"/>
    <p:sldId id="26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28"/>
            <p14:sldId id="332"/>
            <p14:sldId id="333"/>
            <p14:sldId id="334"/>
            <p14:sldId id="329"/>
            <p14:sldId id="322"/>
            <p14:sldId id="330"/>
            <p14:sldId id="335"/>
            <p14:sldId id="336"/>
            <p14:sldId id="337"/>
            <p14:sldId id="284"/>
            <p14:sldId id="318"/>
            <p14:sldId id="343"/>
            <p14:sldId id="326"/>
            <p14:sldId id="338"/>
            <p14:sldId id="339"/>
            <p14:sldId id="342"/>
            <p14:sldId id="340"/>
            <p14:sldId id="34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92449" autoAdjust="0"/>
  </p:normalViewPr>
  <p:slideViewPr>
    <p:cSldViewPr>
      <p:cViewPr varScale="1">
        <p:scale>
          <a:sx n="77" d="100"/>
          <a:sy n="77" d="100"/>
        </p:scale>
        <p:origin x="9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2022/11/22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smtClean="0">
                <a:solidFill>
                  <a:schemeClr val="tx1"/>
                </a:solidFill>
                <a:ea typeface="宋体" pitchFamily="2" charset="-122"/>
              </a:rPr>
              <a:t>计算机逻辑设计基础实验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董亚波</a:t>
            </a:r>
          </a:p>
          <a:p>
            <a:pPr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dongyb@zju.edu.cn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11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同步时序电路设计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26092"/>
              </p:ext>
            </p:extLst>
          </p:nvPr>
        </p:nvGraphicFramePr>
        <p:xfrm>
          <a:off x="4304976" y="4355953"/>
          <a:ext cx="4701547" cy="105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3" imgW="2539800" imgH="558720" progId="">
                  <p:embed/>
                </p:oleObj>
              </mc:Choice>
              <mc:Fallback>
                <p:oleObj name="Equation" r:id="rId3" imgW="2539800" imgH="55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976" y="4355953"/>
                        <a:ext cx="4701547" cy="1057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66886"/>
              </p:ext>
            </p:extLst>
          </p:nvPr>
        </p:nvGraphicFramePr>
        <p:xfrm>
          <a:off x="4349426" y="1412776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30899"/>
              </p:ext>
            </p:extLst>
          </p:nvPr>
        </p:nvGraphicFramePr>
        <p:xfrm>
          <a:off x="323528" y="1412776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4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429124" y="1268760"/>
            <a:ext cx="4257676" cy="532859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激励函数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进位</a:t>
            </a:r>
            <a:r>
              <a:rPr lang="en-US" altLang="zh-CN" sz="2400" dirty="0" smtClean="0"/>
              <a:t>RC</a:t>
            </a:r>
            <a:r>
              <a:rPr lang="zh-CN" altLang="en-US" sz="2400" dirty="0" smtClean="0"/>
              <a:t>的输出函数</a:t>
            </a:r>
            <a:endParaRPr lang="zh-CN" altLang="en-US" sz="2400" dirty="0"/>
          </a:p>
        </p:txBody>
      </p:sp>
      <p:graphicFrame>
        <p:nvGraphicFramePr>
          <p:cNvPr id="5" name="进位RC 公式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823225"/>
              </p:ext>
            </p:extLst>
          </p:nvPr>
        </p:nvGraphicFramePr>
        <p:xfrm>
          <a:off x="4643438" y="5769354"/>
          <a:ext cx="3164818" cy="59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3" imgW="1485720" imgH="279360" progId="">
                  <p:embed/>
                </p:oleObj>
              </mc:Choice>
              <mc:Fallback>
                <p:oleObj name="Equation" r:id="rId3" imgW="1485720" imgH="27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769354"/>
                        <a:ext cx="3164818" cy="595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激励函数 文字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71422"/>
              </p:ext>
            </p:extLst>
          </p:nvPr>
        </p:nvGraphicFramePr>
        <p:xfrm>
          <a:off x="4622831" y="1911702"/>
          <a:ext cx="4449763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5" imgW="2539800" imgH="1701720" progId="">
                  <p:embed/>
                </p:oleObj>
              </mc:Choice>
              <mc:Fallback>
                <p:oleObj name="Equation" r:id="rId5" imgW="2539800" imgH="1701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31" y="1911702"/>
                        <a:ext cx="4449763" cy="298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04206"/>
              </p:ext>
            </p:extLst>
          </p:nvPr>
        </p:nvGraphicFramePr>
        <p:xfrm>
          <a:off x="457202" y="134019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5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12885"/>
            <a:ext cx="5704284" cy="554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41782"/>
            <a:ext cx="8229600" cy="564360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itchFamily="49" charset="0"/>
              </a:rPr>
              <a:t>module</a:t>
            </a:r>
            <a:r>
              <a:rPr lang="en-US" altLang="zh-CN" dirty="0" smtClean="0">
                <a:effectLst/>
                <a:latin typeface="Consolas" pitchFamily="49" charset="0"/>
              </a:rPr>
              <a:t> counter_4bit(</a:t>
            </a:r>
            <a:r>
              <a:rPr lang="en-US" altLang="zh-CN" dirty="0" err="1" smtClean="0">
                <a:effectLst/>
                <a:latin typeface="Consolas" pitchFamily="49" charset="0"/>
              </a:rPr>
              <a:t>clk</a:t>
            </a:r>
            <a:r>
              <a:rPr lang="en-US" altLang="zh-CN" dirty="0" smtClean="0">
                <a:effectLst/>
                <a:latin typeface="Consolas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itchFamily="49" charset="0"/>
              </a:rPr>
              <a:t>Qa</a:t>
            </a:r>
            <a:r>
              <a:rPr lang="en-US" altLang="zh-CN" dirty="0" smtClean="0">
                <a:effectLst/>
                <a:latin typeface="Consolas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itchFamily="49" charset="0"/>
              </a:rPr>
              <a:t>Qb</a:t>
            </a:r>
            <a:r>
              <a:rPr lang="en-US" altLang="zh-CN" dirty="0" smtClean="0">
                <a:effectLst/>
                <a:latin typeface="Consolas" pitchFamily="49" charset="0"/>
              </a:rPr>
              <a:t>, Qc, </a:t>
            </a:r>
            <a:r>
              <a:rPr lang="en-US" altLang="zh-CN" dirty="0" err="1" smtClean="0">
                <a:effectLst/>
                <a:latin typeface="Consolas" pitchFamily="49" charset="0"/>
              </a:rPr>
              <a:t>Qd</a:t>
            </a:r>
            <a:r>
              <a:rPr lang="en-US" altLang="zh-CN" dirty="0" smtClean="0">
                <a:effectLst/>
                <a:latin typeface="Consolas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itchFamily="49" charset="0"/>
              </a:rPr>
              <a:t>Rc</a:t>
            </a:r>
            <a:r>
              <a:rPr lang="en-US" altLang="zh-CN" dirty="0" smtClean="0">
                <a:effectLst/>
                <a:latin typeface="Consolas" pitchFamily="49" charset="0"/>
              </a:rPr>
              <a:t>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itchFamily="49" charset="0"/>
              </a:rPr>
              <a:t>input</a:t>
            </a:r>
            <a:r>
              <a:rPr lang="en-US" altLang="zh-CN" dirty="0" smtClean="0">
                <a:effectLst/>
                <a:latin typeface="Consolas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 smtClean="0">
                <a:effectLst/>
                <a:latin typeface="Consolas" pitchFamily="49" charset="0"/>
              </a:rPr>
              <a:t> </a:t>
            </a:r>
            <a:r>
              <a:rPr lang="en-US" altLang="zh-CN" dirty="0" err="1" smtClean="0">
                <a:effectLst/>
                <a:latin typeface="Consolas" pitchFamily="49" charset="0"/>
              </a:rPr>
              <a:t>clk</a:t>
            </a:r>
            <a:r>
              <a:rPr lang="en-US" altLang="zh-CN" dirty="0" smtClean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itchFamily="49" charset="0"/>
              </a:rPr>
              <a:t>output</a:t>
            </a:r>
            <a:r>
              <a:rPr lang="en-US" altLang="zh-CN" dirty="0" smtClean="0">
                <a:effectLst/>
                <a:latin typeface="Consolas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 smtClean="0">
                <a:effectLst/>
                <a:latin typeface="Consolas" pitchFamily="49" charset="0"/>
              </a:rPr>
              <a:t> </a:t>
            </a:r>
            <a:r>
              <a:rPr lang="en-US" altLang="zh-CN" dirty="0" err="1" smtClean="0">
                <a:effectLst/>
                <a:latin typeface="Consolas" pitchFamily="49" charset="0"/>
              </a:rPr>
              <a:t>Qa</a:t>
            </a:r>
            <a:r>
              <a:rPr lang="en-US" altLang="zh-CN" dirty="0" smtClean="0">
                <a:effectLst/>
                <a:latin typeface="Consolas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itchFamily="49" charset="0"/>
              </a:rPr>
              <a:t>Qb</a:t>
            </a:r>
            <a:r>
              <a:rPr lang="en-US" altLang="zh-CN" dirty="0" smtClean="0">
                <a:effectLst/>
                <a:latin typeface="Consolas" pitchFamily="49" charset="0"/>
              </a:rPr>
              <a:t>, Qc, </a:t>
            </a:r>
            <a:r>
              <a:rPr lang="en-US" altLang="zh-CN" dirty="0" err="1" smtClean="0">
                <a:effectLst/>
                <a:latin typeface="Consolas" pitchFamily="49" charset="0"/>
              </a:rPr>
              <a:t>Qd</a:t>
            </a:r>
            <a:r>
              <a:rPr lang="en-US" altLang="zh-CN" dirty="0" smtClean="0">
                <a:effectLst/>
                <a:latin typeface="Consolas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itchFamily="49" charset="0"/>
              </a:rPr>
              <a:t>Rc</a:t>
            </a:r>
            <a:r>
              <a:rPr lang="en-US" altLang="zh-CN" dirty="0" smtClean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itchFamily="49" charset="0"/>
              </a:rPr>
              <a:t>wire</a:t>
            </a:r>
            <a:r>
              <a:rPr lang="en-US" altLang="zh-CN" dirty="0" smtClean="0">
                <a:effectLst/>
                <a:latin typeface="Consolas" pitchFamily="49" charset="0"/>
              </a:rPr>
              <a:t> 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</a:t>
            </a:r>
            <a:r>
              <a:rPr lang="en-US" altLang="zh-CN" dirty="0" smtClean="0">
                <a:effectLst/>
                <a:latin typeface="Consolas" pitchFamily="49" charset="0"/>
              </a:rPr>
              <a:t>, 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Nor_nQa_nQb_nQc</a:t>
            </a:r>
            <a:r>
              <a:rPr lang="en-US" altLang="zh-CN" dirty="0" smtClean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 smtClean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itchFamily="49" charset="0"/>
              </a:rPr>
              <a:t>FD</a:t>
            </a:r>
            <a:r>
              <a:rPr lang="en-US" altLang="zh-CN" dirty="0" smtClean="0">
                <a:effectLst/>
                <a:latin typeface="Consolas" pitchFamily="49" charset="0"/>
              </a:rPr>
              <a:t> FD_A(.C(</a:t>
            </a:r>
            <a:r>
              <a:rPr lang="en-US" altLang="zh-CN" dirty="0" err="1" smtClean="0">
                <a:effectLst/>
                <a:latin typeface="Consolas" pitchFamily="49" charset="0"/>
              </a:rPr>
              <a:t>clk</a:t>
            </a:r>
            <a:r>
              <a:rPr lang="en-US" altLang="zh-CN" dirty="0" smtClean="0">
                <a:effectLst/>
                <a:latin typeface="Consolas" pitchFamily="49" charset="0"/>
              </a:rPr>
              <a:t>), .D(Da), .Q(</a:t>
            </a:r>
            <a:r>
              <a:rPr lang="en-US" altLang="zh-CN" dirty="0" err="1" smtClean="0">
                <a:effectLst/>
                <a:latin typeface="Consolas" pitchFamily="49" charset="0"/>
              </a:rPr>
              <a:t>Qa</a:t>
            </a:r>
            <a:r>
              <a:rPr lang="en-US" altLang="zh-CN" dirty="0" smtClean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itchFamily="49" charset="0"/>
              </a:rPr>
              <a:t>   FD_B(.C(</a:t>
            </a:r>
            <a:r>
              <a:rPr lang="en-US" altLang="zh-CN" dirty="0" err="1" smtClean="0">
                <a:effectLst/>
                <a:latin typeface="Consolas" pitchFamily="49" charset="0"/>
              </a:rPr>
              <a:t>clk</a:t>
            </a:r>
            <a:r>
              <a:rPr lang="en-US" altLang="zh-CN" dirty="0" smtClean="0">
                <a:effectLst/>
                <a:latin typeface="Consolas" pitchFamily="49" charset="0"/>
              </a:rPr>
              <a:t>), .D(Db), .Q(</a:t>
            </a:r>
            <a:r>
              <a:rPr lang="en-US" altLang="zh-CN" dirty="0" err="1" smtClean="0">
                <a:effectLst/>
                <a:latin typeface="Consolas" pitchFamily="49" charset="0"/>
              </a:rPr>
              <a:t>Qb</a:t>
            </a:r>
            <a:r>
              <a:rPr lang="en-US" altLang="zh-CN" dirty="0" smtClean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itchFamily="49" charset="0"/>
              </a:rPr>
              <a:t>   FD_C(.C(</a:t>
            </a:r>
            <a:r>
              <a:rPr lang="en-US" altLang="zh-CN" dirty="0" err="1" smtClean="0">
                <a:effectLst/>
                <a:latin typeface="Consolas" pitchFamily="49" charset="0"/>
              </a:rPr>
              <a:t>clk</a:t>
            </a:r>
            <a:r>
              <a:rPr lang="en-US" altLang="zh-CN" dirty="0" smtClean="0">
                <a:effectLst/>
                <a:latin typeface="Consolas" pitchFamily="49" charset="0"/>
              </a:rPr>
              <a:t>), .D(Dc), .Q(Qc)),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itchFamily="49" charset="0"/>
              </a:rPr>
              <a:t>   FD_D(.C(</a:t>
            </a:r>
            <a:r>
              <a:rPr lang="en-US" altLang="zh-CN" dirty="0" err="1" smtClean="0">
                <a:effectLst/>
                <a:latin typeface="Consolas" pitchFamily="49" charset="0"/>
              </a:rPr>
              <a:t>clk</a:t>
            </a:r>
            <a:r>
              <a:rPr lang="en-US" altLang="zh-CN" dirty="0" smtClean="0">
                <a:effectLst/>
                <a:latin typeface="Consolas" pitchFamily="49" charset="0"/>
              </a:rPr>
              <a:t>), .D(</a:t>
            </a:r>
            <a:r>
              <a:rPr lang="en-US" altLang="zh-CN" dirty="0" err="1" smtClean="0">
                <a:effectLst/>
                <a:latin typeface="Consolas" pitchFamily="49" charset="0"/>
              </a:rPr>
              <a:t>Dd</a:t>
            </a:r>
            <a:r>
              <a:rPr lang="en-US" altLang="zh-CN" dirty="0" smtClean="0">
                <a:effectLst/>
                <a:latin typeface="Consolas" pitchFamily="49" charset="0"/>
              </a:rPr>
              <a:t>), .Q(</a:t>
            </a:r>
            <a:r>
              <a:rPr lang="en-US" altLang="zh-CN" dirty="0" err="1" smtClean="0">
                <a:effectLst/>
                <a:latin typeface="Consolas" pitchFamily="49" charset="0"/>
              </a:rPr>
              <a:t>Qd</a:t>
            </a:r>
            <a:r>
              <a:rPr lang="en-US" altLang="zh-CN" dirty="0" smtClean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err="1" smtClean="0">
                <a:solidFill>
                  <a:srgbClr val="0000FF"/>
                </a:solidFill>
                <a:effectLst/>
                <a:latin typeface="Consolas" pitchFamily="49" charset="0"/>
              </a:rPr>
              <a:t>defparam</a:t>
            </a:r>
            <a:r>
              <a:rPr lang="en-US" altLang="zh-CN" dirty="0" smtClean="0">
                <a:effectLst/>
                <a:latin typeface="Consolas" pitchFamily="49" charset="0"/>
              </a:rPr>
              <a:t> FD_A.INIT = 1'b0, FD_B.INIT = 1'b0;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err="1" smtClean="0">
                <a:solidFill>
                  <a:srgbClr val="0000FF"/>
                </a:solidFill>
                <a:effectLst/>
                <a:latin typeface="Consolas" pitchFamily="49" charset="0"/>
              </a:rPr>
              <a:t>defparam</a:t>
            </a:r>
            <a:r>
              <a:rPr lang="en-US" altLang="zh-CN" dirty="0" smtClean="0">
                <a:effectLst/>
                <a:latin typeface="Consolas" pitchFamily="49" charset="0"/>
              </a:rPr>
              <a:t> FD_C.INIT = 1'b0, FD_D.INIT = 1'b0;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 smtClean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itchFamily="49" charset="0"/>
              </a:rPr>
              <a:t>INV</a:t>
            </a:r>
            <a:r>
              <a:rPr lang="en-US" altLang="zh-CN" dirty="0" smtClean="0">
                <a:effectLst/>
                <a:latin typeface="Consolas" pitchFamily="49" charset="0"/>
              </a:rPr>
              <a:t> </a:t>
            </a:r>
            <a:r>
              <a:rPr lang="en-US" altLang="zh-CN" dirty="0" err="1" smtClean="0">
                <a:effectLst/>
                <a:latin typeface="Consolas" pitchFamily="49" charset="0"/>
              </a:rPr>
              <a:t>nQa_L</a:t>
            </a:r>
            <a:r>
              <a:rPr lang="en-US" altLang="zh-CN" dirty="0" smtClean="0">
                <a:effectLst/>
                <a:latin typeface="Consolas" pitchFamily="49" charset="0"/>
              </a:rPr>
              <a:t>(.I(</a:t>
            </a:r>
            <a:r>
              <a:rPr lang="en-US" altLang="zh-CN" dirty="0" err="1" smtClean="0">
                <a:effectLst/>
                <a:latin typeface="Consolas" pitchFamily="49" charset="0"/>
              </a:rPr>
              <a:t>Qa</a:t>
            </a:r>
            <a:r>
              <a:rPr lang="en-US" altLang="zh-CN" dirty="0" smtClean="0">
                <a:effectLst/>
                <a:latin typeface="Consolas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nQa</a:t>
            </a:r>
            <a:r>
              <a:rPr lang="en-US" altLang="zh-CN" dirty="0" smtClean="0">
                <a:effectLst/>
                <a:latin typeface="Consolas" pitchFamily="49" charset="0"/>
              </a:rPr>
              <a:t>)), </a:t>
            </a:r>
            <a:r>
              <a:rPr lang="en-US" altLang="zh-CN" dirty="0" err="1" smtClean="0">
                <a:effectLst/>
                <a:latin typeface="Consolas" pitchFamily="49" charset="0"/>
              </a:rPr>
              <a:t>nQb_L</a:t>
            </a:r>
            <a:r>
              <a:rPr lang="en-US" altLang="zh-CN" dirty="0" smtClean="0">
                <a:effectLst/>
                <a:latin typeface="Consolas" pitchFamily="49" charset="0"/>
              </a:rPr>
              <a:t>(.I(</a:t>
            </a:r>
            <a:r>
              <a:rPr lang="en-US" altLang="zh-CN" dirty="0" err="1" smtClean="0">
                <a:effectLst/>
                <a:latin typeface="Consolas" pitchFamily="49" charset="0"/>
              </a:rPr>
              <a:t>Qb</a:t>
            </a:r>
            <a:r>
              <a:rPr lang="en-US" altLang="zh-CN" dirty="0" smtClean="0">
                <a:effectLst/>
                <a:latin typeface="Consolas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nQb</a:t>
            </a:r>
            <a:r>
              <a:rPr lang="en-US" altLang="zh-CN" dirty="0" smtClean="0">
                <a:effectLst/>
                <a:latin typeface="Consolas" pitchFamily="49" charset="0"/>
              </a:rPr>
              <a:t>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itchFamily="49" charset="0"/>
              </a:rPr>
              <a:t>    </a:t>
            </a:r>
            <a:r>
              <a:rPr lang="en-US" altLang="zh-CN" dirty="0" err="1" smtClean="0">
                <a:effectLst/>
                <a:latin typeface="Consolas" pitchFamily="49" charset="0"/>
              </a:rPr>
              <a:t>nQc_L</a:t>
            </a:r>
            <a:r>
              <a:rPr lang="en-US" altLang="zh-CN" dirty="0" smtClean="0">
                <a:effectLst/>
                <a:latin typeface="Consolas" pitchFamily="49" charset="0"/>
              </a:rPr>
              <a:t>(.I(Qc),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nQc</a:t>
            </a:r>
            <a:r>
              <a:rPr lang="en-US" altLang="zh-CN" dirty="0" smtClean="0">
                <a:effectLst/>
                <a:latin typeface="Consolas" pitchFamily="49" charset="0"/>
              </a:rPr>
              <a:t>)), </a:t>
            </a:r>
            <a:r>
              <a:rPr lang="en-US" altLang="zh-CN" dirty="0" err="1" smtClean="0">
                <a:effectLst/>
                <a:latin typeface="Consolas" pitchFamily="49" charset="0"/>
              </a:rPr>
              <a:t>nQd_L</a:t>
            </a:r>
            <a:r>
              <a:rPr lang="en-US" altLang="zh-CN" dirty="0" smtClean="0">
                <a:effectLst/>
                <a:latin typeface="Consolas" pitchFamily="49" charset="0"/>
              </a:rPr>
              <a:t>(.I(</a:t>
            </a:r>
            <a:r>
              <a:rPr lang="en-US" altLang="zh-CN" dirty="0" err="1" smtClean="0">
                <a:effectLst/>
                <a:latin typeface="Consolas" pitchFamily="49" charset="0"/>
              </a:rPr>
              <a:t>Qd</a:t>
            </a:r>
            <a:r>
              <a:rPr lang="en-US" altLang="zh-CN" dirty="0" smtClean="0">
                <a:effectLst/>
                <a:latin typeface="Consolas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nQd</a:t>
            </a:r>
            <a:r>
              <a:rPr lang="en-US" altLang="zh-CN" dirty="0" smtClean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00FF"/>
                </a:solidFill>
                <a:effectLst/>
                <a:latin typeface="Consolas" pitchFamily="49" charset="0"/>
              </a:rPr>
              <a:t>assign</a:t>
            </a:r>
            <a:r>
              <a:rPr lang="en-US" altLang="zh-CN" dirty="0" smtClean="0">
                <a:effectLst/>
                <a:latin typeface="Consolas" pitchFamily="49" charset="0"/>
              </a:rPr>
              <a:t> Da = </a:t>
            </a:r>
            <a:r>
              <a:rPr lang="en-US" altLang="zh-CN" dirty="0" err="1" smtClean="0">
                <a:effectLst/>
                <a:latin typeface="Consolas" pitchFamily="49" charset="0"/>
              </a:rPr>
              <a:t>nQa</a:t>
            </a:r>
            <a:r>
              <a:rPr lang="en-US" altLang="zh-CN" dirty="0" smtClean="0">
                <a:effectLst/>
                <a:latin typeface="Consolas" pitchFamily="49" charset="0"/>
              </a:rPr>
              <a:t>;</a:t>
            </a:r>
          </a:p>
          <a:p>
            <a:pPr lvl="1">
              <a:lnSpc>
                <a:spcPct val="120000"/>
              </a:lnSpc>
              <a:buNone/>
            </a:pPr>
            <a:endParaRPr lang="en-US" altLang="zh-CN" dirty="0" smtClean="0">
              <a:effectLst/>
              <a:latin typeface="Consolas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itchFamily="49" charset="0"/>
              </a:rPr>
              <a:t>XNOR2</a:t>
            </a:r>
            <a:r>
              <a:rPr lang="en-US" altLang="zh-CN" dirty="0" smtClean="0">
                <a:effectLst/>
                <a:latin typeface="Consolas" pitchFamily="49" charset="0"/>
              </a:rPr>
              <a:t> </a:t>
            </a:r>
            <a:r>
              <a:rPr lang="en-US" altLang="zh-CN" dirty="0" err="1" smtClean="0">
                <a:effectLst/>
                <a:latin typeface="Consolas" pitchFamily="49" charset="0"/>
              </a:rPr>
              <a:t>Db_L</a:t>
            </a:r>
            <a:r>
              <a:rPr lang="en-US" altLang="zh-CN" dirty="0" smtClean="0">
                <a:effectLst/>
                <a:latin typeface="Consolas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itchFamily="49" charset="0"/>
              </a:rPr>
              <a:t>Qa</a:t>
            </a:r>
            <a:r>
              <a:rPr lang="en-US" altLang="zh-CN" dirty="0" smtClean="0">
                <a:effectLst/>
                <a:latin typeface="Consolas" pitchFamily="49" charset="0"/>
              </a:rPr>
              <a:t>),              .I1(</a:t>
            </a:r>
            <a:r>
              <a:rPr lang="en-US" altLang="zh-CN" dirty="0" err="1" smtClean="0">
                <a:effectLst/>
                <a:latin typeface="Consolas" pitchFamily="49" charset="0"/>
              </a:rPr>
              <a:t>nQb</a:t>
            </a:r>
            <a:r>
              <a:rPr lang="en-US" altLang="zh-CN" dirty="0" smtClean="0">
                <a:effectLst/>
                <a:latin typeface="Consolas" pitchFamily="49" charset="0"/>
              </a:rPr>
              <a:t>), .O(Db)),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itchFamily="49" charset="0"/>
              </a:rPr>
              <a:t>      </a:t>
            </a:r>
            <a:r>
              <a:rPr lang="en-US" altLang="zh-CN" dirty="0" err="1" smtClean="0">
                <a:effectLst/>
                <a:latin typeface="Consolas" pitchFamily="49" charset="0"/>
              </a:rPr>
              <a:t>Dc_L</a:t>
            </a:r>
            <a:r>
              <a:rPr lang="en-US" altLang="zh-CN" dirty="0" smtClean="0">
                <a:effectLst/>
                <a:latin typeface="Consolas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</a:t>
            </a:r>
            <a:r>
              <a:rPr lang="en-US" altLang="zh-CN" dirty="0" smtClean="0">
                <a:effectLst/>
                <a:latin typeface="Consolas" pitchFamily="49" charset="0"/>
              </a:rPr>
              <a:t>),     .I1(</a:t>
            </a:r>
            <a:r>
              <a:rPr lang="en-US" altLang="zh-CN" dirty="0" err="1" smtClean="0">
                <a:effectLst/>
                <a:latin typeface="Consolas" pitchFamily="49" charset="0"/>
              </a:rPr>
              <a:t>nQc</a:t>
            </a:r>
            <a:r>
              <a:rPr lang="en-US" altLang="zh-CN" dirty="0" smtClean="0">
                <a:effectLst/>
                <a:latin typeface="Consolas" pitchFamily="49" charset="0"/>
              </a:rPr>
              <a:t>), .O(Dc)),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ffectLst/>
                <a:latin typeface="Consolas" pitchFamily="49" charset="0"/>
              </a:rPr>
              <a:t>      </a:t>
            </a:r>
            <a:r>
              <a:rPr lang="en-US" altLang="zh-CN" dirty="0" err="1" smtClean="0">
                <a:effectLst/>
                <a:latin typeface="Consolas" pitchFamily="49" charset="0"/>
              </a:rPr>
              <a:t>Dd_L</a:t>
            </a:r>
            <a:r>
              <a:rPr lang="en-US" altLang="zh-CN" dirty="0" smtClean="0">
                <a:effectLst/>
                <a:latin typeface="Consolas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Nor_nQa_nQb_nQc</a:t>
            </a:r>
            <a:r>
              <a:rPr lang="en-US" altLang="zh-CN" dirty="0" smtClean="0">
                <a:effectLst/>
                <a:latin typeface="Consolas" pitchFamily="49" charset="0"/>
              </a:rPr>
              <a:t>), .I1(</a:t>
            </a:r>
            <a:r>
              <a:rPr lang="en-US" altLang="zh-CN" dirty="0" err="1" smtClean="0">
                <a:effectLst/>
                <a:latin typeface="Consolas" pitchFamily="49" charset="0"/>
              </a:rPr>
              <a:t>nQd</a:t>
            </a:r>
            <a:r>
              <a:rPr lang="en-US" altLang="zh-CN" dirty="0" smtClean="0">
                <a:effectLst/>
                <a:latin typeface="Consolas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Dd</a:t>
            </a:r>
            <a:r>
              <a:rPr lang="en-US" altLang="zh-CN" dirty="0" smtClean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itchFamily="49" charset="0"/>
              </a:rPr>
              <a:t>NOR4</a:t>
            </a:r>
            <a:r>
              <a:rPr lang="en-US" altLang="zh-CN" dirty="0" smtClean="0">
                <a:effectLst/>
                <a:latin typeface="Consolas" pitchFamily="49" charset="0"/>
              </a:rPr>
              <a:t>  </a:t>
            </a:r>
            <a:r>
              <a:rPr lang="en-US" altLang="zh-CN" dirty="0" err="1" smtClean="0">
                <a:effectLst/>
                <a:latin typeface="Consolas" pitchFamily="49" charset="0"/>
              </a:rPr>
              <a:t>Rc_L</a:t>
            </a:r>
            <a:r>
              <a:rPr lang="en-US" altLang="zh-CN" dirty="0" smtClean="0">
                <a:effectLst/>
                <a:latin typeface="Consolas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itchFamily="49" charset="0"/>
              </a:rPr>
              <a:t>nQa</a:t>
            </a:r>
            <a:r>
              <a:rPr lang="en-US" altLang="zh-CN" dirty="0" smtClean="0">
                <a:effectLst/>
                <a:latin typeface="Consolas" pitchFamily="49" charset="0"/>
              </a:rPr>
              <a:t>), .I1(</a:t>
            </a:r>
            <a:r>
              <a:rPr lang="en-US" altLang="zh-CN" dirty="0" err="1" smtClean="0">
                <a:effectLst/>
                <a:latin typeface="Consolas" pitchFamily="49" charset="0"/>
              </a:rPr>
              <a:t>nQb</a:t>
            </a:r>
            <a:r>
              <a:rPr lang="en-US" altLang="zh-CN" dirty="0" smtClean="0">
                <a:effectLst/>
                <a:latin typeface="Consolas" pitchFamily="49" charset="0"/>
              </a:rPr>
              <a:t>), .I2(</a:t>
            </a:r>
            <a:r>
              <a:rPr lang="en-US" altLang="zh-CN" dirty="0" err="1" smtClean="0">
                <a:effectLst/>
                <a:latin typeface="Consolas" pitchFamily="49" charset="0"/>
              </a:rPr>
              <a:t>nQc</a:t>
            </a:r>
            <a:r>
              <a:rPr lang="en-US" altLang="zh-CN" dirty="0" smtClean="0">
                <a:effectLst/>
                <a:latin typeface="Consolas" pitchFamily="49" charset="0"/>
              </a:rPr>
              <a:t>), .I3(</a:t>
            </a:r>
            <a:r>
              <a:rPr lang="en-US" altLang="zh-CN" dirty="0" err="1" smtClean="0">
                <a:effectLst/>
                <a:latin typeface="Consolas" pitchFamily="49" charset="0"/>
              </a:rPr>
              <a:t>nQd</a:t>
            </a:r>
            <a:r>
              <a:rPr lang="en-US" altLang="zh-CN" dirty="0" smtClean="0">
                <a:effectLst/>
                <a:latin typeface="Consolas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Rc</a:t>
            </a:r>
            <a:r>
              <a:rPr lang="en-US" altLang="zh-CN" dirty="0" smtClean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itchFamily="49" charset="0"/>
              </a:rPr>
              <a:t>NOR2</a:t>
            </a:r>
            <a:r>
              <a:rPr lang="en-US" altLang="zh-CN" dirty="0" smtClean="0">
                <a:effectLst/>
                <a:latin typeface="Consolas" pitchFamily="49" charset="0"/>
              </a:rPr>
              <a:t>  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Nor_nQa_nQb_L</a:t>
            </a:r>
            <a:r>
              <a:rPr lang="en-US" altLang="zh-CN" dirty="0" smtClean="0">
                <a:effectLst/>
                <a:latin typeface="Consolas" pitchFamily="49" charset="0"/>
              </a:rPr>
              <a:t>    (.I0(</a:t>
            </a:r>
            <a:r>
              <a:rPr lang="en-US" altLang="zh-CN" dirty="0" err="1" smtClean="0">
                <a:effectLst/>
                <a:latin typeface="Consolas" pitchFamily="49" charset="0"/>
              </a:rPr>
              <a:t>nQa</a:t>
            </a:r>
            <a:r>
              <a:rPr lang="en-US" altLang="zh-CN" dirty="0" smtClean="0">
                <a:effectLst/>
                <a:latin typeface="Consolas" pitchFamily="49" charset="0"/>
              </a:rPr>
              <a:t>), .I1(</a:t>
            </a:r>
            <a:r>
              <a:rPr lang="en-US" altLang="zh-CN" dirty="0" err="1" smtClean="0">
                <a:effectLst/>
                <a:latin typeface="Consolas" pitchFamily="49" charset="0"/>
              </a:rPr>
              <a:t>nQb</a:t>
            </a:r>
            <a:r>
              <a:rPr lang="en-US" altLang="zh-CN" dirty="0" smtClean="0">
                <a:effectLst/>
                <a:latin typeface="Consolas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</a:t>
            </a:r>
            <a:r>
              <a:rPr lang="en-US" altLang="zh-CN" dirty="0" smtClean="0">
                <a:effectLst/>
                <a:latin typeface="Consolas" pitchFamily="49" charset="0"/>
              </a:rPr>
              <a:t>));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C00000"/>
                </a:solidFill>
                <a:effectLst/>
                <a:latin typeface="Consolas" pitchFamily="49" charset="0"/>
              </a:rPr>
              <a:t>NOR3</a:t>
            </a:r>
            <a:r>
              <a:rPr lang="en-US" altLang="zh-CN" dirty="0" smtClean="0">
                <a:effectLst/>
                <a:latin typeface="Consolas" pitchFamily="49" charset="0"/>
              </a:rPr>
              <a:t>  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Nor_nQa_nQb_nQc_L</a:t>
            </a:r>
            <a:r>
              <a:rPr lang="en-US" altLang="zh-CN" dirty="0" smtClean="0">
                <a:effectLst/>
                <a:latin typeface="Consolas" pitchFamily="49" charset="0"/>
              </a:rPr>
              <a:t>(.I0(</a:t>
            </a:r>
            <a:r>
              <a:rPr lang="en-US" altLang="zh-CN" dirty="0" err="1" smtClean="0">
                <a:effectLst/>
                <a:latin typeface="Consolas" pitchFamily="49" charset="0"/>
              </a:rPr>
              <a:t>nQa</a:t>
            </a:r>
            <a:r>
              <a:rPr lang="en-US" altLang="zh-CN" dirty="0" smtClean="0">
                <a:effectLst/>
                <a:latin typeface="Consolas" pitchFamily="49" charset="0"/>
              </a:rPr>
              <a:t>), .I1(</a:t>
            </a:r>
            <a:r>
              <a:rPr lang="en-US" altLang="zh-CN" dirty="0" err="1" smtClean="0">
                <a:effectLst/>
                <a:latin typeface="Consolas" pitchFamily="49" charset="0"/>
              </a:rPr>
              <a:t>nQb</a:t>
            </a:r>
            <a:r>
              <a:rPr lang="en-US" altLang="zh-CN" dirty="0" smtClean="0">
                <a:effectLst/>
                <a:latin typeface="Consolas" pitchFamily="49" charset="0"/>
              </a:rPr>
              <a:t>), .I2(</a:t>
            </a:r>
            <a:r>
              <a:rPr lang="en-US" altLang="zh-CN" dirty="0" err="1" smtClean="0">
                <a:effectLst/>
                <a:latin typeface="Consolas" pitchFamily="49" charset="0"/>
              </a:rPr>
              <a:t>nQc</a:t>
            </a:r>
            <a:r>
              <a:rPr lang="en-US" altLang="zh-CN" dirty="0" smtClean="0">
                <a:effectLst/>
                <a:latin typeface="Consolas" pitchFamily="49" charset="0"/>
              </a:rPr>
              <a:t>), .O(</a:t>
            </a:r>
            <a:r>
              <a:rPr lang="en-US" altLang="zh-CN" dirty="0" err="1" smtClean="0">
                <a:effectLst/>
                <a:latin typeface="Consolas" pitchFamily="49" charset="0"/>
              </a:rPr>
              <a:t>Nor_nQa_nQb_nQc</a:t>
            </a:r>
            <a:r>
              <a:rPr lang="en-US" altLang="zh-CN" dirty="0" smtClean="0">
                <a:effectLst/>
                <a:latin typeface="Consolas" pitchFamily="49" charset="0"/>
              </a:rPr>
              <a:t>));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dirty="0" err="1" smtClean="0">
                <a:solidFill>
                  <a:srgbClr val="0000FF"/>
                </a:solidFill>
                <a:effectLst/>
                <a:latin typeface="Consolas" pitchFamily="49" charset="0"/>
              </a:rPr>
              <a:t>endmodule</a:t>
            </a:r>
            <a:endParaRPr lang="zh-CN" altLang="en-US" dirty="0">
              <a:solidFill>
                <a:srgbClr val="0000FF"/>
              </a:solidFill>
              <a:effectLst/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</a:rPr>
              <a:t>initial</a:t>
            </a:r>
            <a:r>
              <a:rPr lang="en-US" altLang="zh-CN" sz="2000" b="0" dirty="0" smtClean="0">
                <a:latin typeface="Consolas" pitchFamily="49" charset="0"/>
              </a:rPr>
              <a:t> </a:t>
            </a: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</a:rPr>
              <a:t>forever</a:t>
            </a:r>
            <a:r>
              <a:rPr lang="en-US" altLang="zh-CN" sz="2000" b="0" dirty="0" smtClean="0">
                <a:latin typeface="Consolas" pitchFamily="49" charset="0"/>
              </a:rPr>
              <a:t> </a:t>
            </a: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</a:rPr>
              <a:t>begin</a:t>
            </a: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Consolas" pitchFamily="49" charset="0"/>
              </a:rPr>
              <a:t>clk</a:t>
            </a: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</a:rPr>
              <a:t> = 1’b0; #100;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sz="2000" b="0" dirty="0" err="1" smtClean="0">
                <a:solidFill>
                  <a:srgbClr val="0000FF"/>
                </a:solidFill>
                <a:latin typeface="Consolas" pitchFamily="49" charset="0"/>
              </a:rPr>
              <a:t>clk</a:t>
            </a: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</a:rPr>
              <a:t> = 1’b1; #100;</a:t>
            </a:r>
            <a:endParaRPr lang="en-US" altLang="zh-CN" sz="2000" b="0" dirty="0">
              <a:solidFill>
                <a:srgbClr val="0000FF"/>
              </a:solidFill>
              <a:latin typeface="Consolas" pitchFamily="49" charset="0"/>
            </a:endParaRP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rgbClr val="0000FF"/>
                </a:solidFill>
                <a:latin typeface="Consolas" pitchFamily="49" charset="0"/>
              </a:rPr>
              <a:t>end</a:t>
            </a:r>
            <a:endParaRPr lang="zh-CN" altLang="en-US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501008"/>
            <a:ext cx="898986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90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可逆</a:t>
            </a:r>
            <a:r>
              <a:rPr lang="zh-CN" altLang="en-US" dirty="0"/>
              <a:t>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可逆</a:t>
            </a:r>
            <a:r>
              <a:rPr lang="zh-CN" altLang="en-US" sz="2800" dirty="0"/>
              <a:t>二进制同步计数器通过控制端</a:t>
            </a:r>
            <a:r>
              <a:rPr lang="en-US" altLang="zh-CN" sz="2800" dirty="0"/>
              <a:t>S</a:t>
            </a:r>
            <a:r>
              <a:rPr lang="zh-CN" altLang="en-US" sz="2800" dirty="0"/>
              <a:t>选择正向或者反向计数</a:t>
            </a:r>
          </a:p>
          <a:p>
            <a:pPr lvl="1"/>
            <a:r>
              <a:rPr lang="en-US" altLang="zh-CN" sz="2400" dirty="0"/>
              <a:t>S = 1</a:t>
            </a:r>
            <a:r>
              <a:rPr lang="zh-CN" altLang="en-US" sz="2400" dirty="0"/>
              <a:t>时，正向</a:t>
            </a:r>
            <a:r>
              <a:rPr lang="zh-CN" altLang="en-US" sz="2400" dirty="0" smtClean="0"/>
              <a:t>计数</a:t>
            </a:r>
            <a:endParaRPr lang="zh-CN" altLang="en-US" sz="2400" dirty="0"/>
          </a:p>
          <a:p>
            <a:pPr lvl="1"/>
            <a:r>
              <a:rPr lang="en-US" altLang="zh-CN" sz="2400" dirty="0"/>
              <a:t>S = 0</a:t>
            </a:r>
            <a:r>
              <a:rPr lang="zh-CN" altLang="en-US" sz="2400" dirty="0"/>
              <a:t>时，反向</a:t>
            </a:r>
            <a:r>
              <a:rPr lang="zh-CN" altLang="en-US" sz="2400" dirty="0" smtClean="0"/>
              <a:t>计数。各</a:t>
            </a:r>
            <a:r>
              <a:rPr lang="zh-CN" altLang="en-US" sz="2400" dirty="0"/>
              <a:t>触发器逻辑表达式如下式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378654"/>
              </p:ext>
            </p:extLst>
          </p:nvPr>
        </p:nvGraphicFramePr>
        <p:xfrm>
          <a:off x="288800" y="3284984"/>
          <a:ext cx="8675688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5499100" imgH="2159000" progId="Equation.DSMT4">
                  <p:embed/>
                </p:oleObj>
              </mc:Choice>
              <mc:Fallback>
                <p:oleObj name="Equation" r:id="rId3" imgW="5499100" imgH="2159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00" y="3284984"/>
                        <a:ext cx="8675688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6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797552" cy="954360"/>
          </a:xfrm>
        </p:spPr>
        <p:txBody>
          <a:bodyPr/>
          <a:lstStyle/>
          <a:p>
            <a:r>
              <a:rPr lang="zh-CN" altLang="en-US" dirty="0" smtClean="0"/>
              <a:t>可逆</a:t>
            </a:r>
            <a:r>
              <a:rPr lang="zh-CN" altLang="en-US" dirty="0"/>
              <a:t>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可逆</a:t>
            </a:r>
            <a:r>
              <a:rPr lang="zh-CN" altLang="en-US" sz="2800" dirty="0"/>
              <a:t>二进制</a:t>
            </a:r>
            <a:r>
              <a:rPr lang="en-US" altLang="zh-CN" sz="2800" dirty="0"/>
              <a:t>4</a:t>
            </a:r>
            <a:r>
              <a:rPr lang="zh-CN" altLang="en-US" sz="2800" dirty="0"/>
              <a:t>位同步计数器的行为描述</a:t>
            </a:r>
          </a:p>
        </p:txBody>
      </p:sp>
      <p:sp>
        <p:nvSpPr>
          <p:cNvPr id="5" name="verilog代码"/>
          <p:cNvSpPr/>
          <p:nvPr/>
        </p:nvSpPr>
        <p:spPr>
          <a:xfrm>
            <a:off x="745128" y="2348880"/>
            <a:ext cx="7715304" cy="403378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2000" tIns="36000" rIns="72000" bIns="360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module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counter_4bit_rev(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, s,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input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, s;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[3:0]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initial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assign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Rc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= (~s &amp; (~|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)) | (s &amp; (&amp;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always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@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posedge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)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if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(s)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+ 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1’b1;</a:t>
            </a:r>
            <a:endParaRPr lang="en-US" altLang="zh-CN" dirty="0" smtClean="0"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– 1’b1;</a:t>
            </a:r>
            <a:endParaRPr lang="en-US" altLang="zh-CN" dirty="0" smtClean="0"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>
              <a:lnSpc>
                <a:spcPct val="11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endmodule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1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分频器设计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100MHz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信号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通过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50,000,000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次分频后，得到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1Hz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新宋体" pitchFamily="49" charset="-122"/>
              </a:rPr>
              <a:t>的秒脉冲方波，作为计数器的脉冲输入</a:t>
            </a:r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85828" y="2351577"/>
            <a:ext cx="7758138" cy="4389791"/>
          </a:xfrm>
          <a:prstGeom prst="rect">
            <a:avLst/>
          </a:prstGeom>
          <a:noFill/>
          <a:ln w="3175">
            <a:noFill/>
            <a:prstDash val="lgDash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module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counter_1s(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, clk_1s);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input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wire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output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clk_1s;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reg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[31:0]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;</a:t>
            </a:r>
            <a:endParaRPr lang="zh-CN" altLang="en-US" dirty="0" smtClean="0">
              <a:latin typeface="Consolas" pitchFamily="49" charset="0"/>
              <a:cs typeface="Courier New" pitchFamily="49" charset="0"/>
            </a:endParaRP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always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@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posedge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clk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)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if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(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&lt; 50_000_000)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   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&lt;=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+ 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1’b1;</a:t>
            </a:r>
            <a:endParaRPr lang="en-US" altLang="zh-CN" dirty="0" smtClean="0">
              <a:latin typeface="Consolas" pitchFamily="49" charset="0"/>
              <a:cs typeface="Courier New" pitchFamily="49" charset="0"/>
            </a:endParaRP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else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    </a:t>
            </a:r>
            <a:r>
              <a:rPr lang="en-US" altLang="zh-CN" dirty="0" err="1" smtClean="0">
                <a:latin typeface="Consolas" pitchFamily="49" charset="0"/>
                <a:cs typeface="Courier New" pitchFamily="49" charset="0"/>
              </a:rPr>
              <a:t>cnt</a:t>
            </a: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&lt;= 0;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    clk_1s &lt;= ~clk_1s;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</a:t>
            </a:r>
          </a:p>
          <a:p>
            <a:pPr eaLnBrk="0" hangingPunct="0">
              <a:lnSpc>
                <a:spcPct val="120000"/>
              </a:lnSpc>
              <a:tabLst>
                <a:tab pos="631825" algn="l"/>
              </a:tabLst>
            </a:pP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  <a:cs typeface="Courier New" pitchFamily="49" charset="0"/>
              </a:rPr>
              <a:t>endmodule</a:t>
            </a:r>
            <a:endParaRPr lang="en-US" altLang="zh-CN" dirty="0">
              <a:solidFill>
                <a:srgbClr val="0000FF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1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</a:t>
            </a:r>
            <a:r>
              <a:rPr lang="zh-CN" altLang="en-US" sz="2800" dirty="0" smtClean="0"/>
              <a:t>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</a:t>
            </a:r>
            <a:r>
              <a:rPr lang="zh-CN" altLang="zh-CN" sz="2800" dirty="0" smtClean="0"/>
              <a:t>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：以</a:t>
            </a: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行为描述方式设计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位可逆</a:t>
            </a:r>
            <a:r>
              <a:rPr lang="zh-CN" altLang="en-US" sz="2800" dirty="0"/>
              <a:t>二进制同步计数器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MyCounter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Counter4b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/>
              <a:t>进行波形仿真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仿真波形图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7708"/>
            <a:ext cx="8683975" cy="235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04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</a:t>
            </a:r>
            <a:r>
              <a:rPr lang="zh-CN" altLang="zh-CN" dirty="0" smtClean="0"/>
              <a:t>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新建源文件，用作时钟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Verilog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clk_1s</a:t>
            </a:r>
            <a:endParaRPr lang="en-US" altLang="zh-CN" dirty="0"/>
          </a:p>
          <a:p>
            <a:r>
              <a:rPr lang="en-US" altLang="zh-CN" dirty="0" smtClean="0"/>
              <a:t>Verilog</a:t>
            </a:r>
            <a:r>
              <a:rPr lang="zh-CN" altLang="en-US" dirty="0" smtClean="0"/>
              <a:t>行为描述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4</a:t>
            </a:r>
            <a:r>
              <a:rPr lang="zh-CN" altLang="zh-CN" dirty="0"/>
              <a:t>位同步二进制</a:t>
            </a:r>
            <a:r>
              <a:rPr lang="zh-CN" altLang="zh-CN" dirty="0" smtClean="0"/>
              <a:t>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</a:t>
            </a:r>
            <a:r>
              <a:rPr lang="en-US" altLang="zh-CN" dirty="0" smtClean="0"/>
              <a:t>Top </a:t>
            </a:r>
            <a:r>
              <a:rPr lang="en-US" altLang="zh-CN" dirty="0"/>
              <a:t>Module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输入为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100MHZ</a:t>
            </a:r>
            <a:r>
              <a:rPr lang="zh-CN" altLang="en-US" dirty="0" smtClean="0"/>
              <a:t>）时钟</a:t>
            </a:r>
            <a:endParaRPr lang="en-US" altLang="zh-CN" dirty="0" smtClean="0"/>
          </a:p>
          <a:p>
            <a:r>
              <a:rPr lang="zh-CN" altLang="en-US" dirty="0" smtClean="0"/>
              <a:t>每秒</a:t>
            </a:r>
            <a:r>
              <a:rPr lang="zh-CN" altLang="en-US" dirty="0"/>
              <a:t>自</a:t>
            </a:r>
            <a:r>
              <a:rPr lang="zh-CN" altLang="en-US" dirty="0" smtClean="0"/>
              <a:t>增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r>
              <a:rPr lang="zh-CN" altLang="en-US" dirty="0" smtClean="0"/>
              <a:t>显示在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位数码管上</a:t>
            </a:r>
            <a:endParaRPr lang="en-US" altLang="zh-CN" dirty="0" smtClean="0"/>
          </a:p>
          <a:p>
            <a:r>
              <a:rPr lang="en-US" altLang="zh-CN" dirty="0" err="1" smtClean="0"/>
              <a:t>Rc</a:t>
            </a:r>
            <a:r>
              <a:rPr lang="zh-CN" altLang="en-US" dirty="0" smtClean="0"/>
              <a:t>显示在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7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16</a:t>
            </a:r>
            <a:r>
              <a:rPr lang="zh-CN" altLang="zh-CN" dirty="0" smtClean="0"/>
              <a:t>位</a:t>
            </a:r>
            <a:r>
              <a:rPr lang="zh-CN" altLang="en-US" dirty="0"/>
              <a:t>可逆</a:t>
            </a:r>
            <a:r>
              <a:rPr lang="zh-CN" altLang="zh-CN" dirty="0" smtClean="0"/>
              <a:t>同步</a:t>
            </a:r>
            <a:r>
              <a:rPr lang="zh-CN" altLang="zh-CN" dirty="0"/>
              <a:t>二进制计数器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myRevCounter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r>
              <a:rPr lang="zh-CN" altLang="en-US" dirty="0"/>
              <a:t>新建</a:t>
            </a:r>
            <a:r>
              <a:rPr lang="zh-CN" altLang="en-US" dirty="0" smtClean="0"/>
              <a:t>源文件，设计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位可逆同步二进制计数器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Verilog</a:t>
            </a:r>
          </a:p>
          <a:p>
            <a:pPr lvl="1"/>
            <a:r>
              <a:rPr lang="zh-CN" altLang="en-US" dirty="0" smtClean="0"/>
              <a:t>文件</a:t>
            </a:r>
            <a:r>
              <a:rPr lang="zh-CN" altLang="en-US" dirty="0"/>
              <a:t>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RevCounter</a:t>
            </a:r>
            <a:endParaRPr lang="en-US" altLang="zh-CN" dirty="0"/>
          </a:p>
          <a:p>
            <a:pPr lvl="1"/>
            <a:r>
              <a:rPr lang="zh-CN" altLang="en-US" dirty="0" smtClean="0"/>
              <a:t>采用行为描述方式</a:t>
            </a:r>
            <a:r>
              <a:rPr lang="zh-CN" altLang="en-US" dirty="0"/>
              <a:t>进行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波形仿真（包含正向计数和反向计数）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03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仿真波形图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1" y="1552575"/>
            <a:ext cx="8374063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7"/>
            <a:ext cx="8459787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147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新建源文件，设计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时钟</a:t>
            </a:r>
            <a:endParaRPr lang="en-US" altLang="zh-CN" dirty="0"/>
          </a:p>
          <a:p>
            <a:pPr lvl="1"/>
            <a:r>
              <a:rPr lang="zh-CN" altLang="en-US" dirty="0"/>
              <a:t>类型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Verilog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clk_100ms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行为描述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90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en-US" altLang="zh-CN" dirty="0"/>
              <a:t>16</a:t>
            </a:r>
            <a:r>
              <a:rPr lang="zh-CN" altLang="zh-CN" dirty="0"/>
              <a:t>位</a:t>
            </a:r>
            <a:r>
              <a:rPr lang="zh-CN" altLang="en-US" dirty="0"/>
              <a:t>可逆</a:t>
            </a:r>
            <a:r>
              <a:rPr lang="zh-CN" altLang="zh-CN" dirty="0"/>
              <a:t>同步二进制计数器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新建源文件，设计顶层模块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，文件</a:t>
            </a:r>
            <a:r>
              <a:rPr lang="zh-CN" altLang="en-US" dirty="0"/>
              <a:t>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</a:t>
            </a:r>
            <a:r>
              <a:rPr lang="en-US" altLang="zh-CN" dirty="0" smtClean="0"/>
              <a:t>Top </a:t>
            </a:r>
            <a:r>
              <a:rPr lang="en-US" altLang="zh-CN" dirty="0"/>
              <a:t>Module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Top</a:t>
            </a:r>
            <a:r>
              <a:rPr lang="zh-CN" altLang="en-US" dirty="0" smtClean="0"/>
              <a:t>模块的输入为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100MHZ</a:t>
            </a:r>
            <a:r>
              <a:rPr lang="zh-CN" altLang="en-US" dirty="0" smtClean="0"/>
              <a:t>）时钟</a:t>
            </a:r>
            <a:endParaRPr lang="en-US" altLang="zh-CN" dirty="0" smtClean="0"/>
          </a:p>
          <a:p>
            <a:r>
              <a:rPr lang="en-US" altLang="zh-CN" dirty="0" err="1" smtClean="0"/>
              <a:t>RevCounter</a:t>
            </a:r>
            <a:r>
              <a:rPr lang="zh-CN" altLang="en-US" dirty="0" smtClean="0"/>
              <a:t>模块的时钟输入为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时钟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[0]</a:t>
            </a:r>
            <a:r>
              <a:rPr lang="zh-CN" altLang="en-US" dirty="0" smtClean="0"/>
              <a:t>控制自增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自减</a:t>
            </a:r>
            <a:r>
              <a:rPr lang="en-US" altLang="zh-CN" dirty="0" smtClean="0"/>
              <a:t>1</a:t>
            </a:r>
            <a:r>
              <a:rPr lang="zh-CN" altLang="en-US" dirty="0"/>
              <a:t>（每</a:t>
            </a:r>
            <a:r>
              <a:rPr lang="en-US" altLang="zh-CN" dirty="0"/>
              <a:t>0.1</a:t>
            </a:r>
            <a:r>
              <a:rPr lang="zh-CN" altLang="en-US" dirty="0"/>
              <a:t>秒）</a:t>
            </a:r>
            <a:endParaRPr lang="en-US" altLang="zh-CN" dirty="0" smtClean="0"/>
          </a:p>
          <a:p>
            <a:r>
              <a:rPr lang="zh-CN" altLang="en-US" dirty="0" smtClean="0"/>
              <a:t>计数结果显示在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位数码管上</a:t>
            </a:r>
            <a:endParaRPr lang="en-US" altLang="zh-CN" dirty="0" smtClean="0"/>
          </a:p>
          <a:p>
            <a:r>
              <a:rPr lang="en-US" altLang="zh-CN" dirty="0" err="1" smtClean="0"/>
              <a:t>Rc</a:t>
            </a:r>
            <a:r>
              <a:rPr lang="zh-CN" altLang="en-US" dirty="0" smtClean="0"/>
              <a:t>状态用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灯来显示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掌握典型同步时序电路的工作原理和设计方法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掌握时序电路的激励函数、状态图、状态方程的运用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进行</a:t>
            </a:r>
            <a:r>
              <a:rPr lang="zh-CN" altLang="en-US" sz="2800" dirty="0"/>
              <a:t>有限状态机的设计、调试、仿真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掌握用</a:t>
            </a:r>
            <a:r>
              <a:rPr lang="en-US" altLang="zh-CN" sz="2800" dirty="0"/>
              <a:t>FPGA</a:t>
            </a:r>
            <a:r>
              <a:rPr lang="zh-CN" altLang="en-US" sz="2800" dirty="0"/>
              <a:t>实现时序电路功能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zh-CN" sz="2800" dirty="0"/>
              <a:t>位同步二进制计数器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：以</a:t>
            </a:r>
            <a:r>
              <a:rPr lang="en-US" altLang="zh-CN" sz="2800" dirty="0"/>
              <a:t>Verilog</a:t>
            </a:r>
            <a:r>
              <a:rPr lang="zh-CN" altLang="en-US" sz="2800" dirty="0"/>
              <a:t>行为描述方式设计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位可逆</a:t>
            </a:r>
            <a:r>
              <a:rPr lang="zh-CN" altLang="en-US" sz="2800" dirty="0"/>
              <a:t>二进制同步计数器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位可逆二进制同步计数器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8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825015"/>
              </p:ext>
            </p:extLst>
          </p:nvPr>
        </p:nvGraphicFramePr>
        <p:xfrm>
          <a:off x="6286512" y="5465001"/>
          <a:ext cx="1357322" cy="61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3" imgW="558720" imgH="253800" progId="">
                  <p:embed/>
                </p:oleObj>
              </mc:Choice>
              <mc:Fallback>
                <p:oleObj name="Equation" r:id="rId3" imgW="55872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5465001"/>
                        <a:ext cx="1357322" cy="615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36404"/>
              </p:ext>
            </p:extLst>
          </p:nvPr>
        </p:nvGraphicFramePr>
        <p:xfrm>
          <a:off x="4745489" y="2540793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25963"/>
              </p:ext>
            </p:extLst>
          </p:nvPr>
        </p:nvGraphicFramePr>
        <p:xfrm>
          <a:off x="539552" y="1295188"/>
          <a:ext cx="3855373" cy="5302164"/>
        </p:xfrm>
        <a:graphic>
          <a:graphicData uri="http://schemas.openxmlformats.org/drawingml/2006/table">
            <a:tbl>
              <a:tblPr/>
              <a:tblGrid>
                <a:gridCol w="39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1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激励函数 公式"/>
          <p:cNvSpPr/>
          <p:nvPr/>
        </p:nvSpPr>
        <p:spPr>
          <a:xfrm>
            <a:off x="4659942" y="1223182"/>
            <a:ext cx="4341214" cy="1289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根据</a:t>
            </a:r>
            <a:r>
              <a:rPr lang="en-US" altLang="zh-CN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触发器原理，在</a:t>
            </a:r>
            <a:r>
              <a:rPr lang="en-US" altLang="zh-CN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clk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作用下</a:t>
            </a:r>
            <a:r>
              <a:rPr lang="en-US" altLang="zh-CN" sz="2400" b="1" i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Q </a:t>
            </a:r>
            <a:r>
              <a:rPr lang="en-US" altLang="zh-CN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= </a:t>
            </a:r>
            <a:r>
              <a:rPr lang="en-US" altLang="zh-CN" sz="2400" b="1" i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，</a:t>
            </a:r>
            <a:r>
              <a:rPr lang="en-US" altLang="zh-CN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4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位计数器的</a:t>
            </a:r>
            <a:r>
              <a:rPr lang="en-US" altLang="zh-CN" sz="2400" b="1" i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Q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和</a:t>
            </a:r>
            <a:r>
              <a:rPr lang="en-US" altLang="zh-CN" sz="2400" b="1" i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关系如左表</a:t>
            </a:r>
            <a:endParaRPr lang="en-US" altLang="zh-CN" sz="2400" b="1" smtClean="0"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8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87174"/>
              </p:ext>
            </p:extLst>
          </p:nvPr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87733"/>
              </p:ext>
            </p:extLst>
          </p:nvPr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32608" y="4450404"/>
                <a:ext cx="3672408" cy="167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dirty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dirty="0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3200" b="0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dirty="0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en-US" altLang="zh-CN" sz="32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⊕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altLang="zh-CN" sz="3200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08" y="4450404"/>
                <a:ext cx="3672408" cy="16714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位二进制同步</a:t>
            </a:r>
            <a:r>
              <a:rPr lang="zh-CN" altLang="en-US" dirty="0" smtClean="0"/>
              <a:t>计数器（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4" name="激励函数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949863"/>
              </p:ext>
            </p:extLst>
          </p:nvPr>
        </p:nvGraphicFramePr>
        <p:xfrm>
          <a:off x="4575082" y="4307577"/>
          <a:ext cx="444191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3" imgW="1854000" imgH="558720" progId="">
                  <p:embed/>
                </p:oleObj>
              </mc:Choice>
              <mc:Fallback>
                <p:oleObj name="Equation" r:id="rId3" imgW="1854000" imgH="55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082" y="4307577"/>
                        <a:ext cx="4441918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卡诺图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45019"/>
              </p:ext>
            </p:extLst>
          </p:nvPr>
        </p:nvGraphicFramePr>
        <p:xfrm>
          <a:off x="4483100" y="1364348"/>
          <a:ext cx="4041353" cy="26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6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altLang="zh-CN" b="1" i="1" baseline="-2500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b="1" i="1" baseline="-2500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67">
                <a:tc>
                  <a:txBody>
                    <a:bodyPr/>
                    <a:lstStyle/>
                    <a:p>
                      <a:pPr algn="r">
                        <a:tabLst/>
                      </a:pP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altLang="zh-CN" b="1" i="1" baseline="-25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b="1" i="1" baseline="-25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67">
                <a:tc rowSpan="4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67">
                <a:tc vMerge="1">
                  <a:txBody>
                    <a:bodyPr/>
                    <a:lstStyle/>
                    <a:p>
                      <a:pPr algn="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20835"/>
              </p:ext>
            </p:extLst>
          </p:nvPr>
        </p:nvGraphicFramePr>
        <p:xfrm>
          <a:off x="457202" y="1364348"/>
          <a:ext cx="3847502" cy="5160996"/>
        </p:xfrm>
        <a:graphic>
          <a:graphicData uri="http://schemas.openxmlformats.org/drawingml/2006/table">
            <a:tbl>
              <a:tblPr/>
              <a:tblGrid>
                <a:gridCol w="39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9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9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1798</Words>
  <Application>Microsoft Office PowerPoint</Application>
  <PresentationFormat>全屏显示(4:3)</PresentationFormat>
  <Paragraphs>1002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6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Cambria Math</vt:lpstr>
      <vt:lpstr>Consolas</vt:lpstr>
      <vt:lpstr>Courier New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Equation</vt:lpstr>
      <vt:lpstr>计算机逻辑设计基础实验</vt:lpstr>
      <vt:lpstr>提  纲</vt:lpstr>
      <vt:lpstr>实验目的</vt:lpstr>
      <vt:lpstr>实验设备与材料</vt:lpstr>
      <vt:lpstr>实验任务</vt:lpstr>
      <vt:lpstr>实验原理</vt:lpstr>
      <vt:lpstr>4位二进制同步计数器（1）</vt:lpstr>
      <vt:lpstr>4位二进制同步计数器（2）</vt:lpstr>
      <vt:lpstr>4位二进制同步计数器（3）</vt:lpstr>
      <vt:lpstr>4位二进制同步计数器（4）</vt:lpstr>
      <vt:lpstr>4位二进制同步计数器（5）</vt:lpstr>
      <vt:lpstr>4位二进制同步计数器（6）</vt:lpstr>
      <vt:lpstr>4位二进制同步计数器（7）</vt:lpstr>
      <vt:lpstr>4位二进制同步计数器仿真</vt:lpstr>
      <vt:lpstr>可逆二进制同步计数器（1）</vt:lpstr>
      <vt:lpstr>可逆二进制同步计数器（2）</vt:lpstr>
      <vt:lpstr>分频器设计</vt:lpstr>
      <vt:lpstr>实验内容与步骤</vt:lpstr>
      <vt:lpstr>设计4位同步二进制计数器（1）</vt:lpstr>
      <vt:lpstr>仿真波形图</vt:lpstr>
      <vt:lpstr>设计4位同步二进制计数器（2）</vt:lpstr>
      <vt:lpstr>设计4位同步二进制计数器（3）</vt:lpstr>
      <vt:lpstr>设计16位可逆同步二进制计数器（1）</vt:lpstr>
      <vt:lpstr>仿真波形图</vt:lpstr>
      <vt:lpstr>设计16位可逆同步二进制计数器（2）</vt:lpstr>
      <vt:lpstr>设计16位可逆同步二进制计数器（3）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董亚波</cp:lastModifiedBy>
  <cp:revision>344</cp:revision>
  <dcterms:created xsi:type="dcterms:W3CDTF">2011-08-03T07:44:17Z</dcterms:created>
  <dcterms:modified xsi:type="dcterms:W3CDTF">2022-11-22T12:38:14Z</dcterms:modified>
</cp:coreProperties>
</file>