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8" d="100"/>
          <a:sy n="68" d="100"/>
        </p:scale>
        <p:origin x="12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26576"/>
              </p:ext>
            </p:extLst>
          </p:nvPr>
        </p:nvGraphicFramePr>
        <p:xfrm>
          <a:off x="4716016" y="1556792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Visio" r:id="rId5" imgW="1135276" imgH="478878" progId="Visio.Drawing.11">
                  <p:embed/>
                </p:oleObj>
              </mc:Choice>
              <mc:Fallback>
                <p:oleObj name="Visio" r:id="rId5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C </a:t>
            </a:r>
            <a:r>
              <a:rPr lang="en-US" altLang="zh-CN" sz="1600" dirty="0"/>
              <a:t>= 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0;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0;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0; S = 0;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C </a:t>
            </a:r>
            <a:r>
              <a:rPr lang="en-US" altLang="zh-CN" sz="1600" dirty="0"/>
              <a:t>= 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0;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0;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0; S = 0; #50;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R </a:t>
            </a:r>
            <a:r>
              <a:rPr lang="en-US" altLang="zh-CN" sz="1600" dirty="0"/>
              <a:t>= 1; S = 1; #50;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12290" name="图片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6534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/>
              <a:t>基本</a:t>
            </a:r>
            <a:r>
              <a:rPr lang="en-US" altLang="zh-CN" sz="3500" dirty="0"/>
              <a:t>SR</a:t>
            </a:r>
            <a:r>
              <a:rPr lang="zh-CN" altLang="en-US" sz="3500" dirty="0"/>
              <a:t>锁存器缺点：存在不确定状态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7576"/>
              </p:ext>
            </p:extLst>
          </p:nvPr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45891"/>
              </p:ext>
            </p:extLst>
          </p:nvPr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</a:t>
                      </a:r>
                      <a:r>
                        <a:rPr lang="en-US" altLang="zh-CN" b="1" i="1" baseline="0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Visio" r:id="rId5" imgW="1135176" imgH="479028" progId="Visio.Drawing.11">
                  <p:embed/>
                </p:oleObj>
              </mc:Choice>
              <mc:Fallback>
                <p:oleObj name="Visio" r:id="rId5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pt-BR" altLang="zh-CN" sz="2400" dirty="0"/>
              <a:t>=1;</a:t>
            </a:r>
            <a:r>
              <a:rPr lang="en-US" altLang="zh-CN" sz="2400" dirty="0"/>
              <a:t>D</a:t>
            </a:r>
            <a:r>
              <a:rPr lang="pt-BR" altLang="zh-CN" sz="2400" dirty="0"/>
              <a:t>=1; #50;</a:t>
            </a:r>
          </a:p>
          <a:p>
            <a:pPr marL="0" indent="0">
              <a:buNone/>
            </a:pPr>
            <a:r>
              <a:rPr lang="pt-BR" altLang="zh-CN" sz="2400" dirty="0"/>
              <a:t>D=0; #50;</a:t>
            </a:r>
          </a:p>
          <a:p>
            <a:pPr marL="0" indent="0">
              <a:buNone/>
            </a:pPr>
            <a:r>
              <a:rPr lang="pt-BR" altLang="zh-CN" sz="2400" dirty="0"/>
              <a:t>C=0;D=1; #50;</a:t>
            </a:r>
          </a:p>
          <a:p>
            <a:pPr marL="0" indent="0">
              <a:buNone/>
            </a:pPr>
            <a:r>
              <a:rPr lang="pt-BR" altLang="zh-CN" sz="2400" dirty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锁存器的空翻现象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如何搭建电路，在仿真时验证锁存器的空翻现象？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3573165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350" y="3039765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350" y="4109185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464" y="3977062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6464" y="4384097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060446" y="2806973"/>
            <a:ext cx="4912003" cy="994044"/>
          </a:xfrm>
          <a:prstGeom prst="wedgeRoundRectCallout">
            <a:avLst>
              <a:gd name="adj1" fmla="val -53736"/>
              <a:gd name="adj2" fmla="val 5484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07504" y="4759684"/>
            <a:ext cx="3664396" cy="761232"/>
          </a:xfrm>
          <a:prstGeom prst="wedgeRoundRectCallout">
            <a:avLst>
              <a:gd name="adj1" fmla="val 33571"/>
              <a:gd name="adj2" fmla="val -81439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0889" y="5589397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3259262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792662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4146339"/>
            <a:ext cx="355600" cy="1976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4343948"/>
            <a:ext cx="355600" cy="19612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zh-CN" altLang="en-US" sz="2800" dirty="0" smtClean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主从触发器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/>
              <a:t>时，第二个锁存器（从锁存器）改变输出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70054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 smtClean="0"/>
              <a:t>R=1;S=1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R=1;S=0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R=1;S=1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R=0;S=1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R=1;S=1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R=0;S=0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R=1;S=1</a:t>
            </a:r>
            <a:r>
              <a:rPr lang="en-US" altLang="zh-CN" sz="2800" dirty="0"/>
              <a:t>; #50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</a:t>
            </a:r>
            <a:r>
              <a:rPr lang="en-US" altLang="zh-CN" sz="2800" dirty="0" smtClean="0"/>
              <a:t>begin#</a:t>
            </a:r>
            <a:r>
              <a:rPr lang="zh-CN" altLang="en-US" sz="2800" dirty="0"/>
              <a:t>产生时钟</a:t>
            </a:r>
            <a:endParaRPr lang="en-US" altLang="zh-CN" sz="2800" dirty="0"/>
          </a:p>
          <a:p>
            <a:r>
              <a:rPr lang="en-US" altLang="zh-CN" sz="2800" dirty="0" smtClean="0"/>
              <a:t>C=0</a:t>
            </a:r>
            <a:r>
              <a:rPr lang="en-US" altLang="zh-CN" sz="2800" dirty="0"/>
              <a:t>;#20;</a:t>
            </a:r>
          </a:p>
          <a:p>
            <a:r>
              <a:rPr lang="en-US" altLang="zh-CN" sz="2800" dirty="0" smtClean="0"/>
              <a:t>C=1</a:t>
            </a:r>
            <a:r>
              <a:rPr lang="en-US" altLang="zh-CN" sz="2800" dirty="0"/>
              <a:t>;#20;</a:t>
            </a:r>
          </a:p>
          <a:p>
            <a:r>
              <a:rPr lang="en-US" altLang="zh-CN" sz="2800" dirty="0"/>
              <a:t>end</a:t>
            </a:r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8A9D8094-7D47-448F-8F0D-0453584ACCFD}"/>
              </a:ext>
            </a:extLst>
          </p:cNvPr>
          <p:cNvSpPr/>
          <p:nvPr/>
        </p:nvSpPr>
        <p:spPr>
          <a:xfrm>
            <a:off x="4143400" y="722155"/>
            <a:ext cx="4277072" cy="1206388"/>
          </a:xfrm>
          <a:prstGeom prst="borderCallout1">
            <a:avLst>
              <a:gd name="adj1" fmla="val 18750"/>
              <a:gd name="adj2" fmla="val -8333"/>
              <a:gd name="adj3" fmla="val 69596"/>
              <a:gd name="adj4" fmla="val -355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是否能够验证一次性采样问题？</a:t>
            </a:r>
            <a:endParaRPr lang="en-US" altLang="zh-CN" sz="2400" dirty="0"/>
          </a:p>
          <a:p>
            <a:pPr algn="ctr"/>
            <a:r>
              <a:rPr lang="zh-CN" altLang="en-US" sz="2400" dirty="0"/>
              <a:t>如果不能，如何设计仿真波形？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1D1031-CF41-4C86-AB21-DBCFCFA1297F}"/>
              </a:ext>
            </a:extLst>
          </p:cNvPr>
          <p:cNvSpPr txBox="1"/>
          <p:nvPr/>
        </p:nvSpPr>
        <p:spPr>
          <a:xfrm>
            <a:off x="5141895" y="525620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要求验证主从触发器存在的一次性采样问题！</a:t>
            </a:r>
          </a:p>
        </p:txBody>
      </p:sp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 smtClean="0"/>
              <a:t>D </a:t>
            </a:r>
            <a:r>
              <a:rPr lang="en-US" altLang="zh-CN" sz="2800" dirty="0"/>
              <a:t>= 0; #150;</a:t>
            </a:r>
          </a:p>
          <a:p>
            <a:r>
              <a:rPr lang="en-US" altLang="zh-CN" sz="2800" dirty="0" smtClean="0"/>
              <a:t>D </a:t>
            </a:r>
            <a:r>
              <a:rPr lang="en-US" altLang="zh-CN" sz="2800" dirty="0"/>
              <a:t>= 1; #150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 smtClean="0"/>
              <a:t>C=0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 smtClean="0"/>
              <a:t>C=1</a:t>
            </a:r>
            <a:r>
              <a:rPr lang="en-US" altLang="zh-CN" sz="2800" dirty="0"/>
              <a:t>; #50;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实验设备与材料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MyLATCHS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r>
              <a:rPr lang="en-US" altLang="zh-CN" dirty="0" err="1"/>
              <a:t>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CSR_LATCH.sch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生成自定义符号的</a:t>
            </a:r>
            <a:r>
              <a:rPr lang="en-US" altLang="zh-CN" dirty="0" err="1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r>
              <a:rPr lang="zh-CN" altLang="en-US" dirty="0" smtClean="0"/>
              <a:t>搭建电路验证空翻现象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MS_FLIPFLOP.sch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CSR_LATCH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仿真，仿真波形需要体现一次性采样问题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NAND3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触发器的基本功能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</a:t>
            </a:r>
            <a:r>
              <a:rPr lang="zh-CN" altLang="zh-CN" sz="2800" dirty="0"/>
              <a:t>存在的时序问题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</a:t>
            </a:r>
            <a:r>
              <a:rPr lang="zh-CN" altLang="en-US" dirty="0" smtClean="0"/>
              <a:t>计算机</a:t>
            </a:r>
            <a:r>
              <a:rPr lang="en-US" altLang="zh-CN" dirty="0" smtClean="0"/>
              <a:t>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</a:t>
            </a:r>
            <a:r>
              <a:rPr lang="zh-CN" altLang="en-US" dirty="0" smtClean="0"/>
              <a:t>板</a:t>
            </a:r>
            <a:r>
              <a:rPr lang="en-US" altLang="zh-CN" dirty="0" smtClean="0"/>
              <a:t>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最基本的锁存器有：</a:t>
            </a:r>
            <a:r>
              <a:rPr lang="en-US" altLang="zh-CN" dirty="0"/>
              <a:t>SR</a:t>
            </a:r>
            <a:r>
              <a:rPr lang="zh-CN" altLang="en-US" dirty="0"/>
              <a:t>锁存器、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输入端的反向逻辑器件的输出与输入端交叉连起来，另一个输入端作为外部信息输出端，就构成最简单的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6208"/>
              </p:ext>
            </p:extLst>
          </p:nvPr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5615"/>
              </p:ext>
            </p:extLst>
          </p:nvPr>
        </p:nvGraphicFramePr>
        <p:xfrm>
          <a:off x="4788024" y="1628800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1217</Words>
  <Application>Microsoft Office PowerPoint</Application>
  <PresentationFormat>全屏显示(4:3)</PresentationFormat>
  <Paragraphs>276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锁存器的空翻现象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262</cp:revision>
  <dcterms:created xsi:type="dcterms:W3CDTF">2011-08-03T07:44:17Z</dcterms:created>
  <dcterms:modified xsi:type="dcterms:W3CDTF">2022-11-15T12:16:58Z</dcterms:modified>
</cp:coreProperties>
</file>