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3"/>
  </p:notesMasterIdLst>
  <p:sldIdLst>
    <p:sldId id="256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298" r:id="rId12"/>
    <p:sldId id="299" r:id="rId13"/>
    <p:sldId id="300" r:id="rId14"/>
    <p:sldId id="301" r:id="rId15"/>
    <p:sldId id="284" r:id="rId16"/>
    <p:sldId id="285" r:id="rId17"/>
    <p:sldId id="286" r:id="rId18"/>
    <p:sldId id="289" r:id="rId19"/>
    <p:sldId id="290" r:id="rId20"/>
    <p:sldId id="287" r:id="rId21"/>
    <p:sldId id="288" r:id="rId22"/>
    <p:sldId id="309" r:id="rId23"/>
    <p:sldId id="302" r:id="rId24"/>
    <p:sldId id="295" r:id="rId25"/>
    <p:sldId id="303" r:id="rId26"/>
    <p:sldId id="304" r:id="rId27"/>
    <p:sldId id="305" r:id="rId28"/>
    <p:sldId id="306" r:id="rId29"/>
    <p:sldId id="307" r:id="rId30"/>
    <p:sldId id="308" r:id="rId31"/>
    <p:sldId id="26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298"/>
            <p14:sldId id="299"/>
            <p14:sldId id="300"/>
            <p14:sldId id="301"/>
            <p14:sldId id="284"/>
            <p14:sldId id="285"/>
            <p14:sldId id="286"/>
            <p14:sldId id="289"/>
            <p14:sldId id="290"/>
            <p14:sldId id="287"/>
            <p14:sldId id="288"/>
            <p14:sldId id="309"/>
            <p14:sldId id="302"/>
            <p14:sldId id="295"/>
            <p14:sldId id="303"/>
            <p14:sldId id="304"/>
            <p14:sldId id="305"/>
            <p14:sldId id="306"/>
            <p14:sldId id="307"/>
            <p14:sldId id="30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646" autoAdjust="0"/>
  </p:normalViewPr>
  <p:slideViewPr>
    <p:cSldViewPr>
      <p:cViewPr varScale="1">
        <p:scale>
          <a:sx n="68" d="100"/>
          <a:sy n="68" d="100"/>
        </p:scale>
        <p:origin x="12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smtClean="0">
                <a:solidFill>
                  <a:schemeClr val="tx1"/>
                </a:solidFill>
                <a:ea typeface="宋体" pitchFamily="2" charset="-122"/>
              </a:rPr>
              <a:t>计算机逻辑设计基础实验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6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7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段数码管显示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译码器</a:t>
            </a:r>
            <a:endParaRPr lang="en-US" altLang="zh-CN" sz="3600" b="1" dirty="0" smtClean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  <a:p>
            <a:pPr algn="ctr"/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设计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44562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Hex to 7-segment decoder Schematic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兼容</a:t>
            </a:r>
            <a:r>
              <a:rPr lang="en-US" altLang="zh-CN" sz="2400" dirty="0"/>
              <a:t>MC14495</a:t>
            </a:r>
          </a:p>
          <a:p>
            <a:pPr lvl="1"/>
            <a:r>
              <a:rPr lang="zh-CN" altLang="en-US" sz="2000" dirty="0"/>
              <a:t>省略</a:t>
            </a:r>
            <a:r>
              <a:rPr lang="en-US" altLang="zh-CN" sz="2000" dirty="0"/>
              <a:t>VCR(Pin11)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h+i</a:t>
            </a:r>
            <a:r>
              <a:rPr lang="en-US" altLang="zh-CN" sz="2000" dirty="0"/>
              <a:t>(Pin4)</a:t>
            </a:r>
            <a:r>
              <a:rPr lang="zh-CN" altLang="en-US" sz="2000" dirty="0"/>
              <a:t>功能</a:t>
            </a:r>
          </a:p>
          <a:p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2348880"/>
            <a:ext cx="9144000" cy="3941655"/>
            <a:chOff x="-25326" y="1988840"/>
            <a:chExt cx="9144000" cy="394165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14" y="1268759"/>
            <a:ext cx="2459622" cy="1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多位七段数码管显示原理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85740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静态显示</a:t>
            </a:r>
          </a:p>
          <a:p>
            <a:pPr lvl="1"/>
            <a:r>
              <a:rPr lang="zh-CN" altLang="en-US" sz="2000" dirty="0"/>
              <a:t>每个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段码对应一个显示译码电路</a:t>
            </a:r>
          </a:p>
          <a:p>
            <a:r>
              <a:rPr lang="zh-CN" altLang="en-US" sz="2400" dirty="0"/>
              <a:t>动态扫描显示：时分复用显示</a:t>
            </a:r>
          </a:p>
          <a:p>
            <a:pPr lvl="1"/>
            <a:r>
              <a:rPr lang="zh-CN" altLang="en-US" sz="2000" dirty="0"/>
              <a:t>利用人眼视觉残留</a:t>
            </a:r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段码译码电路分时为每个</a:t>
            </a:r>
            <a:r>
              <a:rPr lang="en-US" altLang="zh-CN" sz="2000" dirty="0"/>
              <a:t>7</a:t>
            </a:r>
            <a:r>
              <a:rPr lang="zh-CN" altLang="en-US" sz="2000" dirty="0"/>
              <a:t>段码提供译码</a:t>
            </a:r>
          </a:p>
          <a:p>
            <a:r>
              <a:rPr lang="zh-CN" altLang="en-US" sz="2400" dirty="0"/>
              <a:t>控制时序</a:t>
            </a:r>
          </a:p>
          <a:p>
            <a:pPr lvl="1"/>
            <a:r>
              <a:rPr lang="zh-CN" altLang="en-US" sz="2000" dirty="0"/>
              <a:t>用定时计数信号控制公共极，分时输出对应七段码的显示信号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	 </a:t>
            </a:r>
            <a:r>
              <a:rPr lang="zh-CN" altLang="en-US" sz="2000" dirty="0">
                <a:solidFill>
                  <a:srgbClr val="FF0000"/>
                </a:solidFill>
              </a:rPr>
              <a:t>动态扫描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位七段码结构</a:t>
            </a:r>
          </a:p>
          <a:p>
            <a:pPr lvl="1"/>
            <a:r>
              <a:rPr lang="zh-CN" altLang="en-US" sz="2000" dirty="0"/>
              <a:t>正极：公共端</a:t>
            </a:r>
          </a:p>
          <a:p>
            <a:pPr lvl="1"/>
            <a:r>
              <a:rPr lang="zh-CN" altLang="en-US" sz="2000" dirty="0"/>
              <a:t>七段信号并联</a:t>
            </a:r>
          </a:p>
          <a:p>
            <a:endParaRPr lang="zh-CN" alt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63481"/>
            <a:ext cx="6256037" cy="220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3807767" y="4463481"/>
            <a:ext cx="4834880" cy="234078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43809" y="5111553"/>
            <a:ext cx="387894" cy="1267669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51983" y="4390082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0550" indent="-533400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共阳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6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分时控制示意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15" y="1412776"/>
            <a:ext cx="5189597" cy="287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39993"/>
              </p:ext>
            </p:extLst>
          </p:nvPr>
        </p:nvGraphicFramePr>
        <p:xfrm>
          <a:off x="1043608" y="4336304"/>
          <a:ext cx="7408912" cy="233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Visio" r:id="rId4" imgW="3509239" imgH="1324759" progId="Visio.Drawing.11">
                  <p:embed/>
                </p:oleObj>
              </mc:Choice>
              <mc:Fallback>
                <p:oleObj name="Visio" r:id="rId4" imgW="3509239" imgH="13247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336304"/>
                        <a:ext cx="7408912" cy="2333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2"/>
          <p:cNvSpPr txBox="1"/>
          <p:nvPr/>
        </p:nvSpPr>
        <p:spPr>
          <a:xfrm>
            <a:off x="5503083" y="1564945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4931529" y="197203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4278947" y="260872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3530403" y="314912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4525963"/>
          </a:xfrm>
        </p:spPr>
        <p:txBody>
          <a:bodyPr>
            <a:normAutofit/>
          </a:bodyPr>
          <a:lstStyle/>
          <a:p>
            <a:pPr marL="590550" indent="-533400" algn="just">
              <a:spcBef>
                <a:spcPts val="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动态扫描</a:t>
            </a:r>
            <a:endParaRPr lang="en-US" altLang="zh-CN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低电平与输入显示对应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1390650" lvl="2" indent="-533400" algn="just">
              <a:spcBef>
                <a:spcPts val="0"/>
              </a:spcBef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共阳</a:t>
            </a:r>
            <a:r>
              <a:rPr lang="zh-CN" altLang="en-US" dirty="0" smtClean="0">
                <a:cs typeface="Times New Roman" panose="02020603050405020304" pitchFamily="18" charset="0"/>
              </a:rPr>
              <a:t>：低</a:t>
            </a:r>
            <a:r>
              <a:rPr lang="zh-CN" altLang="en-US" dirty="0">
                <a:cs typeface="Times New Roman" panose="02020603050405020304" pitchFamily="18" charset="0"/>
              </a:rPr>
              <a:t>电平控制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分时送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a~g</a:t>
            </a:r>
            <a:r>
              <a:rPr lang="zh-CN" altLang="en-US" sz="2400" i="1" dirty="0"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cs typeface="Times New Roman" panose="02020603050405020304" pitchFamily="18" charset="0"/>
              </a:rPr>
              <a:t>p</a:t>
            </a:r>
          </a:p>
          <a:p>
            <a:pPr marL="990600" lvl="1" indent="-533400" algn="just">
              <a:spcBef>
                <a:spcPts val="0"/>
              </a:spcBef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可用序列信号控制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01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原理图设计</a:t>
            </a:r>
            <a:r>
              <a:rPr lang="zh-CN" altLang="en-US" sz="2800" dirty="0" smtClean="0"/>
              <a:t>实现显示译码</a:t>
            </a:r>
            <a:r>
              <a:rPr lang="en-US" altLang="zh-CN" sz="2800" dirty="0" smtClean="0"/>
              <a:t>MyMC14495</a:t>
            </a:r>
            <a:r>
              <a:rPr lang="zh-CN" altLang="en-US" sz="2800" dirty="0" smtClean="0"/>
              <a:t>模块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：用</a:t>
            </a:r>
            <a:r>
              <a:rPr lang="en-US" altLang="zh-CN" sz="2800" dirty="0" smtClean="0"/>
              <a:t>MyMC14495</a:t>
            </a:r>
            <a:r>
              <a:rPr lang="zh-CN" altLang="en-US" sz="2800" dirty="0"/>
              <a:t>模块</a:t>
            </a:r>
            <a:r>
              <a:rPr lang="zh-CN" altLang="en-US" sz="2800" dirty="0" smtClean="0"/>
              <a:t>实现</a:t>
            </a:r>
            <a:r>
              <a:rPr lang="zh-CN" altLang="en-US" sz="2800" dirty="0"/>
              <a:t>数码</a:t>
            </a:r>
            <a:r>
              <a:rPr lang="zh-CN" altLang="en-US" sz="2800" dirty="0" smtClean="0"/>
              <a:t>管显示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r>
              <a:rPr lang="en-US" altLang="zh-CN" dirty="0"/>
              <a:t>MY_MC14495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新建工程，工程名称用</a:t>
            </a:r>
            <a:r>
              <a:rPr lang="en-US" altLang="zh-CN" dirty="0" smtClean="0"/>
              <a:t>MyMC14495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新建源文件，文件名称用</a:t>
            </a:r>
            <a:r>
              <a:rPr lang="en-US" altLang="zh-CN" dirty="0" smtClean="0"/>
              <a:t>MyMC14495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原理图方式进行设计。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en-US" altLang="zh-CN" dirty="0" smtClean="0"/>
              <a:t>ISE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Edit</a:t>
            </a:r>
            <a:r>
              <a:rPr lang="en-US" altLang="zh-CN" dirty="0" err="1" smtClean="0">
                <a:sym typeface="Wingdings" panose="05000000000000000000" pitchFamily="2" charset="2"/>
              </a:rPr>
              <a:t>Change</a:t>
            </a:r>
            <a:r>
              <a:rPr lang="en-US" altLang="zh-CN" dirty="0" smtClean="0">
                <a:sym typeface="Wingdings" panose="05000000000000000000" pitchFamily="2" charset="2"/>
              </a:rPr>
              <a:t> Sheet Size</a:t>
            </a:r>
            <a:r>
              <a:rPr lang="zh-CN" altLang="en-US" smtClean="0">
                <a:sym typeface="Wingdings" panose="05000000000000000000" pitchFamily="2" charset="2"/>
              </a:rPr>
              <a:t>菜单项来改变原理图绘图区的尺寸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MyMC14495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</a:t>
            </a:r>
            <a:r>
              <a:rPr lang="en-US" altLang="zh-CN" sz="2400" dirty="0" smtClean="0"/>
              <a:t>MyMC14495</a:t>
            </a:r>
            <a:r>
              <a:rPr lang="zh-CN" altLang="en-US" sz="2400" dirty="0" smtClean="0"/>
              <a:t>模块进行仿真，参考激励代码如下：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51520" y="198884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336699"/>
                </a:solidFill>
              </a:rPr>
              <a:t>integer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 smtClean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initial </a:t>
            </a:r>
            <a:r>
              <a:rPr lang="en-US" altLang="zh-CN" sz="2800" dirty="0">
                <a:solidFill>
                  <a:srgbClr val="336699"/>
                </a:solidFill>
              </a:rPr>
              <a:t>begin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	</a:t>
            </a:r>
            <a:r>
              <a:rPr lang="en-US" altLang="zh-CN" sz="2800" dirty="0">
                <a:solidFill>
                  <a:srgbClr val="336699"/>
                </a:solidFill>
              </a:rPr>
              <a:t>D3 = 0;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	D2 </a:t>
            </a:r>
            <a:r>
              <a:rPr lang="en-US" altLang="zh-CN" sz="2800" dirty="0">
                <a:solidFill>
                  <a:srgbClr val="336699"/>
                </a:solidFill>
              </a:rPr>
              <a:t>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D1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D0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LE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point = 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endParaRPr lang="zh-CN" altLang="en-US" sz="2800" dirty="0">
              <a:solidFill>
                <a:srgbClr val="3366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4456" y="1988840"/>
            <a:ext cx="5004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for </a:t>
            </a:r>
            <a:r>
              <a:rPr lang="en-US" altLang="zh-CN" sz="2800" dirty="0">
                <a:solidFill>
                  <a:srgbClr val="336699"/>
                </a:solidFill>
              </a:rPr>
              <a:t>(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=0;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>
                <a:solidFill>
                  <a:srgbClr val="336699"/>
                </a:solidFill>
              </a:rPr>
              <a:t>&lt;=15;i=i+1) begin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	</a:t>
            </a:r>
            <a:r>
              <a:rPr lang="en-US" altLang="zh-CN" sz="2800" dirty="0" smtClean="0">
                <a:solidFill>
                  <a:srgbClr val="336699"/>
                </a:solidFill>
              </a:rPr>
              <a:t>#50;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		{D3,D2,D1,D0}=</a:t>
            </a:r>
            <a:r>
              <a:rPr lang="en-US" altLang="zh-CN" sz="2800" dirty="0" err="1" smtClean="0">
                <a:solidFill>
                  <a:srgbClr val="336699"/>
                </a:solidFill>
              </a:rPr>
              <a:t>i</a:t>
            </a:r>
            <a:r>
              <a:rPr lang="en-US" altLang="zh-CN" sz="2800" dirty="0" smtClean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	point = </a:t>
            </a:r>
            <a:r>
              <a:rPr lang="en-US" altLang="zh-CN" sz="2800" dirty="0" err="1">
                <a:solidFill>
                  <a:srgbClr val="336699"/>
                </a:solidFill>
              </a:rPr>
              <a:t>i</a:t>
            </a:r>
            <a:r>
              <a:rPr lang="en-US" altLang="zh-CN" sz="2800" dirty="0" smtClean="0">
                <a:solidFill>
                  <a:srgbClr val="336699"/>
                </a:solidFill>
              </a:rPr>
              <a:t>;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end</a:t>
            </a:r>
            <a:endParaRPr lang="en-US" altLang="zh-CN" sz="2800" dirty="0">
              <a:solidFill>
                <a:srgbClr val="336699"/>
              </a:solidFill>
            </a:endParaRPr>
          </a:p>
          <a:p>
            <a:r>
              <a:rPr lang="en-US" altLang="zh-CN" sz="2800" dirty="0">
                <a:solidFill>
                  <a:srgbClr val="336699"/>
                </a:solidFill>
              </a:rPr>
              <a:t>		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#</a:t>
            </a:r>
            <a:r>
              <a:rPr lang="en-US" altLang="zh-CN" sz="2800" dirty="0">
                <a:solidFill>
                  <a:srgbClr val="336699"/>
                </a:solidFill>
              </a:rPr>
              <a:t>50;</a:t>
            </a:r>
          </a:p>
          <a:p>
            <a:r>
              <a:rPr lang="en-US" altLang="zh-CN" sz="2800" dirty="0">
                <a:solidFill>
                  <a:srgbClr val="336699"/>
                </a:solidFill>
              </a:rPr>
              <a:t>	</a:t>
            </a:r>
            <a:r>
              <a:rPr lang="en-US" altLang="zh-CN" sz="2800" dirty="0" smtClean="0">
                <a:solidFill>
                  <a:srgbClr val="336699"/>
                </a:solidFill>
              </a:rPr>
              <a:t>LE = 1</a:t>
            </a:r>
            <a:r>
              <a:rPr lang="en-US" altLang="zh-CN" sz="2800" dirty="0">
                <a:solidFill>
                  <a:srgbClr val="336699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336699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305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</a:t>
            </a:r>
            <a:r>
              <a:rPr lang="zh-CN" altLang="en-US" dirty="0" smtClean="0"/>
              <a:t>图示例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0020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zh-CN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dirty="0" smtClean="0"/>
              <a:t>MyMC14495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图文件，文件后缀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自动生成的符号可</a:t>
            </a:r>
            <a:r>
              <a:rPr lang="zh-CN" altLang="en-US" sz="2000" dirty="0" smtClean="0"/>
              <a:t>修改</a:t>
            </a:r>
            <a:r>
              <a:rPr lang="en-US" altLang="zh-CN" sz="2000" dirty="0" smtClean="0"/>
              <a:t>: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可以用</a:t>
            </a:r>
            <a:r>
              <a:rPr lang="en-US" altLang="zh-CN" sz="2000" dirty="0" smtClean="0"/>
              <a:t>Tools</a:t>
            </a:r>
            <a:r>
              <a:rPr lang="zh-CN" altLang="en-US" sz="2000" dirty="0" smtClean="0"/>
              <a:t>菜单的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/>
              <a:t>使用</a:t>
            </a:r>
            <a:r>
              <a:rPr lang="zh-CN" altLang="en-US" sz="2000" dirty="0"/>
              <a:t>时必须</a:t>
            </a:r>
            <a:r>
              <a:rPr lang="zh-CN" altLang="en-US" sz="2000" dirty="0" smtClean="0"/>
              <a:t>复制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sch</a:t>
            </a:r>
            <a:r>
              <a:rPr lang="zh-CN" altLang="en-US" sz="2000" dirty="0" smtClean="0"/>
              <a:t>到</a:t>
            </a:r>
            <a:r>
              <a:rPr lang="zh-CN" altLang="en-US" sz="2000" dirty="0"/>
              <a:t>对应</a:t>
            </a:r>
            <a:r>
              <a:rPr lang="zh-CN" altLang="en-US" sz="2000" dirty="0" smtClean="0"/>
              <a:t>工程目录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3750859" cy="20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：实现数码管显示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MyMC14495</a:t>
            </a:r>
            <a:r>
              <a:rPr lang="zh-CN" altLang="en-US" dirty="0" smtClean="0"/>
              <a:t>和开关，控制左上角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位数码管显示开关输入的数字</a:t>
            </a:r>
            <a:endParaRPr lang="en-US" altLang="zh-CN" dirty="0" smtClean="0"/>
          </a:p>
          <a:p>
            <a:r>
              <a:rPr lang="zh-CN" altLang="en-US" dirty="0" smtClean="0"/>
              <a:t>功能要求：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SW[3:0]</a:t>
            </a:r>
            <a:r>
              <a:rPr lang="zh-CN" altLang="en-US" dirty="0" smtClean="0"/>
              <a:t>：输入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位二进制数，作为数码管需要显示的内容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SW[7:4]</a:t>
            </a:r>
            <a:r>
              <a:rPr lang="zh-CN" altLang="en-US" dirty="0" smtClean="0"/>
              <a:t>：从左至右分别控制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位数码管的亮暗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SW[14]</a:t>
            </a:r>
            <a:r>
              <a:rPr lang="zh-CN" altLang="en-US" dirty="0" smtClean="0"/>
              <a:t>：控制</a:t>
            </a:r>
            <a:r>
              <a:rPr lang="en-US" altLang="zh-CN" dirty="0" smtClean="0"/>
              <a:t>MyMC14495</a:t>
            </a:r>
            <a:r>
              <a:rPr lang="zh-CN" altLang="en-US" dirty="0" smtClean="0"/>
              <a:t>模块的</a:t>
            </a:r>
            <a:r>
              <a:rPr lang="en-US" altLang="zh-CN" dirty="0" smtClean="0"/>
              <a:t>LE</a:t>
            </a:r>
            <a:r>
              <a:rPr lang="zh-CN" altLang="en-US" dirty="0" smtClean="0"/>
              <a:t>端，控制所有数码管的亮暗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SW[15]</a:t>
            </a:r>
            <a:r>
              <a:rPr lang="zh-CN" altLang="en-US" dirty="0" smtClean="0"/>
              <a:t>：控制所有数码管的小数点亮暗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70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：实现数码管显示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新建工程</a:t>
            </a:r>
            <a:r>
              <a:rPr lang="en-US" altLang="zh-CN" dirty="0" err="1" smtClean="0"/>
              <a:t>DispNumber_sch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schematic</a:t>
            </a:r>
            <a:r>
              <a:rPr lang="zh-CN" altLang="en-US" dirty="0" smtClean="0"/>
              <a:t>文件</a:t>
            </a:r>
            <a:r>
              <a:rPr lang="en-US" altLang="zh-CN" dirty="0" err="1" smtClean="0"/>
              <a:t>DispNumber_sch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复制</a:t>
            </a:r>
            <a:r>
              <a:rPr lang="en-US" altLang="zh-CN" dirty="0" smtClean="0"/>
              <a:t>MyMC14495.sym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sch</a:t>
            </a:r>
            <a:r>
              <a:rPr lang="zh-CN" altLang="en-US" dirty="0" smtClean="0"/>
              <a:t>到工程根目录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symbols</a:t>
            </a:r>
            <a:r>
              <a:rPr lang="zh-CN" altLang="en-US" dirty="0" smtClean="0"/>
              <a:t>框里的第一个元件，就是</a:t>
            </a:r>
            <a:r>
              <a:rPr lang="en-US" altLang="zh-CN" dirty="0" smtClean="0"/>
              <a:t>MyMC14495</a:t>
            </a:r>
          </a:p>
        </p:txBody>
      </p:sp>
    </p:spTree>
    <p:extLst>
      <p:ext uri="{BB962C8B-B14F-4D97-AF65-F5344CB8AC3E}">
        <p14:creationId xmlns:p14="http://schemas.microsoft.com/office/powerpoint/2010/main" val="40922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实现数码管显示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MyMC14495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704056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5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680519"/>
          </a:xfrm>
        </p:spPr>
        <p:txBody>
          <a:bodyPr>
            <a:normAutofit/>
          </a:bodyPr>
          <a:lstStyle/>
          <a:p>
            <a:r>
              <a:rPr lang="en-US" altLang="zh-CN" dirty="0"/>
              <a:t>UCF</a:t>
            </a:r>
            <a:r>
              <a:rPr lang="zh-CN" altLang="en-US" dirty="0"/>
              <a:t>引脚定义</a:t>
            </a:r>
          </a:p>
          <a:p>
            <a:pPr lvl="1"/>
            <a:r>
              <a:rPr lang="zh-CN" altLang="en-US" dirty="0"/>
              <a:t>输入</a:t>
            </a:r>
          </a:p>
          <a:p>
            <a:pPr lvl="2"/>
            <a:r>
              <a:rPr lang="en-US" altLang="zh-CN" dirty="0"/>
              <a:t>SW[7:4]=AN[3:0]</a:t>
            </a:r>
          </a:p>
          <a:p>
            <a:pPr lvl="2"/>
            <a:r>
              <a:rPr lang="en-US" altLang="zh-CN" dirty="0"/>
              <a:t>SW[3:0]=D3D2D1D0</a:t>
            </a:r>
          </a:p>
          <a:p>
            <a:pPr lvl="2"/>
            <a:r>
              <a:rPr lang="en-US" altLang="zh-CN" dirty="0" smtClean="0"/>
              <a:t>SW[14]=LE</a:t>
            </a:r>
            <a:endParaRPr lang="en-US" altLang="zh-CN" dirty="0"/>
          </a:p>
          <a:p>
            <a:pPr lvl="2"/>
            <a:r>
              <a:rPr lang="en-US" altLang="zh-CN" dirty="0" smtClean="0"/>
              <a:t>SW[15]=point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</a:p>
          <a:p>
            <a:pPr lvl="2"/>
            <a:r>
              <a:rPr lang="en-US" altLang="zh-CN" dirty="0" err="1" smtClean="0"/>
              <a:t>a~g</a:t>
            </a:r>
            <a:r>
              <a:rPr lang="zh-CN" altLang="en-US" dirty="0"/>
              <a:t>，</a:t>
            </a:r>
            <a:r>
              <a:rPr lang="en-US" altLang="zh-CN" dirty="0" smtClean="0"/>
              <a:t>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71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UCF</a:t>
            </a:r>
            <a:r>
              <a:rPr lang="zh-CN" altLang="en-US" dirty="0" smtClean="0"/>
              <a:t>文件（部分）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6805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NET "BTN[0]"LOC = AF13 | IOSTANDARD = LVCMOS15;#SW[14]</a:t>
            </a:r>
          </a:p>
          <a:p>
            <a:pPr marL="0" indent="0">
              <a:buNone/>
            </a:pPr>
            <a:r>
              <a:rPr lang="en-US" altLang="zh-CN" dirty="0"/>
              <a:t>NET "BTN[1]"LOC = AF10 | IOSTANDARD = LVCMOS15;#SW[15]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NET "SEGMENT[0]"LOC = AB22 | IOSTANDARD = LVCMOS33;#a</a:t>
            </a:r>
          </a:p>
          <a:p>
            <a:pPr marL="0" indent="0">
              <a:buNone/>
            </a:pPr>
            <a:r>
              <a:rPr lang="en-US" altLang="zh-CN" dirty="0"/>
              <a:t>NET "SEGMENT[1]" LOC = AD24 | IOSTANDARD = LVCMOS33;#b</a:t>
            </a:r>
          </a:p>
          <a:p>
            <a:pPr marL="0" indent="0">
              <a:buNone/>
            </a:pPr>
            <a:r>
              <a:rPr lang="en-US" altLang="zh-CN" dirty="0"/>
              <a:t>NET "SEGMENT[2]" LOC = AD23 | IOSTANDARD = LVCMOS33;#c</a:t>
            </a:r>
          </a:p>
          <a:p>
            <a:pPr marL="0" indent="0">
              <a:buNone/>
            </a:pPr>
            <a:r>
              <a:rPr lang="en-US" altLang="zh-CN" dirty="0"/>
              <a:t>NET "SEGMENT[3]" LOC = Y21 | IOSTANDARD = LVCMOS33;#d</a:t>
            </a:r>
          </a:p>
          <a:p>
            <a:pPr marL="0" indent="0">
              <a:buNone/>
            </a:pPr>
            <a:r>
              <a:rPr lang="en-US" altLang="zh-CN" dirty="0"/>
              <a:t>NET "SEGMENT[4]" LOC = W20 | IOSTANDARD = LVCMOS33;#e</a:t>
            </a:r>
          </a:p>
          <a:p>
            <a:pPr marL="0" indent="0">
              <a:buNone/>
            </a:pPr>
            <a:r>
              <a:rPr lang="en-US" altLang="zh-CN" dirty="0"/>
              <a:t>NET "SEGMENT[5]" LOC = AC24 | IOSTANDARD = LVCMOS33;#f</a:t>
            </a:r>
          </a:p>
          <a:p>
            <a:pPr marL="0" indent="0">
              <a:buNone/>
            </a:pPr>
            <a:r>
              <a:rPr lang="en-US" altLang="zh-CN" dirty="0"/>
              <a:t>NET "SEGMENT[6]" LOC = AC23 | IOSTANDARD = LVCMOS33;#g</a:t>
            </a:r>
          </a:p>
          <a:p>
            <a:pPr marL="0" indent="0">
              <a:buNone/>
            </a:pPr>
            <a:r>
              <a:rPr lang="en-US" altLang="zh-CN" dirty="0"/>
              <a:t>NET "SEGMENT[7]" LOC = AA22 | IOSTANDARD = LVCMOS33;#point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NET "AN[0]" LOC = AD21 | IOSTANDARD = LVCMOS33;</a:t>
            </a:r>
          </a:p>
          <a:p>
            <a:pPr marL="0" indent="0">
              <a:buNone/>
            </a:pPr>
            <a:r>
              <a:rPr lang="en-US" altLang="zh-CN" dirty="0"/>
              <a:t>NET "AN[1]" LOC = AC21 | IOSTANDARD = LVCMOS33;</a:t>
            </a:r>
          </a:p>
          <a:p>
            <a:pPr marL="0" indent="0">
              <a:buNone/>
            </a:pPr>
            <a:r>
              <a:rPr lang="en-US" altLang="zh-CN" dirty="0"/>
              <a:t>NET "AN[2]" LOC = AB21 | IOSTANDARD = LVCMOS33;</a:t>
            </a:r>
          </a:p>
          <a:p>
            <a:pPr marL="0" indent="0">
              <a:buNone/>
            </a:pPr>
            <a:r>
              <a:rPr lang="en-US" altLang="zh-CN" dirty="0"/>
              <a:t>NET "AN[3]" LOC = AC22 | IOSTANDARD = LVCMOS33;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845114"/>
            <a:ext cx="706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SW[0]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SW[7]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 引脚约束参考前两个实验自行添加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重新生成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的方法：勾选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Overwrite Existing Symbol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然后在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Schmatic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Symbol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右键菜单里点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ReRun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SzPct val="80000"/>
              <a:buNone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8" y="3301789"/>
            <a:ext cx="36099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2030"/>
          <a:stretch/>
        </p:blipFill>
        <p:spPr bwMode="auto">
          <a:xfrm>
            <a:off x="4711679" y="3157773"/>
            <a:ext cx="3409156" cy="26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5503767" y="3606626"/>
            <a:ext cx="216024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 of date</a:t>
            </a:r>
            <a:r>
              <a:rPr lang="zh-CN" altLang="en-US" dirty="0" smtClean="0"/>
              <a:t>错误处理方法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有时修改过原理图后会出现错误“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&lt;instance-name&gt; referencing symbol &lt;symbol-name&gt; is out of date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参考以下步骤解决：</a:t>
            </a:r>
            <a:endParaRPr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420888"/>
            <a:ext cx="2679838" cy="436267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5083853" y="3345546"/>
            <a:ext cx="720080" cy="8193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文本框 8"/>
          <p:cNvSpPr txBox="1"/>
          <p:nvPr/>
        </p:nvSpPr>
        <p:spPr>
          <a:xfrm>
            <a:off x="4705547" y="31966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083853" y="6021288"/>
            <a:ext cx="720080" cy="8193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文本框 11"/>
          <p:cNvSpPr txBox="1"/>
          <p:nvPr/>
        </p:nvSpPr>
        <p:spPr>
          <a:xfrm>
            <a:off x="4705547" y="58723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选择部分线段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 the entire branch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，可以选中整条线路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line segment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，可以选中某一条线段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8" y="3284984"/>
            <a:ext cx="7455283" cy="243217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870095" y="4141031"/>
            <a:ext cx="216024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强制更改线路</a:t>
            </a:r>
            <a:r>
              <a:rPr lang="en-US" altLang="zh-CN" dirty="0" smtClean="0"/>
              <a:t>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 the entire branch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，选中整条线路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右键菜单里选中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 Selected Net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，强制更改线路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endParaRPr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794" y="2742030"/>
            <a:ext cx="3880049" cy="351808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283968" y="5157192"/>
            <a:ext cx="21602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参看错误报告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8587298" cy="4464496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02377" y="1340768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菜单里打开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Summary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，在右上角的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Warnings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里面查看综合的错误和警告报告</a:t>
            </a:r>
          </a:p>
        </p:txBody>
      </p:sp>
      <p:sp>
        <p:nvSpPr>
          <p:cNvPr id="9" name="矩形 8"/>
          <p:cNvSpPr/>
          <p:nvPr/>
        </p:nvSpPr>
        <p:spPr>
          <a:xfrm>
            <a:off x="7452320" y="314096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71600" y="4581128"/>
            <a:ext cx="216024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七数码管显示原理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七段码显示译码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进一步熟悉</a:t>
            </a:r>
            <a:r>
              <a:rPr lang="en-US" altLang="zh-CN" sz="2800" dirty="0" smtClean="0"/>
              <a:t>Xilinx ISE</a:t>
            </a:r>
            <a:r>
              <a:rPr lang="zh-CN" altLang="en-US" sz="2800" dirty="0" smtClean="0"/>
              <a:t> 环境及</a:t>
            </a:r>
            <a:r>
              <a:rPr lang="en-US" altLang="zh-CN" sz="2800" dirty="0" smtClean="0"/>
              <a:t>SWORD</a:t>
            </a:r>
            <a:r>
              <a:rPr lang="zh-CN" altLang="en-US" sz="2800" dirty="0" smtClean="0"/>
              <a:t>实验平台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：原理图设计实现显示译码</a:t>
            </a:r>
            <a:r>
              <a:rPr lang="en-US" altLang="zh-CN" sz="2800" dirty="0" smtClean="0"/>
              <a:t>MyMC14495</a:t>
            </a:r>
            <a:r>
              <a:rPr lang="zh-CN" altLang="en-US" sz="2800" dirty="0"/>
              <a:t>模块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：用</a:t>
            </a:r>
            <a:r>
              <a:rPr lang="en-US" altLang="zh-CN" sz="2800" dirty="0" smtClean="0"/>
              <a:t>MyMC14495</a:t>
            </a:r>
            <a:r>
              <a:rPr lang="zh-CN" altLang="en-US" sz="2800" dirty="0"/>
              <a:t>模块实现数码管显示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</a:t>
            </a:r>
            <a:r>
              <a:rPr lang="en-US" altLang="zh-CN" sz="2800" dirty="0"/>
              <a:t>7+1</a:t>
            </a:r>
            <a:r>
              <a:rPr lang="zh-CN" altLang="en-US" sz="2800" dirty="0"/>
              <a:t>个</a:t>
            </a:r>
            <a:r>
              <a:rPr lang="en-US" altLang="zh-CN" sz="2800" dirty="0"/>
              <a:t>LED</a:t>
            </a:r>
            <a:r>
              <a:rPr lang="zh-CN" altLang="en-US" sz="2800" dirty="0"/>
              <a:t>构成的数字显示器件</a:t>
            </a:r>
          </a:p>
          <a:p>
            <a:r>
              <a:rPr lang="zh-CN" altLang="en-US" sz="2800" dirty="0"/>
              <a:t>每个</a:t>
            </a:r>
            <a:r>
              <a:rPr lang="en-US" altLang="zh-CN" sz="2800" dirty="0"/>
              <a:t>LED</a:t>
            </a:r>
            <a:r>
              <a:rPr lang="zh-CN" altLang="en-US" sz="2800" dirty="0"/>
              <a:t>显示数字的一段，另一个为</a:t>
            </a:r>
            <a:r>
              <a:rPr lang="zh-CN" altLang="en-US" sz="2800" dirty="0" smtClean="0"/>
              <a:t>小数点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2" y="2708920"/>
            <a:ext cx="2148784" cy="2808312"/>
          </a:xfrm>
          <a:prstGeom prst="rect">
            <a:avLst/>
          </a:prstGeom>
        </p:spPr>
      </p:pic>
      <p:pic>
        <p:nvPicPr>
          <p:cNvPr id="6" name="图片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708920"/>
            <a:ext cx="4104456" cy="2903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共阴（阳）控制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en-US" altLang="zh-CN" sz="2400" dirty="0"/>
              <a:t>LED</a:t>
            </a:r>
            <a:r>
              <a:rPr lang="zh-CN" altLang="en-US" sz="2400" dirty="0"/>
              <a:t>的正极</a:t>
            </a:r>
            <a:r>
              <a:rPr lang="en-US" altLang="zh-CN" sz="2400" dirty="0"/>
              <a:t>(</a:t>
            </a:r>
            <a:r>
              <a:rPr lang="zh-CN" altLang="en-US" sz="2400" dirty="0"/>
              <a:t>负极</a:t>
            </a:r>
            <a:r>
              <a:rPr lang="en-US" altLang="zh-CN" sz="2400" dirty="0"/>
              <a:t>)</a:t>
            </a:r>
            <a:r>
              <a:rPr lang="zh-CN" altLang="en-US" sz="2400" dirty="0"/>
              <a:t>连在一起，另一端作为点亮的控制</a:t>
            </a:r>
          </a:p>
          <a:p>
            <a:pPr lvl="1"/>
            <a:r>
              <a:rPr lang="zh-CN" altLang="en-US" sz="2000" dirty="0"/>
              <a:t>共阳：正极连在一起，负极＝</a:t>
            </a:r>
            <a:r>
              <a:rPr lang="en-US" altLang="zh-CN" sz="2000" dirty="0"/>
              <a:t>0</a:t>
            </a:r>
            <a:r>
              <a:rPr lang="zh-CN" altLang="en-US" sz="2000" dirty="0"/>
              <a:t>，点亮</a:t>
            </a:r>
          </a:p>
          <a:p>
            <a:pPr lvl="1"/>
            <a:r>
              <a:rPr lang="zh-CN" altLang="en-US" sz="2000" dirty="0"/>
              <a:t>共阴：负极连在一起，正极＝</a:t>
            </a:r>
            <a:r>
              <a:rPr lang="en-US" altLang="zh-CN" sz="2000" dirty="0"/>
              <a:t>1</a:t>
            </a:r>
            <a:r>
              <a:rPr lang="zh-CN" altLang="en-US" sz="2000" dirty="0"/>
              <a:t>，点亮 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7" y="2636912"/>
            <a:ext cx="6072188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9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+mj-lt"/>
              </a:rPr>
              <a:t>Hex 7- segment decoder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4" name="内容占位符 3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108339"/>
              </p:ext>
            </p:extLst>
          </p:nvPr>
        </p:nvGraphicFramePr>
        <p:xfrm>
          <a:off x="1979712" y="1424132"/>
          <a:ext cx="7025640" cy="502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Hex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BI/LE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 rot="5400000">
            <a:off x="-111358" y="2998099"/>
            <a:ext cx="2244138" cy="1426509"/>
            <a:chOff x="4365364" y="1106819"/>
            <a:chExt cx="2244138" cy="14265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774178" y="698005"/>
              <a:ext cx="1426509" cy="2244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951068" y="1650798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MC14495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1"/>
          <p:cNvSpPr txBox="1"/>
          <p:nvPr/>
        </p:nvSpPr>
        <p:spPr>
          <a:xfrm>
            <a:off x="107504" y="1311222"/>
            <a:ext cx="18064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兼容</a:t>
            </a:r>
            <a:r>
              <a:rPr lang="en-US" altLang="zh-CN" sz="2000" dirty="0" smtClean="0"/>
              <a:t>MC14495</a:t>
            </a:r>
          </a:p>
          <a:p>
            <a:r>
              <a:rPr lang="zh-CN" altLang="en-US" dirty="0"/>
              <a:t>略</a:t>
            </a:r>
            <a:r>
              <a:rPr lang="zh-CN" altLang="en-US" dirty="0" smtClean="0"/>
              <a:t>掉：</a:t>
            </a:r>
            <a:endParaRPr lang="en-US" altLang="zh-CN" dirty="0" smtClean="0"/>
          </a:p>
          <a:p>
            <a:r>
              <a:rPr lang="en-US" altLang="zh-CN" dirty="0" smtClean="0"/>
              <a:t>     Pin11=VCR</a:t>
            </a:r>
          </a:p>
          <a:p>
            <a:r>
              <a:rPr lang="en-US" altLang="zh-CN" dirty="0" smtClean="0"/>
              <a:t>     Pin4=</a:t>
            </a:r>
            <a:r>
              <a:rPr lang="en-US" altLang="zh-CN" dirty="0" err="1" smtClean="0"/>
              <a:t>h+i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01" y="4972711"/>
            <a:ext cx="19442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其它</a:t>
            </a:r>
            <a:endParaRPr lang="en-US" altLang="zh-CN" sz="2000" dirty="0" smtClean="0"/>
          </a:p>
          <a:p>
            <a:r>
              <a:rPr lang="zh-CN" altLang="en-US" dirty="0" smtClean="0"/>
              <a:t>共阳：</a:t>
            </a:r>
            <a:r>
              <a:rPr lang="en-US" altLang="zh-CN" dirty="0" smtClean="0"/>
              <a:t>74LS46/47</a:t>
            </a:r>
            <a:endParaRPr lang="zh-CN" altLang="en-US" dirty="0"/>
          </a:p>
          <a:p>
            <a:r>
              <a:rPr lang="zh-CN" altLang="en-US" dirty="0" smtClean="0"/>
              <a:t>共阴：</a:t>
            </a:r>
            <a:r>
              <a:rPr lang="en-US" altLang="zh-CN" dirty="0" smtClean="0"/>
              <a:t>74LS48/49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CMOS4511 </a:t>
            </a:r>
            <a:endParaRPr lang="en-US" altLang="zh-CN" dirty="0"/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5590554" y="674464"/>
            <a:ext cx="2509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common anode</a:t>
            </a:r>
          </a:p>
        </p:txBody>
      </p:sp>
    </p:spTree>
    <p:extLst>
      <p:ext uri="{BB962C8B-B14F-4D97-AF65-F5344CB8AC3E}">
        <p14:creationId xmlns:p14="http://schemas.microsoft.com/office/powerpoint/2010/main" val="37196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805664" cy="954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Hex to 7-segment decoder: Simplifying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559912"/>
            <a:ext cx="8229600" cy="4968552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983637"/>
              </p:ext>
            </p:extLst>
          </p:nvPr>
        </p:nvGraphicFramePr>
        <p:xfrm>
          <a:off x="512956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995195"/>
              </p:ext>
            </p:extLst>
          </p:nvPr>
        </p:nvGraphicFramePr>
        <p:xfrm>
          <a:off x="2189356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40563"/>
              </p:ext>
            </p:extLst>
          </p:nvPr>
        </p:nvGraphicFramePr>
        <p:xfrm>
          <a:off x="3837878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123177"/>
              </p:ext>
            </p:extLst>
          </p:nvPr>
        </p:nvGraphicFramePr>
        <p:xfrm>
          <a:off x="5486400" y="1788943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69632"/>
              </p:ext>
            </p:extLst>
          </p:nvPr>
        </p:nvGraphicFramePr>
        <p:xfrm>
          <a:off x="7196254" y="177035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050733"/>
              </p:ext>
            </p:extLst>
          </p:nvPr>
        </p:nvGraphicFramePr>
        <p:xfrm>
          <a:off x="551950" y="4853790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408738"/>
              </p:ext>
            </p:extLst>
          </p:nvPr>
        </p:nvGraphicFramePr>
        <p:xfrm>
          <a:off x="2315952" y="4851828"/>
          <a:ext cx="14046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02969" y="1394926"/>
            <a:ext cx="369101" cy="369855"/>
            <a:chOff x="75091" y="1453368"/>
            <a:chExt cx="369101" cy="369855"/>
          </a:xfrm>
        </p:grpSpPr>
        <p:sp>
          <p:nvSpPr>
            <p:cNvPr id="13" name="矩形 12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a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736621" y="1372624"/>
            <a:ext cx="417423" cy="397734"/>
            <a:chOff x="26769" y="1425489"/>
            <a:chExt cx="417423" cy="397734"/>
          </a:xfrm>
        </p:grpSpPr>
        <p:sp>
          <p:nvSpPr>
            <p:cNvPr id="16" name="矩形 15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b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68777" y="1363070"/>
            <a:ext cx="369101" cy="369855"/>
            <a:chOff x="75091" y="1453368"/>
            <a:chExt cx="369101" cy="369855"/>
          </a:xfrm>
        </p:grpSpPr>
        <p:sp>
          <p:nvSpPr>
            <p:cNvPr id="19" name="矩形 18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c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102429" y="1340768"/>
            <a:ext cx="417423" cy="397734"/>
            <a:chOff x="26769" y="1425489"/>
            <a:chExt cx="417423" cy="397734"/>
          </a:xfrm>
        </p:grpSpPr>
        <p:sp>
          <p:nvSpPr>
            <p:cNvPr id="22" name="矩形 21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d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780934" y="1340768"/>
            <a:ext cx="404167" cy="392155"/>
            <a:chOff x="40025" y="1431068"/>
            <a:chExt cx="404167" cy="392155"/>
          </a:xfrm>
        </p:grpSpPr>
        <p:sp>
          <p:nvSpPr>
            <p:cNvPr id="25" name="矩形 24"/>
            <p:cNvSpPr/>
            <p:nvPr/>
          </p:nvSpPr>
          <p:spPr>
            <a:xfrm>
              <a:off x="40025" y="14310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e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24577" y="4481973"/>
            <a:ext cx="369101" cy="369855"/>
            <a:chOff x="75091" y="1453368"/>
            <a:chExt cx="369101" cy="369855"/>
          </a:xfrm>
        </p:grpSpPr>
        <p:sp>
          <p:nvSpPr>
            <p:cNvPr id="28" name="矩形 27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f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858229" y="4459671"/>
            <a:ext cx="417423" cy="397734"/>
            <a:chOff x="26769" y="1425489"/>
            <a:chExt cx="417423" cy="397734"/>
          </a:xfrm>
        </p:grpSpPr>
        <p:sp>
          <p:nvSpPr>
            <p:cNvPr id="31" name="矩形 30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r>
                <a:rPr lang="en-US" altLang="zh-CN" sz="2400" dirty="0" smtClean="0">
                  <a:solidFill>
                    <a:prstClr val="black"/>
                  </a:solidFill>
                </a:rPr>
                <a:t>g</a:t>
              </a:r>
              <a:endParaRPr lang="zh-CN" altLang="en-US" sz="24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101"/>
              <p:cNvSpPr txBox="1"/>
              <p:nvPr/>
            </p:nvSpPr>
            <p:spPr>
              <a:xfrm>
                <a:off x="472070" y="3351355"/>
                <a:ext cx="472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" y="3351355"/>
                <a:ext cx="4724400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2194" t="-28889" r="-116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102"/>
              <p:cNvSpPr txBox="1"/>
              <p:nvPr/>
            </p:nvSpPr>
            <p:spPr>
              <a:xfrm>
                <a:off x="539552" y="3709820"/>
                <a:ext cx="397832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09820"/>
                <a:ext cx="3978322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3221" t="-32500" r="-1994" b="-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/>
          <p:cNvSpPr/>
          <p:nvPr/>
        </p:nvSpPr>
        <p:spPr>
          <a:xfrm>
            <a:off x="3276600" y="2151813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44356" y="2538402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2096429" y="2543698"/>
            <a:ext cx="373617" cy="29598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flipH="1">
            <a:off x="3323878" y="2538402"/>
            <a:ext cx="281810" cy="278050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619888" y="2538402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4106" y="2173225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7936" y="181307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70014" y="2557622"/>
            <a:ext cx="289930" cy="2729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15266" y="293399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08179" y="181645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746592" y="2533627"/>
            <a:ext cx="373617" cy="29598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4953000" y="2557621"/>
            <a:ext cx="359743" cy="248759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248400" y="2194253"/>
            <a:ext cx="256044" cy="678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52534" y="183723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86400" y="2208639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526745" y="2944211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543800" y="1813070"/>
            <a:ext cx="620966" cy="633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238566" y="2151813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 rot="5400000">
            <a:off x="7465296" y="1665055"/>
            <a:ext cx="470226" cy="313220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 rot="5400000" flipH="1">
            <a:off x="7527282" y="2968522"/>
            <a:ext cx="379394" cy="263241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281647" y="4906021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65969" y="4916985"/>
            <a:ext cx="576582" cy="27805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281429" y="4851828"/>
            <a:ext cx="256044" cy="6787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14865" y="5616460"/>
            <a:ext cx="289930" cy="27293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70589" y="4892848"/>
            <a:ext cx="576582" cy="278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31269" y="5285163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315952" y="5616459"/>
            <a:ext cx="289930" cy="2729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544340" y="2199020"/>
            <a:ext cx="289930" cy="272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zh-CN" altLang="en-US" sz="2400" smtClean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131"/>
              <p:cNvSpPr txBox="1"/>
              <p:nvPr/>
            </p:nvSpPr>
            <p:spPr>
              <a:xfrm>
                <a:off x="467544" y="4095063"/>
                <a:ext cx="3235963" cy="285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95063"/>
                <a:ext cx="3235963" cy="285720"/>
              </a:xfrm>
              <a:prstGeom prst="rect">
                <a:avLst/>
              </a:prstGeom>
              <a:blipFill rotWithShape="1">
                <a:blip r:embed="rId4"/>
                <a:stretch>
                  <a:fillRect l="-1883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132"/>
              <p:cNvSpPr txBox="1"/>
              <p:nvPr/>
            </p:nvSpPr>
            <p:spPr>
              <a:xfrm>
                <a:off x="4163556" y="4526551"/>
                <a:ext cx="472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556" y="4526551"/>
                <a:ext cx="4724400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8889" r="-387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133"/>
              <p:cNvSpPr txBox="1"/>
              <p:nvPr/>
            </p:nvSpPr>
            <p:spPr>
              <a:xfrm>
                <a:off x="4185858" y="4889488"/>
                <a:ext cx="28586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858" y="4889488"/>
                <a:ext cx="2858687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213" t="-2608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134"/>
              <p:cNvSpPr txBox="1"/>
              <p:nvPr/>
            </p:nvSpPr>
            <p:spPr>
              <a:xfrm>
                <a:off x="4250255" y="5269627"/>
                <a:ext cx="39962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255" y="5269627"/>
                <a:ext cx="399629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829" t="-26087" r="-76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135"/>
              <p:cNvSpPr txBox="1"/>
              <p:nvPr/>
            </p:nvSpPr>
            <p:spPr>
              <a:xfrm>
                <a:off x="4291800" y="5649766"/>
                <a:ext cx="335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eaLnBrk="0" hangingPunct="0"/>
                <a:r>
                  <a:rPr lang="en-US" altLang="zh-CN" b="1" i="1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  <m:r>
                      <m:rPr>
                        <m:nor/>
                      </m:rPr>
                      <a:rPr lang="en-US" altLang="zh-CN" b="1" i="1" baseline="-25000" dirty="0" smtClean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</m:acc>
                  </m:oMath>
                </a14:m>
                <a:r>
                  <a:rPr lang="en-US" altLang="zh-CN" b="1" i="1" baseline="-25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800" y="5649766"/>
                <a:ext cx="3350720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3818" t="-28889" r="-927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1375</Words>
  <Application>Microsoft Office PowerPoint</Application>
  <PresentationFormat>全屏显示(4:3)</PresentationFormat>
  <Paragraphs>508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黑体</vt:lpstr>
      <vt:lpstr>华文细黑</vt:lpstr>
      <vt:lpstr>楷体_GB2312</vt:lpstr>
      <vt:lpstr>宋体</vt:lpstr>
      <vt:lpstr>微软雅黑</vt:lpstr>
      <vt:lpstr>Arial</vt:lpstr>
      <vt:lpstr>Calibri</vt:lpstr>
      <vt:lpstr>Cambria Math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计算机逻辑设计基础实验</vt:lpstr>
      <vt:lpstr>提  纲</vt:lpstr>
      <vt:lpstr>实验目的</vt:lpstr>
      <vt:lpstr>实验设备与材料</vt:lpstr>
      <vt:lpstr>实验任务</vt:lpstr>
      <vt:lpstr>实验原理</vt:lpstr>
      <vt:lpstr>共阴（阳）控制</vt:lpstr>
      <vt:lpstr>Hex 7- segment decoder</vt:lpstr>
      <vt:lpstr>Hex to 7-segment decoder: Simplifying</vt:lpstr>
      <vt:lpstr>Hex to 7-segment decoder Schematic</vt:lpstr>
      <vt:lpstr>多位七段数码管显示原理</vt:lpstr>
      <vt:lpstr>分时控制示意</vt:lpstr>
      <vt:lpstr>实验内容与步骤</vt:lpstr>
      <vt:lpstr>设计实现MY_MC14495</vt:lpstr>
      <vt:lpstr>设计实现MyMC14495</vt:lpstr>
      <vt:lpstr>仿真</vt:lpstr>
      <vt:lpstr>波形图示例</vt:lpstr>
      <vt:lpstr>生成逻辑符号图</vt:lpstr>
      <vt:lpstr>任务2：实现数码管显示</vt:lpstr>
      <vt:lpstr>任务2：实现数码管显示</vt:lpstr>
      <vt:lpstr>实现数码管显示</vt:lpstr>
      <vt:lpstr>下载验证</vt:lpstr>
      <vt:lpstr>UCF文件（部分）</vt:lpstr>
      <vt:lpstr>生成逻辑符号图</vt:lpstr>
      <vt:lpstr>Out of date错误处理方法</vt:lpstr>
      <vt:lpstr>选择部分线段</vt:lpstr>
      <vt:lpstr>强制更改线路net</vt:lpstr>
      <vt:lpstr>参看错误报告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董亚波</cp:lastModifiedBy>
  <cp:revision>262</cp:revision>
  <dcterms:created xsi:type="dcterms:W3CDTF">2011-08-03T07:44:17Z</dcterms:created>
  <dcterms:modified xsi:type="dcterms:W3CDTF">2022-10-24T14:03:13Z</dcterms:modified>
</cp:coreProperties>
</file>