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5" r:id="rId2"/>
    <p:sldMasterId id="2147483690" r:id="rId3"/>
  </p:sldMasterIdLst>
  <p:notesMasterIdLst>
    <p:notesMasterId r:id="rId35"/>
  </p:notesMasterIdLst>
  <p:sldIdLst>
    <p:sldId id="256" r:id="rId4"/>
    <p:sldId id="270" r:id="rId5"/>
    <p:sldId id="271" r:id="rId6"/>
    <p:sldId id="272" r:id="rId7"/>
    <p:sldId id="273" r:id="rId8"/>
    <p:sldId id="331" r:id="rId9"/>
    <p:sldId id="329" r:id="rId10"/>
    <p:sldId id="313" r:id="rId11"/>
    <p:sldId id="314" r:id="rId12"/>
    <p:sldId id="315" r:id="rId13"/>
    <p:sldId id="330" r:id="rId14"/>
    <p:sldId id="332" r:id="rId15"/>
    <p:sldId id="338" r:id="rId16"/>
    <p:sldId id="339" r:id="rId17"/>
    <p:sldId id="341" r:id="rId18"/>
    <p:sldId id="342" r:id="rId19"/>
    <p:sldId id="343" r:id="rId20"/>
    <p:sldId id="344" r:id="rId21"/>
    <p:sldId id="345" r:id="rId22"/>
    <p:sldId id="340" r:id="rId23"/>
    <p:sldId id="346" r:id="rId24"/>
    <p:sldId id="348" r:id="rId25"/>
    <p:sldId id="347" r:id="rId26"/>
    <p:sldId id="334" r:id="rId27"/>
    <p:sldId id="333" r:id="rId28"/>
    <p:sldId id="336" r:id="rId29"/>
    <p:sldId id="312" r:id="rId30"/>
    <p:sldId id="335" r:id="rId31"/>
    <p:sldId id="337" r:id="rId32"/>
    <p:sldId id="319" r:id="rId33"/>
    <p:sldId id="269" r:id="rId3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E2BB560-6633-472E-86A8-D6CD2949BF9A}">
          <p14:sldIdLst>
            <p14:sldId id="256"/>
            <p14:sldId id="270"/>
            <p14:sldId id="271"/>
            <p14:sldId id="272"/>
            <p14:sldId id="273"/>
            <p14:sldId id="331"/>
            <p14:sldId id="329"/>
            <p14:sldId id="313"/>
            <p14:sldId id="314"/>
            <p14:sldId id="315"/>
            <p14:sldId id="330"/>
            <p14:sldId id="332"/>
            <p14:sldId id="338"/>
            <p14:sldId id="339"/>
            <p14:sldId id="341"/>
            <p14:sldId id="342"/>
            <p14:sldId id="343"/>
            <p14:sldId id="344"/>
            <p14:sldId id="345"/>
            <p14:sldId id="340"/>
            <p14:sldId id="346"/>
            <p14:sldId id="348"/>
            <p14:sldId id="347"/>
            <p14:sldId id="334"/>
            <p14:sldId id="333"/>
            <p14:sldId id="336"/>
            <p14:sldId id="312"/>
            <p14:sldId id="335"/>
            <p14:sldId id="337"/>
            <p14:sldId id="319"/>
            <p14:sldId id="26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99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39" autoAdjust="0"/>
    <p:restoredTop sz="93555" autoAdjust="0"/>
  </p:normalViewPr>
  <p:slideViewPr>
    <p:cSldViewPr>
      <p:cViewPr varScale="1">
        <p:scale>
          <a:sx n="78" d="100"/>
          <a:sy n="78" d="100"/>
        </p:scale>
        <p:origin x="880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ableStyles" Target="tableStyles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FA232E-0D23-E744-A2E7-48CC2B10A8E9}" type="datetimeFigureOut">
              <a:rPr kumimoji="1" lang="zh-CN" altLang="en-US" smtClean="0"/>
              <a:t>2022/10/31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B3A588-43E9-AC44-AC90-AB7B6B5540F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37814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2022/10/31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939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2022/10/31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841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2022/10/31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8909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2" y="0"/>
            <a:ext cx="9102436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93561" y="1950515"/>
            <a:ext cx="8134672" cy="1470025"/>
          </a:xfrm>
        </p:spPr>
        <p:txBody>
          <a:bodyPr>
            <a:noAutofit/>
          </a:bodyPr>
          <a:lstStyle>
            <a:lvl1pPr>
              <a:defRPr sz="520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293096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accent5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580315"/>
            <a:ext cx="1368152" cy="55815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6309320"/>
            <a:ext cx="7887572" cy="18286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2" y="0"/>
            <a:ext cx="9102436" cy="68580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580315"/>
            <a:ext cx="1368152" cy="558152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6309320"/>
            <a:ext cx="7887572" cy="18286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242392"/>
            <a:ext cx="7005464" cy="954360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chemeClr val="accent5">
                  <a:lumMod val="75000"/>
                </a:schemeClr>
              </a:buClr>
              <a:buSzPct val="80000"/>
              <a:buFont typeface="Wingdings" pitchFamily="2" charset="2"/>
              <a:buChar char="p"/>
              <a:defRPr b="1">
                <a:solidFill>
                  <a:schemeClr val="accent5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n"/>
              <a:defRPr b="1">
                <a:solidFill>
                  <a:schemeClr val="accent5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p"/>
              <a:defRPr>
                <a:latin typeface="黑体" pitchFamily="49" charset="-122"/>
                <a:ea typeface="黑体" pitchFamily="49" charset="-122"/>
              </a:defRPr>
            </a:lvl3pPr>
            <a:lvl4pPr marL="1600200" indent="-228600">
              <a:buClr>
                <a:schemeClr val="accent5">
                  <a:lumMod val="75000"/>
                </a:schemeClr>
              </a:buClr>
              <a:buSzPct val="60000"/>
              <a:buFont typeface="Wingdings" pitchFamily="2" charset="2"/>
              <a:buChar char="n"/>
              <a:defRPr>
                <a:latin typeface="黑体" pitchFamily="49" charset="-122"/>
                <a:ea typeface="黑体" pitchFamily="49" charset="-122"/>
              </a:defRPr>
            </a:lvl4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52139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7005464" cy="95436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336699"/>
                </a:solidFill>
                <a:effectLst/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lnSpc>
                <a:spcPct val="150000"/>
              </a:lnSpc>
              <a:buClr>
                <a:schemeClr val="tx1">
                  <a:lumMod val="50000"/>
                  <a:lumOff val="50000"/>
                </a:schemeClr>
              </a:buClr>
              <a:buSzPct val="8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1pPr>
            <a:lvl2pPr marL="742950" indent="-285750">
              <a:buClr>
                <a:schemeClr val="tx1"/>
              </a:buClr>
              <a:buSzPct val="70000"/>
              <a:buFont typeface="Wingdings" pitchFamily="2" charset="2"/>
              <a:buChar char="p"/>
              <a:defRPr sz="1800" b="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2pPr>
            <a:lvl3pPr marL="1143000" indent="-228600">
              <a:buClr>
                <a:schemeClr val="tx1"/>
              </a:buClr>
              <a:buSzPct val="50000"/>
              <a:buFont typeface="Wingdings" pitchFamily="2" charset="2"/>
              <a:buChar char="n"/>
              <a:defRPr sz="1600">
                <a:latin typeface="华文细黑" pitchFamily="2" charset="-122"/>
                <a:ea typeface="华文细黑" pitchFamily="2" charset="-122"/>
              </a:defRPr>
            </a:lvl3pPr>
            <a:lvl4pPr marL="1600200" indent="-228600">
              <a:buClr>
                <a:schemeClr val="tx1"/>
              </a:buClr>
              <a:buSzPct val="50000"/>
              <a:buFont typeface="Wingdings" pitchFamily="2" charset="2"/>
              <a:buChar char="p"/>
              <a:defRPr sz="1400">
                <a:latin typeface="华文细黑" pitchFamily="2" charset="-122"/>
                <a:ea typeface="华文细黑" pitchFamily="2" charset="-122"/>
              </a:defRPr>
            </a:lvl4pPr>
            <a:lvl5pPr>
              <a:defRPr sz="1200">
                <a:latin typeface="华文细黑" pitchFamily="2" charset="-122"/>
                <a:ea typeface="华文细黑" pitchFamily="2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2022/10/31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2022/10/31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2022/10/31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2022/10/31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2022/10/31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5190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2022/10/31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93920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2022/10/31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5190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2022/10/31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7551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2022/10/31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41874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2022/10/31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83349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2022/10/31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184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2022/10/31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7551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2022/10/31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00828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2022/10/31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74483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2022/10/31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76719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2022/10/31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84126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2022/10/31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890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2022/10/31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418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2022/10/31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833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2022/10/31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184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2022/10/31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008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2022/10/31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744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2022/10/31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767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DDDDD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91425" tIns="45712" rIns="91425" bIns="45712" anchor="ctr">
            <a:spAutoFit/>
          </a:bodyPr>
          <a:lstStyle/>
          <a:p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0BAF8-1120-4869-B1EC-9D010EF77D65}" type="datetimeFigureOut">
              <a:rPr lang="zh-CN" altLang="en-US" smtClean="0"/>
              <a:t>2022/10/31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480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336699"/>
          </a:solidFill>
          <a:latin typeface="黑体" pitchFamily="49" charset="-122"/>
          <a:ea typeface="黑体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1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p"/>
        <a:defRPr sz="22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n"/>
        <a:defRPr sz="20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2022/10/31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DDDDD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91425" tIns="45712" rIns="91425" bIns="45712" anchor="ctr">
            <a:spAutoFit/>
          </a:bodyPr>
          <a:lstStyle/>
          <a:p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0BAF8-1120-4869-B1EC-9D010EF77D65}" type="datetimeFigureOut">
              <a:rPr lang="zh-CN" altLang="en-US" smtClean="0"/>
              <a:t>2022/10/31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480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336699"/>
          </a:solidFill>
          <a:latin typeface="黑体" pitchFamily="49" charset="-122"/>
          <a:ea typeface="黑体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1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p"/>
        <a:defRPr sz="22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n"/>
        <a:defRPr sz="20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1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2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5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93561" y="1052736"/>
            <a:ext cx="8134672" cy="1728191"/>
          </a:xfrm>
        </p:spPr>
        <p:txBody>
          <a:bodyPr/>
          <a:lstStyle/>
          <a:p>
            <a:r>
              <a:rPr lang="zh-CN" altLang="en-US" sz="4000" b="1" smtClean="0">
                <a:solidFill>
                  <a:schemeClr val="tx1"/>
                </a:solidFill>
                <a:ea typeface="宋体" pitchFamily="2" charset="-122"/>
              </a:rPr>
              <a:t>计算机逻辑设计基础实验</a:t>
            </a:r>
            <a:endParaRPr lang="zh-CN" altLang="en-US" sz="4000" dirty="0">
              <a:effectLst/>
              <a:latin typeface="黑体"/>
              <a:ea typeface="黑体"/>
              <a:cs typeface="黑体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221088"/>
            <a:ext cx="6400800" cy="2112640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zh-CN" altLang="en-US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董亚波</a:t>
            </a:r>
          </a:p>
          <a:p>
            <a:pPr>
              <a:spcBef>
                <a:spcPct val="0"/>
              </a:spcBef>
            </a:pPr>
            <a:r>
              <a:rPr lang="en-US" altLang="zh-CN" sz="280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dongyb@zju.edu.cn</a:t>
            </a:r>
            <a:endParaRPr lang="en-US" altLang="zh-CN" sz="28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2916233"/>
            <a:ext cx="828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3333FF"/>
                </a:solidFill>
                <a:latin typeface="Helvetica" pitchFamily="34" charset="0"/>
                <a:ea typeface="宋体" pitchFamily="2" charset="-122"/>
              </a:rPr>
              <a:t>实验</a:t>
            </a:r>
            <a:r>
              <a:rPr lang="en-US" altLang="zh-CN" sz="3600" b="1" dirty="0">
                <a:solidFill>
                  <a:srgbClr val="3333FF"/>
                </a:solidFill>
                <a:latin typeface="Helvetica" pitchFamily="34" charset="0"/>
                <a:ea typeface="宋体" pitchFamily="2" charset="-122"/>
              </a:rPr>
              <a:t>7</a:t>
            </a:r>
            <a:r>
              <a:rPr lang="zh-CN" altLang="en-US" sz="3600" b="1" dirty="0">
                <a:solidFill>
                  <a:srgbClr val="3333FF"/>
                </a:solidFill>
                <a:latin typeface="Helvetica" pitchFamily="34" charset="0"/>
                <a:ea typeface="宋体" pitchFamily="2" charset="-122"/>
              </a:rPr>
              <a:t>、</a:t>
            </a:r>
            <a:r>
              <a:rPr lang="zh-CN" altLang="zh-CN" sz="3600" b="1" dirty="0">
                <a:solidFill>
                  <a:srgbClr val="3333FF"/>
                </a:solidFill>
                <a:latin typeface="Helvetica" pitchFamily="34" charset="0"/>
                <a:ea typeface="宋体" pitchFamily="2" charset="-122"/>
              </a:rPr>
              <a:t>多路选择器设计及应用</a:t>
            </a:r>
            <a:endParaRPr lang="en-US" altLang="zh-CN" sz="3600" b="1" dirty="0">
              <a:solidFill>
                <a:srgbClr val="3333FF"/>
              </a:solidFill>
              <a:latin typeface="Helvetica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2661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位四选一扩展：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MUX4to1b4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079500"/>
            <a:ext cx="7488238" cy="575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椭圆 4"/>
          <p:cNvSpPr/>
          <p:nvPr/>
        </p:nvSpPr>
        <p:spPr>
          <a:xfrm>
            <a:off x="1115171" y="908050"/>
            <a:ext cx="1990725" cy="18970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1332658" y="2965450"/>
            <a:ext cx="1344613" cy="28892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b="1" dirty="0">
                <a:solidFill>
                  <a:schemeClr val="tx1"/>
                </a:solidFill>
              </a:rPr>
              <a:t>共享控制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3923458" y="1341438"/>
            <a:ext cx="1368425" cy="12954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5434758" y="1412875"/>
            <a:ext cx="925513" cy="29051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000" b="1" dirty="0">
                <a:solidFill>
                  <a:schemeClr val="tx1"/>
                </a:solidFill>
              </a:rPr>
              <a:t>bit0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5434758" y="2868613"/>
            <a:ext cx="925513" cy="29051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000" b="1" dirty="0">
                <a:solidFill>
                  <a:schemeClr val="tx1"/>
                </a:solidFill>
              </a:rPr>
              <a:t>bit1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5434758" y="4246563"/>
            <a:ext cx="925513" cy="28892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000" b="1" dirty="0">
                <a:solidFill>
                  <a:schemeClr val="tx1"/>
                </a:solidFill>
              </a:rPr>
              <a:t>bit2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5455396" y="5661025"/>
            <a:ext cx="925512" cy="29051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000" b="1" dirty="0">
                <a:solidFill>
                  <a:schemeClr val="tx1"/>
                </a:solidFill>
              </a:rPr>
              <a:t>bit3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3910758" y="2708275"/>
            <a:ext cx="1368425" cy="129698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3923458" y="4097338"/>
            <a:ext cx="1368425" cy="129698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3923458" y="5473700"/>
            <a:ext cx="1368425" cy="12954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2284" y="1168855"/>
            <a:ext cx="2134212" cy="20325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88236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数据选择器仿真波形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建立仿真波形文件，初始化</a:t>
            </a:r>
            <a:r>
              <a:rPr lang="en-US" altLang="zh-CN" dirty="0"/>
              <a:t>I0</a:t>
            </a:r>
            <a:r>
              <a:rPr lang="zh-CN" altLang="en-US" dirty="0"/>
              <a:t>、</a:t>
            </a:r>
            <a:r>
              <a:rPr lang="en-US" altLang="zh-CN" dirty="0"/>
              <a:t>I1</a:t>
            </a:r>
            <a:r>
              <a:rPr lang="zh-CN" altLang="en-US" dirty="0"/>
              <a:t>、</a:t>
            </a:r>
            <a:r>
              <a:rPr lang="en-US" altLang="zh-CN" dirty="0"/>
              <a:t>I2</a:t>
            </a:r>
            <a:r>
              <a:rPr lang="zh-CN" altLang="en-US" dirty="0"/>
              <a:t>、</a:t>
            </a:r>
            <a:r>
              <a:rPr lang="en-US" altLang="zh-CN" dirty="0"/>
              <a:t>I3</a:t>
            </a:r>
            <a:r>
              <a:rPr lang="zh-CN" altLang="en-US" dirty="0"/>
              <a:t>和</a:t>
            </a:r>
            <a:r>
              <a:rPr lang="en-US" altLang="zh-CN" dirty="0"/>
              <a:t>S[1:0]</a:t>
            </a:r>
            <a:r>
              <a:rPr lang="zh-CN" altLang="en-US" dirty="0"/>
              <a:t>，进行仿真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628" y="2780928"/>
            <a:ext cx="8355013" cy="184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44634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实验任务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525963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4000" dirty="0"/>
              <a:t>实验任务</a:t>
            </a:r>
            <a:r>
              <a:rPr lang="en-US" altLang="zh-CN" sz="4000" dirty="0"/>
              <a:t>2</a:t>
            </a:r>
            <a:r>
              <a:rPr lang="zh-CN" altLang="en-US" sz="4000" dirty="0"/>
              <a:t>：记分板</a:t>
            </a:r>
            <a:r>
              <a:rPr lang="zh-CN" altLang="en-US" sz="4000" dirty="0" smtClean="0"/>
              <a:t>设计</a:t>
            </a:r>
            <a:endParaRPr lang="en-US" altLang="zh-CN" sz="40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子</a:t>
            </a:r>
            <a:r>
              <a:rPr lang="zh-CN" altLang="en-US" dirty="0" smtClean="0"/>
              <a:t>任务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：实现</a:t>
            </a:r>
            <a:r>
              <a:rPr lang="en-US" altLang="zh-CN" dirty="0" smtClean="0"/>
              <a:t>4</a:t>
            </a:r>
            <a:r>
              <a:rPr lang="zh-CN" altLang="en-US" dirty="0" smtClean="0"/>
              <a:t>位</a:t>
            </a:r>
            <a:r>
              <a:rPr lang="en-US" altLang="zh-CN" dirty="0" smtClean="0"/>
              <a:t>7</a:t>
            </a:r>
            <a:r>
              <a:rPr lang="zh-CN" altLang="en-US" dirty="0" smtClean="0"/>
              <a:t>段数码管动态扫描显示</a:t>
            </a:r>
            <a:endParaRPr lang="en-US" altLang="zh-CN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子</a:t>
            </a:r>
            <a:r>
              <a:rPr lang="zh-CN" altLang="en-US" dirty="0" smtClean="0"/>
              <a:t>任务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：实现计分板功能</a:t>
            </a:r>
            <a:endParaRPr lang="en-US" altLang="zh-CN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用</a:t>
            </a:r>
            <a:r>
              <a:rPr lang="en-US" altLang="zh-CN" dirty="0"/>
              <a:t>BTNX4Y3</a:t>
            </a:r>
            <a:r>
              <a:rPr lang="zh-CN" altLang="en-US" dirty="0"/>
              <a:t>～</a:t>
            </a:r>
            <a:r>
              <a:rPr lang="en-US" altLang="zh-CN" dirty="0"/>
              <a:t>BTNX4Y0</a:t>
            </a:r>
            <a:r>
              <a:rPr lang="zh-CN" altLang="en-US" dirty="0"/>
              <a:t>这</a:t>
            </a:r>
            <a:r>
              <a:rPr lang="en-US" altLang="zh-CN" dirty="0"/>
              <a:t>4</a:t>
            </a:r>
            <a:r>
              <a:rPr lang="zh-CN" altLang="en-US" dirty="0"/>
              <a:t>个</a:t>
            </a:r>
            <a:r>
              <a:rPr lang="zh-CN" altLang="en-US" dirty="0" smtClean="0"/>
              <a:t>按钮从左向右分别控制</a:t>
            </a:r>
            <a:r>
              <a:rPr lang="en-US" altLang="zh-CN" dirty="0" smtClean="0"/>
              <a:t>4</a:t>
            </a:r>
            <a:r>
              <a:rPr lang="zh-CN" altLang="en-US" dirty="0" smtClean="0"/>
              <a:t>位数码管，每个按钮按一次，对应数码管加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24025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位</a:t>
            </a:r>
            <a:r>
              <a:rPr lang="en-US" altLang="zh-CN" dirty="0"/>
              <a:t>7</a:t>
            </a:r>
            <a:r>
              <a:rPr lang="zh-CN" altLang="en-US" dirty="0"/>
              <a:t>段数码管动态扫描显示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动态扫描显示方案</a:t>
            </a:r>
          </a:p>
          <a:p>
            <a:pPr lvl="1"/>
            <a:r>
              <a:rPr lang="zh-CN" altLang="en-US" sz="2000" dirty="0"/>
              <a:t>扫描信号来自时钟计数分频器：</a:t>
            </a:r>
            <a:r>
              <a:rPr lang="zh-CN" altLang="en-US" sz="2000" dirty="0">
                <a:solidFill>
                  <a:srgbClr val="FF0000"/>
                </a:solidFill>
              </a:rPr>
              <a:t>时序转化为组合电路</a:t>
            </a:r>
          </a:p>
          <a:p>
            <a:pPr lvl="1"/>
            <a:r>
              <a:rPr lang="zh-CN" altLang="en-US" sz="2000" dirty="0"/>
              <a:t>由板载时钟</a:t>
            </a:r>
            <a:r>
              <a:rPr lang="en-US" altLang="zh-CN" sz="2000" dirty="0" err="1"/>
              <a:t>clk</a:t>
            </a:r>
            <a:r>
              <a:rPr lang="en-US" altLang="zh-CN" sz="2000" dirty="0"/>
              <a:t>(100MHz)</a:t>
            </a:r>
            <a:r>
              <a:rPr lang="zh-CN" altLang="en-US" sz="2000" dirty="0"/>
              <a:t>作为计数器时钟，分频后的高两位信号（</a:t>
            </a:r>
            <a:r>
              <a:rPr lang="en-US" altLang="zh-CN" sz="2000" dirty="0" err="1"/>
              <a:t>clk_div</a:t>
            </a:r>
            <a:r>
              <a:rPr lang="en-US" altLang="zh-CN" sz="2000" dirty="0"/>
              <a:t>[18:17]</a:t>
            </a:r>
            <a:r>
              <a:rPr lang="zh-CN" altLang="en-US" sz="2000" dirty="0"/>
              <a:t>）作为扫描</a:t>
            </a:r>
            <a:r>
              <a:rPr lang="zh-CN" altLang="en-US" sz="2000" dirty="0" smtClean="0"/>
              <a:t>控制信号</a:t>
            </a:r>
            <a:r>
              <a:rPr lang="en-US" altLang="zh-CN" sz="2000" dirty="0" smtClean="0"/>
              <a:t>Scan[1:0]</a:t>
            </a:r>
            <a:r>
              <a:rPr lang="zh-CN" altLang="en-US" sz="2000" dirty="0" smtClean="0"/>
              <a:t>，其数据为从</a:t>
            </a:r>
            <a:r>
              <a:rPr lang="en-US" altLang="zh-CN" sz="2000" dirty="0" smtClean="0"/>
              <a:t>0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3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0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……</a:t>
            </a:r>
            <a:r>
              <a:rPr lang="zh-CN" altLang="en-US" sz="2000" dirty="0" smtClean="0"/>
              <a:t>，输入</a:t>
            </a:r>
            <a:r>
              <a:rPr lang="en-US" altLang="zh-CN" sz="2000" dirty="0"/>
              <a:t>2-4</a:t>
            </a:r>
            <a:r>
              <a:rPr lang="zh-CN" altLang="en-US" sz="2000" dirty="0"/>
              <a:t>译码器产生数码管位选信号，控制哪个数码管显示（位选择），同时输入</a:t>
            </a:r>
            <a:r>
              <a:rPr lang="en-US" altLang="zh-CN" sz="2000" dirty="0"/>
              <a:t>4</a:t>
            </a:r>
            <a:r>
              <a:rPr lang="zh-CN" altLang="en-US" sz="2000" dirty="0"/>
              <a:t>选</a:t>
            </a:r>
            <a:r>
              <a:rPr lang="en-US" altLang="zh-CN" sz="2000" dirty="0"/>
              <a:t>1</a:t>
            </a:r>
            <a:r>
              <a:rPr lang="zh-CN" altLang="en-US" sz="2000" dirty="0"/>
              <a:t>多路复用器选择需要显示哪个数据（段码选择）</a:t>
            </a:r>
          </a:p>
          <a:p>
            <a:pPr lvl="1"/>
            <a:r>
              <a:rPr lang="zh-CN" altLang="en-US" sz="2000" dirty="0"/>
              <a:t>计数器的分频系数要适当，几</a:t>
            </a:r>
            <a:r>
              <a:rPr lang="en-US" altLang="zh-CN" sz="2000" dirty="0" err="1"/>
              <a:t>ms</a:t>
            </a:r>
            <a:r>
              <a:rPr lang="zh-CN" altLang="en-US" sz="2000" dirty="0"/>
              <a:t>切换一次，眼睛舒适即可</a:t>
            </a:r>
            <a:endParaRPr lang="en-US" altLang="zh-CN" sz="2400" dirty="0"/>
          </a:p>
        </p:txBody>
      </p:sp>
      <p:graphicFrame>
        <p:nvGraphicFramePr>
          <p:cNvPr id="7" name="对象 1"/>
          <p:cNvGraphicFramePr>
            <a:graphicFrameLocks noChangeAspect="1"/>
          </p:cNvGraphicFramePr>
          <p:nvPr>
            <p:extLst/>
          </p:nvPr>
        </p:nvGraphicFramePr>
        <p:xfrm>
          <a:off x="551008" y="3645024"/>
          <a:ext cx="8334476" cy="33843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8" name="Visio" r:id="rId3" imgW="5088925" imgH="2279049" progId="Visio.Drawing.11">
                  <p:embed/>
                </p:oleObj>
              </mc:Choice>
              <mc:Fallback>
                <p:oleObj name="Visio" r:id="rId3" imgW="5088925" imgH="2279049" progId="Visio.Drawing.11">
                  <p:embed/>
                  <p:pic>
                    <p:nvPicPr>
                      <p:cNvPr id="7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008" y="3645024"/>
                        <a:ext cx="8334476" cy="33843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任意多边形 7"/>
          <p:cNvSpPr/>
          <p:nvPr/>
        </p:nvSpPr>
        <p:spPr>
          <a:xfrm>
            <a:off x="3613737" y="4512025"/>
            <a:ext cx="2282510" cy="970241"/>
          </a:xfrm>
          <a:custGeom>
            <a:avLst/>
            <a:gdLst>
              <a:gd name="connsiteX0" fmla="*/ 0 w 2282510"/>
              <a:gd name="connsiteY0" fmla="*/ 970241 h 970241"/>
              <a:gd name="connsiteX1" fmla="*/ 160544 w 2282510"/>
              <a:gd name="connsiteY1" fmla="*/ 718955 h 970241"/>
              <a:gd name="connsiteX2" fmla="*/ 328067 w 2282510"/>
              <a:gd name="connsiteY2" fmla="*/ 649154 h 970241"/>
              <a:gd name="connsiteX3" fmla="*/ 523511 w 2282510"/>
              <a:gd name="connsiteY3" fmla="*/ 656134 h 970241"/>
              <a:gd name="connsiteX4" fmla="*/ 886479 w 2282510"/>
              <a:gd name="connsiteY4" fmla="*/ 642174 h 970241"/>
              <a:gd name="connsiteX5" fmla="*/ 1416971 w 2282510"/>
              <a:gd name="connsiteY5" fmla="*/ 460690 h 970241"/>
              <a:gd name="connsiteX6" fmla="*/ 1814840 w 2282510"/>
              <a:gd name="connsiteY6" fmla="*/ 335047 h 970241"/>
              <a:gd name="connsiteX7" fmla="*/ 2101026 w 2282510"/>
              <a:gd name="connsiteY7" fmla="*/ 104702 h 970241"/>
              <a:gd name="connsiteX8" fmla="*/ 2282510 w 2282510"/>
              <a:gd name="connsiteY8" fmla="*/ 0 h 970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82510" h="970241">
                <a:moveTo>
                  <a:pt x="0" y="970241"/>
                </a:moveTo>
                <a:cubicBezTo>
                  <a:pt x="52933" y="871355"/>
                  <a:pt x="105866" y="772470"/>
                  <a:pt x="160544" y="718955"/>
                </a:cubicBezTo>
                <a:cubicBezTo>
                  <a:pt x="215222" y="665440"/>
                  <a:pt x="267572" y="659624"/>
                  <a:pt x="328067" y="649154"/>
                </a:cubicBezTo>
                <a:cubicBezTo>
                  <a:pt x="388562" y="638684"/>
                  <a:pt x="430442" y="657297"/>
                  <a:pt x="523511" y="656134"/>
                </a:cubicBezTo>
                <a:cubicBezTo>
                  <a:pt x="616580" y="654971"/>
                  <a:pt x="737569" y="674748"/>
                  <a:pt x="886479" y="642174"/>
                </a:cubicBezTo>
                <a:cubicBezTo>
                  <a:pt x="1035389" y="609600"/>
                  <a:pt x="1262244" y="511878"/>
                  <a:pt x="1416971" y="460690"/>
                </a:cubicBezTo>
                <a:cubicBezTo>
                  <a:pt x="1571698" y="409502"/>
                  <a:pt x="1700831" y="394378"/>
                  <a:pt x="1814840" y="335047"/>
                </a:cubicBezTo>
                <a:cubicBezTo>
                  <a:pt x="1928849" y="275716"/>
                  <a:pt x="2023081" y="160543"/>
                  <a:pt x="2101026" y="104702"/>
                </a:cubicBezTo>
                <a:cubicBezTo>
                  <a:pt x="2178971" y="48861"/>
                  <a:pt x="2230740" y="24430"/>
                  <a:pt x="2282510" y="0"/>
                </a:cubicBezTo>
              </a:path>
            </a:pathLst>
          </a:custGeom>
          <a:noFill/>
          <a:ln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 rot="20297482">
            <a:off x="4032935" y="4746213"/>
            <a:ext cx="914400" cy="44503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FF0000"/>
                </a:solidFill>
              </a:rPr>
              <a:t>同步</a:t>
            </a:r>
          </a:p>
        </p:txBody>
      </p:sp>
      <p:sp>
        <p:nvSpPr>
          <p:cNvPr id="5" name="任意多边形 4"/>
          <p:cNvSpPr/>
          <p:nvPr/>
        </p:nvSpPr>
        <p:spPr>
          <a:xfrm>
            <a:off x="2755458" y="4014301"/>
            <a:ext cx="5732585" cy="2795954"/>
          </a:xfrm>
          <a:custGeom>
            <a:avLst/>
            <a:gdLst>
              <a:gd name="connsiteX0" fmla="*/ 457200 w 5732585"/>
              <a:gd name="connsiteY0" fmla="*/ 52754 h 2795954"/>
              <a:gd name="connsiteX1" fmla="*/ 457200 w 5732585"/>
              <a:gd name="connsiteY1" fmla="*/ 1160585 h 2795954"/>
              <a:gd name="connsiteX2" fmla="*/ 0 w 5732585"/>
              <a:gd name="connsiteY2" fmla="*/ 1160585 h 2795954"/>
              <a:gd name="connsiteX3" fmla="*/ 0 w 5732585"/>
              <a:gd name="connsiteY3" fmla="*/ 2795954 h 2795954"/>
              <a:gd name="connsiteX4" fmla="*/ 1160585 w 5732585"/>
              <a:gd name="connsiteY4" fmla="*/ 2795954 h 2795954"/>
              <a:gd name="connsiteX5" fmla="*/ 1160585 w 5732585"/>
              <a:gd name="connsiteY5" fmla="*/ 1301261 h 2795954"/>
              <a:gd name="connsiteX6" fmla="*/ 5732585 w 5732585"/>
              <a:gd name="connsiteY6" fmla="*/ 1301261 h 2795954"/>
              <a:gd name="connsiteX7" fmla="*/ 5732585 w 5732585"/>
              <a:gd name="connsiteY7" fmla="*/ 0 h 2795954"/>
              <a:gd name="connsiteX8" fmla="*/ 457200 w 5732585"/>
              <a:gd name="connsiteY8" fmla="*/ 52754 h 2795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32585" h="2795954">
                <a:moveTo>
                  <a:pt x="457200" y="52754"/>
                </a:moveTo>
                <a:lnTo>
                  <a:pt x="457200" y="1160585"/>
                </a:lnTo>
                <a:lnTo>
                  <a:pt x="0" y="1160585"/>
                </a:lnTo>
                <a:lnTo>
                  <a:pt x="0" y="2795954"/>
                </a:lnTo>
                <a:lnTo>
                  <a:pt x="1160585" y="2795954"/>
                </a:lnTo>
                <a:lnTo>
                  <a:pt x="1160585" y="1301261"/>
                </a:lnTo>
                <a:lnTo>
                  <a:pt x="5732585" y="1301261"/>
                </a:lnTo>
                <a:lnTo>
                  <a:pt x="5732585" y="0"/>
                </a:lnTo>
                <a:lnTo>
                  <a:pt x="457200" y="52754"/>
                </a:lnTo>
                <a:close/>
              </a:path>
            </a:pathLst>
          </a:cu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线形标注 1 9"/>
          <p:cNvSpPr/>
          <p:nvPr/>
        </p:nvSpPr>
        <p:spPr>
          <a:xfrm>
            <a:off x="244524" y="5805264"/>
            <a:ext cx="1512168" cy="753688"/>
          </a:xfrm>
          <a:prstGeom prst="borderCallout1">
            <a:avLst>
              <a:gd name="adj1" fmla="val -24584"/>
              <a:gd name="adj2" fmla="val 64595"/>
              <a:gd name="adj3" fmla="val -74337"/>
              <a:gd name="adj4" fmla="val 1595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/>
              <a:t>DispSync</a:t>
            </a:r>
            <a:r>
              <a:rPr lang="zh-CN" altLang="en-US" b="1" dirty="0"/>
              <a:t>模块</a:t>
            </a:r>
          </a:p>
        </p:txBody>
      </p:sp>
    </p:spTree>
    <p:extLst>
      <p:ext uri="{BB962C8B-B14F-4D97-AF65-F5344CB8AC3E}">
        <p14:creationId xmlns:p14="http://schemas.microsoft.com/office/powerpoint/2010/main" val="27189159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242392"/>
            <a:ext cx="7869560" cy="954360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4</a:t>
            </a:r>
            <a:r>
              <a:rPr lang="zh-CN" altLang="en-US" sz="3600" dirty="0"/>
              <a:t>位</a:t>
            </a:r>
            <a:r>
              <a:rPr lang="en-US" altLang="zh-CN" sz="3600" dirty="0"/>
              <a:t>7</a:t>
            </a:r>
            <a:r>
              <a:rPr lang="zh-CN" altLang="en-US" sz="3600" dirty="0"/>
              <a:t>段数码管动态扫描显示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1401323" y="1429471"/>
          <a:ext cx="7488828" cy="5186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60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0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60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60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60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604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604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604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604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604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1604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1604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1604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16046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16046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16046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16046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16046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22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H0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H1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H2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H3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H0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H1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H2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H3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H0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H1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H2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H3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H0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H1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H2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H3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H0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H1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67544" y="1396213"/>
            <a:ext cx="876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Scan(0)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67544" y="2077543"/>
            <a:ext cx="876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Scan(1)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53483" y="2869631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AN(0)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74516" y="3589711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AN(1)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53483" y="4381799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AN(2)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53483" y="5173887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AN(3)</a:t>
            </a:r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79370" y="5874123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HEX(3:0)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046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FD0079C-23A6-494C-907B-B02DE47240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411" y="3626650"/>
            <a:ext cx="3858027" cy="239463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242392"/>
            <a:ext cx="7869560" cy="954360"/>
          </a:xfrm>
        </p:spPr>
        <p:txBody>
          <a:bodyPr>
            <a:normAutofit/>
          </a:bodyPr>
          <a:lstStyle/>
          <a:p>
            <a:r>
              <a:rPr lang="en-US" altLang="zh-CN" dirty="0"/>
              <a:t>4</a:t>
            </a:r>
            <a:r>
              <a:rPr lang="zh-CN" altLang="en-US" dirty="0"/>
              <a:t>位七段显示扫描控制</a:t>
            </a:r>
            <a:r>
              <a:rPr lang="en-US" altLang="zh-CN" dirty="0"/>
              <a:t>-</a:t>
            </a:r>
            <a:r>
              <a:rPr lang="zh-CN" altLang="en-US" dirty="0"/>
              <a:t>位扫描控制</a:t>
            </a:r>
            <a:endParaRPr lang="zh-CN" altLang="en-US" sz="3600" dirty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700808"/>
            <a:ext cx="5282108" cy="1849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圆角矩形 9"/>
          <p:cNvSpPr/>
          <p:nvPr/>
        </p:nvSpPr>
        <p:spPr>
          <a:xfrm>
            <a:off x="3828678" y="3509835"/>
            <a:ext cx="1872208" cy="28892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b="1" dirty="0">
                <a:solidFill>
                  <a:schemeClr val="tx1"/>
                </a:solidFill>
              </a:rPr>
              <a:t>位选择电路</a:t>
            </a:r>
          </a:p>
        </p:txBody>
      </p:sp>
      <p:sp>
        <p:nvSpPr>
          <p:cNvPr id="11" name="线形标注 1 10"/>
          <p:cNvSpPr/>
          <p:nvPr/>
        </p:nvSpPr>
        <p:spPr>
          <a:xfrm>
            <a:off x="395536" y="1550256"/>
            <a:ext cx="1189494" cy="870631"/>
          </a:xfrm>
          <a:prstGeom prst="borderCallout1">
            <a:avLst>
              <a:gd name="adj1" fmla="val 13009"/>
              <a:gd name="adj2" fmla="val 108975"/>
              <a:gd name="adj3" fmla="val 20014"/>
              <a:gd name="adj4" fmla="val 1652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扫描控制信号</a:t>
            </a:r>
            <a:r>
              <a:rPr lang="en-US" altLang="zh-CN" b="1" dirty="0"/>
              <a:t>Scan(1:0)</a:t>
            </a:r>
            <a:endParaRPr lang="zh-CN" altLang="en-US" b="1" dirty="0"/>
          </a:p>
        </p:txBody>
      </p:sp>
      <p:sp>
        <p:nvSpPr>
          <p:cNvPr id="12" name="线形标注 1 11"/>
          <p:cNvSpPr/>
          <p:nvPr/>
        </p:nvSpPr>
        <p:spPr>
          <a:xfrm>
            <a:off x="7740352" y="1991129"/>
            <a:ext cx="914400" cy="1663168"/>
          </a:xfrm>
          <a:prstGeom prst="borderCallout1">
            <a:avLst>
              <a:gd name="adj1" fmla="val 13009"/>
              <a:gd name="adj2" fmla="val -10256"/>
              <a:gd name="adj3" fmla="val 78527"/>
              <a:gd name="adj4" fmla="val -767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FFC000"/>
                </a:solidFill>
              </a:rPr>
              <a:t>低电平有效</a:t>
            </a:r>
            <a:r>
              <a:rPr lang="zh-CN" altLang="en-US" b="1" dirty="0"/>
              <a:t>的数码管位使能信号</a:t>
            </a: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/>
          </p:nvPr>
        </p:nvGraphicFramePr>
        <p:xfrm>
          <a:off x="3828678" y="4509120"/>
          <a:ext cx="3205552" cy="17281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2" name="Visio" r:id="rId5" imgW="2211356" imgH="1191757" progId="Visio.Drawing.11">
                  <p:embed/>
                </p:oleObj>
              </mc:Choice>
              <mc:Fallback>
                <p:oleObj name="Visio" r:id="rId5" imgW="2211356" imgH="1191757" progId="Visio.Drawing.11">
                  <p:embed/>
                  <p:pic>
                    <p:nvPicPr>
                      <p:cNvPr id="3" name="对象 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28678" y="4509120"/>
                        <a:ext cx="3205552" cy="17281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任意多边形 16"/>
          <p:cNvSpPr/>
          <p:nvPr/>
        </p:nvSpPr>
        <p:spPr>
          <a:xfrm>
            <a:off x="5334000" y="3345180"/>
            <a:ext cx="2046432" cy="1059180"/>
          </a:xfrm>
          <a:custGeom>
            <a:avLst/>
            <a:gdLst>
              <a:gd name="connsiteX0" fmla="*/ 2034540 w 2046432"/>
              <a:gd name="connsiteY0" fmla="*/ 0 h 1059180"/>
              <a:gd name="connsiteX1" fmla="*/ 2034540 w 2046432"/>
              <a:gd name="connsiteY1" fmla="*/ 198120 h 1059180"/>
              <a:gd name="connsiteX2" fmla="*/ 2011680 w 2046432"/>
              <a:gd name="connsiteY2" fmla="*/ 220980 h 1059180"/>
              <a:gd name="connsiteX3" fmla="*/ 1905000 w 2046432"/>
              <a:gd name="connsiteY3" fmla="*/ 266700 h 1059180"/>
              <a:gd name="connsiteX4" fmla="*/ 1821180 w 2046432"/>
              <a:gd name="connsiteY4" fmla="*/ 297180 h 1059180"/>
              <a:gd name="connsiteX5" fmla="*/ 1798320 w 2046432"/>
              <a:gd name="connsiteY5" fmla="*/ 312420 h 1059180"/>
              <a:gd name="connsiteX6" fmla="*/ 1729740 w 2046432"/>
              <a:gd name="connsiteY6" fmla="*/ 327660 h 1059180"/>
              <a:gd name="connsiteX7" fmla="*/ 1699260 w 2046432"/>
              <a:gd name="connsiteY7" fmla="*/ 335280 h 1059180"/>
              <a:gd name="connsiteX8" fmla="*/ 1676400 w 2046432"/>
              <a:gd name="connsiteY8" fmla="*/ 342900 h 1059180"/>
              <a:gd name="connsiteX9" fmla="*/ 1615440 w 2046432"/>
              <a:gd name="connsiteY9" fmla="*/ 358140 h 1059180"/>
              <a:gd name="connsiteX10" fmla="*/ 1592580 w 2046432"/>
              <a:gd name="connsiteY10" fmla="*/ 365760 h 1059180"/>
              <a:gd name="connsiteX11" fmla="*/ 1501140 w 2046432"/>
              <a:gd name="connsiteY11" fmla="*/ 373380 h 1059180"/>
              <a:gd name="connsiteX12" fmla="*/ 1409700 w 2046432"/>
              <a:gd name="connsiteY12" fmla="*/ 388620 h 1059180"/>
              <a:gd name="connsiteX13" fmla="*/ 1287780 w 2046432"/>
              <a:gd name="connsiteY13" fmla="*/ 403860 h 1059180"/>
              <a:gd name="connsiteX14" fmla="*/ 1249680 w 2046432"/>
              <a:gd name="connsiteY14" fmla="*/ 411480 h 1059180"/>
              <a:gd name="connsiteX15" fmla="*/ 1104900 w 2046432"/>
              <a:gd name="connsiteY15" fmla="*/ 419100 h 1059180"/>
              <a:gd name="connsiteX16" fmla="*/ 1051560 w 2046432"/>
              <a:gd name="connsiteY16" fmla="*/ 434340 h 1059180"/>
              <a:gd name="connsiteX17" fmla="*/ 891540 w 2046432"/>
              <a:gd name="connsiteY17" fmla="*/ 449580 h 1059180"/>
              <a:gd name="connsiteX18" fmla="*/ 746760 w 2046432"/>
              <a:gd name="connsiteY18" fmla="*/ 472440 h 1059180"/>
              <a:gd name="connsiteX19" fmla="*/ 670560 w 2046432"/>
              <a:gd name="connsiteY19" fmla="*/ 487680 h 1059180"/>
              <a:gd name="connsiteX20" fmla="*/ 586740 w 2046432"/>
              <a:gd name="connsiteY20" fmla="*/ 502920 h 1059180"/>
              <a:gd name="connsiteX21" fmla="*/ 563880 w 2046432"/>
              <a:gd name="connsiteY21" fmla="*/ 510540 h 1059180"/>
              <a:gd name="connsiteX22" fmla="*/ 510540 w 2046432"/>
              <a:gd name="connsiteY22" fmla="*/ 518160 h 1059180"/>
              <a:gd name="connsiteX23" fmla="*/ 457200 w 2046432"/>
              <a:gd name="connsiteY23" fmla="*/ 533400 h 1059180"/>
              <a:gd name="connsiteX24" fmla="*/ 381000 w 2046432"/>
              <a:gd name="connsiteY24" fmla="*/ 548640 h 1059180"/>
              <a:gd name="connsiteX25" fmla="*/ 358140 w 2046432"/>
              <a:gd name="connsiteY25" fmla="*/ 556260 h 1059180"/>
              <a:gd name="connsiteX26" fmla="*/ 297180 w 2046432"/>
              <a:gd name="connsiteY26" fmla="*/ 571500 h 1059180"/>
              <a:gd name="connsiteX27" fmla="*/ 251460 w 2046432"/>
              <a:gd name="connsiteY27" fmla="*/ 586740 h 1059180"/>
              <a:gd name="connsiteX28" fmla="*/ 228600 w 2046432"/>
              <a:gd name="connsiteY28" fmla="*/ 601980 h 1059180"/>
              <a:gd name="connsiteX29" fmla="*/ 182880 w 2046432"/>
              <a:gd name="connsiteY29" fmla="*/ 624840 h 1059180"/>
              <a:gd name="connsiteX30" fmla="*/ 152400 w 2046432"/>
              <a:gd name="connsiteY30" fmla="*/ 655320 h 1059180"/>
              <a:gd name="connsiteX31" fmla="*/ 106680 w 2046432"/>
              <a:gd name="connsiteY31" fmla="*/ 685800 h 1059180"/>
              <a:gd name="connsiteX32" fmla="*/ 91440 w 2046432"/>
              <a:gd name="connsiteY32" fmla="*/ 716280 h 1059180"/>
              <a:gd name="connsiteX33" fmla="*/ 53340 w 2046432"/>
              <a:gd name="connsiteY33" fmla="*/ 754380 h 1059180"/>
              <a:gd name="connsiteX34" fmla="*/ 38100 w 2046432"/>
              <a:gd name="connsiteY34" fmla="*/ 800100 h 1059180"/>
              <a:gd name="connsiteX35" fmla="*/ 30480 w 2046432"/>
              <a:gd name="connsiteY35" fmla="*/ 899160 h 1059180"/>
              <a:gd name="connsiteX36" fmla="*/ 22860 w 2046432"/>
              <a:gd name="connsiteY36" fmla="*/ 929640 h 1059180"/>
              <a:gd name="connsiteX37" fmla="*/ 15240 w 2046432"/>
              <a:gd name="connsiteY37" fmla="*/ 967740 h 1059180"/>
              <a:gd name="connsiteX38" fmla="*/ 7620 w 2046432"/>
              <a:gd name="connsiteY38" fmla="*/ 1028700 h 1059180"/>
              <a:gd name="connsiteX39" fmla="*/ 0 w 2046432"/>
              <a:gd name="connsiteY39" fmla="*/ 1059180 h 105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046432" h="1059180">
                <a:moveTo>
                  <a:pt x="2034540" y="0"/>
                </a:moveTo>
                <a:cubicBezTo>
                  <a:pt x="2047431" y="77343"/>
                  <a:pt x="2053109" y="91351"/>
                  <a:pt x="2034540" y="198120"/>
                </a:cubicBezTo>
                <a:cubicBezTo>
                  <a:pt x="2032694" y="208737"/>
                  <a:pt x="2020772" y="215194"/>
                  <a:pt x="2011680" y="220980"/>
                </a:cubicBezTo>
                <a:cubicBezTo>
                  <a:pt x="1895400" y="294976"/>
                  <a:pt x="2001229" y="218585"/>
                  <a:pt x="1905000" y="266700"/>
                </a:cubicBezTo>
                <a:cubicBezTo>
                  <a:pt x="1857981" y="290210"/>
                  <a:pt x="1885442" y="278819"/>
                  <a:pt x="1821180" y="297180"/>
                </a:cubicBezTo>
                <a:cubicBezTo>
                  <a:pt x="1813560" y="302260"/>
                  <a:pt x="1806511" y="308324"/>
                  <a:pt x="1798320" y="312420"/>
                </a:cubicBezTo>
                <a:cubicBezTo>
                  <a:pt x="1778547" y="322307"/>
                  <a:pt x="1749251" y="323758"/>
                  <a:pt x="1729740" y="327660"/>
                </a:cubicBezTo>
                <a:cubicBezTo>
                  <a:pt x="1719471" y="329714"/>
                  <a:pt x="1709330" y="332403"/>
                  <a:pt x="1699260" y="335280"/>
                </a:cubicBezTo>
                <a:cubicBezTo>
                  <a:pt x="1691537" y="337487"/>
                  <a:pt x="1684149" y="340787"/>
                  <a:pt x="1676400" y="342900"/>
                </a:cubicBezTo>
                <a:cubicBezTo>
                  <a:pt x="1656193" y="348411"/>
                  <a:pt x="1635311" y="351516"/>
                  <a:pt x="1615440" y="358140"/>
                </a:cubicBezTo>
                <a:cubicBezTo>
                  <a:pt x="1607820" y="360680"/>
                  <a:pt x="1600542" y="364698"/>
                  <a:pt x="1592580" y="365760"/>
                </a:cubicBezTo>
                <a:cubicBezTo>
                  <a:pt x="1562263" y="369802"/>
                  <a:pt x="1531489" y="369586"/>
                  <a:pt x="1501140" y="373380"/>
                </a:cubicBezTo>
                <a:cubicBezTo>
                  <a:pt x="1470478" y="377213"/>
                  <a:pt x="1440411" y="385208"/>
                  <a:pt x="1409700" y="388620"/>
                </a:cubicBezTo>
                <a:cubicBezTo>
                  <a:pt x="1365041" y="393582"/>
                  <a:pt x="1331271" y="396611"/>
                  <a:pt x="1287780" y="403860"/>
                </a:cubicBezTo>
                <a:cubicBezTo>
                  <a:pt x="1275005" y="405989"/>
                  <a:pt x="1262587" y="410404"/>
                  <a:pt x="1249680" y="411480"/>
                </a:cubicBezTo>
                <a:cubicBezTo>
                  <a:pt x="1201520" y="415493"/>
                  <a:pt x="1153160" y="416560"/>
                  <a:pt x="1104900" y="419100"/>
                </a:cubicBezTo>
                <a:cubicBezTo>
                  <a:pt x="1085314" y="425629"/>
                  <a:pt x="1072610" y="430513"/>
                  <a:pt x="1051560" y="434340"/>
                </a:cubicBezTo>
                <a:cubicBezTo>
                  <a:pt x="994210" y="444767"/>
                  <a:pt x="954042" y="445116"/>
                  <a:pt x="891540" y="449580"/>
                </a:cubicBezTo>
                <a:cubicBezTo>
                  <a:pt x="824269" y="483216"/>
                  <a:pt x="881262" y="459630"/>
                  <a:pt x="746760" y="472440"/>
                </a:cubicBezTo>
                <a:cubicBezTo>
                  <a:pt x="696911" y="477188"/>
                  <a:pt x="711826" y="479427"/>
                  <a:pt x="670560" y="487680"/>
                </a:cubicBezTo>
                <a:cubicBezTo>
                  <a:pt x="636591" y="494474"/>
                  <a:pt x="619430" y="494747"/>
                  <a:pt x="586740" y="502920"/>
                </a:cubicBezTo>
                <a:cubicBezTo>
                  <a:pt x="578948" y="504868"/>
                  <a:pt x="571756" y="508965"/>
                  <a:pt x="563880" y="510540"/>
                </a:cubicBezTo>
                <a:cubicBezTo>
                  <a:pt x="546268" y="514062"/>
                  <a:pt x="528211" y="514947"/>
                  <a:pt x="510540" y="518160"/>
                </a:cubicBezTo>
                <a:cubicBezTo>
                  <a:pt x="419263" y="534756"/>
                  <a:pt x="530648" y="517078"/>
                  <a:pt x="457200" y="533400"/>
                </a:cubicBezTo>
                <a:cubicBezTo>
                  <a:pt x="389838" y="548369"/>
                  <a:pt x="434136" y="533458"/>
                  <a:pt x="381000" y="548640"/>
                </a:cubicBezTo>
                <a:cubicBezTo>
                  <a:pt x="373277" y="550847"/>
                  <a:pt x="365889" y="554147"/>
                  <a:pt x="358140" y="556260"/>
                </a:cubicBezTo>
                <a:cubicBezTo>
                  <a:pt x="337933" y="561771"/>
                  <a:pt x="317051" y="564876"/>
                  <a:pt x="297180" y="571500"/>
                </a:cubicBezTo>
                <a:cubicBezTo>
                  <a:pt x="281940" y="576580"/>
                  <a:pt x="264826" y="577829"/>
                  <a:pt x="251460" y="586740"/>
                </a:cubicBezTo>
                <a:cubicBezTo>
                  <a:pt x="243840" y="591820"/>
                  <a:pt x="236791" y="597884"/>
                  <a:pt x="228600" y="601980"/>
                </a:cubicBezTo>
                <a:cubicBezTo>
                  <a:pt x="196149" y="618206"/>
                  <a:pt x="213453" y="598635"/>
                  <a:pt x="182880" y="624840"/>
                </a:cubicBezTo>
                <a:cubicBezTo>
                  <a:pt x="171971" y="634191"/>
                  <a:pt x="163620" y="646344"/>
                  <a:pt x="152400" y="655320"/>
                </a:cubicBezTo>
                <a:cubicBezTo>
                  <a:pt x="138097" y="666762"/>
                  <a:pt x="106680" y="685800"/>
                  <a:pt x="106680" y="685800"/>
                </a:cubicBezTo>
                <a:cubicBezTo>
                  <a:pt x="101600" y="695960"/>
                  <a:pt x="98712" y="707554"/>
                  <a:pt x="91440" y="716280"/>
                </a:cubicBezTo>
                <a:cubicBezTo>
                  <a:pt x="59992" y="754017"/>
                  <a:pt x="74628" y="706483"/>
                  <a:pt x="53340" y="754380"/>
                </a:cubicBezTo>
                <a:cubicBezTo>
                  <a:pt x="46816" y="769060"/>
                  <a:pt x="38100" y="800100"/>
                  <a:pt x="38100" y="800100"/>
                </a:cubicBezTo>
                <a:cubicBezTo>
                  <a:pt x="35560" y="833120"/>
                  <a:pt x="34349" y="866269"/>
                  <a:pt x="30480" y="899160"/>
                </a:cubicBezTo>
                <a:cubicBezTo>
                  <a:pt x="29256" y="909561"/>
                  <a:pt x="25132" y="919417"/>
                  <a:pt x="22860" y="929640"/>
                </a:cubicBezTo>
                <a:cubicBezTo>
                  <a:pt x="20050" y="942283"/>
                  <a:pt x="17209" y="954939"/>
                  <a:pt x="15240" y="967740"/>
                </a:cubicBezTo>
                <a:cubicBezTo>
                  <a:pt x="12126" y="987980"/>
                  <a:pt x="10987" y="1008500"/>
                  <a:pt x="7620" y="1028700"/>
                </a:cubicBezTo>
                <a:cubicBezTo>
                  <a:pt x="5898" y="1039030"/>
                  <a:pt x="0" y="1059180"/>
                  <a:pt x="0" y="1059180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线形标注 1 12"/>
          <p:cNvSpPr/>
          <p:nvPr/>
        </p:nvSpPr>
        <p:spPr>
          <a:xfrm>
            <a:off x="3828678" y="1113781"/>
            <a:ext cx="1440160" cy="605600"/>
          </a:xfrm>
          <a:prstGeom prst="borderCallout1">
            <a:avLst>
              <a:gd name="adj1" fmla="val 112720"/>
              <a:gd name="adj2" fmla="val 33503"/>
              <a:gd name="adj3" fmla="val 167603"/>
              <a:gd name="adj4" fmla="val 305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2-4</a:t>
            </a:r>
            <a:r>
              <a:rPr lang="zh-CN" altLang="en-US" b="1" dirty="0"/>
              <a:t>译码器</a:t>
            </a:r>
          </a:p>
        </p:txBody>
      </p:sp>
    </p:spTree>
    <p:extLst>
      <p:ext uri="{BB962C8B-B14F-4D97-AF65-F5344CB8AC3E}">
        <p14:creationId xmlns:p14="http://schemas.microsoft.com/office/powerpoint/2010/main" val="409095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242392"/>
            <a:ext cx="7869560" cy="954360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4</a:t>
            </a:r>
            <a:r>
              <a:rPr lang="zh-CN" altLang="en-US" sz="3600" dirty="0"/>
              <a:t>位七段显示扫描控制</a:t>
            </a:r>
            <a:r>
              <a:rPr lang="en-US" altLang="zh-CN" sz="3600" dirty="0"/>
              <a:t>-</a:t>
            </a:r>
            <a:r>
              <a:rPr lang="zh-CN" altLang="en-US" sz="3600" dirty="0"/>
              <a:t>段码选择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350822"/>
            <a:ext cx="6200775" cy="233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圆角矩形 5"/>
          <p:cNvSpPr/>
          <p:nvPr/>
        </p:nvSpPr>
        <p:spPr>
          <a:xfrm>
            <a:off x="4886908" y="1430621"/>
            <a:ext cx="1872208" cy="28892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b="1" dirty="0">
                <a:solidFill>
                  <a:schemeClr val="tx1"/>
                </a:solidFill>
              </a:rPr>
              <a:t>段码选择电路</a:t>
            </a:r>
          </a:p>
        </p:txBody>
      </p:sp>
      <p:sp>
        <p:nvSpPr>
          <p:cNvPr id="3" name="线形标注 1 2"/>
          <p:cNvSpPr/>
          <p:nvPr/>
        </p:nvSpPr>
        <p:spPr>
          <a:xfrm>
            <a:off x="273769" y="1268760"/>
            <a:ext cx="914400" cy="612648"/>
          </a:xfrm>
          <a:prstGeom prst="borderCallout1">
            <a:avLst>
              <a:gd name="adj1" fmla="val 13009"/>
              <a:gd name="adj2" fmla="val 108975"/>
              <a:gd name="adj3" fmla="val 43614"/>
              <a:gd name="adj4" fmla="val 1328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扫描控制信号</a:t>
            </a:r>
          </a:p>
        </p:txBody>
      </p:sp>
      <p:sp>
        <p:nvSpPr>
          <p:cNvPr id="10" name="线形标注 1 9"/>
          <p:cNvSpPr/>
          <p:nvPr/>
        </p:nvSpPr>
        <p:spPr>
          <a:xfrm>
            <a:off x="273769" y="2219497"/>
            <a:ext cx="914400" cy="1464949"/>
          </a:xfrm>
          <a:prstGeom prst="borderCallout1">
            <a:avLst>
              <a:gd name="adj1" fmla="val 13009"/>
              <a:gd name="adj2" fmla="val 108975"/>
              <a:gd name="adj3" fmla="val 29312"/>
              <a:gd name="adj4" fmla="val 1462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需要显示的</a:t>
            </a:r>
            <a:r>
              <a:rPr lang="en-US" altLang="zh-CN" b="1" dirty="0"/>
              <a:t>4</a:t>
            </a:r>
            <a:r>
              <a:rPr lang="zh-CN" altLang="en-US" b="1" dirty="0"/>
              <a:t>个</a:t>
            </a:r>
            <a:r>
              <a:rPr lang="en-US" altLang="zh-CN" b="1" dirty="0"/>
              <a:t>4</a:t>
            </a:r>
            <a:r>
              <a:rPr lang="zh-CN" altLang="en-US" b="1" dirty="0"/>
              <a:t>位二进制数</a:t>
            </a:r>
          </a:p>
        </p:txBody>
      </p:sp>
      <p:sp>
        <p:nvSpPr>
          <p:cNvPr id="11" name="线形标注 1 10"/>
          <p:cNvSpPr/>
          <p:nvPr/>
        </p:nvSpPr>
        <p:spPr>
          <a:xfrm>
            <a:off x="7740352" y="1785159"/>
            <a:ext cx="914400" cy="1464949"/>
          </a:xfrm>
          <a:prstGeom prst="borderCallout1">
            <a:avLst>
              <a:gd name="adj1" fmla="val 13009"/>
              <a:gd name="adj2" fmla="val -10256"/>
              <a:gd name="adj3" fmla="val 20910"/>
              <a:gd name="adj4" fmla="val -594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当前需要显示的</a:t>
            </a:r>
            <a:r>
              <a:rPr lang="en-US" altLang="zh-CN" b="1" dirty="0"/>
              <a:t>1</a:t>
            </a:r>
            <a:r>
              <a:rPr lang="zh-CN" altLang="en-US" b="1" dirty="0"/>
              <a:t>个</a:t>
            </a:r>
            <a:r>
              <a:rPr lang="en-US" altLang="zh-CN" b="1" dirty="0"/>
              <a:t>4</a:t>
            </a:r>
            <a:r>
              <a:rPr lang="zh-CN" altLang="en-US" b="1" dirty="0"/>
              <a:t>位二进制数</a:t>
            </a:r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890417"/>
            <a:ext cx="4104286" cy="2778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线形标注 1 13"/>
          <p:cNvSpPr/>
          <p:nvPr/>
        </p:nvSpPr>
        <p:spPr>
          <a:xfrm>
            <a:off x="5897935" y="3953551"/>
            <a:ext cx="1842417" cy="744868"/>
          </a:xfrm>
          <a:prstGeom prst="borderCallout1">
            <a:avLst>
              <a:gd name="adj1" fmla="val 13009"/>
              <a:gd name="adj2" fmla="val -10256"/>
              <a:gd name="adj3" fmla="val 246220"/>
              <a:gd name="adj4" fmla="val -461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当前显示的数据管的</a:t>
            </a:r>
            <a:r>
              <a:rPr lang="en-US" altLang="zh-CN" b="1" dirty="0"/>
              <a:t>7</a:t>
            </a:r>
            <a:r>
              <a:rPr lang="zh-CN" altLang="en-US" b="1" dirty="0"/>
              <a:t>段码</a:t>
            </a: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/>
          </p:nvPr>
        </p:nvGraphicFramePr>
        <p:xfrm>
          <a:off x="5500149" y="5279889"/>
          <a:ext cx="3498249" cy="12950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6" name="Visio" r:id="rId5" imgW="2525297" imgH="934510" progId="Visio.Drawing.11">
                  <p:embed/>
                </p:oleObj>
              </mc:Choice>
              <mc:Fallback>
                <p:oleObj name="Visio" r:id="rId5" imgW="2525297" imgH="934510" progId="Visio.Drawing.11">
                  <p:embed/>
                  <p:pic>
                    <p:nvPicPr>
                      <p:cNvPr id="9" name="对象 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500149" y="5279889"/>
                        <a:ext cx="3498249" cy="12950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5" name="直接连接符 14"/>
          <p:cNvCxnSpPr/>
          <p:nvPr/>
        </p:nvCxnSpPr>
        <p:spPr>
          <a:xfrm flipH="1">
            <a:off x="1547664" y="2517633"/>
            <a:ext cx="5472608" cy="3863695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2642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163" y="1528763"/>
            <a:ext cx="5781675" cy="380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242392"/>
            <a:ext cx="7869560" cy="954360"/>
          </a:xfrm>
        </p:spPr>
        <p:txBody>
          <a:bodyPr>
            <a:normAutofit fontScale="90000"/>
          </a:bodyPr>
          <a:lstStyle/>
          <a:p>
            <a:r>
              <a:rPr lang="en-US" altLang="zh-CN" sz="3600" dirty="0"/>
              <a:t>4</a:t>
            </a:r>
            <a:r>
              <a:rPr lang="zh-CN" altLang="en-US" sz="3600" dirty="0"/>
              <a:t>位七段显示扫描控制</a:t>
            </a:r>
            <a:r>
              <a:rPr lang="en-US" altLang="zh-CN" sz="3600" dirty="0"/>
              <a:t>-</a:t>
            </a:r>
            <a:r>
              <a:rPr lang="zh-CN" altLang="en-US" sz="3600" dirty="0"/>
              <a:t>小数点与消隐选择</a:t>
            </a:r>
          </a:p>
        </p:txBody>
      </p:sp>
      <p:sp>
        <p:nvSpPr>
          <p:cNvPr id="5" name="椭圆 4"/>
          <p:cNvSpPr/>
          <p:nvPr/>
        </p:nvSpPr>
        <p:spPr>
          <a:xfrm>
            <a:off x="3923928" y="1528763"/>
            <a:ext cx="1990725" cy="18970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b="1"/>
          </a:p>
        </p:txBody>
      </p:sp>
      <p:sp>
        <p:nvSpPr>
          <p:cNvPr id="12" name="线形标注 1 11"/>
          <p:cNvSpPr/>
          <p:nvPr/>
        </p:nvSpPr>
        <p:spPr>
          <a:xfrm>
            <a:off x="6372200" y="1126918"/>
            <a:ext cx="1368152" cy="732474"/>
          </a:xfrm>
          <a:prstGeom prst="borderCallout1">
            <a:avLst>
              <a:gd name="adj1" fmla="val 13009"/>
              <a:gd name="adj2" fmla="val -10256"/>
              <a:gd name="adj3" fmla="val 55720"/>
              <a:gd name="adj4" fmla="val -806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小数点控制</a:t>
            </a:r>
          </a:p>
        </p:txBody>
      </p:sp>
      <p:sp>
        <p:nvSpPr>
          <p:cNvPr id="13" name="线形标注 1 12"/>
          <p:cNvSpPr/>
          <p:nvPr/>
        </p:nvSpPr>
        <p:spPr>
          <a:xfrm>
            <a:off x="6094856" y="5335318"/>
            <a:ext cx="2066856" cy="732474"/>
          </a:xfrm>
          <a:prstGeom prst="borderCallout1">
            <a:avLst>
              <a:gd name="adj1" fmla="val 13009"/>
              <a:gd name="adj2" fmla="val -10256"/>
              <a:gd name="adj3" fmla="val -45111"/>
              <a:gd name="adj4" fmla="val -253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数码管位消隐控制</a:t>
            </a:r>
          </a:p>
        </p:txBody>
      </p:sp>
      <p:sp>
        <p:nvSpPr>
          <p:cNvPr id="14" name="椭圆 13"/>
          <p:cNvSpPr/>
          <p:nvPr/>
        </p:nvSpPr>
        <p:spPr>
          <a:xfrm>
            <a:off x="3923927" y="3284984"/>
            <a:ext cx="1990725" cy="18970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b="1"/>
          </a:p>
        </p:txBody>
      </p:sp>
      <p:sp>
        <p:nvSpPr>
          <p:cNvPr id="15" name="线形标注 1 14"/>
          <p:cNvSpPr/>
          <p:nvPr/>
        </p:nvSpPr>
        <p:spPr>
          <a:xfrm>
            <a:off x="7308304" y="2276872"/>
            <a:ext cx="1706816" cy="732474"/>
          </a:xfrm>
          <a:prstGeom prst="borderCallout1">
            <a:avLst>
              <a:gd name="adj1" fmla="val 13009"/>
              <a:gd name="adj2" fmla="val -10256"/>
              <a:gd name="adj3" fmla="val -23504"/>
              <a:gd name="adj4" fmla="val -218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接到</a:t>
            </a:r>
            <a:r>
              <a:rPr lang="en-US" altLang="zh-CN" b="1" dirty="0"/>
              <a:t>7</a:t>
            </a:r>
            <a:r>
              <a:rPr lang="zh-CN" altLang="en-US" b="1" dirty="0"/>
              <a:t>段码输入的小数点段</a:t>
            </a:r>
          </a:p>
        </p:txBody>
      </p:sp>
      <p:sp>
        <p:nvSpPr>
          <p:cNvPr id="16" name="线形标注 1 15"/>
          <p:cNvSpPr/>
          <p:nvPr/>
        </p:nvSpPr>
        <p:spPr>
          <a:xfrm>
            <a:off x="7286056" y="4233515"/>
            <a:ext cx="1706816" cy="732474"/>
          </a:xfrm>
          <a:prstGeom prst="borderCallout1">
            <a:avLst>
              <a:gd name="adj1" fmla="val 13009"/>
              <a:gd name="adj2" fmla="val -10256"/>
              <a:gd name="adj3" fmla="val -61916"/>
              <a:gd name="adj4" fmla="val -177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接到</a:t>
            </a:r>
            <a:r>
              <a:rPr lang="en-US" altLang="zh-CN" b="1" dirty="0"/>
              <a:t>MC14495</a:t>
            </a:r>
            <a:r>
              <a:rPr lang="zh-CN" altLang="en-US" b="1" dirty="0"/>
              <a:t>的</a:t>
            </a:r>
            <a:r>
              <a:rPr lang="en-US" altLang="zh-CN" b="1" dirty="0"/>
              <a:t>LE</a:t>
            </a:r>
            <a:r>
              <a:rPr lang="zh-CN" altLang="en-US" b="1" dirty="0"/>
              <a:t>端</a:t>
            </a:r>
          </a:p>
        </p:txBody>
      </p:sp>
      <p:sp>
        <p:nvSpPr>
          <p:cNvPr id="17" name="线形标注 1 16"/>
          <p:cNvSpPr/>
          <p:nvPr/>
        </p:nvSpPr>
        <p:spPr>
          <a:xfrm>
            <a:off x="395536" y="1550256"/>
            <a:ext cx="1189494" cy="870631"/>
          </a:xfrm>
          <a:prstGeom prst="borderCallout1">
            <a:avLst>
              <a:gd name="adj1" fmla="val 13009"/>
              <a:gd name="adj2" fmla="val 108975"/>
              <a:gd name="adj3" fmla="val 7895"/>
              <a:gd name="adj4" fmla="val 2687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扫描控制信号</a:t>
            </a:r>
            <a:r>
              <a:rPr lang="en-US" altLang="zh-CN" b="1" dirty="0"/>
              <a:t>Scan(1:0)</a:t>
            </a:r>
            <a:endParaRPr lang="zh-CN" altLang="en-US" b="1" dirty="0"/>
          </a:p>
        </p:txBody>
      </p:sp>
      <p:sp>
        <p:nvSpPr>
          <p:cNvPr id="19" name="线形标注 1 18"/>
          <p:cNvSpPr/>
          <p:nvPr/>
        </p:nvSpPr>
        <p:spPr>
          <a:xfrm>
            <a:off x="395536" y="2849668"/>
            <a:ext cx="1189494" cy="870631"/>
          </a:xfrm>
          <a:prstGeom prst="borderCallout1">
            <a:avLst>
              <a:gd name="adj1" fmla="val 13009"/>
              <a:gd name="adj2" fmla="val 108975"/>
              <a:gd name="adj3" fmla="val -54718"/>
              <a:gd name="adj4" fmla="val 1430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4</a:t>
            </a:r>
            <a:r>
              <a:rPr lang="zh-CN" altLang="en-US" b="1" dirty="0"/>
              <a:t>位数码管的小数点输入</a:t>
            </a:r>
          </a:p>
        </p:txBody>
      </p:sp>
      <p:sp>
        <p:nvSpPr>
          <p:cNvPr id="20" name="线形标注 1 19"/>
          <p:cNvSpPr/>
          <p:nvPr/>
        </p:nvSpPr>
        <p:spPr>
          <a:xfrm>
            <a:off x="251520" y="4458607"/>
            <a:ext cx="1189494" cy="870631"/>
          </a:xfrm>
          <a:prstGeom prst="borderCallout1">
            <a:avLst>
              <a:gd name="adj1" fmla="val 13009"/>
              <a:gd name="adj2" fmla="val 108975"/>
              <a:gd name="adj3" fmla="val -54718"/>
              <a:gd name="adj4" fmla="val 1430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4</a:t>
            </a:r>
            <a:r>
              <a:rPr lang="zh-CN" altLang="en-US" b="1" dirty="0"/>
              <a:t>位数码管的消隐控制输入</a:t>
            </a:r>
          </a:p>
        </p:txBody>
      </p:sp>
    </p:spTree>
    <p:extLst>
      <p:ext uri="{BB962C8B-B14F-4D97-AF65-F5344CB8AC3E}">
        <p14:creationId xmlns:p14="http://schemas.microsoft.com/office/powerpoint/2010/main" val="32605640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DisplaySync</a:t>
            </a:r>
            <a:r>
              <a:rPr lang="zh-CN" altLang="en-US" dirty="0"/>
              <a:t>模块设计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968552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/>
              <a:t>用原理图形式设计</a:t>
            </a:r>
          </a:p>
          <a:p>
            <a:pPr lvl="1"/>
            <a:r>
              <a:rPr lang="zh-CN" altLang="en-US" dirty="0"/>
              <a:t>模块名：</a:t>
            </a:r>
            <a:r>
              <a:rPr lang="en-US" altLang="zh-CN" dirty="0" err="1"/>
              <a:t>DisplaySync.sch</a:t>
            </a:r>
            <a:endParaRPr lang="en-US" altLang="zh-CN" dirty="0"/>
          </a:p>
          <a:p>
            <a:pPr lvl="1"/>
            <a:r>
              <a:rPr lang="zh-CN" altLang="en-US" dirty="0"/>
              <a:t>用原理图设计</a:t>
            </a:r>
          </a:p>
          <a:p>
            <a:pPr lvl="1"/>
            <a:r>
              <a:rPr lang="zh-CN" altLang="en-US" dirty="0"/>
              <a:t>制作逻辑符号并修改：</a:t>
            </a:r>
            <a:r>
              <a:rPr lang="en-US" altLang="zh-CN" dirty="0" err="1" smtClean="0"/>
              <a:t>DisplaySync.sym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输入：</a:t>
            </a:r>
            <a:endParaRPr lang="en-US" altLang="zh-CN" dirty="0"/>
          </a:p>
          <a:p>
            <a:pPr lvl="2"/>
            <a:r>
              <a:rPr lang="en-US" altLang="zh-CN" dirty="0" err="1"/>
              <a:t>Hexs</a:t>
            </a:r>
            <a:r>
              <a:rPr lang="en-US" altLang="zh-CN" dirty="0"/>
              <a:t>(15:0)</a:t>
            </a:r>
            <a:r>
              <a:rPr lang="zh-CN" altLang="en-US" dirty="0"/>
              <a:t>：需要显示的</a:t>
            </a:r>
            <a:r>
              <a:rPr lang="en-US" altLang="zh-CN" dirty="0"/>
              <a:t>4</a:t>
            </a:r>
            <a:r>
              <a:rPr lang="zh-CN" altLang="en-US" dirty="0"/>
              <a:t>个</a:t>
            </a:r>
            <a:r>
              <a:rPr lang="en-US" altLang="zh-CN" dirty="0"/>
              <a:t>4</a:t>
            </a:r>
            <a:r>
              <a:rPr lang="zh-CN" altLang="en-US" dirty="0"/>
              <a:t>位二进制数</a:t>
            </a:r>
            <a:endParaRPr lang="en-US" altLang="zh-CN" dirty="0"/>
          </a:p>
          <a:p>
            <a:pPr lvl="2"/>
            <a:r>
              <a:rPr lang="en-US" altLang="zh-CN" dirty="0"/>
              <a:t>point(3:0)</a:t>
            </a:r>
            <a:r>
              <a:rPr lang="zh-CN" altLang="en-US" dirty="0"/>
              <a:t>：每位数码管的小数点</a:t>
            </a:r>
            <a:endParaRPr lang="en-US" altLang="zh-CN" dirty="0"/>
          </a:p>
          <a:p>
            <a:pPr lvl="2"/>
            <a:r>
              <a:rPr lang="en-US" altLang="zh-CN" dirty="0"/>
              <a:t>LES(3:0)</a:t>
            </a:r>
            <a:r>
              <a:rPr lang="zh-CN" altLang="en-US" dirty="0"/>
              <a:t>：每位数码管是否需要消隐</a:t>
            </a:r>
            <a:endParaRPr lang="en-US" altLang="zh-CN" dirty="0"/>
          </a:p>
          <a:p>
            <a:pPr lvl="2"/>
            <a:r>
              <a:rPr lang="en-US" altLang="zh-CN" dirty="0"/>
              <a:t>Scan(1:0)</a:t>
            </a:r>
            <a:r>
              <a:rPr lang="zh-CN" altLang="en-US" dirty="0"/>
              <a:t>：扫描控制信号</a:t>
            </a:r>
            <a:endParaRPr lang="en-US" altLang="zh-CN" dirty="0"/>
          </a:p>
          <a:p>
            <a:pPr lvl="1"/>
            <a:r>
              <a:rPr lang="zh-CN" altLang="en-US" dirty="0" smtClean="0"/>
              <a:t>输出：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HEX(3:0</a:t>
            </a:r>
            <a:r>
              <a:rPr lang="en-US" altLang="zh-CN" dirty="0"/>
              <a:t>)</a:t>
            </a:r>
            <a:r>
              <a:rPr lang="zh-CN" altLang="en-US" dirty="0"/>
              <a:t>：当前要显示的</a:t>
            </a:r>
            <a:r>
              <a:rPr lang="en-US" altLang="zh-CN" dirty="0"/>
              <a:t>4</a:t>
            </a:r>
            <a:r>
              <a:rPr lang="zh-CN" altLang="en-US" dirty="0"/>
              <a:t>位二进制数</a:t>
            </a:r>
            <a:endParaRPr lang="en-US" altLang="zh-CN" dirty="0"/>
          </a:p>
          <a:p>
            <a:pPr lvl="2"/>
            <a:r>
              <a:rPr lang="en-US" altLang="zh-CN" dirty="0"/>
              <a:t>AN(3:0)</a:t>
            </a:r>
            <a:r>
              <a:rPr lang="zh-CN" altLang="en-US" dirty="0"/>
              <a:t>：</a:t>
            </a:r>
            <a:r>
              <a:rPr lang="en-US" altLang="zh-CN" dirty="0"/>
              <a:t>4</a:t>
            </a:r>
            <a:r>
              <a:rPr lang="zh-CN" altLang="en-US" dirty="0"/>
              <a:t>位数码管的位选择信号（低电平有效）</a:t>
            </a:r>
            <a:endParaRPr lang="en-US" altLang="zh-CN" dirty="0"/>
          </a:p>
          <a:p>
            <a:pPr lvl="2"/>
            <a:r>
              <a:rPr lang="en-US" altLang="zh-CN" dirty="0"/>
              <a:t>P</a:t>
            </a:r>
            <a:r>
              <a:rPr lang="zh-CN" altLang="en-US" dirty="0"/>
              <a:t>、</a:t>
            </a:r>
            <a:r>
              <a:rPr lang="en-US" altLang="zh-CN" dirty="0"/>
              <a:t>LE</a:t>
            </a:r>
            <a:r>
              <a:rPr lang="zh-CN" altLang="en-US" dirty="0"/>
              <a:t>：小数点和消隐控制</a:t>
            </a:r>
            <a:endParaRPr lang="en-US" altLang="zh-CN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764704"/>
            <a:ext cx="2434010" cy="1927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57098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ea typeface="黑体" panose="02010609060101010101" pitchFamily="49" charset="-122"/>
              </a:rPr>
              <a:t>也可使用</a:t>
            </a:r>
            <a:r>
              <a:rPr lang="en-US" altLang="zh-CN" dirty="0">
                <a:ea typeface="黑体" panose="02010609060101010101" pitchFamily="49" charset="-122"/>
              </a:rPr>
              <a:t>Case</a:t>
            </a:r>
            <a:r>
              <a:rPr lang="zh-CN" altLang="en-US" dirty="0">
                <a:ea typeface="黑体" panose="02010609060101010101" pitchFamily="49" charset="-122"/>
              </a:rPr>
              <a:t>语句实现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004048" y="1052736"/>
            <a:ext cx="37753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ea typeface="黑体" panose="02010609060101010101" pitchFamily="49" charset="-122"/>
              </a:rPr>
              <a:t>四位七段动态显示实现</a:t>
            </a:r>
            <a:endParaRPr lang="zh-CN" altLang="en-US" sz="2800" b="1" dirty="0"/>
          </a:p>
        </p:txBody>
      </p:sp>
      <p:sp>
        <p:nvSpPr>
          <p:cNvPr id="5" name="Rectangle 29"/>
          <p:cNvSpPr>
            <a:spLocks noChangeArrowheads="1"/>
          </p:cNvSpPr>
          <p:nvPr/>
        </p:nvSpPr>
        <p:spPr bwMode="auto">
          <a:xfrm>
            <a:off x="395536" y="1556792"/>
            <a:ext cx="7992888" cy="4170372"/>
          </a:xfrm>
          <a:prstGeom prst="rect">
            <a:avLst/>
          </a:prstGeom>
          <a:solidFill>
            <a:srgbClr val="E0E0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indent="2667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1800"/>
              </a:lnSpc>
              <a:spcBef>
                <a:spcPct val="0"/>
              </a:spcBef>
              <a:buNone/>
            </a:pPr>
            <a:r>
              <a:rPr lang="en-US" altLang="zh-CN" sz="1600" b="1" dirty="0">
                <a:solidFill>
                  <a:srgbClr val="FF0000"/>
                </a:solidFill>
                <a:latin typeface="Arial" panose="020B0604020202020204" pitchFamily="34" charset="0"/>
              </a:rPr>
              <a:t>module</a:t>
            </a:r>
            <a:r>
              <a:rPr lang="en-US" altLang="zh-CN" sz="1600" b="1" dirty="0">
                <a:latin typeface="Arial" panose="020B0604020202020204" pitchFamily="34" charset="0"/>
              </a:rPr>
              <a:t> </a:t>
            </a:r>
            <a:r>
              <a:rPr lang="en-US" altLang="zh-CN" sz="1600" dirty="0" err="1">
                <a:solidFill>
                  <a:srgbClr val="FF0000"/>
                </a:solidFill>
                <a:latin typeface="Arial" panose="020B0604020202020204" pitchFamily="34" charset="0"/>
              </a:rPr>
              <a:t>dispsync</a:t>
            </a:r>
            <a:r>
              <a:rPr lang="en-US" altLang="zh-CN" sz="1600" dirty="0">
                <a:latin typeface="Arial" panose="020B0604020202020204" pitchFamily="34" charset="0"/>
              </a:rPr>
              <a:t>(input   [15:0] </a:t>
            </a:r>
            <a:r>
              <a:rPr lang="en-US" altLang="zh-CN" sz="1600" dirty="0" err="1">
                <a:latin typeface="Arial" panose="020B0604020202020204" pitchFamily="34" charset="0"/>
              </a:rPr>
              <a:t>Hexs</a:t>
            </a:r>
            <a:r>
              <a:rPr lang="en-US" altLang="zh-CN" sz="1600" dirty="0">
                <a:latin typeface="Arial" panose="020B0604020202020204" pitchFamily="34" charset="0"/>
              </a:rPr>
              <a:t>,		</a:t>
            </a:r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端口变量说明与定义合并</a:t>
            </a:r>
            <a:endParaRPr lang="en-US" altLang="zh-CN" sz="16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ts val="1800"/>
              </a:lnSpc>
              <a:spcBef>
                <a:spcPct val="0"/>
              </a:spcBef>
              <a:buFontTx/>
              <a:buNone/>
            </a:pPr>
            <a:r>
              <a:rPr lang="en-US" altLang="zh-CN" sz="1600" dirty="0">
                <a:latin typeface="Arial" panose="020B0604020202020204" pitchFamily="34" charset="0"/>
              </a:rPr>
              <a:t>		 input   [1:0] Scan,</a:t>
            </a:r>
          </a:p>
          <a:p>
            <a:pPr eaLnBrk="1" hangingPunct="1">
              <a:lnSpc>
                <a:spcPts val="1800"/>
              </a:lnSpc>
              <a:spcBef>
                <a:spcPct val="0"/>
              </a:spcBef>
              <a:buFontTx/>
              <a:buNone/>
            </a:pPr>
            <a:r>
              <a:rPr lang="en-US" altLang="zh-CN" sz="1600" dirty="0">
                <a:latin typeface="Arial" panose="020B0604020202020204" pitchFamily="34" charset="0"/>
              </a:rPr>
              <a:t>		 input   [3:0] Point,</a:t>
            </a:r>
          </a:p>
          <a:p>
            <a:pPr eaLnBrk="1" hangingPunct="1">
              <a:lnSpc>
                <a:spcPts val="1800"/>
              </a:lnSpc>
              <a:spcBef>
                <a:spcPct val="0"/>
              </a:spcBef>
              <a:buFontTx/>
              <a:buNone/>
            </a:pPr>
            <a:r>
              <a:rPr lang="en-US" altLang="zh-CN" sz="1600" dirty="0">
                <a:latin typeface="Arial" panose="020B0604020202020204" pitchFamily="34" charset="0"/>
              </a:rPr>
              <a:t>		 input   [3:0] Les,</a:t>
            </a:r>
          </a:p>
          <a:p>
            <a:pPr eaLnBrk="1" hangingPunct="1">
              <a:lnSpc>
                <a:spcPts val="1800"/>
              </a:lnSpc>
              <a:spcBef>
                <a:spcPct val="0"/>
              </a:spcBef>
              <a:buFontTx/>
              <a:buNone/>
            </a:pPr>
            <a:r>
              <a:rPr lang="en-US" altLang="zh-CN" sz="1600" dirty="0">
                <a:latin typeface="Arial" panose="020B0604020202020204" pitchFamily="34" charset="0"/>
              </a:rPr>
              <a:t>		 output </a:t>
            </a:r>
            <a:r>
              <a:rPr lang="en-US" altLang="zh-CN" sz="1600" dirty="0" err="1">
                <a:latin typeface="Arial" panose="020B0604020202020204" pitchFamily="34" charset="0"/>
              </a:rPr>
              <a:t>reg</a:t>
            </a:r>
            <a:r>
              <a:rPr lang="en-US" altLang="zh-CN" sz="1600" dirty="0">
                <a:latin typeface="Arial" panose="020B0604020202020204" pitchFamily="34" charset="0"/>
              </a:rPr>
              <a:t>[3:0] Hex,</a:t>
            </a:r>
          </a:p>
          <a:p>
            <a:pPr eaLnBrk="1" hangingPunct="1">
              <a:lnSpc>
                <a:spcPts val="1800"/>
              </a:lnSpc>
              <a:spcBef>
                <a:spcPct val="0"/>
              </a:spcBef>
              <a:buFontTx/>
              <a:buNone/>
            </a:pPr>
            <a:r>
              <a:rPr lang="en-US" altLang="zh-CN" sz="1600" dirty="0">
                <a:latin typeface="Arial" panose="020B0604020202020204" pitchFamily="34" charset="0"/>
              </a:rPr>
              <a:t>		 output </a:t>
            </a:r>
            <a:r>
              <a:rPr lang="en-US" altLang="zh-CN" sz="1600" dirty="0" err="1">
                <a:latin typeface="Arial" panose="020B0604020202020204" pitchFamily="34" charset="0"/>
              </a:rPr>
              <a:t>reg</a:t>
            </a:r>
            <a:r>
              <a:rPr lang="en-US" altLang="zh-CN" sz="1600" dirty="0">
                <a:latin typeface="Arial" panose="020B0604020202020204" pitchFamily="34" charset="0"/>
              </a:rPr>
              <a:t> </a:t>
            </a:r>
            <a:r>
              <a:rPr lang="en-US" altLang="zh-CN" sz="1600" dirty="0" err="1">
                <a:latin typeface="Arial" panose="020B0604020202020204" pitchFamily="34" charset="0"/>
              </a:rPr>
              <a:t>p,LE</a:t>
            </a:r>
            <a:r>
              <a:rPr lang="en-US" altLang="zh-CN" sz="1600" dirty="0">
                <a:latin typeface="Arial" panose="020B0604020202020204" pitchFamily="34" charset="0"/>
              </a:rPr>
              <a:t>,</a:t>
            </a:r>
          </a:p>
          <a:p>
            <a:pPr eaLnBrk="1" hangingPunct="1">
              <a:lnSpc>
                <a:spcPts val="1800"/>
              </a:lnSpc>
              <a:spcBef>
                <a:spcPct val="0"/>
              </a:spcBef>
              <a:buFontTx/>
              <a:buNone/>
            </a:pPr>
            <a:r>
              <a:rPr lang="en-US" altLang="zh-CN" sz="1600" dirty="0">
                <a:latin typeface="Arial" panose="020B0604020202020204" pitchFamily="34" charset="0"/>
              </a:rPr>
              <a:t>		 output </a:t>
            </a:r>
            <a:r>
              <a:rPr lang="en-US" altLang="zh-CN" sz="1600" dirty="0" err="1">
                <a:latin typeface="Arial" panose="020B0604020202020204" pitchFamily="34" charset="0"/>
              </a:rPr>
              <a:t>reg</a:t>
            </a:r>
            <a:r>
              <a:rPr lang="en-US" altLang="zh-CN" sz="1600" dirty="0">
                <a:latin typeface="Arial" panose="020B0604020202020204" pitchFamily="34" charset="0"/>
              </a:rPr>
              <a:t>[3:0] AN);</a:t>
            </a:r>
          </a:p>
          <a:p>
            <a:pPr eaLnBrk="1" hangingPunct="1">
              <a:lnSpc>
                <a:spcPts val="1800"/>
              </a:lnSpc>
              <a:spcBef>
                <a:spcPct val="0"/>
              </a:spcBef>
              <a:buFontTx/>
              <a:buNone/>
            </a:pPr>
            <a:r>
              <a:rPr lang="en-US" altLang="zh-CN" sz="1600" b="1" dirty="0">
                <a:solidFill>
                  <a:srgbClr val="FF0000"/>
                </a:solidFill>
                <a:latin typeface="Arial" panose="020B0604020202020204" pitchFamily="34" charset="0"/>
              </a:rPr>
              <a:t>   always @* begin		      //</a:t>
            </a:r>
            <a:r>
              <a:rPr lang="zh-CN" altLang="en-US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信号变化触发 </a:t>
            </a:r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组合电路不用时钟触发</a:t>
            </a:r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sz="160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ts val="1800"/>
              </a:lnSpc>
              <a:spcBef>
                <a:spcPct val="0"/>
              </a:spcBef>
              <a:buFontTx/>
              <a:buNone/>
            </a:pPr>
            <a:r>
              <a:rPr lang="en-US" altLang="zh-CN" sz="1600" b="1" dirty="0">
                <a:latin typeface="Arial" panose="020B0604020202020204" pitchFamily="34" charset="0"/>
              </a:rPr>
              <a:t>	</a:t>
            </a:r>
            <a:r>
              <a:rPr lang="en-US" altLang="zh-CN" sz="1600" dirty="0">
                <a:latin typeface="Arial" panose="020B0604020202020204" pitchFamily="34" charset="0"/>
              </a:rPr>
              <a:t>case (Scan)</a:t>
            </a:r>
          </a:p>
          <a:p>
            <a:pPr eaLnBrk="1" hangingPunct="1">
              <a:lnSpc>
                <a:spcPts val="1800"/>
              </a:lnSpc>
              <a:spcBef>
                <a:spcPct val="0"/>
              </a:spcBef>
              <a:buFontTx/>
              <a:buNone/>
            </a:pPr>
            <a:r>
              <a:rPr lang="en-US" altLang="zh-CN" sz="1600" dirty="0">
                <a:latin typeface="Arial" panose="020B0604020202020204" pitchFamily="34" charset="0"/>
              </a:rPr>
              <a:t>	        2‘b00 : </a:t>
            </a:r>
            <a:r>
              <a:rPr lang="en-US" altLang="zh-CN" sz="1600" b="1" dirty="0">
                <a:solidFill>
                  <a:srgbClr val="0000CC"/>
                </a:solidFill>
                <a:latin typeface="Arial" panose="020B0604020202020204" pitchFamily="34" charset="0"/>
              </a:rPr>
              <a:t>begin</a:t>
            </a:r>
            <a:r>
              <a:rPr lang="en-US" altLang="zh-CN" sz="1600" dirty="0">
                <a:latin typeface="Arial" panose="020B0604020202020204" pitchFamily="34" charset="0"/>
              </a:rPr>
              <a:t> Hex &lt;= </a:t>
            </a:r>
            <a:r>
              <a:rPr lang="en-US" altLang="zh-CN" sz="1600" dirty="0" err="1">
                <a:latin typeface="Arial" panose="020B0604020202020204" pitchFamily="34" charset="0"/>
              </a:rPr>
              <a:t>Hexs</a:t>
            </a:r>
            <a:r>
              <a:rPr lang="en-US" altLang="zh-CN" sz="1600" dirty="0">
                <a:latin typeface="Arial" panose="020B0604020202020204" pitchFamily="34" charset="0"/>
              </a:rPr>
              <a:t>[3:0];     AN &lt;= 4’b 1110; …	//</a:t>
            </a:r>
            <a:r>
              <a:rPr lang="zh-CN" altLang="en-US" sz="1600" dirty="0">
                <a:latin typeface="Arial" panose="020B0604020202020204" pitchFamily="34" charset="0"/>
              </a:rPr>
              <a:t>同步输出</a:t>
            </a:r>
            <a:endParaRPr lang="en-US" altLang="zh-CN" sz="1600" dirty="0">
              <a:latin typeface="Arial" panose="020B0604020202020204" pitchFamily="34" charset="0"/>
            </a:endParaRPr>
          </a:p>
          <a:p>
            <a:pPr eaLnBrk="1" hangingPunct="1">
              <a:lnSpc>
                <a:spcPts val="1800"/>
              </a:lnSpc>
              <a:spcBef>
                <a:spcPct val="0"/>
              </a:spcBef>
              <a:buFontTx/>
              <a:buNone/>
            </a:pPr>
            <a:r>
              <a:rPr lang="en-US" altLang="zh-CN" sz="1600" dirty="0">
                <a:latin typeface="Arial" panose="020B0604020202020204" pitchFamily="34" charset="0"/>
              </a:rPr>
              <a:t>	        2'b01 : </a:t>
            </a:r>
            <a:r>
              <a:rPr lang="en-US" altLang="zh-CN" sz="1600" b="1" dirty="0">
                <a:solidFill>
                  <a:srgbClr val="0000CC"/>
                </a:solidFill>
                <a:latin typeface="Arial" panose="020B0604020202020204" pitchFamily="34" charset="0"/>
              </a:rPr>
              <a:t>begin </a:t>
            </a:r>
            <a:r>
              <a:rPr lang="en-US" altLang="zh-CN" sz="1600" dirty="0">
                <a:latin typeface="Arial" panose="020B0604020202020204" pitchFamily="34" charset="0"/>
              </a:rPr>
              <a:t>Hex &lt;= </a:t>
            </a:r>
            <a:r>
              <a:rPr lang="en-US" altLang="zh-CN" sz="1600" dirty="0" err="1">
                <a:latin typeface="Arial" panose="020B0604020202020204" pitchFamily="34" charset="0"/>
              </a:rPr>
              <a:t>Hexs</a:t>
            </a:r>
            <a:r>
              <a:rPr lang="en-US" altLang="zh-CN" sz="1600" dirty="0">
                <a:latin typeface="Arial" panose="020B0604020202020204" pitchFamily="34" charset="0"/>
              </a:rPr>
              <a:t>[7:4];     AN &lt;= 4’b 1101; …	//</a:t>
            </a:r>
            <a:r>
              <a:rPr lang="zh-CN" altLang="en-US" sz="1600" dirty="0">
                <a:latin typeface="Arial" panose="020B0604020202020204" pitchFamily="34" charset="0"/>
              </a:rPr>
              <a:t>同步输出</a:t>
            </a:r>
            <a:endParaRPr lang="en-US" altLang="zh-CN" sz="1600" dirty="0">
              <a:latin typeface="Arial" panose="020B0604020202020204" pitchFamily="34" charset="0"/>
            </a:endParaRPr>
          </a:p>
          <a:p>
            <a:pPr eaLnBrk="1" hangingPunct="1">
              <a:lnSpc>
                <a:spcPts val="1800"/>
              </a:lnSpc>
              <a:spcBef>
                <a:spcPct val="0"/>
              </a:spcBef>
              <a:buFontTx/>
              <a:buNone/>
            </a:pPr>
            <a:r>
              <a:rPr lang="en-US" altLang="zh-CN" sz="1600" dirty="0">
                <a:latin typeface="Arial" panose="020B0604020202020204" pitchFamily="34" charset="0"/>
              </a:rPr>
              <a:t>	        2'b10 : </a:t>
            </a:r>
            <a:r>
              <a:rPr lang="en-US" altLang="zh-CN" sz="1600" b="1" dirty="0">
                <a:solidFill>
                  <a:srgbClr val="0000CC"/>
                </a:solidFill>
                <a:latin typeface="Arial" panose="020B0604020202020204" pitchFamily="34" charset="0"/>
              </a:rPr>
              <a:t>begin</a:t>
            </a:r>
            <a:r>
              <a:rPr lang="en-US" altLang="zh-CN" sz="1600" dirty="0">
                <a:latin typeface="Arial" panose="020B0604020202020204" pitchFamily="34" charset="0"/>
              </a:rPr>
              <a:t> Hex &lt;= </a:t>
            </a:r>
            <a:r>
              <a:rPr lang="en-US" altLang="zh-CN" sz="1600" dirty="0" err="1">
                <a:latin typeface="Arial" panose="020B0604020202020204" pitchFamily="34" charset="0"/>
              </a:rPr>
              <a:t>Hexs</a:t>
            </a:r>
            <a:r>
              <a:rPr lang="en-US" altLang="zh-CN" sz="1600" dirty="0">
                <a:latin typeface="Arial" panose="020B0604020202020204" pitchFamily="34" charset="0"/>
              </a:rPr>
              <a:t>[11:8];   AN &lt;= 4’b 1011; …	//</a:t>
            </a:r>
            <a:r>
              <a:rPr lang="zh-CN" altLang="en-US" sz="1600" dirty="0">
                <a:latin typeface="Arial" panose="020B0604020202020204" pitchFamily="34" charset="0"/>
              </a:rPr>
              <a:t>同步输出</a:t>
            </a:r>
            <a:endParaRPr lang="en-US" altLang="zh-CN" sz="1600" dirty="0">
              <a:latin typeface="Arial" panose="020B0604020202020204" pitchFamily="34" charset="0"/>
            </a:endParaRPr>
          </a:p>
          <a:p>
            <a:pPr eaLnBrk="1" hangingPunct="1">
              <a:lnSpc>
                <a:spcPts val="1800"/>
              </a:lnSpc>
              <a:spcBef>
                <a:spcPct val="0"/>
              </a:spcBef>
              <a:buFontTx/>
              <a:buNone/>
            </a:pPr>
            <a:r>
              <a:rPr lang="en-US" altLang="zh-CN" sz="1600" dirty="0">
                <a:latin typeface="Arial" panose="020B0604020202020204" pitchFamily="34" charset="0"/>
              </a:rPr>
              <a:t>	        2'b11 : </a:t>
            </a:r>
            <a:r>
              <a:rPr lang="en-US" altLang="zh-CN" sz="1600" b="1" dirty="0">
                <a:solidFill>
                  <a:srgbClr val="0000CC"/>
                </a:solidFill>
                <a:latin typeface="Arial" panose="020B0604020202020204" pitchFamily="34" charset="0"/>
              </a:rPr>
              <a:t>begin</a:t>
            </a:r>
            <a:r>
              <a:rPr lang="en-US" altLang="zh-CN" sz="1600" dirty="0">
                <a:latin typeface="Arial" panose="020B0604020202020204" pitchFamily="34" charset="0"/>
              </a:rPr>
              <a:t> Hex &lt;= </a:t>
            </a:r>
            <a:r>
              <a:rPr lang="en-US" altLang="zh-CN" sz="1600" dirty="0" err="1">
                <a:latin typeface="Arial" panose="020B0604020202020204" pitchFamily="34" charset="0"/>
              </a:rPr>
              <a:t>Hexs</a:t>
            </a:r>
            <a:r>
              <a:rPr lang="en-US" altLang="zh-CN" sz="1600" dirty="0">
                <a:latin typeface="Arial" panose="020B0604020202020204" pitchFamily="34" charset="0"/>
              </a:rPr>
              <a:t>[15:12]; AN &lt;= 4’b 0111; …	//</a:t>
            </a:r>
            <a:r>
              <a:rPr lang="zh-CN" altLang="en-US" sz="1600" dirty="0">
                <a:latin typeface="Arial" panose="020B0604020202020204" pitchFamily="34" charset="0"/>
              </a:rPr>
              <a:t>同步输出</a:t>
            </a:r>
            <a:endParaRPr lang="en-US" altLang="zh-CN" sz="1600" dirty="0">
              <a:latin typeface="Arial" panose="020B0604020202020204" pitchFamily="34" charset="0"/>
            </a:endParaRPr>
          </a:p>
          <a:p>
            <a:pPr eaLnBrk="1" hangingPunct="1">
              <a:lnSpc>
                <a:spcPts val="1800"/>
              </a:lnSpc>
              <a:spcBef>
                <a:spcPct val="0"/>
              </a:spcBef>
              <a:buFontTx/>
              <a:buNone/>
            </a:pPr>
            <a:r>
              <a:rPr lang="en-US" altLang="zh-CN" sz="1600" dirty="0">
                <a:latin typeface="Arial" panose="020B0604020202020204" pitchFamily="34" charset="0"/>
              </a:rPr>
              <a:t>	</a:t>
            </a:r>
            <a:r>
              <a:rPr lang="en-US" altLang="zh-CN" sz="1600" dirty="0" err="1">
                <a:latin typeface="Arial" panose="020B0604020202020204" pitchFamily="34" charset="0"/>
              </a:rPr>
              <a:t>endcase</a:t>
            </a:r>
            <a:endParaRPr lang="en-US" altLang="zh-CN" sz="1600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1" dirty="0">
                <a:solidFill>
                  <a:srgbClr val="FF0000"/>
                </a:solidFill>
                <a:latin typeface="Arial" panose="020B0604020202020204" pitchFamily="34" charset="0"/>
              </a:rPr>
              <a:t>   end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160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1" dirty="0" err="1">
                <a:solidFill>
                  <a:srgbClr val="FF0000"/>
                </a:solidFill>
                <a:latin typeface="Arial" panose="020B0604020202020204" pitchFamily="34" charset="0"/>
              </a:rPr>
              <a:t>endmodule</a:t>
            </a:r>
            <a:endParaRPr lang="en-US" altLang="zh-CN" sz="1600" b="1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5344" y="4788012"/>
            <a:ext cx="4670866" cy="1878304"/>
          </a:xfrm>
          <a:prstGeom prst="rect">
            <a:avLst/>
          </a:prstGeom>
        </p:spPr>
      </p:pic>
      <p:sp>
        <p:nvSpPr>
          <p:cNvPr id="7" name="任意多边形 6"/>
          <p:cNvSpPr/>
          <p:nvPr/>
        </p:nvSpPr>
        <p:spPr>
          <a:xfrm>
            <a:off x="4211959" y="4770697"/>
            <a:ext cx="4176465" cy="1895619"/>
          </a:xfrm>
          <a:custGeom>
            <a:avLst/>
            <a:gdLst>
              <a:gd name="connsiteX0" fmla="*/ 457200 w 5732585"/>
              <a:gd name="connsiteY0" fmla="*/ 52754 h 2795954"/>
              <a:gd name="connsiteX1" fmla="*/ 457200 w 5732585"/>
              <a:gd name="connsiteY1" fmla="*/ 1160585 h 2795954"/>
              <a:gd name="connsiteX2" fmla="*/ 0 w 5732585"/>
              <a:gd name="connsiteY2" fmla="*/ 1160585 h 2795954"/>
              <a:gd name="connsiteX3" fmla="*/ 0 w 5732585"/>
              <a:gd name="connsiteY3" fmla="*/ 2795954 h 2795954"/>
              <a:gd name="connsiteX4" fmla="*/ 1160585 w 5732585"/>
              <a:gd name="connsiteY4" fmla="*/ 2795954 h 2795954"/>
              <a:gd name="connsiteX5" fmla="*/ 1160585 w 5732585"/>
              <a:gd name="connsiteY5" fmla="*/ 1301261 h 2795954"/>
              <a:gd name="connsiteX6" fmla="*/ 5732585 w 5732585"/>
              <a:gd name="connsiteY6" fmla="*/ 1301261 h 2795954"/>
              <a:gd name="connsiteX7" fmla="*/ 5732585 w 5732585"/>
              <a:gd name="connsiteY7" fmla="*/ 0 h 2795954"/>
              <a:gd name="connsiteX8" fmla="*/ 457200 w 5732585"/>
              <a:gd name="connsiteY8" fmla="*/ 52754 h 2795954"/>
              <a:gd name="connsiteX0" fmla="*/ 457200 w 5732585"/>
              <a:gd name="connsiteY0" fmla="*/ 52754 h 2795954"/>
              <a:gd name="connsiteX1" fmla="*/ 457200 w 5732585"/>
              <a:gd name="connsiteY1" fmla="*/ 1160585 h 2795954"/>
              <a:gd name="connsiteX2" fmla="*/ 0 w 5732585"/>
              <a:gd name="connsiteY2" fmla="*/ 1160585 h 2795954"/>
              <a:gd name="connsiteX3" fmla="*/ 0 w 5732585"/>
              <a:gd name="connsiteY3" fmla="*/ 2795954 h 2795954"/>
              <a:gd name="connsiteX4" fmla="*/ 1160585 w 5732585"/>
              <a:gd name="connsiteY4" fmla="*/ 2795954 h 2795954"/>
              <a:gd name="connsiteX5" fmla="*/ 919220 w 5732585"/>
              <a:gd name="connsiteY5" fmla="*/ 1301261 h 2795954"/>
              <a:gd name="connsiteX6" fmla="*/ 5732585 w 5732585"/>
              <a:gd name="connsiteY6" fmla="*/ 1301261 h 2795954"/>
              <a:gd name="connsiteX7" fmla="*/ 5732585 w 5732585"/>
              <a:gd name="connsiteY7" fmla="*/ 0 h 2795954"/>
              <a:gd name="connsiteX8" fmla="*/ 457200 w 5732585"/>
              <a:gd name="connsiteY8" fmla="*/ 52754 h 2795954"/>
              <a:gd name="connsiteX0" fmla="*/ 457200 w 5732585"/>
              <a:gd name="connsiteY0" fmla="*/ 52754 h 2795954"/>
              <a:gd name="connsiteX1" fmla="*/ 457200 w 5732585"/>
              <a:gd name="connsiteY1" fmla="*/ 1160585 h 2795954"/>
              <a:gd name="connsiteX2" fmla="*/ 0 w 5732585"/>
              <a:gd name="connsiteY2" fmla="*/ 1160585 h 2795954"/>
              <a:gd name="connsiteX3" fmla="*/ 0 w 5732585"/>
              <a:gd name="connsiteY3" fmla="*/ 2795954 h 2795954"/>
              <a:gd name="connsiteX4" fmla="*/ 967492 w 5732585"/>
              <a:gd name="connsiteY4" fmla="*/ 2795954 h 2795954"/>
              <a:gd name="connsiteX5" fmla="*/ 919220 w 5732585"/>
              <a:gd name="connsiteY5" fmla="*/ 1301261 h 2795954"/>
              <a:gd name="connsiteX6" fmla="*/ 5732585 w 5732585"/>
              <a:gd name="connsiteY6" fmla="*/ 1301261 h 2795954"/>
              <a:gd name="connsiteX7" fmla="*/ 5732585 w 5732585"/>
              <a:gd name="connsiteY7" fmla="*/ 0 h 2795954"/>
              <a:gd name="connsiteX8" fmla="*/ 457200 w 5732585"/>
              <a:gd name="connsiteY8" fmla="*/ 52754 h 2795954"/>
              <a:gd name="connsiteX0" fmla="*/ 457200 w 5732585"/>
              <a:gd name="connsiteY0" fmla="*/ 0 h 2821727"/>
              <a:gd name="connsiteX1" fmla="*/ 457200 w 5732585"/>
              <a:gd name="connsiteY1" fmla="*/ 1186358 h 2821727"/>
              <a:gd name="connsiteX2" fmla="*/ 0 w 5732585"/>
              <a:gd name="connsiteY2" fmla="*/ 1186358 h 2821727"/>
              <a:gd name="connsiteX3" fmla="*/ 0 w 5732585"/>
              <a:gd name="connsiteY3" fmla="*/ 2821727 h 2821727"/>
              <a:gd name="connsiteX4" fmla="*/ 967492 w 5732585"/>
              <a:gd name="connsiteY4" fmla="*/ 2821727 h 2821727"/>
              <a:gd name="connsiteX5" fmla="*/ 919220 w 5732585"/>
              <a:gd name="connsiteY5" fmla="*/ 1327034 h 2821727"/>
              <a:gd name="connsiteX6" fmla="*/ 5732585 w 5732585"/>
              <a:gd name="connsiteY6" fmla="*/ 1327034 h 2821727"/>
              <a:gd name="connsiteX7" fmla="*/ 5732585 w 5732585"/>
              <a:gd name="connsiteY7" fmla="*/ 25773 h 2821727"/>
              <a:gd name="connsiteX8" fmla="*/ 457200 w 5732585"/>
              <a:gd name="connsiteY8" fmla="*/ 0 h 2821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32585" h="2821727">
                <a:moveTo>
                  <a:pt x="457200" y="0"/>
                </a:moveTo>
                <a:lnTo>
                  <a:pt x="457200" y="1186358"/>
                </a:lnTo>
                <a:lnTo>
                  <a:pt x="0" y="1186358"/>
                </a:lnTo>
                <a:lnTo>
                  <a:pt x="0" y="2821727"/>
                </a:lnTo>
                <a:lnTo>
                  <a:pt x="967492" y="2821727"/>
                </a:lnTo>
                <a:lnTo>
                  <a:pt x="919220" y="1327034"/>
                </a:lnTo>
                <a:lnTo>
                  <a:pt x="5732585" y="1327034"/>
                </a:lnTo>
                <a:lnTo>
                  <a:pt x="5732585" y="25773"/>
                </a:lnTo>
                <a:lnTo>
                  <a:pt x="457200" y="0"/>
                </a:lnTo>
                <a:close/>
              </a:path>
            </a:pathLst>
          </a:cu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9615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  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实验目的</a:t>
            </a:r>
            <a:endParaRPr lang="en-US" altLang="zh-CN" dirty="0"/>
          </a:p>
          <a:p>
            <a:r>
              <a:rPr lang="zh-CN" altLang="en-US" dirty="0"/>
              <a:t>实验设备与材料</a:t>
            </a:r>
            <a:endParaRPr lang="en-US" altLang="zh-CN" dirty="0"/>
          </a:p>
          <a:p>
            <a:r>
              <a:rPr lang="zh-CN" altLang="en-US" dirty="0"/>
              <a:t>实验任务</a:t>
            </a:r>
            <a:endParaRPr lang="en-US" altLang="zh-CN" dirty="0"/>
          </a:p>
          <a:p>
            <a:r>
              <a:rPr lang="zh-CN" altLang="en-US" dirty="0"/>
              <a:t>实验原理</a:t>
            </a:r>
            <a:endParaRPr lang="en-US" altLang="zh-CN" dirty="0"/>
          </a:p>
          <a:p>
            <a:r>
              <a:rPr lang="zh-CN" altLang="en-US" dirty="0"/>
              <a:t>实验内容与步骤</a:t>
            </a:r>
          </a:p>
        </p:txBody>
      </p:sp>
    </p:spTree>
    <p:extLst>
      <p:ext uri="{BB962C8B-B14F-4D97-AF65-F5344CB8AC3E}">
        <p14:creationId xmlns:p14="http://schemas.microsoft.com/office/powerpoint/2010/main" val="32938193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" y="1443038"/>
            <a:ext cx="8323263" cy="397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DispNum</a:t>
            </a:r>
            <a:r>
              <a:rPr lang="zh-CN" altLang="en-US" dirty="0"/>
              <a:t>模块内部结构</a:t>
            </a:r>
          </a:p>
        </p:txBody>
      </p:sp>
      <p:sp>
        <p:nvSpPr>
          <p:cNvPr id="12" name="线形标注 1 11"/>
          <p:cNvSpPr/>
          <p:nvPr/>
        </p:nvSpPr>
        <p:spPr>
          <a:xfrm>
            <a:off x="2339752" y="5733256"/>
            <a:ext cx="1512168" cy="753688"/>
          </a:xfrm>
          <a:prstGeom prst="borderCallout1">
            <a:avLst>
              <a:gd name="adj1" fmla="val -24584"/>
              <a:gd name="adj2" fmla="val 64595"/>
              <a:gd name="adj3" fmla="val -76670"/>
              <a:gd name="adj4" fmla="val 455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动态扫描显示控制模块</a:t>
            </a:r>
          </a:p>
        </p:txBody>
      </p:sp>
    </p:spTree>
    <p:extLst>
      <p:ext uri="{BB962C8B-B14F-4D97-AF65-F5344CB8AC3E}">
        <p14:creationId xmlns:p14="http://schemas.microsoft.com/office/powerpoint/2010/main" val="6846007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辅助模块：时钟计数分频器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rmAutofit/>
          </a:bodyPr>
          <a:lstStyle/>
          <a:p>
            <a:r>
              <a:rPr lang="zh-CN" altLang="en-US" dirty="0"/>
              <a:t>设计</a:t>
            </a:r>
            <a:r>
              <a:rPr lang="en-US" altLang="zh-CN" dirty="0"/>
              <a:t>32</a:t>
            </a:r>
            <a:r>
              <a:rPr lang="zh-CN" altLang="en-US" dirty="0"/>
              <a:t>位时钟计数分频器</a:t>
            </a:r>
          </a:p>
          <a:p>
            <a:pPr lvl="1"/>
            <a:r>
              <a:rPr lang="zh-CN" altLang="en-US" dirty="0"/>
              <a:t>模块名：</a:t>
            </a:r>
            <a:r>
              <a:rPr lang="en-US" altLang="zh-CN" dirty="0" err="1"/>
              <a:t>clkdiv.v</a:t>
            </a:r>
            <a:endParaRPr lang="en-US" altLang="zh-CN" dirty="0"/>
          </a:p>
          <a:p>
            <a:pPr lvl="1"/>
            <a:r>
              <a:rPr lang="zh-CN" altLang="en-US" dirty="0"/>
              <a:t>用</a:t>
            </a:r>
            <a:r>
              <a:rPr lang="en-US" altLang="zh-CN" dirty="0"/>
              <a:t>Verilog HDL</a:t>
            </a:r>
            <a:r>
              <a:rPr lang="zh-CN" altLang="en-US" dirty="0"/>
              <a:t>设计</a:t>
            </a:r>
          </a:p>
          <a:p>
            <a:pPr lvl="1"/>
            <a:r>
              <a:rPr lang="zh-CN" altLang="en-US" dirty="0"/>
              <a:t>制作逻辑符号并修改：</a:t>
            </a:r>
            <a:r>
              <a:rPr lang="en-US" altLang="zh-CN" dirty="0" err="1"/>
              <a:t>clkdiv.sym</a:t>
            </a:r>
            <a:endParaRPr lang="en-US" altLang="zh-CN" dirty="0"/>
          </a:p>
          <a:p>
            <a:pPr lvl="1"/>
            <a:r>
              <a:rPr lang="zh-CN" altLang="en-US" dirty="0" smtClean="0"/>
              <a:t>输入：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clk</a:t>
            </a:r>
            <a:r>
              <a:rPr lang="zh-CN" altLang="en-US" dirty="0"/>
              <a:t>：实验板主时钟</a:t>
            </a:r>
            <a:endParaRPr lang="en-US" altLang="zh-CN" dirty="0"/>
          </a:p>
          <a:p>
            <a:pPr lvl="2"/>
            <a:r>
              <a:rPr lang="en-US" altLang="zh-CN" dirty="0" err="1"/>
              <a:t>rst</a:t>
            </a:r>
            <a:r>
              <a:rPr lang="zh-CN" altLang="en-US" dirty="0"/>
              <a:t>：复位信号</a:t>
            </a:r>
            <a:endParaRPr lang="en-US" altLang="zh-CN" dirty="0"/>
          </a:p>
          <a:p>
            <a:pPr lvl="1"/>
            <a:r>
              <a:rPr lang="zh-CN" altLang="en-US" dirty="0" smtClean="0"/>
              <a:t>输出：</a:t>
            </a:r>
            <a:r>
              <a:rPr lang="en-US" altLang="zh-CN" dirty="0" err="1" smtClean="0"/>
              <a:t>clkdiv</a:t>
            </a:r>
            <a:r>
              <a:rPr lang="en-US" altLang="zh-CN" dirty="0" smtClean="0"/>
              <a:t>(31:0</a:t>
            </a:r>
            <a:r>
              <a:rPr lang="en-US" altLang="zh-CN" dirty="0"/>
              <a:t>)</a:t>
            </a:r>
            <a:r>
              <a:rPr lang="zh-CN" altLang="en-US" dirty="0"/>
              <a:t>：分频时钟输出</a:t>
            </a:r>
            <a:endParaRPr lang="en-US" altLang="zh-CN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1340768"/>
            <a:ext cx="2542648" cy="1316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30846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辅助模块：</a:t>
            </a:r>
            <a:r>
              <a:rPr lang="zh-CN" altLang="en-US" dirty="0">
                <a:ea typeface="黑体" panose="02010609060101010101" pitchFamily="49" charset="-122"/>
              </a:rPr>
              <a:t>时钟计数分频器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32</a:t>
            </a:r>
            <a:r>
              <a:rPr lang="zh-CN" altLang="en-US" sz="2800" dirty="0"/>
              <a:t>位时钟计数分频器</a:t>
            </a:r>
          </a:p>
          <a:p>
            <a:pPr lvl="1"/>
            <a:r>
              <a:rPr lang="zh-CN" altLang="en-US" sz="2400" dirty="0"/>
              <a:t>可输出</a:t>
            </a:r>
            <a:r>
              <a:rPr lang="en-US" altLang="zh-CN" sz="2400" dirty="0"/>
              <a:t>2</a:t>
            </a:r>
            <a:r>
              <a:rPr lang="zh-CN" altLang="en-US" sz="2400" dirty="0"/>
              <a:t>～</a:t>
            </a:r>
            <a:r>
              <a:rPr lang="en-US" altLang="zh-CN" sz="2400" dirty="0"/>
              <a:t>2</a:t>
            </a:r>
            <a:r>
              <a:rPr lang="en-US" altLang="zh-CN" sz="2400" baseline="30000" dirty="0"/>
              <a:t>32</a:t>
            </a:r>
            <a:r>
              <a:rPr lang="zh-CN" altLang="en-US" sz="2400" dirty="0"/>
              <a:t>分频信号，可用于一般非同步类时钟信号</a:t>
            </a:r>
          </a:p>
          <a:p>
            <a:pPr lvl="1"/>
            <a:r>
              <a:rPr lang="zh-CN" altLang="en-US" sz="2400" dirty="0"/>
              <a:t>延时较高，要求不高的时钟也可以用</a:t>
            </a:r>
          </a:p>
          <a:p>
            <a:pPr lvl="1"/>
            <a:r>
              <a:rPr lang="zh-CN" altLang="en-US" sz="2400" dirty="0"/>
              <a:t>本实验中用</a:t>
            </a:r>
            <a:r>
              <a:rPr lang="en-US" altLang="zh-CN" sz="2400" dirty="0" err="1"/>
              <a:t>clkdiv</a:t>
            </a:r>
            <a:r>
              <a:rPr lang="en-US" altLang="zh-CN" sz="2400" dirty="0"/>
              <a:t>(18:17)</a:t>
            </a:r>
            <a:r>
              <a:rPr lang="zh-CN" altLang="en-US" sz="2400" dirty="0"/>
              <a:t>作为扫描控制信号，控制</a:t>
            </a:r>
            <a:r>
              <a:rPr lang="en-US" altLang="zh-CN" sz="2400" dirty="0"/>
              <a:t>4</a:t>
            </a:r>
            <a:r>
              <a:rPr lang="zh-CN" altLang="en-US" sz="2400" dirty="0"/>
              <a:t>位数码管的动态扫描，每一位显示切换时间为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>2</a:t>
            </a:r>
            <a:r>
              <a:rPr lang="en-US" altLang="zh-CN" sz="2400" baseline="30000" dirty="0"/>
              <a:t>17</a:t>
            </a:r>
            <a:r>
              <a:rPr lang="en-US" altLang="zh-CN" sz="2400" dirty="0"/>
              <a:t> / 100M = 1.3ms</a:t>
            </a:r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7864" y="3866601"/>
            <a:ext cx="5040560" cy="2703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5899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242392"/>
            <a:ext cx="8013576" cy="95436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设计</a:t>
            </a:r>
            <a:r>
              <a:rPr lang="en-US" altLang="zh-CN" dirty="0" err="1"/>
              <a:t>CreateNumber</a:t>
            </a:r>
            <a:r>
              <a:rPr lang="zh-CN" altLang="en-US" dirty="0"/>
              <a:t>按键数据输入模块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51309"/>
            <a:ext cx="8229600" cy="4525963"/>
          </a:xfrm>
        </p:spPr>
        <p:txBody>
          <a:bodyPr/>
          <a:lstStyle/>
          <a:p>
            <a:r>
              <a:rPr lang="zh-CN" altLang="en-US" dirty="0"/>
              <a:t>使用行为描述设计</a:t>
            </a:r>
            <a:endParaRPr lang="en-US" altLang="zh-CN" dirty="0"/>
          </a:p>
          <a:p>
            <a:pPr lvl="1"/>
            <a:r>
              <a:rPr lang="zh-CN" altLang="en-US" dirty="0"/>
              <a:t>四个按键，各按一下，</a:t>
            </a:r>
            <a:r>
              <a:rPr lang="en-US" altLang="zh-CN" dirty="0"/>
              <a:t>4</a:t>
            </a:r>
            <a:r>
              <a:rPr lang="zh-CN" altLang="en-US" dirty="0"/>
              <a:t>个</a:t>
            </a:r>
            <a:r>
              <a:rPr lang="en-US" altLang="zh-CN" dirty="0"/>
              <a:t>4</a:t>
            </a:r>
            <a:r>
              <a:rPr lang="zh-CN" altLang="en-US" dirty="0"/>
              <a:t>位</a:t>
            </a:r>
            <a:r>
              <a:rPr lang="en-US" altLang="zh-CN" dirty="0"/>
              <a:t>2</a:t>
            </a:r>
            <a:r>
              <a:rPr lang="zh-CN" altLang="en-US" dirty="0"/>
              <a:t>进制数分别加</a:t>
            </a:r>
            <a:r>
              <a:rPr lang="en-US" altLang="zh-CN" dirty="0"/>
              <a:t>1</a:t>
            </a:r>
            <a:endParaRPr lang="zh-CN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343" y="2492896"/>
            <a:ext cx="7011065" cy="4190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4128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记分板</a:t>
            </a:r>
            <a:r>
              <a:rPr lang="zh-CN" altLang="en-US" dirty="0" smtClean="0"/>
              <a:t>的操作方法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rmAutofit/>
          </a:bodyPr>
          <a:lstStyle/>
          <a:p>
            <a:r>
              <a:rPr lang="zh-CN" altLang="en-US" dirty="0"/>
              <a:t>用</a:t>
            </a:r>
            <a:r>
              <a:rPr lang="en-US" altLang="zh-CN" dirty="0"/>
              <a:t>BTNX4Y3</a:t>
            </a:r>
            <a:r>
              <a:rPr lang="zh-CN" altLang="en-US" dirty="0"/>
              <a:t>～</a:t>
            </a:r>
            <a:r>
              <a:rPr lang="en-US" altLang="zh-CN" dirty="0"/>
              <a:t>BTNX4Y0</a:t>
            </a:r>
            <a:r>
              <a:rPr lang="zh-CN" altLang="en-US" dirty="0"/>
              <a:t>这</a:t>
            </a:r>
            <a:r>
              <a:rPr lang="en-US" altLang="zh-CN" dirty="0"/>
              <a:t>4</a:t>
            </a:r>
            <a:r>
              <a:rPr lang="zh-CN" altLang="en-US" dirty="0"/>
              <a:t>个按钮，每个按钮按下一次，对应的数码管的值加</a:t>
            </a:r>
            <a:r>
              <a:rPr lang="en-US" altLang="zh-CN" dirty="0"/>
              <a:t>1</a:t>
            </a:r>
          </a:p>
          <a:p>
            <a:r>
              <a:rPr lang="zh-CN" altLang="en-US" dirty="0"/>
              <a:t>用</a:t>
            </a:r>
            <a:r>
              <a:rPr lang="en-US" altLang="zh-CN" dirty="0"/>
              <a:t>SW0</a:t>
            </a:r>
            <a:r>
              <a:rPr lang="zh-CN" altLang="en-US" dirty="0"/>
              <a:t>～</a:t>
            </a:r>
            <a:r>
              <a:rPr lang="en-US" altLang="zh-CN" dirty="0"/>
              <a:t>SW3</a:t>
            </a:r>
            <a:r>
              <a:rPr lang="zh-CN" altLang="en-US" dirty="0"/>
              <a:t>这</a:t>
            </a:r>
            <a:r>
              <a:rPr lang="en-US" altLang="zh-CN" dirty="0"/>
              <a:t>4</a:t>
            </a:r>
            <a:r>
              <a:rPr lang="zh-CN" altLang="en-US" dirty="0"/>
              <a:t>个开关控制每个数码管的小数点</a:t>
            </a:r>
            <a:endParaRPr lang="en-US" altLang="zh-CN" dirty="0"/>
          </a:p>
          <a:p>
            <a:r>
              <a:rPr lang="zh-CN" altLang="en-US" dirty="0"/>
              <a:t>用</a:t>
            </a:r>
            <a:r>
              <a:rPr lang="en-US" altLang="zh-CN" dirty="0"/>
              <a:t>SW4</a:t>
            </a:r>
            <a:r>
              <a:rPr lang="zh-CN" altLang="en-US" dirty="0"/>
              <a:t>～</a:t>
            </a:r>
            <a:r>
              <a:rPr lang="en-US" altLang="zh-CN" dirty="0"/>
              <a:t>SW7</a:t>
            </a:r>
            <a:r>
              <a:rPr lang="zh-CN" altLang="en-US" dirty="0"/>
              <a:t>这</a:t>
            </a:r>
            <a:r>
              <a:rPr lang="en-US" altLang="zh-CN" dirty="0"/>
              <a:t>4</a:t>
            </a:r>
            <a:r>
              <a:rPr lang="zh-CN" altLang="en-US" dirty="0"/>
              <a:t>个开关控制每个数码管的消隐</a:t>
            </a:r>
          </a:p>
        </p:txBody>
      </p:sp>
      <p:pic>
        <p:nvPicPr>
          <p:cNvPr id="4" name="图片 25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923928" y="4291704"/>
            <a:ext cx="2110154" cy="1686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圆角矩形 2"/>
          <p:cNvSpPr/>
          <p:nvPr/>
        </p:nvSpPr>
        <p:spPr>
          <a:xfrm>
            <a:off x="3923928" y="5574839"/>
            <a:ext cx="1656184" cy="31683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50575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记分板应用设计（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新建工程</a:t>
            </a:r>
            <a:endParaRPr lang="en-US" altLang="zh-CN" dirty="0"/>
          </a:p>
          <a:p>
            <a:pPr lvl="1"/>
            <a:r>
              <a:rPr lang="zh-CN" altLang="en-US" dirty="0"/>
              <a:t>工程名称用</a:t>
            </a:r>
            <a:r>
              <a:rPr lang="en-US" altLang="zh-CN" dirty="0" err="1"/>
              <a:t>ScoreBoard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en-US" altLang="zh-CN" dirty="0"/>
              <a:t>Top Level Source Type</a:t>
            </a:r>
            <a:r>
              <a:rPr lang="zh-CN" altLang="en-US" dirty="0"/>
              <a:t>用</a:t>
            </a:r>
            <a:r>
              <a:rPr lang="en-US" altLang="zh-CN" dirty="0"/>
              <a:t>HDL</a:t>
            </a:r>
          </a:p>
          <a:p>
            <a:endParaRPr lang="en-US" altLang="zh-CN" dirty="0"/>
          </a:p>
          <a:p>
            <a:r>
              <a:rPr lang="zh-CN" altLang="en-US" dirty="0"/>
              <a:t>设计动态扫描同步输出模块</a:t>
            </a:r>
          </a:p>
          <a:p>
            <a:endParaRPr lang="en-US" altLang="zh-CN" dirty="0"/>
          </a:p>
          <a:p>
            <a:r>
              <a:rPr lang="zh-CN" altLang="en-US" dirty="0"/>
              <a:t>通用计数分频模块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757987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顶层模块输入输出引脚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输出输出引脚功能</a:t>
            </a:r>
          </a:p>
          <a:p>
            <a:pPr lvl="1"/>
            <a:r>
              <a:rPr lang="zh-CN" altLang="en-US" sz="2400" dirty="0"/>
              <a:t>输入</a:t>
            </a:r>
          </a:p>
          <a:p>
            <a:pPr lvl="2"/>
            <a:r>
              <a:rPr lang="zh-CN" altLang="en-US" sz="2000" dirty="0"/>
              <a:t>时钟：</a:t>
            </a:r>
            <a:r>
              <a:rPr lang="en-US" altLang="zh-CN" sz="2000" dirty="0" err="1"/>
              <a:t>clk</a:t>
            </a:r>
            <a:endParaRPr lang="en-US" altLang="zh-CN" sz="2000" dirty="0"/>
          </a:p>
          <a:p>
            <a:pPr lvl="2"/>
            <a:r>
              <a:rPr lang="zh-CN" altLang="en-US" sz="2000" dirty="0"/>
              <a:t>使能控制：</a:t>
            </a:r>
            <a:r>
              <a:rPr lang="en-US" altLang="zh-CN" sz="2000" dirty="0" err="1"/>
              <a:t>sw</a:t>
            </a:r>
            <a:r>
              <a:rPr lang="en-US" altLang="zh-CN" sz="2000" dirty="0"/>
              <a:t>[7:4]</a:t>
            </a:r>
          </a:p>
          <a:p>
            <a:pPr lvl="2"/>
            <a:r>
              <a:rPr lang="zh-CN" altLang="en-US" sz="2000" dirty="0"/>
              <a:t>小数点输入：</a:t>
            </a:r>
            <a:r>
              <a:rPr lang="en-US" altLang="zh-CN" sz="2000" dirty="0" err="1"/>
              <a:t>sw</a:t>
            </a:r>
            <a:r>
              <a:rPr lang="en-US" altLang="zh-CN" sz="2000" dirty="0"/>
              <a:t>[3:0]</a:t>
            </a:r>
          </a:p>
          <a:p>
            <a:pPr lvl="2"/>
            <a:r>
              <a:rPr lang="zh-CN" altLang="en-US" sz="2000" dirty="0"/>
              <a:t>按键输入数字：</a:t>
            </a:r>
            <a:r>
              <a:rPr lang="en-US" altLang="zh-CN" sz="2000" dirty="0"/>
              <a:t>BTNX4Y0~BTNX4Y3</a:t>
            </a:r>
            <a:r>
              <a:rPr lang="zh-CN" altLang="en-US" sz="2000" dirty="0"/>
              <a:t>为</a:t>
            </a:r>
            <a:r>
              <a:rPr lang="en-US" altLang="zh-CN" sz="2000" dirty="0" err="1"/>
              <a:t>btn</a:t>
            </a:r>
            <a:r>
              <a:rPr lang="en-US" altLang="zh-CN" sz="2000" dirty="0"/>
              <a:t>[3:0]</a:t>
            </a:r>
          </a:p>
          <a:p>
            <a:pPr lvl="1"/>
            <a:r>
              <a:rPr lang="zh-CN" altLang="en-US" sz="2400" dirty="0"/>
              <a:t>输出</a:t>
            </a:r>
          </a:p>
          <a:p>
            <a:pPr lvl="2"/>
            <a:r>
              <a:rPr lang="zh-CN" altLang="en-US" sz="2000" dirty="0"/>
              <a:t>七段数码管段码输出线：</a:t>
            </a:r>
            <a:r>
              <a:rPr lang="en-US" altLang="zh-CN" sz="2000" dirty="0"/>
              <a:t>segment[7:0}</a:t>
            </a:r>
            <a:r>
              <a:rPr lang="zh-CN" altLang="en-US" sz="2000" dirty="0"/>
              <a:t>，包括</a:t>
            </a:r>
            <a:r>
              <a:rPr lang="en-US" altLang="zh-CN" sz="2000" dirty="0" err="1"/>
              <a:t>a~g</a:t>
            </a:r>
            <a:r>
              <a:rPr lang="zh-CN" altLang="en-US" sz="2000" dirty="0"/>
              <a:t>，</a:t>
            </a:r>
            <a:r>
              <a:rPr lang="en-US" altLang="zh-CN" sz="2000" dirty="0"/>
              <a:t>p</a:t>
            </a:r>
          </a:p>
          <a:p>
            <a:pPr lvl="2"/>
            <a:r>
              <a:rPr lang="zh-CN" altLang="en-US" sz="2000" dirty="0"/>
              <a:t>七段数码管位选择线：</a:t>
            </a:r>
            <a:r>
              <a:rPr lang="en-US" altLang="zh-CN" sz="2000" dirty="0"/>
              <a:t>an[3:0]</a:t>
            </a:r>
          </a:p>
          <a:p>
            <a:pPr lvl="2"/>
            <a:r>
              <a:rPr lang="zh-CN" altLang="en-US" sz="2000" dirty="0"/>
              <a:t>按键使能控制线：</a:t>
            </a:r>
            <a:r>
              <a:rPr lang="en-US" altLang="zh-CN" sz="2000" dirty="0" smtClean="0"/>
              <a:t>BTNX4</a:t>
            </a:r>
            <a:r>
              <a:rPr lang="zh-CN" altLang="en-US" sz="2000" dirty="0" smtClean="0"/>
              <a:t>，需要输出</a:t>
            </a:r>
            <a:r>
              <a:rPr lang="zh-CN" altLang="en-US" sz="2000" dirty="0" smtClean="0"/>
              <a:t>为</a:t>
            </a:r>
            <a:r>
              <a:rPr lang="en-US" altLang="zh-CN" sz="2000" dirty="0" smtClean="0"/>
              <a:t>0</a:t>
            </a:r>
            <a:endParaRPr lang="en-US" altLang="zh-CN" sz="2000" dirty="0"/>
          </a:p>
          <a:p>
            <a:r>
              <a:rPr lang="zh-CN" altLang="en-US" sz="2800" dirty="0"/>
              <a:t>根据设计修改</a:t>
            </a:r>
            <a:r>
              <a:rPr lang="en-US" altLang="zh-CN" sz="2800" dirty="0"/>
              <a:t>UCF</a:t>
            </a:r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6605213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设计顶层模块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新建源文件</a:t>
            </a:r>
            <a:r>
              <a:rPr lang="en-US" altLang="zh-CN" sz="2800" dirty="0"/>
              <a:t>top</a:t>
            </a:r>
            <a:r>
              <a:rPr lang="zh-CN" altLang="en-US" sz="2800" dirty="0"/>
              <a:t>，在右键菜单里设为“</a:t>
            </a:r>
            <a:r>
              <a:rPr lang="en-US" altLang="zh-CN" sz="2800" dirty="0"/>
              <a:t>Top Module</a:t>
            </a:r>
            <a:r>
              <a:rPr lang="zh-CN" altLang="en-US" sz="2800" dirty="0"/>
              <a:t>”</a:t>
            </a:r>
            <a:endParaRPr lang="en-US" altLang="zh-CN" sz="2800" dirty="0"/>
          </a:p>
        </p:txBody>
      </p:sp>
      <p:sp>
        <p:nvSpPr>
          <p:cNvPr id="4" name="矩形 3"/>
          <p:cNvSpPr/>
          <p:nvPr/>
        </p:nvSpPr>
        <p:spPr>
          <a:xfrm>
            <a:off x="611560" y="1772816"/>
            <a:ext cx="8208912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module top(input wire </a:t>
            </a:r>
            <a:r>
              <a:rPr lang="en-US" altLang="zh-CN" sz="2000" dirty="0" err="1"/>
              <a:t>clk</a:t>
            </a:r>
            <a:r>
              <a:rPr lang="en-US" altLang="zh-CN" sz="2000" dirty="0"/>
              <a:t>, </a:t>
            </a:r>
          </a:p>
          <a:p>
            <a:r>
              <a:rPr lang="en-US" altLang="zh-CN" sz="2000" dirty="0"/>
              <a:t>	input wire [7:0] SW,</a:t>
            </a:r>
          </a:p>
          <a:p>
            <a:r>
              <a:rPr lang="en-US" altLang="zh-CN" sz="2000" dirty="0"/>
              <a:t>	input wire [3:0] </a:t>
            </a:r>
            <a:r>
              <a:rPr lang="en-US" altLang="zh-CN" sz="2000" dirty="0" err="1"/>
              <a:t>btn</a:t>
            </a:r>
            <a:r>
              <a:rPr lang="en-US" altLang="zh-CN" sz="2000" dirty="0"/>
              <a:t>,</a:t>
            </a:r>
          </a:p>
          <a:p>
            <a:r>
              <a:rPr lang="en-US" altLang="zh-CN" sz="2000" dirty="0"/>
              <a:t>	output wire [3:0] AN,</a:t>
            </a:r>
          </a:p>
          <a:p>
            <a:r>
              <a:rPr lang="en-US" altLang="zh-CN" sz="2000" dirty="0"/>
              <a:t>	output wire [7:0] SEGMENT,</a:t>
            </a:r>
          </a:p>
          <a:p>
            <a:r>
              <a:rPr lang="en-US" altLang="zh-CN" sz="2000" dirty="0"/>
              <a:t>	output wire BTNX4</a:t>
            </a:r>
          </a:p>
          <a:p>
            <a:r>
              <a:rPr lang="en-US" altLang="zh-CN" sz="2000" dirty="0"/>
              <a:t>);</a:t>
            </a:r>
          </a:p>
          <a:p>
            <a:r>
              <a:rPr lang="en-US" altLang="zh-CN" sz="2000" dirty="0"/>
              <a:t>	wire [15:0] </a:t>
            </a:r>
            <a:r>
              <a:rPr lang="en-US" altLang="zh-CN" sz="2000" dirty="0" err="1"/>
              <a:t>num</a:t>
            </a:r>
            <a:r>
              <a:rPr lang="en-US" altLang="zh-CN" sz="2000" dirty="0"/>
              <a:t>;</a:t>
            </a:r>
          </a:p>
          <a:p>
            <a:endParaRPr lang="en-US" altLang="zh-CN" sz="2000" dirty="0"/>
          </a:p>
          <a:p>
            <a:r>
              <a:rPr lang="en-US" altLang="zh-CN" sz="2000" dirty="0"/>
              <a:t>	</a:t>
            </a:r>
            <a:r>
              <a:rPr lang="en-US" altLang="zh-CN" sz="2000" dirty="0" err="1"/>
              <a:t>CreateNumber</a:t>
            </a:r>
            <a:r>
              <a:rPr lang="en-US" altLang="zh-CN" sz="2000" dirty="0"/>
              <a:t> c0(</a:t>
            </a:r>
            <a:r>
              <a:rPr lang="en-US" altLang="zh-CN" sz="2000" dirty="0" err="1"/>
              <a:t>btn,num</a:t>
            </a:r>
            <a:r>
              <a:rPr lang="en-US" altLang="zh-CN" sz="2000" dirty="0"/>
              <a:t>);</a:t>
            </a:r>
          </a:p>
          <a:p>
            <a:r>
              <a:rPr lang="en-US" altLang="zh-CN" sz="2000" dirty="0"/>
              <a:t>	</a:t>
            </a:r>
          </a:p>
          <a:p>
            <a:r>
              <a:rPr lang="en-US" altLang="zh-CN" sz="2000" dirty="0"/>
              <a:t>	</a:t>
            </a:r>
            <a:r>
              <a:rPr lang="en-US" altLang="zh-CN" sz="2000" dirty="0" err="1"/>
              <a:t>DispNum</a:t>
            </a:r>
            <a:r>
              <a:rPr lang="en-US" altLang="zh-CN" sz="2000" dirty="0"/>
              <a:t> d0(</a:t>
            </a:r>
            <a:r>
              <a:rPr lang="en-US" altLang="zh-CN" sz="2000" dirty="0" err="1"/>
              <a:t>clk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num</a:t>
            </a:r>
            <a:r>
              <a:rPr lang="en-US" altLang="zh-CN" sz="2000" dirty="0"/>
              <a:t>, SW[7:4], SW[3:0], 1'b0, AN, SEGMENT);</a:t>
            </a:r>
          </a:p>
          <a:p>
            <a:endParaRPr lang="en-US" altLang="zh-CN" sz="2000" dirty="0"/>
          </a:p>
          <a:p>
            <a:r>
              <a:rPr lang="en-US" altLang="zh-CN" sz="2000" dirty="0"/>
              <a:t>	 assign BTNX4 = 1'b0;	//Enable button inputs</a:t>
            </a:r>
          </a:p>
          <a:p>
            <a:r>
              <a:rPr lang="en-US" altLang="zh-CN" sz="2000" dirty="0" err="1"/>
              <a:t>endmodule</a:t>
            </a:r>
            <a:endParaRPr lang="en-US" altLang="zh-CN" sz="2000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62497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记分板应用设计</a:t>
            </a:r>
            <a:r>
              <a:rPr lang="en-US" altLang="zh-CN" dirty="0"/>
              <a:t>-</a:t>
            </a:r>
            <a:r>
              <a:rPr lang="zh-CN" altLang="en-US" dirty="0"/>
              <a:t>顶层模块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顶层模块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2662" y="2348880"/>
            <a:ext cx="4638675" cy="330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46900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顶层模块内部结构</a:t>
            </a:r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86" y="1235152"/>
            <a:ext cx="9078218" cy="5434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线形标注 1 2"/>
          <p:cNvSpPr/>
          <p:nvPr/>
        </p:nvSpPr>
        <p:spPr>
          <a:xfrm>
            <a:off x="3419872" y="1235152"/>
            <a:ext cx="1512168" cy="753688"/>
          </a:xfrm>
          <a:prstGeom prst="borderCallout1">
            <a:avLst>
              <a:gd name="adj1" fmla="val 72475"/>
              <a:gd name="adj2" fmla="val 108133"/>
              <a:gd name="adj3" fmla="val 142169"/>
              <a:gd name="adj4" fmla="val 1194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需要显示的</a:t>
            </a:r>
            <a:r>
              <a:rPr lang="en-US" altLang="zh-CN" b="1" dirty="0"/>
              <a:t>16bits</a:t>
            </a:r>
            <a:r>
              <a:rPr lang="zh-CN" altLang="en-US" b="1" dirty="0"/>
              <a:t>数</a:t>
            </a:r>
          </a:p>
        </p:txBody>
      </p:sp>
      <p:sp>
        <p:nvSpPr>
          <p:cNvPr id="8" name="线形标注 1 7"/>
          <p:cNvSpPr/>
          <p:nvPr/>
        </p:nvSpPr>
        <p:spPr>
          <a:xfrm>
            <a:off x="2051720" y="2708920"/>
            <a:ext cx="1512168" cy="753688"/>
          </a:xfrm>
          <a:prstGeom prst="borderCallout1">
            <a:avLst>
              <a:gd name="adj1" fmla="val 72475"/>
              <a:gd name="adj2" fmla="val 108133"/>
              <a:gd name="adj3" fmla="val -5930"/>
              <a:gd name="adj4" fmla="val 1625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4</a:t>
            </a:r>
            <a:r>
              <a:rPr lang="zh-CN" altLang="en-US" b="1" dirty="0"/>
              <a:t>位数码管消隐控制输入</a:t>
            </a:r>
          </a:p>
        </p:txBody>
      </p:sp>
      <p:sp>
        <p:nvSpPr>
          <p:cNvPr id="9" name="线形标注 1 8"/>
          <p:cNvSpPr/>
          <p:nvPr/>
        </p:nvSpPr>
        <p:spPr>
          <a:xfrm>
            <a:off x="2034244" y="3575412"/>
            <a:ext cx="1512168" cy="753688"/>
          </a:xfrm>
          <a:prstGeom prst="borderCallout1">
            <a:avLst>
              <a:gd name="adj1" fmla="val 72475"/>
              <a:gd name="adj2" fmla="val 108133"/>
              <a:gd name="adj3" fmla="val -87590"/>
              <a:gd name="adj4" fmla="val 1660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4</a:t>
            </a:r>
            <a:r>
              <a:rPr lang="zh-CN" altLang="en-US" b="1" dirty="0"/>
              <a:t>位数码管小数点输入</a:t>
            </a:r>
          </a:p>
        </p:txBody>
      </p:sp>
      <p:sp>
        <p:nvSpPr>
          <p:cNvPr id="10" name="线形标注 1 9"/>
          <p:cNvSpPr/>
          <p:nvPr/>
        </p:nvSpPr>
        <p:spPr>
          <a:xfrm>
            <a:off x="7164288" y="1484784"/>
            <a:ext cx="1512168" cy="753688"/>
          </a:xfrm>
          <a:prstGeom prst="borderCallout1">
            <a:avLst>
              <a:gd name="adj1" fmla="val 70549"/>
              <a:gd name="adj2" fmla="val -1288"/>
              <a:gd name="adj3" fmla="val 117319"/>
              <a:gd name="adj4" fmla="val -82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4</a:t>
            </a:r>
            <a:r>
              <a:rPr lang="zh-CN" altLang="en-US" b="1" dirty="0"/>
              <a:t>位数码管位选择输出线</a:t>
            </a:r>
          </a:p>
        </p:txBody>
      </p:sp>
      <p:sp>
        <p:nvSpPr>
          <p:cNvPr id="11" name="线形标注 1 10"/>
          <p:cNvSpPr/>
          <p:nvPr/>
        </p:nvSpPr>
        <p:spPr>
          <a:xfrm>
            <a:off x="7134990" y="2564904"/>
            <a:ext cx="1512168" cy="753688"/>
          </a:xfrm>
          <a:prstGeom prst="borderCallout1">
            <a:avLst>
              <a:gd name="adj1" fmla="val 70549"/>
              <a:gd name="adj2" fmla="val -1288"/>
              <a:gd name="adj3" fmla="val 115393"/>
              <a:gd name="adj4" fmla="val -178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r>
              <a:rPr lang="zh-CN" altLang="en-US" b="1" dirty="0" smtClean="0"/>
              <a:t>位</a:t>
            </a:r>
            <a:r>
              <a:rPr lang="zh-CN" altLang="en-US" b="1" dirty="0"/>
              <a:t>数码管段码输出线</a:t>
            </a:r>
          </a:p>
        </p:txBody>
      </p:sp>
      <p:sp>
        <p:nvSpPr>
          <p:cNvPr id="12" name="线形标注 1 11"/>
          <p:cNvSpPr/>
          <p:nvPr/>
        </p:nvSpPr>
        <p:spPr>
          <a:xfrm>
            <a:off x="179512" y="1250049"/>
            <a:ext cx="1512168" cy="753688"/>
          </a:xfrm>
          <a:prstGeom prst="borderCallout1">
            <a:avLst>
              <a:gd name="adj1" fmla="val 72475"/>
              <a:gd name="adj2" fmla="val 108133"/>
              <a:gd name="adj3" fmla="val 115208"/>
              <a:gd name="adj4" fmla="val 1136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4</a:t>
            </a:r>
            <a:r>
              <a:rPr lang="zh-CN" altLang="en-US" b="1" dirty="0"/>
              <a:t>个按钮</a:t>
            </a:r>
          </a:p>
        </p:txBody>
      </p:sp>
    </p:spTree>
    <p:extLst>
      <p:ext uri="{BB962C8B-B14F-4D97-AF65-F5344CB8AC3E}">
        <p14:creationId xmlns:p14="http://schemas.microsoft.com/office/powerpoint/2010/main" val="1896607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实验目的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507288" cy="518457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800" dirty="0"/>
              <a:t>掌握数据选择器的工作原理和逻辑功能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800" dirty="0"/>
              <a:t>掌握数据选择器的使用方法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800" dirty="0"/>
              <a:t>掌握</a:t>
            </a:r>
            <a:r>
              <a:rPr lang="en-US" altLang="zh-CN" sz="2800" dirty="0"/>
              <a:t>4</a:t>
            </a:r>
            <a:r>
              <a:rPr lang="zh-CN" altLang="en-US" sz="2800" dirty="0"/>
              <a:t>位数码管扫描显示方法</a:t>
            </a:r>
            <a:endParaRPr lang="en-US" altLang="zh-CN" sz="2800" dirty="0"/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altLang="zh-CN" sz="2800" dirty="0"/>
              <a:t>4</a:t>
            </a:r>
            <a:r>
              <a:rPr lang="zh-CN" altLang="en-US" sz="2800" dirty="0"/>
              <a:t>位数码管显示应用</a:t>
            </a:r>
            <a:r>
              <a:rPr lang="en-US" altLang="zh-CN" sz="2800" dirty="0"/>
              <a:t>—</a:t>
            </a:r>
            <a:r>
              <a:rPr lang="zh-CN" altLang="en-US" sz="2800" dirty="0"/>
              <a:t>记分板设计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16796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按键部分的</a:t>
            </a:r>
            <a:r>
              <a:rPr lang="en-US" altLang="zh-CN" dirty="0" err="1"/>
              <a:t>ucf</a:t>
            </a:r>
            <a:r>
              <a:rPr lang="zh-CN" altLang="en-US" dirty="0"/>
              <a:t>语句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 fontScale="92500"/>
          </a:bodyPr>
          <a:lstStyle/>
          <a:p>
            <a:r>
              <a:rPr lang="en-US" altLang="zh-CN" sz="2800" dirty="0"/>
              <a:t>NET "</a:t>
            </a:r>
            <a:r>
              <a:rPr lang="en-US" altLang="zh-CN" sz="2800" dirty="0" err="1"/>
              <a:t>btn</a:t>
            </a:r>
            <a:r>
              <a:rPr lang="en-US" altLang="zh-CN" sz="2800" dirty="0"/>
              <a:t>[0]" LOC = W14 | IOSTANDARD = LVCMOS18;</a:t>
            </a:r>
          </a:p>
          <a:p>
            <a:r>
              <a:rPr lang="en-US" altLang="zh-CN" sz="2800" dirty="0"/>
              <a:t>NET "</a:t>
            </a:r>
            <a:r>
              <a:rPr lang="en-US" altLang="zh-CN" sz="2800" dirty="0" err="1"/>
              <a:t>btn</a:t>
            </a:r>
            <a:r>
              <a:rPr lang="en-US" altLang="zh-CN" sz="2800" dirty="0"/>
              <a:t>[0]" CLOCK_DEDICATED_ROUTE = FALSE;</a:t>
            </a:r>
          </a:p>
          <a:p>
            <a:r>
              <a:rPr lang="en-US" altLang="zh-CN" sz="2800" dirty="0"/>
              <a:t>NET "</a:t>
            </a:r>
            <a:r>
              <a:rPr lang="en-US" altLang="zh-CN" sz="2800" dirty="0" err="1"/>
              <a:t>btn</a:t>
            </a:r>
            <a:r>
              <a:rPr lang="en-US" altLang="zh-CN" sz="2800" dirty="0"/>
              <a:t>[1]" LOC = V14 | IOSTANDARD = LVCMOS18;</a:t>
            </a:r>
          </a:p>
          <a:p>
            <a:r>
              <a:rPr lang="en-US" altLang="zh-CN" sz="2800" dirty="0"/>
              <a:t>NET "</a:t>
            </a:r>
            <a:r>
              <a:rPr lang="en-US" altLang="zh-CN" sz="2800" dirty="0" err="1"/>
              <a:t>btn</a:t>
            </a:r>
            <a:r>
              <a:rPr lang="en-US" altLang="zh-CN" sz="2800" dirty="0"/>
              <a:t>[1]" CLOCK_DEDICATED_ROUTE = FALSE;</a:t>
            </a:r>
          </a:p>
          <a:p>
            <a:r>
              <a:rPr lang="en-US" altLang="zh-CN" sz="2800" dirty="0"/>
              <a:t>NET "</a:t>
            </a:r>
            <a:r>
              <a:rPr lang="en-US" altLang="zh-CN" sz="2800" dirty="0" err="1"/>
              <a:t>btn</a:t>
            </a:r>
            <a:r>
              <a:rPr lang="en-US" altLang="zh-CN" sz="2800" dirty="0"/>
              <a:t>[2]" LOC = V19 | IOSTANDARD = LVCMOS18;</a:t>
            </a:r>
          </a:p>
          <a:p>
            <a:r>
              <a:rPr lang="en-US" altLang="zh-CN" sz="2800" dirty="0"/>
              <a:t>NET "</a:t>
            </a:r>
            <a:r>
              <a:rPr lang="en-US" altLang="zh-CN" sz="2800" dirty="0" err="1"/>
              <a:t>btn</a:t>
            </a:r>
            <a:r>
              <a:rPr lang="en-US" altLang="zh-CN" sz="2800" dirty="0"/>
              <a:t>[2]" CLOCK_DEDICATED_ROUTE = FALSE;</a:t>
            </a:r>
          </a:p>
          <a:p>
            <a:r>
              <a:rPr lang="en-US" altLang="zh-CN" sz="2800" dirty="0"/>
              <a:t>NET "</a:t>
            </a:r>
            <a:r>
              <a:rPr lang="en-US" altLang="zh-CN" sz="2800" dirty="0" err="1"/>
              <a:t>btn</a:t>
            </a:r>
            <a:r>
              <a:rPr lang="en-US" altLang="zh-CN" sz="2800" dirty="0"/>
              <a:t>[3]" LOC = V18 | IOSTANDARD = LVCMOS18;</a:t>
            </a:r>
          </a:p>
          <a:p>
            <a:r>
              <a:rPr lang="en-US" altLang="zh-CN" sz="2800" dirty="0"/>
              <a:t>NET "</a:t>
            </a:r>
            <a:r>
              <a:rPr lang="en-US" altLang="zh-CN" sz="2800" dirty="0" err="1"/>
              <a:t>btn</a:t>
            </a:r>
            <a:r>
              <a:rPr lang="en-US" altLang="zh-CN" sz="2800" dirty="0"/>
              <a:t>[3]" CLOCK_DEDICATED_ROUTE = FALSE;</a:t>
            </a:r>
          </a:p>
          <a:p>
            <a:r>
              <a:rPr lang="en-US" altLang="zh-CN" sz="2800" dirty="0"/>
              <a:t>NET "BTNX4" LOC = W16 | IOSTANDARD = LVCMOS18;</a:t>
            </a:r>
          </a:p>
        </p:txBody>
      </p:sp>
    </p:spTree>
    <p:extLst>
      <p:ext uri="{BB962C8B-B14F-4D97-AF65-F5344CB8AC3E}">
        <p14:creationId xmlns:p14="http://schemas.microsoft.com/office/powerpoint/2010/main" val="27293131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WordArt 3"/>
          <p:cNvSpPr>
            <a:spLocks noChangeArrowheads="1" noChangeShapeType="1" noTextEdit="1"/>
          </p:cNvSpPr>
          <p:nvPr/>
        </p:nvSpPr>
        <p:spPr bwMode="gray">
          <a:xfrm>
            <a:off x="2051720" y="3212976"/>
            <a:ext cx="4724400" cy="609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CN" sz="5400" b="1" kern="10" dirty="0">
                <a:ln w="28575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tx2"/>
                    </a:gs>
                    <a:gs pos="100000">
                      <a:schemeClr val="accent1"/>
                    </a:gs>
                  </a:gsLst>
                  <a:lin ang="0" scaled="1"/>
                </a:gradFill>
                <a:effectLst>
                  <a:outerShdw dist="89803" dir="2700000" algn="ctr" rotWithShape="0">
                    <a:srgbClr val="000000">
                      <a:alpha val="50000"/>
                    </a:srgbClr>
                  </a:outerShdw>
                </a:effectLst>
                <a:latin typeface="Verdana"/>
                <a:ea typeface="Verdana"/>
                <a:cs typeface="Verdana"/>
              </a:rPr>
              <a:t>Thank You !</a:t>
            </a:r>
            <a:endParaRPr lang="zh-CN" altLang="en-US" sz="5400" b="1" kern="10" dirty="0">
              <a:ln w="28575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tx2"/>
                  </a:gs>
                  <a:gs pos="100000">
                    <a:schemeClr val="accent1"/>
                  </a:gs>
                </a:gsLst>
                <a:lin ang="0" scaled="1"/>
              </a:gradFill>
              <a:effectLst>
                <a:outerShdw dist="89803" dir="2700000" algn="ctr" rotWithShape="0">
                  <a:srgbClr val="000000">
                    <a:alpha val="50000"/>
                  </a:srgbClr>
                </a:outerShdw>
              </a:effectLst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269391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实验设备与材料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实验设备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装有</a:t>
            </a:r>
            <a:r>
              <a:rPr lang="en-US" altLang="zh-CN" dirty="0"/>
              <a:t>Xilinx ISE 14.7</a:t>
            </a:r>
            <a:r>
              <a:rPr lang="zh-CN" altLang="en-US" dirty="0"/>
              <a:t>的计算机</a:t>
            </a:r>
            <a:r>
              <a:rPr lang="en-US" altLang="zh-CN" dirty="0"/>
              <a:t>	1</a:t>
            </a:r>
            <a:r>
              <a:rPr lang="zh-CN" altLang="en-US" dirty="0"/>
              <a:t>台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SWORD</a:t>
            </a:r>
            <a:r>
              <a:rPr lang="zh-CN" altLang="en-US" dirty="0"/>
              <a:t>开发板</a:t>
            </a:r>
            <a:r>
              <a:rPr lang="en-US" altLang="zh-CN" dirty="0"/>
              <a:t>					1</a:t>
            </a:r>
            <a:r>
              <a:rPr lang="zh-CN" altLang="en-US" dirty="0"/>
              <a:t>套</a:t>
            </a:r>
          </a:p>
          <a:p>
            <a:r>
              <a:rPr lang="zh-CN" altLang="en-US" dirty="0"/>
              <a:t>实验材料</a:t>
            </a:r>
          </a:p>
          <a:p>
            <a:pPr lvl="1"/>
            <a:r>
              <a:rPr lang="zh-CN" altLang="en-US" dirty="0"/>
              <a:t>无</a:t>
            </a:r>
          </a:p>
        </p:txBody>
      </p:sp>
    </p:spTree>
    <p:extLst>
      <p:ext uri="{BB962C8B-B14F-4D97-AF65-F5344CB8AC3E}">
        <p14:creationId xmlns:p14="http://schemas.microsoft.com/office/powerpoint/2010/main" val="2731573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实验任务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/>
              <a:t>任务</a:t>
            </a:r>
            <a:r>
              <a:rPr lang="en-US" altLang="zh-CN" sz="2800" dirty="0"/>
              <a:t>1</a:t>
            </a:r>
            <a:r>
              <a:rPr lang="zh-CN" altLang="en-US" sz="2800" dirty="0"/>
              <a:t>：数据选择器设计</a:t>
            </a:r>
          </a:p>
          <a:p>
            <a:pPr>
              <a:lnSpc>
                <a:spcPct val="150000"/>
              </a:lnSpc>
            </a:pPr>
            <a:endParaRPr lang="zh-CN" altLang="en-US" sz="2800" dirty="0"/>
          </a:p>
          <a:p>
            <a:pPr>
              <a:lnSpc>
                <a:spcPct val="150000"/>
              </a:lnSpc>
            </a:pPr>
            <a:r>
              <a:rPr lang="zh-CN" altLang="en-US" sz="2800" dirty="0"/>
              <a:t>任务</a:t>
            </a:r>
            <a:r>
              <a:rPr lang="en-US" altLang="zh-CN" sz="2800" dirty="0"/>
              <a:t>2</a:t>
            </a:r>
            <a:r>
              <a:rPr lang="zh-CN" altLang="en-US" sz="2800" dirty="0"/>
              <a:t>：记分板设计</a:t>
            </a:r>
          </a:p>
          <a:p>
            <a:pPr>
              <a:lnSpc>
                <a:spcPct val="150000"/>
              </a:lnSpc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88722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实验任务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52596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4400" dirty="0"/>
              <a:t>实验任务</a:t>
            </a:r>
            <a:r>
              <a:rPr lang="en-US" altLang="zh-CN" sz="4400" dirty="0"/>
              <a:t>1</a:t>
            </a:r>
            <a:r>
              <a:rPr lang="zh-CN" altLang="en-US" sz="4400" dirty="0"/>
              <a:t>：数据选择器设计</a:t>
            </a:r>
          </a:p>
        </p:txBody>
      </p:sp>
    </p:spTree>
    <p:extLst>
      <p:ext uri="{BB962C8B-B14F-4D97-AF65-F5344CB8AC3E}">
        <p14:creationId xmlns:p14="http://schemas.microsoft.com/office/powerpoint/2010/main" val="4019039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数据选择器设计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新建工程</a:t>
            </a:r>
            <a:endParaRPr lang="en-US" altLang="zh-CN" dirty="0"/>
          </a:p>
          <a:p>
            <a:pPr lvl="1"/>
            <a:r>
              <a:rPr lang="zh-CN" altLang="en-US" dirty="0"/>
              <a:t>工程名称用</a:t>
            </a:r>
            <a:r>
              <a:rPr lang="en-US" altLang="zh-CN" dirty="0"/>
              <a:t>Mux4to1b4_sch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新建源文件</a:t>
            </a:r>
            <a:endParaRPr lang="en-US" altLang="zh-CN" dirty="0"/>
          </a:p>
          <a:p>
            <a:pPr lvl="1"/>
            <a:r>
              <a:rPr lang="zh-CN" altLang="en-US" dirty="0"/>
              <a:t>类型是</a:t>
            </a:r>
            <a:r>
              <a:rPr lang="en-US" altLang="zh-CN" dirty="0"/>
              <a:t>Schematic</a:t>
            </a:r>
          </a:p>
          <a:p>
            <a:pPr lvl="1"/>
            <a:r>
              <a:rPr lang="zh-CN" altLang="en-US" dirty="0"/>
              <a:t>文件名称用</a:t>
            </a:r>
            <a:r>
              <a:rPr lang="en-US" altLang="zh-CN" dirty="0"/>
              <a:t>Mux4to14b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原理图方式设计</a:t>
            </a:r>
            <a:r>
              <a:rPr lang="en-US" altLang="zh-CN" dirty="0"/>
              <a:t>4</a:t>
            </a:r>
            <a:r>
              <a:rPr lang="zh-CN" altLang="en-US" dirty="0"/>
              <a:t>位</a:t>
            </a:r>
            <a:r>
              <a:rPr lang="en-US" altLang="zh-CN" dirty="0"/>
              <a:t>4</a:t>
            </a:r>
            <a:r>
              <a:rPr lang="zh-CN" altLang="en-US" dirty="0"/>
              <a:t>选</a:t>
            </a:r>
            <a:r>
              <a:rPr lang="en-US" altLang="zh-CN" dirty="0"/>
              <a:t>1</a:t>
            </a:r>
            <a:r>
              <a:rPr lang="zh-CN" altLang="en-US" dirty="0"/>
              <a:t>数据选择器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82613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实验原理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79301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4</a:t>
            </a:r>
            <a:r>
              <a:rPr lang="zh-CN" altLang="en-US" sz="2800" dirty="0"/>
              <a:t>选一多路选择器：</a:t>
            </a:r>
            <a:r>
              <a:rPr lang="en-US" altLang="zh-CN" sz="2800" dirty="0"/>
              <a:t>MUX4to1</a:t>
            </a:r>
          </a:p>
          <a:p>
            <a:pPr lvl="1">
              <a:defRPr/>
            </a:pPr>
            <a:r>
              <a:rPr lang="zh-CN" altLang="en-US" sz="2400" dirty="0"/>
              <a:t>根据事件简化真值表</a:t>
            </a:r>
            <a:endParaRPr lang="en-US" altLang="zh-CN" sz="2400" dirty="0"/>
          </a:p>
          <a:p>
            <a:pPr lvl="1">
              <a:defRPr/>
            </a:pPr>
            <a:r>
              <a:rPr lang="zh-CN" altLang="en-US" sz="2400" dirty="0"/>
              <a:t>输出是控制信号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zh-CN" altLang="en-US" sz="2400" dirty="0"/>
              <a:t>全部最小项与或结构</a:t>
            </a:r>
            <a:endParaRPr lang="en-US" altLang="zh-CN" sz="2400" dirty="0"/>
          </a:p>
          <a:p>
            <a:pPr lvl="1"/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975497"/>
            <a:ext cx="5962650" cy="290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5148146"/>
              </p:ext>
            </p:extLst>
          </p:nvPr>
        </p:nvGraphicFramePr>
        <p:xfrm>
          <a:off x="4333255" y="1844824"/>
          <a:ext cx="3767137" cy="221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5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63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39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23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707"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信息输入</a:t>
                      </a:r>
                    </a:p>
                  </a:txBody>
                  <a:tcPr marL="91458" marR="91458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solidFill>
                            <a:schemeClr val="tx1"/>
                          </a:solidFill>
                        </a:rPr>
                        <a:t>控制端</a:t>
                      </a:r>
                    </a:p>
                  </a:txBody>
                  <a:tcPr marL="91458" marR="91458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solidFill>
                            <a:schemeClr val="tx1"/>
                          </a:solidFill>
                        </a:rPr>
                        <a:t>选择输出</a:t>
                      </a:r>
                    </a:p>
                  </a:txBody>
                  <a:tcPr marL="91458" marR="91458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07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I0 I1 I2 I3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8" marR="91458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S1   S0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8" marR="91458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    o      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</a:rPr>
                        <a:t>输出项</a:t>
                      </a:r>
                    </a:p>
                  </a:txBody>
                  <a:tcPr marL="91458" marR="91458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7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I0 I1 I2 I3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8" marR="91458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 0      0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8" marR="91458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   I0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8" marR="91458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 S1S0  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I0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8" marR="91458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7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I0 I1 I2 I3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8" marR="91458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 0      1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8" marR="91458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   I1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8" marR="91458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 S1S0  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I1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58" marR="91458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7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I0 I1 I2 I3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8" marR="91458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 1      0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8" marR="91458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   I2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8" marR="91458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 S1S0  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I2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58" marR="91458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7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I0 I1 I2 I3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8" marR="91458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 1       1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8" marR="91458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   I3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8" marR="91458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 S1S0  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I3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58" marR="91458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圆角矩形 5"/>
          <p:cNvSpPr/>
          <p:nvPr/>
        </p:nvSpPr>
        <p:spPr>
          <a:xfrm>
            <a:off x="7087567" y="2614761"/>
            <a:ext cx="504825" cy="136842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" name="线形标注 2 6"/>
          <p:cNvSpPr/>
          <p:nvPr/>
        </p:nvSpPr>
        <p:spPr>
          <a:xfrm>
            <a:off x="7656438" y="4999434"/>
            <a:ext cx="1368425" cy="431800"/>
          </a:xfrm>
          <a:prstGeom prst="borderCallout2">
            <a:avLst>
              <a:gd name="adj1" fmla="val -16544"/>
              <a:gd name="adj2" fmla="val 16168"/>
              <a:gd name="adj3" fmla="val -136544"/>
              <a:gd name="adj4" fmla="val -2189"/>
              <a:gd name="adj5" fmla="val -229835"/>
              <a:gd name="adj6" fmla="val -16066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变量译码器</a:t>
            </a:r>
          </a:p>
        </p:txBody>
      </p:sp>
      <p:cxnSp>
        <p:nvCxnSpPr>
          <p:cNvPr id="8" name="直接箭头连接符 7"/>
          <p:cNvCxnSpPr/>
          <p:nvPr/>
        </p:nvCxnSpPr>
        <p:spPr>
          <a:xfrm flipH="1">
            <a:off x="3805164" y="3907234"/>
            <a:ext cx="3282403" cy="3667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H="1">
            <a:off x="7148189" y="2636912"/>
            <a:ext cx="1917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H="1">
            <a:off x="7400602" y="2645708"/>
            <a:ext cx="1917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>
            <a:off x="7145653" y="2996952"/>
            <a:ext cx="1917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>
            <a:off x="7400602" y="3356992"/>
            <a:ext cx="1917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1644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多路选择器位扩展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525963"/>
          </a:xfrm>
        </p:spPr>
        <p:txBody>
          <a:bodyPr/>
          <a:lstStyle/>
          <a:p>
            <a:r>
              <a:rPr lang="zh-CN" altLang="en-US" dirty="0"/>
              <a:t>控制结构不变，每路输入向量化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2636838"/>
            <a:ext cx="5962650" cy="316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线形标注 2 4"/>
          <p:cNvSpPr/>
          <p:nvPr/>
        </p:nvSpPr>
        <p:spPr>
          <a:xfrm>
            <a:off x="7263180" y="2170856"/>
            <a:ext cx="1701308" cy="431800"/>
          </a:xfrm>
          <a:prstGeom prst="borderCallout2">
            <a:avLst>
              <a:gd name="adj1" fmla="val 18750"/>
              <a:gd name="adj2" fmla="val -8333"/>
              <a:gd name="adj3" fmla="val 39927"/>
              <a:gd name="adj4" fmla="val -18459"/>
              <a:gd name="adj5" fmla="val 283501"/>
              <a:gd name="adj6" fmla="val -137848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通道</a:t>
            </a:r>
            <a:r>
              <a:rPr lang="en-US" altLang="zh-CN" dirty="0">
                <a:solidFill>
                  <a:schemeClr val="tx1"/>
                </a:solidFill>
              </a:rPr>
              <a:t>0</a:t>
            </a:r>
            <a:r>
              <a:rPr lang="zh-CN" altLang="en-US" dirty="0">
                <a:solidFill>
                  <a:schemeClr val="tx1"/>
                </a:solidFill>
              </a:rPr>
              <a:t>多位复制</a:t>
            </a:r>
          </a:p>
        </p:txBody>
      </p:sp>
      <p:sp>
        <p:nvSpPr>
          <p:cNvPr id="6" name="线形标注 2 5"/>
          <p:cNvSpPr/>
          <p:nvPr/>
        </p:nvSpPr>
        <p:spPr>
          <a:xfrm>
            <a:off x="7263180" y="2743944"/>
            <a:ext cx="1701308" cy="431800"/>
          </a:xfrm>
          <a:prstGeom prst="borderCallout2">
            <a:avLst>
              <a:gd name="adj1" fmla="val 18750"/>
              <a:gd name="adj2" fmla="val -8333"/>
              <a:gd name="adj3" fmla="val 32867"/>
              <a:gd name="adj4" fmla="val -14875"/>
              <a:gd name="adj5" fmla="val 260672"/>
              <a:gd name="adj6" fmla="val -14106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通道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多位复制</a:t>
            </a:r>
          </a:p>
        </p:txBody>
      </p:sp>
      <p:sp>
        <p:nvSpPr>
          <p:cNvPr id="7" name="线形标注 2 6"/>
          <p:cNvSpPr/>
          <p:nvPr/>
        </p:nvSpPr>
        <p:spPr>
          <a:xfrm>
            <a:off x="7264971" y="3284984"/>
            <a:ext cx="1699517" cy="431800"/>
          </a:xfrm>
          <a:prstGeom prst="borderCallout2">
            <a:avLst>
              <a:gd name="adj1" fmla="val 18750"/>
              <a:gd name="adj2" fmla="val -8333"/>
              <a:gd name="adj3" fmla="val 25808"/>
              <a:gd name="adj4" fmla="val -13080"/>
              <a:gd name="adj5" fmla="val 247060"/>
              <a:gd name="adj6" fmla="val -145496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通道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多位复制</a:t>
            </a:r>
          </a:p>
        </p:txBody>
      </p:sp>
      <p:sp>
        <p:nvSpPr>
          <p:cNvPr id="8" name="线形标注 2 7"/>
          <p:cNvSpPr/>
          <p:nvPr/>
        </p:nvSpPr>
        <p:spPr>
          <a:xfrm>
            <a:off x="7263180" y="3861048"/>
            <a:ext cx="1701308" cy="431800"/>
          </a:xfrm>
          <a:prstGeom prst="borderCallout2">
            <a:avLst>
              <a:gd name="adj1" fmla="val 18750"/>
              <a:gd name="adj2" fmla="val -8333"/>
              <a:gd name="adj3" fmla="val 25809"/>
              <a:gd name="adj4" fmla="val -13980"/>
              <a:gd name="adj5" fmla="val 215644"/>
              <a:gd name="adj6" fmla="val -147019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通道</a:t>
            </a:r>
            <a:r>
              <a:rPr lang="en-US" altLang="zh-CN" dirty="0">
                <a:solidFill>
                  <a:schemeClr val="tx1"/>
                </a:solidFill>
              </a:rPr>
              <a:t>3</a:t>
            </a:r>
            <a:r>
              <a:rPr lang="zh-CN" altLang="en-US" dirty="0">
                <a:solidFill>
                  <a:schemeClr val="tx1"/>
                </a:solidFill>
              </a:rPr>
              <a:t>多位复制</a:t>
            </a:r>
          </a:p>
        </p:txBody>
      </p:sp>
      <p:sp>
        <p:nvSpPr>
          <p:cNvPr id="9" name="椭圆 8"/>
          <p:cNvSpPr/>
          <p:nvPr/>
        </p:nvSpPr>
        <p:spPr>
          <a:xfrm>
            <a:off x="1835150" y="2514600"/>
            <a:ext cx="2592388" cy="25669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线形标注 2 9"/>
          <p:cNvSpPr/>
          <p:nvPr/>
        </p:nvSpPr>
        <p:spPr>
          <a:xfrm>
            <a:off x="5678142" y="5805488"/>
            <a:ext cx="2336800" cy="431800"/>
          </a:xfrm>
          <a:prstGeom prst="borderCallout2">
            <a:avLst>
              <a:gd name="adj1" fmla="val 18750"/>
              <a:gd name="adj2" fmla="val -8333"/>
              <a:gd name="adj3" fmla="val -5956"/>
              <a:gd name="adj4" fmla="val -16015"/>
              <a:gd name="adj5" fmla="val -271997"/>
              <a:gd name="adj6" fmla="val -101589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变量译码器共享</a:t>
            </a:r>
          </a:p>
        </p:txBody>
      </p:sp>
    </p:spTree>
    <p:extLst>
      <p:ext uri="{BB962C8B-B14F-4D97-AF65-F5344CB8AC3E}">
        <p14:creationId xmlns:p14="http://schemas.microsoft.com/office/powerpoint/2010/main" val="2733791367"/>
      </p:ext>
    </p:extLst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实验室PPT模版2013 beta1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5292</TotalTime>
  <Words>1222</Words>
  <Application>Microsoft Office PowerPoint</Application>
  <PresentationFormat>全屏显示(4:3)</PresentationFormat>
  <Paragraphs>246</Paragraphs>
  <Slides>31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7" baseType="lpstr">
      <vt:lpstr>黑体</vt:lpstr>
      <vt:lpstr>华文细黑</vt:lpstr>
      <vt:lpstr>楷体_GB2312</vt:lpstr>
      <vt:lpstr>宋体</vt:lpstr>
      <vt:lpstr>微软雅黑</vt:lpstr>
      <vt:lpstr>Arial</vt:lpstr>
      <vt:lpstr>Calibri</vt:lpstr>
      <vt:lpstr>Courier New</vt:lpstr>
      <vt:lpstr>Helvetica</vt:lpstr>
      <vt:lpstr>Times New Roman</vt:lpstr>
      <vt:lpstr>Verdana</vt:lpstr>
      <vt:lpstr>Wingdings</vt:lpstr>
      <vt:lpstr>自定义设计方案</vt:lpstr>
      <vt:lpstr>实验室PPT模版2013 beta1</vt:lpstr>
      <vt:lpstr>1_自定义设计方案</vt:lpstr>
      <vt:lpstr>Visio</vt:lpstr>
      <vt:lpstr>计算机逻辑设计基础实验</vt:lpstr>
      <vt:lpstr>提  纲</vt:lpstr>
      <vt:lpstr>实验目的</vt:lpstr>
      <vt:lpstr>实验设备与材料</vt:lpstr>
      <vt:lpstr>实验任务</vt:lpstr>
      <vt:lpstr>实验任务</vt:lpstr>
      <vt:lpstr>数据选择器设计</vt:lpstr>
      <vt:lpstr>实验原理</vt:lpstr>
      <vt:lpstr>多路选择器位扩展</vt:lpstr>
      <vt:lpstr>4位四选一扩展：MUX4to1b4</vt:lpstr>
      <vt:lpstr>数据选择器仿真波形</vt:lpstr>
      <vt:lpstr>实验任务</vt:lpstr>
      <vt:lpstr>4位7段数码管动态扫描显示</vt:lpstr>
      <vt:lpstr>4位7段数码管动态扫描显示</vt:lpstr>
      <vt:lpstr>4位七段显示扫描控制-位扫描控制</vt:lpstr>
      <vt:lpstr>4位七段显示扫描控制-段码选择</vt:lpstr>
      <vt:lpstr>4位七段显示扫描控制-小数点与消隐选择</vt:lpstr>
      <vt:lpstr>DisplaySync模块设计</vt:lpstr>
      <vt:lpstr>也可使用Case语句实现</vt:lpstr>
      <vt:lpstr>DispNum模块内部结构</vt:lpstr>
      <vt:lpstr>辅助模块：时钟计数分频器</vt:lpstr>
      <vt:lpstr>辅助模块：时钟计数分频器</vt:lpstr>
      <vt:lpstr>设计CreateNumber按键数据输入模块</vt:lpstr>
      <vt:lpstr>记分板的操作方法</vt:lpstr>
      <vt:lpstr>记分板应用设计（1）</vt:lpstr>
      <vt:lpstr>顶层模块输入输出引脚</vt:lpstr>
      <vt:lpstr>设计顶层模块</vt:lpstr>
      <vt:lpstr>记分板应用设计-顶层模块</vt:lpstr>
      <vt:lpstr>顶层模块内部结构</vt:lpstr>
      <vt:lpstr>按键部分的ucf语句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xu3stones</dc:creator>
  <cp:lastModifiedBy>董亚波</cp:lastModifiedBy>
  <cp:revision>317</cp:revision>
  <dcterms:created xsi:type="dcterms:W3CDTF">2011-08-03T07:44:17Z</dcterms:created>
  <dcterms:modified xsi:type="dcterms:W3CDTF">2022-10-31T14:56:31Z</dcterms:modified>
</cp:coreProperties>
</file>