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3"/>
  </p:notesMasterIdLst>
  <p:sldIdLst>
    <p:sldId id="256" r:id="rId4"/>
    <p:sldId id="270" r:id="rId5"/>
    <p:sldId id="271" r:id="rId6"/>
    <p:sldId id="272" r:id="rId7"/>
    <p:sldId id="273" r:id="rId8"/>
    <p:sldId id="336" r:id="rId9"/>
    <p:sldId id="337" r:id="rId10"/>
    <p:sldId id="313" r:id="rId11"/>
    <p:sldId id="338" r:id="rId12"/>
    <p:sldId id="332" r:id="rId13"/>
    <p:sldId id="320" r:id="rId14"/>
    <p:sldId id="328" r:id="rId15"/>
    <p:sldId id="343" r:id="rId16"/>
    <p:sldId id="329" r:id="rId17"/>
    <p:sldId id="330" r:id="rId18"/>
    <p:sldId id="335" r:id="rId19"/>
    <p:sldId id="339" r:id="rId20"/>
    <p:sldId id="340" r:id="rId21"/>
    <p:sldId id="284" r:id="rId22"/>
    <p:sldId id="318" r:id="rId23"/>
    <p:sldId id="326" r:id="rId24"/>
    <p:sldId id="341" r:id="rId25"/>
    <p:sldId id="310" r:id="rId26"/>
    <p:sldId id="342" r:id="rId27"/>
    <p:sldId id="333" r:id="rId28"/>
    <p:sldId id="327" r:id="rId29"/>
    <p:sldId id="334" r:id="rId30"/>
    <p:sldId id="311" r:id="rId31"/>
    <p:sldId id="269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36"/>
            <p14:sldId id="337"/>
            <p14:sldId id="313"/>
            <p14:sldId id="338"/>
            <p14:sldId id="332"/>
            <p14:sldId id="320"/>
            <p14:sldId id="328"/>
            <p14:sldId id="343"/>
            <p14:sldId id="329"/>
            <p14:sldId id="330"/>
            <p14:sldId id="335"/>
            <p14:sldId id="339"/>
            <p14:sldId id="340"/>
            <p14:sldId id="284"/>
            <p14:sldId id="318"/>
            <p14:sldId id="326"/>
            <p14:sldId id="341"/>
            <p14:sldId id="310"/>
            <p14:sldId id="342"/>
            <p14:sldId id="333"/>
            <p14:sldId id="327"/>
            <p14:sldId id="334"/>
            <p14:sldId id="311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92818" autoAdjust="0"/>
  </p:normalViewPr>
  <p:slideViewPr>
    <p:cSldViewPr>
      <p:cViewPr varScale="1">
        <p:scale>
          <a:sx n="77" d="100"/>
          <a:sy n="77" d="100"/>
        </p:scale>
        <p:origin x="94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2020/11/3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itchFamily="2" charset="-122"/>
              </a:rPr>
              <a:t>计算机逻辑设计基础实验</a:t>
            </a:r>
            <a:endParaRPr lang="zh-CN" altLang="en-US" sz="4000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21088"/>
            <a:ext cx="6400800" cy="211264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董亚波</a:t>
            </a: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dongyb@zju.edu.cn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916233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8&amp;9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、加法器、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加减法器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  <a:p>
            <a:pPr algn="ctr"/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ALU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itchFamily="2" charset="-122"/>
              </a:rPr>
              <a:t>基本原理与设计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位加减法器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用负数补码加法实现，减数当作负数求补码</a:t>
            </a:r>
          </a:p>
          <a:p>
            <a:r>
              <a:rPr lang="zh-CN" altLang="en-US" sz="2800" dirty="0"/>
              <a:t>共用加法器</a:t>
            </a:r>
          </a:p>
          <a:p>
            <a:r>
              <a:rPr lang="zh-CN" altLang="en-US" sz="2800" dirty="0"/>
              <a:t>用“异或”门控制求反，低位进位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为</a:t>
            </a:r>
            <a:r>
              <a:rPr lang="en-US" altLang="zh-CN" sz="2800" dirty="0"/>
              <a:t>1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51473"/>
            <a:ext cx="5086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13373"/>
            <a:ext cx="25050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35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多位串行进位全减器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用负数补码加法实现，减数当作负数求补码</a:t>
            </a:r>
          </a:p>
          <a:p>
            <a:r>
              <a:rPr lang="zh-CN" altLang="en-US" sz="2800" dirty="0"/>
              <a:t>共用加法器</a:t>
            </a:r>
          </a:p>
          <a:p>
            <a:r>
              <a:rPr lang="zh-CN" altLang="en-US" sz="2800" dirty="0"/>
              <a:t>用“异或”门控制求反，低位进位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为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828058"/>
              </p:ext>
            </p:extLst>
          </p:nvPr>
        </p:nvGraphicFramePr>
        <p:xfrm>
          <a:off x="107950" y="2965152"/>
          <a:ext cx="8655050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" name="Visio" r:id="rId3" imgW="6192707" imgH="1660818" progId="Visio.Drawing.11">
                  <p:embed/>
                </p:oleObj>
              </mc:Choice>
              <mc:Fallback>
                <p:oleObj name="Visio" r:id="rId3" imgW="6192707" imgH="1660818" progId="Visio.Drawing.11">
                  <p:embed/>
                  <p:pic>
                    <p:nvPicPr>
                      <p:cNvPr id="0" name="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65152"/>
                        <a:ext cx="8655050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22447"/>
              </p:ext>
            </p:extLst>
          </p:nvPr>
        </p:nvGraphicFramePr>
        <p:xfrm>
          <a:off x="3981450" y="5256485"/>
          <a:ext cx="4700588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" name="Equation" r:id="rId5" imgW="2324100" imgH="698500" progId="Equation.DSMT4">
                  <p:embed/>
                </p:oleObj>
              </mc:Choice>
              <mc:Fallback>
                <p:oleObj name="Equation" r:id="rId5" imgW="2324100" imgH="6985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5256485"/>
                        <a:ext cx="4700588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59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5"/>
            <a:ext cx="2710086" cy="189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9823"/>
            <a:ext cx="514751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98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功能定义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两个</a:t>
            </a:r>
            <a:r>
              <a:rPr lang="en-US" altLang="zh-CN" sz="2800" dirty="0"/>
              <a:t>4</a:t>
            </a:r>
            <a:r>
              <a:rPr lang="zh-CN" altLang="en-US" sz="2800" dirty="0"/>
              <a:t>位操作数</a:t>
            </a:r>
            <a:r>
              <a:rPr lang="en-US" altLang="zh-CN" sz="2800" dirty="0"/>
              <a:t>A(3:0)</a:t>
            </a:r>
            <a:r>
              <a:rPr lang="zh-CN" altLang="en-US" sz="2800" dirty="0"/>
              <a:t>，</a:t>
            </a:r>
            <a:r>
              <a:rPr lang="en-US" altLang="zh-CN" sz="2800" dirty="0"/>
              <a:t>B(3:0)</a:t>
            </a:r>
          </a:p>
          <a:p>
            <a:r>
              <a:rPr lang="en-US" altLang="zh-CN" sz="2800" dirty="0"/>
              <a:t>S(1:0)</a:t>
            </a:r>
            <a:r>
              <a:rPr lang="zh-CN" altLang="en-US" sz="2800" dirty="0"/>
              <a:t>是</a:t>
            </a:r>
            <a:r>
              <a:rPr lang="en-US" altLang="zh-CN" sz="2800" dirty="0"/>
              <a:t>ALU</a:t>
            </a:r>
            <a:r>
              <a:rPr lang="zh-CN" altLang="en-US" sz="2800" dirty="0"/>
              <a:t>的功能选择引脚，分别选择选择加、减、与、或操作</a:t>
            </a:r>
            <a:endParaRPr lang="en-US" altLang="zh-CN" sz="2800" dirty="0"/>
          </a:p>
          <a:p>
            <a:pPr lvl="1"/>
            <a:r>
              <a:rPr lang="en-US" altLang="zh-CN" sz="2400" dirty="0"/>
              <a:t>S(1:0) = 00</a:t>
            </a:r>
            <a:r>
              <a:rPr lang="zh-CN" altLang="en-US" sz="2400" dirty="0"/>
              <a:t>：</a:t>
            </a:r>
            <a:r>
              <a:rPr lang="en-US" altLang="zh-CN" sz="2400" dirty="0"/>
              <a:t>C = A + B</a:t>
            </a:r>
          </a:p>
          <a:p>
            <a:pPr lvl="1"/>
            <a:r>
              <a:rPr lang="en-US" altLang="zh-CN" sz="2400" dirty="0"/>
              <a:t>S(1:0) = 01</a:t>
            </a:r>
            <a:r>
              <a:rPr lang="zh-CN" altLang="en-US" sz="2400" dirty="0"/>
              <a:t>：</a:t>
            </a:r>
            <a:r>
              <a:rPr lang="en-US" altLang="zh-CN" sz="2400" dirty="0"/>
              <a:t>C = A - B</a:t>
            </a:r>
          </a:p>
          <a:p>
            <a:pPr lvl="1"/>
            <a:r>
              <a:rPr lang="en-US" altLang="zh-CN" sz="2400" dirty="0"/>
              <a:t>S(1:0) = 10</a:t>
            </a:r>
            <a:r>
              <a:rPr lang="zh-CN" altLang="en-US" sz="2400" dirty="0"/>
              <a:t>：</a:t>
            </a:r>
            <a:r>
              <a:rPr lang="en-US" altLang="zh-CN" sz="2400" dirty="0"/>
              <a:t>C = A &amp; B</a:t>
            </a:r>
          </a:p>
          <a:p>
            <a:pPr lvl="1"/>
            <a:r>
              <a:rPr lang="en-US" altLang="zh-CN" sz="2400" dirty="0"/>
              <a:t>S(1:0) = 11</a:t>
            </a:r>
            <a:r>
              <a:rPr lang="zh-CN" altLang="en-US" sz="2400" dirty="0"/>
              <a:t>：</a:t>
            </a:r>
            <a:r>
              <a:rPr lang="en-US" altLang="zh-CN" sz="2400" dirty="0"/>
              <a:t>C = A | B</a:t>
            </a:r>
          </a:p>
          <a:p>
            <a:r>
              <a:rPr lang="en-US" altLang="zh-CN" sz="2800" dirty="0"/>
              <a:t>ALU</a:t>
            </a:r>
            <a:r>
              <a:rPr lang="zh-CN" altLang="en-US" sz="2800" dirty="0"/>
              <a:t>计算得到进位</a:t>
            </a:r>
            <a:r>
              <a:rPr lang="en-US" altLang="zh-CN" sz="2800" dirty="0"/>
              <a:t>Co</a:t>
            </a:r>
            <a:r>
              <a:rPr lang="zh-CN" altLang="en-US" sz="2800" dirty="0"/>
              <a:t>和结果</a:t>
            </a:r>
            <a:r>
              <a:rPr lang="en-US" altLang="zh-CN" sz="2800" dirty="0"/>
              <a:t>C(3:0)</a:t>
            </a:r>
          </a:p>
          <a:p>
            <a:r>
              <a:rPr lang="en-US" altLang="zh-CN" sz="2800" dirty="0"/>
              <a:t>myAnd2b4</a:t>
            </a:r>
            <a:r>
              <a:rPr lang="zh-CN" altLang="en-US" sz="2800" dirty="0"/>
              <a:t>、</a:t>
            </a:r>
            <a:r>
              <a:rPr lang="en-US" altLang="zh-CN" sz="2800" dirty="0"/>
              <a:t>myOr2b4</a:t>
            </a:r>
            <a:r>
              <a:rPr lang="zh-CN" altLang="en-US" sz="2800" dirty="0"/>
              <a:t>分别是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2</a:t>
            </a:r>
            <a:r>
              <a:rPr lang="zh-CN" altLang="en-US" sz="2800" dirty="0"/>
              <a:t>输入与门和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2</a:t>
            </a:r>
            <a:r>
              <a:rPr lang="zh-CN" altLang="en-US" sz="2800" dirty="0"/>
              <a:t>输入或门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7511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原理图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123828" cy="456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988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96862"/>
            <a:ext cx="8628417" cy="216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02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/>
              <a:t>使用行为描述设计</a:t>
            </a:r>
            <a:endParaRPr lang="en-US" altLang="zh-CN" dirty="0"/>
          </a:p>
          <a:p>
            <a:pPr lvl="1"/>
            <a:r>
              <a:rPr lang="zh-CN" altLang="en-US" dirty="0"/>
              <a:t>在实验</a:t>
            </a:r>
            <a:r>
              <a:rPr lang="en-US" altLang="zh-CN" dirty="0"/>
              <a:t>7</a:t>
            </a:r>
            <a:r>
              <a:rPr lang="zh-CN" altLang="en-US" dirty="0"/>
              <a:t>基础上，更新</a:t>
            </a:r>
            <a:r>
              <a:rPr lang="en-US" altLang="zh-CN" dirty="0" err="1"/>
              <a:t>CreateNumber</a:t>
            </a:r>
            <a:r>
              <a:rPr lang="zh-CN" altLang="en-US" dirty="0"/>
              <a:t>模块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15555"/>
            <a:ext cx="6873843" cy="405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81599" y="5381734"/>
            <a:ext cx="3677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*</a:t>
            </a:r>
            <a:r>
              <a:rPr lang="zh-CN" altLang="en-US" sz="2000" b="1" dirty="0"/>
              <a:t>本实验只用到</a:t>
            </a:r>
            <a:r>
              <a:rPr lang="en-US" altLang="zh-CN" sz="2000" b="1" dirty="0"/>
              <a:t>num[3:0]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num[7:4]</a:t>
            </a:r>
            <a:r>
              <a:rPr lang="zh-CN" altLang="en-US" sz="2000" b="1" dirty="0"/>
              <a:t>作为操作数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，所以实际上只需要用到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个按键和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个开关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4067943" y="2449373"/>
            <a:ext cx="2952329" cy="566292"/>
          </a:xfrm>
          <a:prstGeom prst="borderCallout1">
            <a:avLst>
              <a:gd name="adj1" fmla="val 31847"/>
              <a:gd name="adj2" fmla="val -4578"/>
              <a:gd name="adj3" fmla="val 74268"/>
              <a:gd name="adj4" fmla="val -37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r>
              <a:rPr lang="zh-CN" altLang="en-US" b="1" dirty="0"/>
              <a:t>位按键输入改变本位数值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4067942" y="3077115"/>
            <a:ext cx="2952329" cy="566292"/>
          </a:xfrm>
          <a:prstGeom prst="borderCallout1">
            <a:avLst>
              <a:gd name="adj1" fmla="val 13009"/>
              <a:gd name="adj2" fmla="val -10256"/>
              <a:gd name="adj3" fmla="val 8438"/>
              <a:gd name="adj4" fmla="val -40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4</a:t>
            </a:r>
            <a:r>
              <a:rPr lang="zh-CN" altLang="en-US" b="1" dirty="0"/>
              <a:t>位开关控制加</a:t>
            </a:r>
            <a:r>
              <a:rPr lang="en-US" altLang="zh-CN" b="1" dirty="0"/>
              <a:t>/</a:t>
            </a:r>
            <a:r>
              <a:rPr lang="zh-CN" altLang="en-US" b="1" dirty="0"/>
              <a:t>减操作</a:t>
            </a:r>
          </a:p>
        </p:txBody>
      </p:sp>
      <p:sp>
        <p:nvSpPr>
          <p:cNvPr id="8" name="线形标注 1 7"/>
          <p:cNvSpPr/>
          <p:nvPr/>
        </p:nvSpPr>
        <p:spPr>
          <a:xfrm>
            <a:off x="7341387" y="3861048"/>
            <a:ext cx="1695109" cy="1368152"/>
          </a:xfrm>
          <a:prstGeom prst="borderCallout1">
            <a:avLst>
              <a:gd name="adj1" fmla="val 13009"/>
              <a:gd name="adj2" fmla="val -10256"/>
              <a:gd name="adj3" fmla="val 44614"/>
              <a:gd name="adj4" fmla="val -319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采用</a:t>
            </a:r>
            <a:r>
              <a:rPr lang="en-US" altLang="zh-CN" b="1" dirty="0"/>
              <a:t>AddSub4b</a:t>
            </a:r>
            <a:r>
              <a:rPr lang="zh-CN" altLang="en-US" b="1" dirty="0"/>
              <a:t>模块实现</a:t>
            </a:r>
            <a:r>
              <a:rPr lang="en-US" altLang="zh-CN" b="1" dirty="0"/>
              <a:t>4</a:t>
            </a:r>
            <a:r>
              <a:rPr lang="zh-CN" altLang="en-US" b="1" dirty="0"/>
              <a:t>位二进制数的自增</a:t>
            </a:r>
            <a:r>
              <a:rPr lang="en-US" altLang="zh-CN" b="1" dirty="0"/>
              <a:t>/</a:t>
            </a:r>
            <a:r>
              <a:rPr lang="zh-CN" altLang="en-US" b="1" dirty="0"/>
              <a:t>自减</a:t>
            </a:r>
          </a:p>
        </p:txBody>
      </p:sp>
    </p:spTree>
    <p:extLst>
      <p:ext uri="{BB962C8B-B14F-4D97-AF65-F5344CB8AC3E}">
        <p14:creationId xmlns:p14="http://schemas.microsoft.com/office/powerpoint/2010/main" val="2444928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按键去抖动原理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抖动原因：按键按下或放开时，存在机械震动</a:t>
            </a:r>
          </a:p>
          <a:p>
            <a:r>
              <a:rPr lang="zh-CN" altLang="en-US" sz="2800" dirty="0"/>
              <a:t>抖动时间一般在</a:t>
            </a:r>
            <a:r>
              <a:rPr lang="en-US" altLang="zh-CN" sz="2800" dirty="0"/>
              <a:t>10~20ms</a:t>
            </a:r>
          </a:p>
          <a:p>
            <a:r>
              <a:rPr lang="zh-CN" altLang="en-US" sz="2800" dirty="0"/>
              <a:t>按键去抖动方法：延时一段时间后再监测一次，以避开机械抖动</a:t>
            </a:r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786239"/>
              </p:ext>
            </p:extLst>
          </p:nvPr>
        </p:nvGraphicFramePr>
        <p:xfrm>
          <a:off x="593725" y="3749700"/>
          <a:ext cx="36226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Visio" r:id="rId3" imgW="1367871" imgH="742438" progId="Visio.Drawing.11">
                  <p:embed/>
                </p:oleObj>
              </mc:Choice>
              <mc:Fallback>
                <p:oleObj name="Visio" r:id="rId3" imgW="1367871" imgH="74243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749700"/>
                        <a:ext cx="3622675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689114"/>
              </p:ext>
            </p:extLst>
          </p:nvPr>
        </p:nvGraphicFramePr>
        <p:xfrm>
          <a:off x="4532313" y="3756372"/>
          <a:ext cx="4173537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Visio" r:id="rId5" imgW="1933194" imgH="982599" progId="Visio.Drawing.11">
                  <p:embed/>
                </p:oleObj>
              </mc:Choice>
              <mc:Fallback>
                <p:oleObj name="Visio" r:id="rId5" imgW="1933194" imgH="9825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3756372"/>
                        <a:ext cx="4173537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911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防抖动模块 </a:t>
            </a:r>
            <a:r>
              <a:rPr lang="en-US" altLang="zh-CN" dirty="0"/>
              <a:t>+ </a:t>
            </a:r>
            <a:r>
              <a:rPr lang="zh-CN" altLang="en-US" dirty="0"/>
              <a:t>分频器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196752"/>
            <a:ext cx="66967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module 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(</a:t>
            </a:r>
          </a:p>
          <a:p>
            <a:r>
              <a:rPr lang="en-US" altLang="zh-CN" sz="2000" dirty="0"/>
              <a:t>	input wire clk_1ms,</a:t>
            </a:r>
          </a:p>
          <a:p>
            <a:r>
              <a:rPr lang="en-US" altLang="zh-CN" sz="2000" dirty="0"/>
              <a:t>	input wire button, </a:t>
            </a:r>
          </a:p>
          <a:p>
            <a:r>
              <a:rPr lang="en-US" altLang="zh-CN" sz="2000" dirty="0"/>
              <a:t>	output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pbreg</a:t>
            </a:r>
            <a:endParaRPr lang="en-US" altLang="zh-CN" sz="2000" dirty="0"/>
          </a:p>
          <a:p>
            <a:r>
              <a:rPr lang="en-US" altLang="zh-CN" sz="2000" dirty="0"/>
              <a:t>	);</a:t>
            </a:r>
          </a:p>
          <a:p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[7:0] 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always@(</a:t>
            </a:r>
            <a:r>
              <a:rPr lang="en-US" altLang="zh-CN" sz="2000" dirty="0" err="1"/>
              <a:t>posedge</a:t>
            </a:r>
            <a:r>
              <a:rPr lang="en-US" altLang="zh-CN" sz="2000" dirty="0"/>
              <a:t> clk_1ms) begin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&lt;&lt;1;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[0]=button;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==8'b0)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==8'hFF)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=1;	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 err="1"/>
              <a:t>endmodule</a:t>
            </a:r>
            <a:endParaRPr lang="zh-CN" alt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10421"/>
            <a:ext cx="3024336" cy="156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92080" y="3501008"/>
            <a:ext cx="36724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100MHz*1ms=1*10</a:t>
            </a:r>
            <a:r>
              <a:rPr lang="en-US" altLang="zh-CN" sz="2800" baseline="30000" dirty="0"/>
              <a:t>5</a:t>
            </a:r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3200" dirty="0"/>
              <a:t>2</a:t>
            </a:r>
            <a:r>
              <a:rPr lang="en-US" altLang="zh-CN" sz="3200" baseline="30000" dirty="0"/>
              <a:t>17</a:t>
            </a:r>
            <a:r>
              <a:rPr lang="en-US" altLang="zh-CN" sz="3200" dirty="0"/>
              <a:t> =1.3</a:t>
            </a:r>
            <a:r>
              <a:rPr lang="zh-CN" altLang="en-US" sz="3200" dirty="0"/>
              <a:t>*</a:t>
            </a:r>
            <a:r>
              <a:rPr lang="en-US" altLang="zh-CN" sz="3200" dirty="0"/>
              <a:t>10</a:t>
            </a:r>
            <a:r>
              <a:rPr lang="en-US" altLang="zh-CN" sz="3200" baseline="30000" dirty="0"/>
              <a:t>5</a:t>
            </a:r>
            <a:r>
              <a:rPr lang="en-US" altLang="zh-CN" sz="3200" dirty="0"/>
              <a:t> </a:t>
            </a:r>
          </a:p>
          <a:p>
            <a:pPr algn="ctr"/>
            <a:endParaRPr lang="en-US" altLang="zh-CN" sz="2800" dirty="0"/>
          </a:p>
          <a:p>
            <a:pPr algn="ctr"/>
            <a:r>
              <a:rPr lang="zh-CN" altLang="en-US" sz="2800" dirty="0"/>
              <a:t>实例化</a:t>
            </a:r>
            <a:r>
              <a:rPr lang="en-US" altLang="zh-CN" sz="2800" dirty="0" err="1"/>
              <a:t>pbdebounce</a:t>
            </a:r>
            <a:r>
              <a:rPr lang="zh-CN" altLang="en-US" sz="2800" dirty="0"/>
              <a:t>模块时用</a:t>
            </a:r>
            <a:r>
              <a:rPr lang="en-US" altLang="zh-CN" sz="2800" dirty="0" err="1"/>
              <a:t>clkdiv</a:t>
            </a:r>
            <a:r>
              <a:rPr lang="en-US" altLang="zh-CN" sz="2800" dirty="0"/>
              <a:t>[17]</a:t>
            </a:r>
            <a:r>
              <a:rPr lang="zh-CN" altLang="en-US" sz="2800" dirty="0"/>
              <a:t>接到</a:t>
            </a:r>
            <a:r>
              <a:rPr lang="en-US" altLang="zh-CN" sz="2800" dirty="0"/>
              <a:t>clk_1ms</a:t>
            </a:r>
            <a:r>
              <a:rPr lang="zh-CN" altLang="en-US" sz="2800" dirty="0"/>
              <a:t>引脚上</a:t>
            </a:r>
          </a:p>
        </p:txBody>
      </p:sp>
    </p:spTree>
    <p:extLst>
      <p:ext uri="{BB962C8B-B14F-4D97-AF65-F5344CB8AC3E}">
        <p14:creationId xmlns:p14="http://schemas.microsoft.com/office/powerpoint/2010/main" val="2641961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位加减法器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ALU</a:t>
            </a:r>
            <a:r>
              <a:rPr lang="zh-CN" altLang="en-US" sz="2800" dirty="0"/>
              <a:t>及应用设计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751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29381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MyAdder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 err="1"/>
              <a:t>Schametic</a:t>
            </a:r>
            <a:endParaRPr lang="en-US" altLang="zh-CN" dirty="0"/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AddSub1b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  <a:p>
            <a:r>
              <a:rPr lang="zh-CN" altLang="en-US" dirty="0"/>
              <a:t>进行波形仿真，创建</a:t>
            </a:r>
            <a:r>
              <a:rPr lang="en-US" altLang="zh-CN" dirty="0"/>
              <a:t>symbol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6710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AddSub4b</a:t>
            </a:r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Top Module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原理图方式进行设计，调用前面设计的</a:t>
            </a:r>
            <a:r>
              <a:rPr lang="en-US" altLang="zh-CN" dirty="0"/>
              <a:t>AddSub1b</a:t>
            </a:r>
          </a:p>
          <a:p>
            <a:r>
              <a:rPr lang="zh-CN" altLang="en-US" dirty="0"/>
              <a:t>进行波形仿真，激励输入至少</a:t>
            </a:r>
            <a:r>
              <a:rPr lang="en-US" altLang="zh-CN" dirty="0"/>
              <a:t>4</a:t>
            </a:r>
            <a:r>
              <a:rPr lang="zh-CN" altLang="en-US" dirty="0"/>
              <a:t>组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AddSub4b</a:t>
            </a:r>
            <a:r>
              <a:rPr lang="zh-CN" altLang="en-US" dirty="0"/>
              <a:t>的</a:t>
            </a:r>
            <a:r>
              <a:rPr lang="en-US" altLang="zh-CN" dirty="0"/>
              <a:t>symbol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1940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输入输出定义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/>
          </a:bodyPr>
          <a:lstStyle/>
          <a:p>
            <a:r>
              <a:rPr lang="zh-CN" altLang="en-US" sz="2800" dirty="0"/>
              <a:t>两个</a:t>
            </a:r>
            <a:r>
              <a:rPr lang="en-US" altLang="zh-CN" sz="2800" dirty="0"/>
              <a:t>4</a:t>
            </a:r>
            <a:r>
              <a:rPr lang="zh-CN" altLang="en-US" sz="2800" dirty="0"/>
              <a:t>位操作数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，用按钮</a:t>
            </a:r>
            <a:r>
              <a:rPr lang="en-US" altLang="zh-CN" sz="2800" dirty="0"/>
              <a:t>BTNX4Y0 </a:t>
            </a:r>
            <a:r>
              <a:rPr lang="zh-CN" altLang="en-US" sz="2800" dirty="0"/>
              <a:t>、</a:t>
            </a:r>
            <a:r>
              <a:rPr lang="en-US" altLang="zh-CN" sz="2800" dirty="0"/>
              <a:t> BTNX4Y1</a:t>
            </a:r>
            <a:r>
              <a:rPr lang="zh-CN" altLang="en-US" sz="2800" dirty="0"/>
              <a:t>分别加或减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，具体是加还是减操作由</a:t>
            </a:r>
            <a:r>
              <a:rPr lang="en-US" altLang="zh-CN" sz="2800" dirty="0"/>
              <a:t>SW(1:0)</a:t>
            </a:r>
            <a:r>
              <a:rPr lang="zh-CN" altLang="en-US" sz="2800" dirty="0"/>
              <a:t>控制</a:t>
            </a:r>
            <a:endParaRPr lang="en-US" altLang="zh-CN" sz="2800" dirty="0"/>
          </a:p>
          <a:p>
            <a:r>
              <a:rPr lang="en-US" altLang="zh-CN" sz="2800" dirty="0"/>
              <a:t>SW(15:14)</a:t>
            </a:r>
            <a:r>
              <a:rPr lang="zh-CN" altLang="en-US" sz="2800" dirty="0"/>
              <a:t>是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ALU</a:t>
            </a:r>
            <a:r>
              <a:rPr lang="zh-CN" altLang="en-US" sz="2800" dirty="0"/>
              <a:t>的功能选择引脚，分别选择选择加、减、与、或操作</a:t>
            </a:r>
            <a:endParaRPr lang="en-US" altLang="zh-CN" sz="2800" dirty="0"/>
          </a:p>
          <a:p>
            <a:pPr lvl="1"/>
            <a:r>
              <a:rPr lang="en-US" altLang="zh-CN" sz="2400" dirty="0"/>
              <a:t>SW(15:14) = 00</a:t>
            </a:r>
            <a:r>
              <a:rPr lang="zh-CN" altLang="en-US" sz="2400" dirty="0"/>
              <a:t>：</a:t>
            </a:r>
            <a:r>
              <a:rPr lang="en-US" altLang="zh-CN" sz="2400" dirty="0"/>
              <a:t>C = A + B</a:t>
            </a:r>
          </a:p>
          <a:p>
            <a:pPr lvl="1"/>
            <a:r>
              <a:rPr lang="en-US" altLang="zh-CN" sz="2400" dirty="0"/>
              <a:t>SW(15:14) = 01</a:t>
            </a:r>
            <a:r>
              <a:rPr lang="zh-CN" altLang="en-US" sz="2400" dirty="0"/>
              <a:t>：</a:t>
            </a:r>
            <a:r>
              <a:rPr lang="en-US" altLang="zh-CN" sz="2400" dirty="0"/>
              <a:t>C = A - B</a:t>
            </a:r>
          </a:p>
          <a:p>
            <a:pPr lvl="1"/>
            <a:r>
              <a:rPr lang="en-US" altLang="zh-CN" sz="2400" dirty="0"/>
              <a:t>SW(15:14) = 10</a:t>
            </a:r>
            <a:r>
              <a:rPr lang="zh-CN" altLang="en-US" sz="2400" dirty="0"/>
              <a:t>：</a:t>
            </a:r>
            <a:r>
              <a:rPr lang="en-US" altLang="zh-CN" sz="2400" dirty="0"/>
              <a:t>C = A &amp; B</a:t>
            </a:r>
          </a:p>
          <a:p>
            <a:pPr lvl="1"/>
            <a:r>
              <a:rPr lang="en-US" altLang="zh-CN" sz="2400" dirty="0"/>
              <a:t>SW(15:14) = 11</a:t>
            </a:r>
            <a:r>
              <a:rPr lang="zh-CN" altLang="en-US" sz="2400" dirty="0"/>
              <a:t>：</a:t>
            </a:r>
            <a:r>
              <a:rPr lang="en-US" altLang="zh-CN" sz="2400" dirty="0"/>
              <a:t>C = A | B</a:t>
            </a:r>
          </a:p>
          <a:p>
            <a:r>
              <a:rPr lang="en-US" altLang="zh-CN" sz="2800" dirty="0"/>
              <a:t>ALU</a:t>
            </a:r>
            <a:r>
              <a:rPr lang="zh-CN" altLang="en-US" sz="2800" dirty="0"/>
              <a:t>计算得到进位</a:t>
            </a:r>
            <a:r>
              <a:rPr lang="en-US" altLang="zh-CN" sz="2800" dirty="0"/>
              <a:t>Co</a:t>
            </a:r>
            <a:r>
              <a:rPr lang="zh-CN" altLang="en-US" sz="2800" dirty="0"/>
              <a:t>和结果</a:t>
            </a:r>
            <a:r>
              <a:rPr lang="en-US" altLang="zh-CN" sz="2800" dirty="0"/>
              <a:t>C</a:t>
            </a:r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位数码管，分别表示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、进位</a:t>
            </a:r>
            <a:r>
              <a:rPr lang="en-US" altLang="zh-CN" sz="2800" dirty="0"/>
              <a:t>Co</a:t>
            </a:r>
            <a:r>
              <a:rPr lang="zh-CN" altLang="en-US" sz="2800" dirty="0"/>
              <a:t>和结果</a:t>
            </a:r>
            <a:r>
              <a:rPr lang="en-US" altLang="zh-CN" sz="2800" dirty="0"/>
              <a:t>C</a:t>
            </a:r>
            <a:r>
              <a:rPr lang="zh-CN" altLang="en-US" sz="2800" dirty="0"/>
              <a:t>。显示顺序要严格对应。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2603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实验工程建立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MyALU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  <a:r>
              <a:rPr lang="zh-CN" altLang="en-US" dirty="0"/>
              <a:t>，文件名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Top Module</a:t>
            </a:r>
            <a:r>
              <a:rPr lang="zh-CN" altLang="en-US" dirty="0"/>
              <a:t>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3537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电路设计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 err="1"/>
              <a:t>myALU</a:t>
            </a:r>
            <a:endParaRPr lang="en-US" altLang="zh-CN" dirty="0"/>
          </a:p>
          <a:p>
            <a:r>
              <a:rPr lang="zh-CN" altLang="en-US" dirty="0"/>
              <a:t>按</a:t>
            </a:r>
            <a:r>
              <a:rPr lang="en-US" altLang="zh-CN" dirty="0"/>
              <a:t>PPT</a:t>
            </a:r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页实验原理所示，用原理图方式设计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</a:p>
          <a:p>
            <a:r>
              <a:rPr lang="zh-CN" altLang="en-US" dirty="0"/>
              <a:t>进行波形仿真</a:t>
            </a:r>
            <a:endParaRPr lang="en-US" altLang="zh-CN" dirty="0"/>
          </a:p>
          <a:p>
            <a:pPr lvl="1"/>
            <a:r>
              <a:rPr lang="zh-CN" altLang="en-US" dirty="0"/>
              <a:t>激励输入至少</a:t>
            </a:r>
            <a:r>
              <a:rPr lang="en-US" altLang="zh-CN" dirty="0"/>
              <a:t>4</a:t>
            </a:r>
            <a:r>
              <a:rPr lang="zh-CN" altLang="en-US" dirty="0"/>
              <a:t>组</a:t>
            </a:r>
            <a:endParaRPr lang="en-US" altLang="zh-CN" dirty="0"/>
          </a:p>
          <a:p>
            <a:pPr lvl="1"/>
            <a:r>
              <a:rPr lang="zh-CN" altLang="en-US" dirty="0"/>
              <a:t>覆盖</a:t>
            </a:r>
            <a:r>
              <a:rPr lang="en-US" altLang="zh-CN" dirty="0"/>
              <a:t>4</a:t>
            </a:r>
            <a:r>
              <a:rPr lang="zh-CN" altLang="en-US" dirty="0"/>
              <a:t>种操作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1920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顶层模块</a:t>
            </a:r>
            <a:r>
              <a:rPr lang="en-US" altLang="zh-CN" dirty="0"/>
              <a:t>Top</a:t>
            </a:r>
            <a:r>
              <a:rPr lang="zh-CN" altLang="en-US" dirty="0"/>
              <a:t>设计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Top.V</a:t>
            </a:r>
            <a:r>
              <a:rPr lang="zh-CN" altLang="en-US" dirty="0"/>
              <a:t>中用行为描述进行设计</a:t>
            </a:r>
            <a:endParaRPr lang="en-US" altLang="zh-CN" dirty="0"/>
          </a:p>
          <a:p>
            <a:pPr lvl="1"/>
            <a:r>
              <a:rPr lang="zh-CN" altLang="en-US" dirty="0"/>
              <a:t>实例化</a:t>
            </a:r>
            <a:r>
              <a:rPr lang="en-US" altLang="zh-CN" dirty="0" err="1"/>
              <a:t>pbdebounce</a:t>
            </a:r>
            <a:r>
              <a:rPr lang="zh-CN" altLang="en-US" dirty="0"/>
              <a:t>模块对</a:t>
            </a:r>
            <a:r>
              <a:rPr lang="en-US" altLang="zh-CN" dirty="0"/>
              <a:t>2</a:t>
            </a:r>
            <a:r>
              <a:rPr lang="zh-CN" altLang="en-US" dirty="0"/>
              <a:t>个按键进行去抖</a:t>
            </a:r>
            <a:endParaRPr lang="en-US" altLang="zh-CN" dirty="0"/>
          </a:p>
          <a:p>
            <a:pPr lvl="1"/>
            <a:r>
              <a:rPr lang="zh-CN" altLang="en-US" dirty="0"/>
              <a:t>实例化</a:t>
            </a:r>
            <a:r>
              <a:rPr lang="en-US" altLang="zh-CN" dirty="0"/>
              <a:t>AddSub4b</a:t>
            </a:r>
            <a:r>
              <a:rPr lang="zh-CN" altLang="en-US" dirty="0"/>
              <a:t>模块实现</a:t>
            </a:r>
            <a:r>
              <a:rPr lang="en-US" altLang="zh-CN" dirty="0"/>
              <a:t>4</a:t>
            </a:r>
            <a:r>
              <a:rPr lang="zh-CN" altLang="en-US" dirty="0"/>
              <a:t>位加减法</a:t>
            </a:r>
            <a:endParaRPr lang="en-US" altLang="zh-CN" dirty="0"/>
          </a:p>
          <a:p>
            <a:pPr lvl="1"/>
            <a:r>
              <a:rPr lang="zh-CN" altLang="en-US" dirty="0"/>
              <a:t>实例化</a:t>
            </a:r>
            <a:r>
              <a:rPr lang="en-US" altLang="zh-CN" dirty="0" err="1"/>
              <a:t>clkdiv</a:t>
            </a:r>
            <a:r>
              <a:rPr lang="zh-CN" altLang="en-US" dirty="0"/>
              <a:t>模块，提供</a:t>
            </a:r>
            <a:r>
              <a:rPr lang="en-US" altLang="zh-CN" dirty="0"/>
              <a:t>1ms</a:t>
            </a:r>
            <a:r>
              <a:rPr lang="zh-CN" altLang="en-US" dirty="0"/>
              <a:t>时钟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num</a:t>
            </a:r>
            <a:r>
              <a:rPr lang="en-US" altLang="zh-CN" dirty="0"/>
              <a:t>[3:0]</a:t>
            </a:r>
            <a:r>
              <a:rPr lang="zh-CN" altLang="en-US" dirty="0"/>
              <a:t>表示</a:t>
            </a:r>
            <a:r>
              <a:rPr lang="en-US" altLang="zh-CN" dirty="0"/>
              <a:t>A</a:t>
            </a:r>
            <a:r>
              <a:rPr lang="zh-CN" altLang="en-US" dirty="0"/>
              <a:t>，用</a:t>
            </a:r>
            <a:r>
              <a:rPr lang="en-US" altLang="zh-CN" dirty="0" err="1"/>
              <a:t>num</a:t>
            </a:r>
            <a:r>
              <a:rPr lang="en-US" altLang="zh-CN" dirty="0"/>
              <a:t>[7:4]</a:t>
            </a:r>
            <a:r>
              <a:rPr lang="zh-CN" altLang="en-US" dirty="0"/>
              <a:t>表示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/>
              <a:t>实例化</a:t>
            </a:r>
            <a:r>
              <a:rPr lang="en-US" altLang="zh-CN" dirty="0" err="1"/>
              <a:t>CreateNumber</a:t>
            </a:r>
            <a:r>
              <a:rPr lang="zh-CN" altLang="en-US" dirty="0"/>
              <a:t>模块，用</a:t>
            </a:r>
            <a:r>
              <a:rPr lang="en-US" altLang="zh-CN" dirty="0"/>
              <a:t>2</a:t>
            </a:r>
            <a:r>
              <a:rPr lang="zh-CN" altLang="en-US" dirty="0"/>
              <a:t>个按键对</a:t>
            </a:r>
            <a:r>
              <a:rPr lang="en-US" altLang="zh-CN" dirty="0" err="1"/>
              <a:t>num</a:t>
            </a:r>
            <a:r>
              <a:rPr lang="en-US" altLang="zh-CN" dirty="0"/>
              <a:t>[7:4]</a:t>
            </a:r>
            <a:r>
              <a:rPr lang="zh-CN" altLang="en-US" dirty="0"/>
              <a:t>、</a:t>
            </a:r>
            <a:r>
              <a:rPr lang="en-US" altLang="zh-CN" dirty="0" err="1"/>
              <a:t>num</a:t>
            </a:r>
            <a:r>
              <a:rPr lang="en-US" altLang="zh-CN" dirty="0"/>
              <a:t>[3:0]</a:t>
            </a:r>
            <a:r>
              <a:rPr lang="zh-CN" altLang="en-US" dirty="0"/>
              <a:t>自增或自减</a:t>
            </a:r>
            <a:endParaRPr lang="en-US" altLang="zh-CN" dirty="0"/>
          </a:p>
          <a:p>
            <a:pPr lvl="1"/>
            <a:r>
              <a:rPr lang="zh-CN" altLang="en-US" dirty="0"/>
              <a:t>实例化</a:t>
            </a:r>
            <a:r>
              <a:rPr lang="en-US" altLang="zh-CN" dirty="0" err="1"/>
              <a:t>DispNum</a:t>
            </a:r>
            <a:r>
              <a:rPr lang="zh-CN" altLang="en-US" dirty="0"/>
              <a:t>模块，显示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C0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80274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顶层模块</a:t>
            </a:r>
            <a:r>
              <a:rPr lang="en-US" altLang="zh-CN" dirty="0"/>
              <a:t>Top</a:t>
            </a:r>
            <a:r>
              <a:rPr lang="zh-CN" altLang="en-US" dirty="0"/>
              <a:t>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179512" y="1340768"/>
            <a:ext cx="86227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module top(</a:t>
            </a:r>
          </a:p>
          <a:p>
            <a:r>
              <a:rPr lang="en-US" altLang="zh-CN" sz="2000" dirty="0"/>
              <a:t>	input wire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,</a:t>
            </a:r>
          </a:p>
          <a:p>
            <a:r>
              <a:rPr lang="en-US" altLang="zh-CN" sz="2000" dirty="0"/>
              <a:t>	input wire [1:0]BTN,</a:t>
            </a:r>
          </a:p>
          <a:p>
            <a:r>
              <a:rPr lang="en-US" altLang="zh-CN" sz="2000" dirty="0"/>
              <a:t>	input wire [1:0]SW1,</a:t>
            </a:r>
          </a:p>
          <a:p>
            <a:r>
              <a:rPr lang="en-US" altLang="zh-CN" sz="2000" dirty="0"/>
              <a:t>	input wire [1:0]SW2,</a:t>
            </a:r>
          </a:p>
          <a:p>
            <a:r>
              <a:rPr lang="en-US" altLang="zh-CN" sz="2000" dirty="0"/>
              <a:t>	output wire [3:0]AN,</a:t>
            </a:r>
          </a:p>
          <a:p>
            <a:r>
              <a:rPr lang="en-US" altLang="zh-CN" sz="2000" dirty="0"/>
              <a:t>	output wire [7:0]SEGMENT,</a:t>
            </a:r>
          </a:p>
          <a:p>
            <a:r>
              <a:rPr lang="en-US" altLang="zh-CN" sz="2000" dirty="0"/>
              <a:t>	output wire BTNX4</a:t>
            </a:r>
          </a:p>
          <a:p>
            <a:r>
              <a:rPr lang="en-US" altLang="zh-CN" sz="2000" dirty="0"/>
              <a:t>	); </a:t>
            </a:r>
          </a:p>
          <a:p>
            <a:r>
              <a:rPr lang="en-US" altLang="zh-CN" sz="2000" dirty="0"/>
              <a:t>	 </a:t>
            </a:r>
          </a:p>
          <a:p>
            <a:r>
              <a:rPr lang="en-US" altLang="zh-CN" sz="2000" dirty="0"/>
              <a:t>	wire [15:0]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wire [1:0] 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wire [3:0] C;</a:t>
            </a:r>
          </a:p>
          <a:p>
            <a:r>
              <a:rPr lang="en-US" altLang="zh-CN" sz="2000" dirty="0"/>
              <a:t>	wire Co;</a:t>
            </a:r>
          </a:p>
          <a:p>
            <a:r>
              <a:rPr lang="en-US" altLang="zh-CN" sz="2000" dirty="0"/>
              <a:t>	wire [31:0] 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wire [15:0] </a:t>
            </a:r>
            <a:r>
              <a:rPr lang="en-US" altLang="zh-CN" sz="2000" dirty="0" err="1"/>
              <a:t>disp_hexs</a:t>
            </a:r>
            <a:r>
              <a:rPr lang="en-US" altLang="zh-CN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2390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顶层模块</a:t>
            </a:r>
            <a:r>
              <a:rPr lang="en-US" altLang="zh-CN" dirty="0"/>
              <a:t>Top</a:t>
            </a:r>
            <a:r>
              <a:rPr lang="zh-CN" altLang="en-US" dirty="0"/>
              <a:t>设计（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1225689"/>
            <a:ext cx="813690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	assign </a:t>
            </a:r>
            <a:r>
              <a:rPr lang="en-US" altLang="zh-CN" sz="2200" dirty="0" err="1"/>
              <a:t>disp_hexs</a:t>
            </a:r>
            <a:r>
              <a:rPr lang="en-US" altLang="zh-CN" sz="2200" dirty="0"/>
              <a:t>[15:12] = </a:t>
            </a:r>
            <a:r>
              <a:rPr lang="en-US" altLang="zh-CN" sz="2200" dirty="0" err="1"/>
              <a:t>num</a:t>
            </a:r>
            <a:r>
              <a:rPr lang="en-US" altLang="zh-CN" sz="2200" dirty="0"/>
              <a:t>[3:0];	//A</a:t>
            </a:r>
          </a:p>
          <a:p>
            <a:r>
              <a:rPr lang="en-US" altLang="zh-CN" sz="2200" dirty="0"/>
              <a:t>	assign </a:t>
            </a:r>
            <a:r>
              <a:rPr lang="en-US" altLang="zh-CN" sz="2200" dirty="0" err="1"/>
              <a:t>disp_hexs</a:t>
            </a:r>
            <a:r>
              <a:rPr lang="en-US" altLang="zh-CN" sz="2200" dirty="0"/>
              <a:t>[11:8] = </a:t>
            </a:r>
            <a:r>
              <a:rPr lang="en-US" altLang="zh-CN" sz="2200" dirty="0" err="1"/>
              <a:t>num</a:t>
            </a:r>
            <a:r>
              <a:rPr lang="en-US" altLang="zh-CN" sz="2200" dirty="0"/>
              <a:t>[7:4];	//B</a:t>
            </a:r>
          </a:p>
          <a:p>
            <a:r>
              <a:rPr lang="en-US" altLang="zh-CN" sz="2200" dirty="0"/>
              <a:t>	assign </a:t>
            </a:r>
            <a:r>
              <a:rPr lang="en-US" altLang="zh-CN" sz="2200" dirty="0" err="1"/>
              <a:t>disp_hexs</a:t>
            </a:r>
            <a:r>
              <a:rPr lang="en-US" altLang="zh-CN" sz="2200" dirty="0"/>
              <a:t>[7:4] = {3'b000, Co};</a:t>
            </a:r>
          </a:p>
          <a:p>
            <a:r>
              <a:rPr lang="en-US" altLang="zh-CN" sz="2200" dirty="0"/>
              <a:t>	assign </a:t>
            </a:r>
            <a:r>
              <a:rPr lang="en-US" altLang="zh-CN" sz="2200" dirty="0" err="1"/>
              <a:t>disp_hexs</a:t>
            </a:r>
            <a:r>
              <a:rPr lang="en-US" altLang="zh-CN" sz="2200" dirty="0"/>
              <a:t>[3:0] = C[3:0];</a:t>
            </a:r>
          </a:p>
          <a:p>
            <a:endParaRPr lang="en-US" altLang="zh-CN" sz="2200" dirty="0"/>
          </a:p>
          <a:p>
            <a:r>
              <a:rPr lang="en-US" altLang="zh-CN" sz="2200" dirty="0"/>
              <a:t>	</a:t>
            </a:r>
            <a:r>
              <a:rPr lang="en-US" altLang="zh-CN" sz="2200" dirty="0" err="1"/>
              <a:t>pbdebounce</a:t>
            </a:r>
            <a:r>
              <a:rPr lang="en-US" altLang="zh-CN" sz="2200" dirty="0"/>
              <a:t> m0(</a:t>
            </a:r>
            <a:r>
              <a:rPr lang="en-US" altLang="zh-CN" sz="2200" dirty="0" err="1"/>
              <a:t>clk_div</a:t>
            </a:r>
            <a:r>
              <a:rPr lang="en-US" altLang="zh-CN" sz="2200" dirty="0"/>
              <a:t>[17], BTN [0], </a:t>
            </a:r>
            <a:r>
              <a:rPr lang="en-US" altLang="zh-CN" sz="2200" dirty="0" err="1"/>
              <a:t>btn_out</a:t>
            </a:r>
            <a:r>
              <a:rPr lang="en-US" altLang="zh-CN" sz="2200" dirty="0"/>
              <a:t>[0]);</a:t>
            </a:r>
          </a:p>
          <a:p>
            <a:r>
              <a:rPr lang="en-US" altLang="zh-CN" sz="2200" dirty="0"/>
              <a:t> 	</a:t>
            </a:r>
            <a:r>
              <a:rPr lang="en-US" altLang="zh-CN" sz="2200" dirty="0" err="1"/>
              <a:t>pbdebounce</a:t>
            </a:r>
            <a:r>
              <a:rPr lang="en-US" altLang="zh-CN" sz="2200" dirty="0"/>
              <a:t> m1(</a:t>
            </a:r>
            <a:r>
              <a:rPr lang="en-US" altLang="zh-CN" sz="2200" dirty="0" err="1"/>
              <a:t>clk_div</a:t>
            </a:r>
            <a:r>
              <a:rPr lang="en-US" altLang="zh-CN" sz="2200" dirty="0"/>
              <a:t>[17], BTN[1], </a:t>
            </a:r>
            <a:r>
              <a:rPr lang="en-US" altLang="zh-CN" sz="2200" dirty="0" err="1"/>
              <a:t>btn_out</a:t>
            </a:r>
            <a:r>
              <a:rPr lang="en-US" altLang="zh-CN" sz="2200" dirty="0"/>
              <a:t>[1]);</a:t>
            </a:r>
          </a:p>
          <a:p>
            <a:r>
              <a:rPr lang="en-US" altLang="zh-CN" sz="2200" dirty="0"/>
              <a:t>	</a:t>
            </a:r>
            <a:r>
              <a:rPr lang="en-US" altLang="zh-CN" sz="2200" dirty="0" err="1"/>
              <a:t>clkdiv</a:t>
            </a:r>
            <a:r>
              <a:rPr lang="en-US" altLang="zh-CN" sz="2200" dirty="0"/>
              <a:t> m2(.</a:t>
            </a:r>
            <a:r>
              <a:rPr lang="en-US" altLang="zh-CN" sz="2200" dirty="0" err="1"/>
              <a:t>clk</a:t>
            </a:r>
            <a:r>
              <a:rPr lang="en-US" altLang="zh-CN" sz="2200" dirty="0"/>
              <a:t>(</a:t>
            </a:r>
            <a:r>
              <a:rPr lang="en-US" altLang="zh-CN" sz="2200" dirty="0" err="1"/>
              <a:t>clk</a:t>
            </a:r>
            <a:r>
              <a:rPr lang="en-US" altLang="zh-CN" sz="2200" dirty="0"/>
              <a:t>),.</a:t>
            </a:r>
            <a:r>
              <a:rPr lang="en-US" altLang="zh-CN" sz="2200" dirty="0" err="1"/>
              <a:t>rst</a:t>
            </a:r>
            <a:r>
              <a:rPr lang="en-US" altLang="zh-CN" sz="2200" dirty="0"/>
              <a:t>(1'b0),.</a:t>
            </a:r>
            <a:r>
              <a:rPr lang="en-US" altLang="zh-CN" sz="2200" dirty="0" err="1"/>
              <a:t>clkdiv</a:t>
            </a:r>
            <a:r>
              <a:rPr lang="en-US" altLang="zh-CN" sz="2200" dirty="0"/>
              <a:t>(</a:t>
            </a:r>
            <a:r>
              <a:rPr lang="en-US" altLang="zh-CN" sz="2200" dirty="0" err="1"/>
              <a:t>clk_div</a:t>
            </a:r>
            <a:r>
              <a:rPr lang="en-US" altLang="zh-CN" sz="2200" dirty="0"/>
              <a:t>));</a:t>
            </a:r>
          </a:p>
          <a:p>
            <a:r>
              <a:rPr lang="en-US" altLang="zh-CN" sz="2200" dirty="0"/>
              <a:t>	</a:t>
            </a:r>
            <a:r>
              <a:rPr lang="en-US" altLang="zh-CN" sz="2200" dirty="0" err="1"/>
              <a:t>CreateNumber</a:t>
            </a:r>
            <a:r>
              <a:rPr lang="en-US" altLang="zh-CN" sz="2200" dirty="0"/>
              <a:t> m3(…);	//…</a:t>
            </a:r>
            <a:r>
              <a:rPr lang="zh-CN" altLang="en-US" sz="2200" dirty="0"/>
              <a:t>部分请自行补充完整</a:t>
            </a:r>
            <a:endParaRPr lang="en-US" altLang="zh-CN" sz="2200" dirty="0"/>
          </a:p>
          <a:p>
            <a:r>
              <a:rPr lang="en-US" altLang="zh-CN" sz="2200" dirty="0"/>
              <a:t>	</a:t>
            </a:r>
            <a:r>
              <a:rPr lang="en-US" altLang="zh-CN" sz="2200" dirty="0" err="1"/>
              <a:t>myALU</a:t>
            </a:r>
            <a:r>
              <a:rPr lang="en-US" altLang="zh-CN" sz="2200" dirty="0"/>
              <a:t> m5(…); 		//…</a:t>
            </a:r>
            <a:r>
              <a:rPr lang="zh-CN" altLang="en-US" sz="2200" dirty="0"/>
              <a:t>部分请自行补充完整</a:t>
            </a:r>
            <a:endParaRPr lang="en-US" altLang="zh-CN" sz="2200" dirty="0"/>
          </a:p>
          <a:p>
            <a:r>
              <a:rPr lang="en-US" altLang="zh-CN" sz="2200" dirty="0"/>
              <a:t>	</a:t>
            </a:r>
            <a:r>
              <a:rPr lang="en-US" altLang="zh-CN" sz="2200" dirty="0" err="1"/>
              <a:t>DispNum</a:t>
            </a:r>
            <a:r>
              <a:rPr lang="en-US" altLang="zh-CN" sz="2200" dirty="0"/>
              <a:t> m6(.</a:t>
            </a:r>
            <a:r>
              <a:rPr lang="en-US" altLang="zh-CN" sz="2200" dirty="0" err="1"/>
              <a:t>clk</a:t>
            </a:r>
            <a:r>
              <a:rPr lang="en-US" altLang="zh-CN" sz="2200" dirty="0"/>
              <a:t>(</a:t>
            </a:r>
            <a:r>
              <a:rPr lang="en-US" altLang="zh-CN" sz="2200" dirty="0" err="1"/>
              <a:t>clk</a:t>
            </a:r>
            <a:r>
              <a:rPr lang="en-US" altLang="zh-CN" sz="2200" dirty="0"/>
              <a:t>), .HEXS(</a:t>
            </a:r>
            <a:r>
              <a:rPr lang="en-US" altLang="zh-CN" sz="2200" dirty="0" err="1"/>
              <a:t>disp_hexs</a:t>
            </a:r>
            <a:r>
              <a:rPr lang="en-US" altLang="zh-CN" sz="2200" dirty="0"/>
              <a:t>), .LES(4'b0), .points(4'b0), </a:t>
            </a:r>
            <a:br>
              <a:rPr lang="en-US" altLang="zh-CN" sz="2200" dirty="0"/>
            </a:br>
            <a:r>
              <a:rPr lang="en-US" altLang="zh-CN" sz="2200" dirty="0"/>
              <a:t>	.RST(1'b0), .AN(AN), .Segment(SEGMENT));</a:t>
            </a:r>
          </a:p>
          <a:p>
            <a:r>
              <a:rPr lang="en-US" altLang="zh-CN" sz="2200" dirty="0"/>
              <a:t>	assign BTNX4 = 1'b0;	//Enable button inputs</a:t>
            </a:r>
          </a:p>
          <a:p>
            <a:r>
              <a:rPr lang="en-US" altLang="zh-CN" sz="2200" dirty="0" err="1"/>
              <a:t>endmodule</a:t>
            </a:r>
            <a:endParaRPr lang="en-US" altLang="zh-CN" sz="2200" dirty="0"/>
          </a:p>
        </p:txBody>
      </p:sp>
      <p:sp>
        <p:nvSpPr>
          <p:cNvPr id="5" name="线形标注 1 4"/>
          <p:cNvSpPr/>
          <p:nvPr/>
        </p:nvSpPr>
        <p:spPr>
          <a:xfrm>
            <a:off x="6084167" y="2171338"/>
            <a:ext cx="2736305" cy="566292"/>
          </a:xfrm>
          <a:prstGeom prst="borderCallout1">
            <a:avLst>
              <a:gd name="adj1" fmla="val 13009"/>
              <a:gd name="adj2" fmla="val -4472"/>
              <a:gd name="adj3" fmla="val -10194"/>
              <a:gd name="adj4" fmla="val -125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大括号内的信号组成总线</a:t>
            </a:r>
          </a:p>
        </p:txBody>
      </p:sp>
    </p:spTree>
    <p:extLst>
      <p:ext uri="{BB962C8B-B14F-4D97-AF65-F5344CB8AC3E}">
        <p14:creationId xmlns:p14="http://schemas.microsoft.com/office/powerpoint/2010/main" val="2370959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27377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引脚定义</a:t>
            </a:r>
          </a:p>
          <a:p>
            <a:pPr lvl="1"/>
            <a:r>
              <a:rPr lang="zh-CN" altLang="en-US" sz="2400" dirty="0"/>
              <a:t>输入</a:t>
            </a:r>
          </a:p>
          <a:p>
            <a:pPr lvl="2"/>
            <a:r>
              <a:rPr lang="zh-CN" altLang="en-US" sz="2000" dirty="0"/>
              <a:t>时钟：</a:t>
            </a:r>
            <a:r>
              <a:rPr lang="en-US" altLang="zh-CN" sz="2000" dirty="0" err="1"/>
              <a:t>clk</a:t>
            </a:r>
            <a:endParaRPr lang="en-US" altLang="zh-CN" sz="2000" dirty="0"/>
          </a:p>
          <a:p>
            <a:pPr lvl="2"/>
            <a:r>
              <a:rPr lang="zh-CN" altLang="en-US" sz="2000" dirty="0"/>
              <a:t>按键控制输入：</a:t>
            </a:r>
            <a:r>
              <a:rPr lang="en-US" altLang="zh-CN" sz="2000" dirty="0"/>
              <a:t>BTN[1]</a:t>
            </a:r>
            <a:r>
              <a:rPr lang="zh-CN" altLang="en-US" sz="2000" dirty="0"/>
              <a:t>控制</a:t>
            </a:r>
            <a:r>
              <a:rPr lang="en-US" altLang="zh-CN" sz="2000" dirty="0"/>
              <a:t>A</a:t>
            </a:r>
            <a:r>
              <a:rPr lang="zh-CN" altLang="en-US" sz="2000" dirty="0"/>
              <a:t>，</a:t>
            </a:r>
            <a:r>
              <a:rPr lang="en-US" altLang="zh-CN" sz="2000" dirty="0"/>
              <a:t>BTN[0]</a:t>
            </a:r>
            <a:r>
              <a:rPr lang="zh-CN" altLang="en-US" sz="2000" dirty="0"/>
              <a:t>控制</a:t>
            </a:r>
            <a:r>
              <a:rPr lang="en-US" altLang="zh-CN" sz="2000" dirty="0"/>
              <a:t>B</a:t>
            </a:r>
            <a:r>
              <a:rPr lang="zh-CN" altLang="en-US" sz="2000" dirty="0"/>
              <a:t>，关联到</a:t>
            </a:r>
            <a:r>
              <a:rPr lang="en-US" altLang="zh-CN" sz="2000" dirty="0"/>
              <a:t>BTNX4Y[0:1]</a:t>
            </a:r>
          </a:p>
          <a:p>
            <a:pPr lvl="2"/>
            <a:r>
              <a:rPr lang="zh-CN" altLang="en-US" sz="2000" dirty="0"/>
              <a:t>按键加</a:t>
            </a:r>
            <a:r>
              <a:rPr lang="en-US" altLang="zh-CN" sz="2000" dirty="0"/>
              <a:t>/</a:t>
            </a:r>
            <a:r>
              <a:rPr lang="zh-CN" altLang="en-US" sz="2000" dirty="0"/>
              <a:t>减方向控制：</a:t>
            </a:r>
            <a:r>
              <a:rPr lang="en-US" altLang="zh-CN" sz="2000" dirty="0"/>
              <a:t>SW1[1]</a:t>
            </a:r>
            <a:r>
              <a:rPr lang="zh-CN" altLang="en-US" sz="2000" dirty="0"/>
              <a:t>控制</a:t>
            </a:r>
            <a:r>
              <a:rPr lang="en-US" altLang="zh-CN" sz="2000" dirty="0"/>
              <a:t>A</a:t>
            </a:r>
            <a:r>
              <a:rPr lang="zh-CN" altLang="en-US" sz="2000" dirty="0"/>
              <a:t>，</a:t>
            </a:r>
            <a:r>
              <a:rPr lang="en-US" altLang="zh-CN" sz="2000" dirty="0"/>
              <a:t>SW1[0]</a:t>
            </a:r>
            <a:r>
              <a:rPr lang="zh-CN" altLang="en-US" sz="2000" dirty="0"/>
              <a:t>控制</a:t>
            </a:r>
            <a:r>
              <a:rPr lang="en-US" altLang="zh-CN" sz="2000" dirty="0"/>
              <a:t>B</a:t>
            </a:r>
            <a:r>
              <a:rPr lang="zh-CN" altLang="en-US" sz="2000" dirty="0"/>
              <a:t>，关联到</a:t>
            </a:r>
            <a:r>
              <a:rPr lang="en-US" altLang="zh-CN" sz="2000" dirty="0"/>
              <a:t>DSW[1:0]</a:t>
            </a:r>
          </a:p>
          <a:p>
            <a:pPr lvl="2"/>
            <a:r>
              <a:rPr lang="en-US" altLang="zh-CN" sz="2000" dirty="0"/>
              <a:t>ALU</a:t>
            </a:r>
            <a:r>
              <a:rPr lang="zh-CN" altLang="en-US" sz="2000" dirty="0"/>
              <a:t>运算控制：</a:t>
            </a:r>
            <a:r>
              <a:rPr lang="en-US" altLang="zh-CN" sz="2000" dirty="0"/>
              <a:t>SW2[1:0],00-</a:t>
            </a:r>
            <a:r>
              <a:rPr lang="zh-CN" altLang="en-US" sz="2000" dirty="0"/>
              <a:t>加，</a:t>
            </a:r>
            <a:r>
              <a:rPr lang="en-US" altLang="zh-CN" sz="2000" dirty="0"/>
              <a:t>01-</a:t>
            </a:r>
            <a:r>
              <a:rPr lang="zh-CN" altLang="en-US" sz="2000" dirty="0"/>
              <a:t>减，</a:t>
            </a:r>
            <a:r>
              <a:rPr lang="en-US" altLang="zh-CN" sz="2000" dirty="0"/>
              <a:t>10-</a:t>
            </a:r>
            <a:r>
              <a:rPr lang="zh-CN" altLang="en-US" sz="2000" dirty="0"/>
              <a:t>与，</a:t>
            </a:r>
            <a:r>
              <a:rPr lang="en-US" altLang="zh-CN" sz="2000" dirty="0"/>
              <a:t>11-</a:t>
            </a:r>
            <a:r>
              <a:rPr lang="zh-CN" altLang="en-US" sz="2000" dirty="0"/>
              <a:t>或，关联到</a:t>
            </a:r>
            <a:r>
              <a:rPr lang="en-US" altLang="zh-CN" sz="2000" dirty="0"/>
              <a:t>DSW[15:14]</a:t>
            </a:r>
          </a:p>
          <a:p>
            <a:pPr lvl="1"/>
            <a:r>
              <a:rPr lang="zh-CN" altLang="en-US" sz="2400" dirty="0"/>
              <a:t>输出</a:t>
            </a:r>
            <a:endParaRPr lang="en-US" altLang="zh-CN" sz="2400" dirty="0"/>
          </a:p>
          <a:p>
            <a:pPr lvl="2"/>
            <a:r>
              <a:rPr lang="zh-CN" altLang="en-US" sz="2000" dirty="0"/>
              <a:t>数码管</a:t>
            </a:r>
            <a:r>
              <a:rPr lang="en-US" altLang="zh-CN" sz="2000" dirty="0"/>
              <a:t>[0]</a:t>
            </a:r>
            <a:r>
              <a:rPr lang="zh-CN" altLang="en-US" sz="2000" dirty="0"/>
              <a:t>：</a:t>
            </a:r>
            <a:r>
              <a:rPr lang="en-US" altLang="zh-CN" sz="2000" dirty="0"/>
              <a:t>A -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[3:0]</a:t>
            </a:r>
          </a:p>
          <a:p>
            <a:pPr lvl="2"/>
            <a:r>
              <a:rPr lang="zh-CN" altLang="en-US" sz="2000" dirty="0"/>
              <a:t>数码管</a:t>
            </a:r>
            <a:r>
              <a:rPr lang="en-US" altLang="zh-CN" sz="2000" dirty="0"/>
              <a:t>[1]</a:t>
            </a:r>
            <a:r>
              <a:rPr lang="zh-CN" altLang="en-US" sz="2000" dirty="0"/>
              <a:t>：</a:t>
            </a:r>
            <a:r>
              <a:rPr lang="en-US" altLang="zh-CN" sz="2000" dirty="0"/>
              <a:t>B -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[7:4]</a:t>
            </a:r>
          </a:p>
          <a:p>
            <a:pPr lvl="2"/>
            <a:r>
              <a:rPr lang="zh-CN" altLang="en-US" sz="2000" dirty="0"/>
              <a:t>数码管</a:t>
            </a:r>
            <a:r>
              <a:rPr lang="en-US" altLang="zh-CN" sz="2000" dirty="0"/>
              <a:t>[2]: Co - Co</a:t>
            </a:r>
            <a:endParaRPr lang="zh-CN" altLang="en-US" sz="2000" dirty="0"/>
          </a:p>
          <a:p>
            <a:pPr lvl="2"/>
            <a:r>
              <a:rPr lang="zh-CN" altLang="en-US" sz="2000" dirty="0"/>
              <a:t>数码管</a:t>
            </a:r>
            <a:r>
              <a:rPr lang="en-US" altLang="zh-CN" sz="2000" dirty="0"/>
              <a:t>[3]: C – C</a:t>
            </a:r>
          </a:p>
          <a:p>
            <a:pPr lvl="2"/>
            <a:r>
              <a:rPr lang="en-US" altLang="zh-CN" sz="2000" dirty="0"/>
              <a:t>BTNX4</a:t>
            </a:r>
            <a:r>
              <a:rPr lang="zh-CN" altLang="en-US" sz="2000" dirty="0"/>
              <a:t>：按键使能输出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68472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6939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掌握一位全加器的工作原理和逻辑功能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掌握串行进位加法器的工作原理和进位延迟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掌握减法器的实现原理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掌握加减法器的设计方法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ALU</a:t>
            </a:r>
            <a:r>
              <a:rPr lang="zh-CN" altLang="en-US" sz="2800" dirty="0"/>
              <a:t>基本原理及在</a:t>
            </a:r>
            <a:r>
              <a:rPr lang="en-US" altLang="zh-CN" sz="2800" dirty="0"/>
              <a:t>CPU</a:t>
            </a:r>
            <a:r>
              <a:rPr lang="zh-CN" altLang="en-US" sz="2800" dirty="0"/>
              <a:t>中的作用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ALU</a:t>
            </a:r>
            <a:r>
              <a:rPr lang="zh-CN" altLang="en-US" sz="2800" dirty="0"/>
              <a:t>的设计方法</a:t>
            </a:r>
          </a:p>
        </p:txBody>
      </p:sp>
    </p:spTree>
    <p:extLst>
      <p:ext uri="{BB962C8B-B14F-4D97-AF65-F5344CB8AC3E}">
        <p14:creationId xmlns:p14="http://schemas.microsoft.com/office/powerpoint/2010/main" val="4016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  <p:extLst>
      <p:ext uri="{BB962C8B-B14F-4D97-AF65-F5344CB8AC3E}">
        <p14:creationId xmlns:p14="http://schemas.microsoft.com/office/powerpoint/2010/main" val="273157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位加减法器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ALU</a:t>
            </a:r>
            <a:r>
              <a:rPr lang="zh-CN" altLang="en-US" sz="2800" dirty="0"/>
              <a:t>及应用设计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872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位全加器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三个输入位：数据位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，低位进位输入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</a:p>
          <a:p>
            <a:pPr lvl="1">
              <a:defRPr/>
            </a:pPr>
            <a:r>
              <a:rPr lang="zh-CN" altLang="en-US" sz="2400" dirty="0"/>
              <a:t>二个输出位：全加和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，进位输出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i+1</a:t>
            </a:r>
          </a:p>
          <a:p>
            <a:pPr lvl="1"/>
            <a:endParaRPr lang="zh-CN" altLang="en-US" sz="2400" dirty="0"/>
          </a:p>
        </p:txBody>
      </p:sp>
      <p:graphicFrame>
        <p:nvGraphicFramePr>
          <p:cNvPr id="9" name="1位全家器真值表 表格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85098"/>
              </p:ext>
            </p:extLst>
          </p:nvPr>
        </p:nvGraphicFramePr>
        <p:xfrm>
          <a:off x="457200" y="2924944"/>
          <a:ext cx="3686170" cy="32147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7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>
                          <a:latin typeface="Times New Roman" pitchFamily="18" charset="0"/>
                          <a:ea typeface="新宋体" pitchFamily="49" charset="-122"/>
                        </a:rPr>
                        <a:t>A</a:t>
                      </a:r>
                      <a:r>
                        <a:rPr lang="en-US" altLang="zh-CN" sz="2000" i="1" baseline="-25000" dirty="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i="1" baseline="-2500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latin typeface="Times New Roman" pitchFamily="18" charset="0"/>
                          <a:ea typeface="新宋体" pitchFamily="49" charset="-122"/>
                        </a:rPr>
                        <a:t>B</a:t>
                      </a:r>
                      <a:r>
                        <a:rPr lang="en-US" altLang="zh-CN" sz="2000" i="1" baseline="-2500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i="1" baseline="-2500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latin typeface="Times New Roman" pitchFamily="18" charset="0"/>
                          <a:ea typeface="新宋体" pitchFamily="49" charset="-122"/>
                        </a:rPr>
                        <a:t>C </a:t>
                      </a:r>
                      <a:r>
                        <a:rPr lang="en-US" altLang="zh-CN" sz="2000" i="1" baseline="-2500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baseline="-2500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latin typeface="Times New Roman" pitchFamily="18" charset="0"/>
                          <a:ea typeface="新宋体" pitchFamily="49" charset="-122"/>
                        </a:rPr>
                        <a:t>S</a:t>
                      </a:r>
                      <a:r>
                        <a:rPr lang="en-US" altLang="zh-CN" sz="2000" i="1" baseline="-25000"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lang="zh-CN" altLang="en-US" sz="2000" i="1" baseline="-2500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>
                          <a:latin typeface="Times New Roman" pitchFamily="18" charset="0"/>
                          <a:ea typeface="新宋体" pitchFamily="49" charset="-122"/>
                        </a:rPr>
                        <a:t>C </a:t>
                      </a:r>
                      <a:r>
                        <a:rPr lang="en-US" altLang="zh-CN" sz="2000" i="1" baseline="-25000" dirty="0">
                          <a:latin typeface="Times New Roman" pitchFamily="18" charset="0"/>
                          <a:ea typeface="新宋体" pitchFamily="49" charset="-122"/>
                        </a:rPr>
                        <a:t>i+</a:t>
                      </a:r>
                      <a:r>
                        <a:rPr lang="en-US" altLang="zh-CN" sz="2000" i="0" baseline="-2500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i="0" baseline="-2500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itchFamily="18" charset="0"/>
                        <a:ea typeface="新宋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551285" y="3982465"/>
                <a:ext cx="295232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800" b="0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85" y="3982465"/>
                <a:ext cx="295232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589615" y="4532298"/>
                <a:ext cx="40289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615" y="4532298"/>
                <a:ext cx="402892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19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一位全加器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根据一位全加器的输入输出关系，得到电路图</a:t>
            </a:r>
          </a:p>
        </p:txBody>
      </p:sp>
      <p:sp>
        <p:nvSpPr>
          <p:cNvPr id="5" name="Verilog代码"/>
          <p:cNvSpPr txBox="1"/>
          <p:nvPr/>
        </p:nvSpPr>
        <p:spPr>
          <a:xfrm>
            <a:off x="4895910" y="2509153"/>
            <a:ext cx="3564522" cy="369331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module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adder_1bit(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input wire a, b, ci,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output wire s, co);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and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m0(c1,a,b);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and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m1(c2,b,ci);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and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m2(c3,a,ci);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xor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m3(s1,a,b);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xor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m4(s,s1,ci);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or</a:t>
            </a:r>
            <a:r>
              <a:rPr lang="en-US" altLang="zh-CN" sz="1600" b="1" dirty="0">
                <a:latin typeface="Courier New" pitchFamily="49" charset="0"/>
                <a:ea typeface="新宋体" pitchFamily="49" charset="-122"/>
                <a:cs typeface="Courier New" pitchFamily="49" charset="0"/>
              </a:rPr>
              <a:t>  m5(co,c1,c2,c3);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0000FF"/>
                </a:solidFill>
                <a:latin typeface="Courier New" pitchFamily="49" charset="0"/>
                <a:ea typeface="新宋体" pitchFamily="49" charset="-122"/>
                <a:cs typeface="Courier New" pitchFamily="49" charset="0"/>
              </a:rPr>
              <a:t>endmodule</a:t>
            </a:r>
            <a:endParaRPr lang="en-US" altLang="zh-CN" sz="1600" b="1" dirty="0">
              <a:solidFill>
                <a:srgbClr val="0000FF"/>
              </a:solidFill>
              <a:latin typeface="Courier New" pitchFamily="49" charset="0"/>
              <a:ea typeface="新宋体" pitchFamily="49" charset="-122"/>
              <a:cs typeface="Courier New" pitchFamily="49" charset="0"/>
            </a:endParaRPr>
          </a:p>
        </p:txBody>
      </p:sp>
      <p:pic>
        <p:nvPicPr>
          <p:cNvPr id="1027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13176"/>
            <a:ext cx="22860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8" y="2132856"/>
            <a:ext cx="3903919" cy="27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24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多位串行进位加法器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多位串行进位加法器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由一位全加器将进位串接构成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低位进位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为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为高位进位输出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677168"/>
              </p:ext>
            </p:extLst>
          </p:nvPr>
        </p:nvGraphicFramePr>
        <p:xfrm>
          <a:off x="0" y="3170460"/>
          <a:ext cx="9136063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Visio" r:id="rId3" imgW="4896923" imgH="1335536" progId="Visio.Drawing.11">
                  <p:embed/>
                </p:oleObj>
              </mc:Choice>
              <mc:Fallback>
                <p:oleObj name="Visio" r:id="rId3" imgW="4896923" imgH="1335536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70460"/>
                        <a:ext cx="9136063" cy="249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64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位全加器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84" y="2420887"/>
            <a:ext cx="31242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69640"/>
            <a:ext cx="4533528" cy="366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85944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5469</TotalTime>
  <Words>1134</Words>
  <Application>Microsoft Office PowerPoint</Application>
  <PresentationFormat>全屏显示(4:3)</PresentationFormat>
  <Paragraphs>249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8" baseType="lpstr">
      <vt:lpstr>黑体</vt:lpstr>
      <vt:lpstr>华文细黑</vt:lpstr>
      <vt:lpstr>楷体_GB2312</vt:lpstr>
      <vt:lpstr>宋体</vt:lpstr>
      <vt:lpstr>微软雅黑</vt:lpstr>
      <vt:lpstr>新宋体</vt:lpstr>
      <vt:lpstr>Arial</vt:lpstr>
      <vt:lpstr>Calibri</vt:lpstr>
      <vt:lpstr>Cambria Math</vt:lpstr>
      <vt:lpstr>Courier New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Visio</vt:lpstr>
      <vt:lpstr>Equation</vt:lpstr>
      <vt:lpstr>计算机逻辑设计基础实验</vt:lpstr>
      <vt:lpstr>提  纲</vt:lpstr>
      <vt:lpstr>实验目的</vt:lpstr>
      <vt:lpstr>实验设备与材料</vt:lpstr>
      <vt:lpstr>实验任务</vt:lpstr>
      <vt:lpstr>实验原理</vt:lpstr>
      <vt:lpstr>一位全加器</vt:lpstr>
      <vt:lpstr>多位串行进位加法器</vt:lpstr>
      <vt:lpstr>4位全加器</vt:lpstr>
      <vt:lpstr>1位加减法器</vt:lpstr>
      <vt:lpstr>多位串行进位全减器</vt:lpstr>
      <vt:lpstr>4位加减法器</vt:lpstr>
      <vt:lpstr>4位ALU功能定义</vt:lpstr>
      <vt:lpstr>4位ALU原理图</vt:lpstr>
      <vt:lpstr>4位ALU仿真</vt:lpstr>
      <vt:lpstr>设计按键数据输入模块</vt:lpstr>
      <vt:lpstr>按键去抖动原理</vt:lpstr>
      <vt:lpstr>防抖动模块 + 分频器</vt:lpstr>
      <vt:lpstr>实验内容与步骤</vt:lpstr>
      <vt:lpstr>4位加减法器设计（1）</vt:lpstr>
      <vt:lpstr>4位加减法器设计（2）</vt:lpstr>
      <vt:lpstr>4位ALU输入输出定义</vt:lpstr>
      <vt:lpstr>4位ALU实验工程建立</vt:lpstr>
      <vt:lpstr>ALU电路设计</vt:lpstr>
      <vt:lpstr>顶层模块Top设计 (1)</vt:lpstr>
      <vt:lpstr>顶层模块Top设计（2）</vt:lpstr>
      <vt:lpstr>顶层模块Top设计（3）</vt:lpstr>
      <vt:lpstr>物理验证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董 亚波</cp:lastModifiedBy>
  <cp:revision>360</cp:revision>
  <dcterms:created xsi:type="dcterms:W3CDTF">2011-08-03T07:44:17Z</dcterms:created>
  <dcterms:modified xsi:type="dcterms:W3CDTF">2020-11-03T14:57:02Z</dcterms:modified>
</cp:coreProperties>
</file>