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7.jpg" ContentType="image/png"/>
  <Override PartName="/ppt/media/image9.jpg" ContentType="image/pn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9" r:id="rId7"/>
    <p:sldId id="262" r:id="rId8"/>
    <p:sldId id="263" r:id="rId9"/>
    <p:sldId id="268" r:id="rId10"/>
    <p:sldId id="264" r:id="rId11"/>
    <p:sldId id="265" r:id="rId12"/>
    <p:sldId id="267" r:id="rId13"/>
    <p:sldId id="26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B0F0"/>
    <a:srgbClr val="7030A0"/>
    <a:srgbClr val="00B050"/>
    <a:srgbClr val="FFC000"/>
    <a:srgbClr val="8EE2FC"/>
    <a:srgbClr val="DEE1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BF475E-62FA-4C54-8F79-FDA7D54FCC54}" v="8" dt="2025-01-19T09:12:14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4718" autoAdjust="0"/>
  </p:normalViewPr>
  <p:slideViewPr>
    <p:cSldViewPr>
      <p:cViewPr varScale="1">
        <p:scale>
          <a:sx n="78" d="100"/>
          <a:sy n="78" d="100"/>
        </p:scale>
        <p:origin x="149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ătălin-Constantin VOICU (131800)" userId="d525c125-ee75-418f-a042-f3c38816c198" providerId="ADAL" clId="{7A91EE66-60AE-487D-A1FD-38F76ED8CE58}"/>
    <pc:docChg chg="modSld">
      <pc:chgData name="Cătălin-Constantin VOICU (131800)" userId="d525c125-ee75-418f-a042-f3c38816c198" providerId="ADAL" clId="{7A91EE66-60AE-487D-A1FD-38F76ED8CE58}" dt="2025-01-19T10:42:40.851" v="6" actId="14100"/>
      <pc:docMkLst>
        <pc:docMk/>
      </pc:docMkLst>
      <pc:sldChg chg="modSp mod">
        <pc:chgData name="Cătălin-Constantin VOICU (131800)" userId="d525c125-ee75-418f-a042-f3c38816c198" providerId="ADAL" clId="{7A91EE66-60AE-487D-A1FD-38F76ED8CE58}" dt="2025-01-19T10:42:40.851" v="6" actId="14100"/>
        <pc:sldMkLst>
          <pc:docMk/>
          <pc:sldMk cId="3535586265" sldId="269"/>
        </pc:sldMkLst>
        <pc:picChg chg="mod">
          <ac:chgData name="Cătălin-Constantin VOICU (131800)" userId="d525c125-ee75-418f-a042-f3c38816c198" providerId="ADAL" clId="{7A91EE66-60AE-487D-A1FD-38F76ED8CE58}" dt="2025-01-19T10:42:38.842" v="5" actId="14100"/>
          <ac:picMkLst>
            <pc:docMk/>
            <pc:sldMk cId="3535586265" sldId="269"/>
            <ac:picMk id="3" creationId="{D85CE726-A5E4-423A-5362-688AA4544EC5}"/>
          </ac:picMkLst>
        </pc:picChg>
        <pc:picChg chg="mod">
          <ac:chgData name="Cătălin-Constantin VOICU (131800)" userId="d525c125-ee75-418f-a042-f3c38816c198" providerId="ADAL" clId="{7A91EE66-60AE-487D-A1FD-38F76ED8CE58}" dt="2025-01-19T10:42:40.851" v="6" actId="14100"/>
          <ac:picMkLst>
            <pc:docMk/>
            <pc:sldMk cId="3535586265" sldId="269"/>
            <ac:picMk id="4" creationId="{8DCF14FC-B293-1532-A0CD-9370065B455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015BCA8-4F01-4D86-9485-5DC1E35EBFDB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0D67AA3-719D-41D2-92E8-0058ADCE64B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648889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26" y="6188075"/>
            <a:ext cx="15462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69DE8-5E40-4F59-A536-4E3535E4BD0D}" type="datetimeFigureOut">
              <a:rPr lang="en-US"/>
              <a:pPr>
                <a:defRPr/>
              </a:pPr>
              <a:t>1/19/2025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81764-BCEA-4297-89EC-E9B9FA6D5FFE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71CAC81-6169-4629-9F80-B677A4FE702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21767" y="6120493"/>
            <a:ext cx="661307" cy="661307"/>
          </a:xfrm>
          <a:prstGeom prst="rect">
            <a:avLst/>
          </a:prstGeom>
        </p:spPr>
      </p:pic>
      <p:pic>
        <p:nvPicPr>
          <p:cNvPr id="4" name="Picture 3" descr="A circular logo with a dome and a building in the middle&#10;&#10;Description automatically generated">
            <a:extLst>
              <a:ext uri="{FF2B5EF4-FFF2-40B4-BE49-F238E27FC236}">
                <a16:creationId xmlns:a16="http://schemas.microsoft.com/office/drawing/2014/main" id="{806F23B7-D4CC-0ECB-B4C7-6D89675BB2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32" y="266532"/>
            <a:ext cx="673735" cy="677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black and grey logo&#10;&#10;Description automatically generated">
            <a:extLst>
              <a:ext uri="{FF2B5EF4-FFF2-40B4-BE49-F238E27FC236}">
                <a16:creationId xmlns:a16="http://schemas.microsoft.com/office/drawing/2014/main" id="{62F6F635-2965-A334-FFBB-A2C7AAA14BC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781" b="-890"/>
          <a:stretch>
            <a:fillRect/>
          </a:stretch>
        </p:blipFill>
        <p:spPr bwMode="auto">
          <a:xfrm>
            <a:off x="7494588" y="364004"/>
            <a:ext cx="1300480" cy="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733659-CCDF-4DBB-A007-035A35EBFBAD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2E8BC2-DD62-47BB-8C21-C4F2D9E1D567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52A60-9143-45D9-9F8D-86CB2F603058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5364C-50A9-4793-ADA7-A5D0D552608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6128DF-9211-42C1-924C-6ED55F92EB6B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5EDCD3-1747-44F3-96BA-E6130A3B692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DF4FB5-DA46-4B59-B072-6321920AEBB2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5EA4A9-FDDE-4124-B7ED-925DC65F17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E5E23-3A4D-4919-B13A-C7C659D9A4C5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B2AB8-832B-49F2-B42A-94633B11C65B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D576C-72AA-4F04-A8FA-E6F9A0A78EDE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FF29A-FFB6-4DD6-A464-81F1AA41C05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F9FB2-5FC9-4031-A63F-55468B896A5A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64738C-8B56-494D-BC41-2CE5AB556F81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7836D-3339-4785-8DFE-44A62EE29901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08C1A-C322-4EB4-BA9F-19700BBFC068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1DAE1D-11A1-49F4-93EC-7199E98355EC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A1D1E-1E28-4485-AF5B-903820166ABD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0AC4B3-5A3D-46FF-910E-76BD3CA27CF1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FB3B8-2000-45D4-B347-7E71F848964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Ovr>
    <a:masterClrMapping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277E9F4-9028-411F-A9B5-35B847CAD700}" type="datetimeFigureOut">
              <a:rPr lang="en-US"/>
              <a:pPr>
                <a:defRPr/>
              </a:pPr>
              <a:t>1/19/2025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A764CC5-BE13-4CD0-A152-5E42E1160D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pull dir="ru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/>
          <a:p>
            <a:r>
              <a:rPr lang="ro-RO" altLang="en-US" sz="2400" b="1" dirty="0">
                <a:latin typeface="Arial" charset="0"/>
                <a:cs typeface="Arial" charset="0"/>
              </a:rPr>
              <a:t>Circuite Electronice Fundamentale 2 – Proiect (CEF2-Pr)</a:t>
            </a:r>
            <a:r>
              <a:rPr lang="en-US" altLang="en-US" sz="2400" b="1" dirty="0"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191000" y="5715000"/>
            <a:ext cx="441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ro-RO" sz="2000" b="1" dirty="0">
                <a:ea typeface="+mj-ea"/>
              </a:rPr>
              <a:t>Student</a:t>
            </a:r>
            <a:r>
              <a:rPr lang="en-US" sz="2000" b="1" dirty="0">
                <a:ea typeface="+mj-ea"/>
              </a:rPr>
              <a:t>: Voicu </a:t>
            </a:r>
            <a:r>
              <a:rPr lang="en-US" sz="2000" b="1" dirty="0"/>
              <a:t>Cătălin-Constantin</a:t>
            </a:r>
            <a:r>
              <a:rPr lang="en-US" sz="2000" b="1" dirty="0">
                <a:ea typeface="+mj-ea"/>
              </a:rPr>
              <a:t> </a:t>
            </a:r>
          </a:p>
          <a:p>
            <a:pPr>
              <a:defRPr/>
            </a:pPr>
            <a:r>
              <a:rPr lang="en-US" sz="2000" b="1" dirty="0">
                <a:ea typeface="+mj-ea"/>
              </a:rPr>
              <a:t>Grupa 4</a:t>
            </a:r>
            <a:r>
              <a:rPr lang="ro-RO" sz="2000" b="1" dirty="0">
                <a:ea typeface="+mj-ea"/>
              </a:rPr>
              <a:t>34D</a:t>
            </a:r>
            <a:endParaRPr lang="en-US" sz="2000" b="1" dirty="0">
              <a:ea typeface="+mj-ea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609600" y="320040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ea typeface="+mj-ea"/>
              </a:rPr>
              <a:t>Tema: </a:t>
            </a:r>
            <a:r>
              <a:rPr lang="en-US" sz="2400" b="1" dirty="0" err="1">
                <a:ea typeface="+mj-ea"/>
              </a:rPr>
              <a:t>Stabilizator</a:t>
            </a:r>
            <a:r>
              <a:rPr lang="en-US" sz="2400" b="1" dirty="0">
                <a:ea typeface="+mj-ea"/>
              </a:rPr>
              <a:t> de </a:t>
            </a:r>
            <a:r>
              <a:rPr lang="en-US" sz="2400" b="1" dirty="0" err="1">
                <a:ea typeface="+mj-ea"/>
              </a:rPr>
              <a:t>tensiune</a:t>
            </a:r>
            <a:r>
              <a:rPr lang="en-US" sz="2400" b="1" dirty="0">
                <a:ea typeface="+mj-ea"/>
              </a:rPr>
              <a:t> cu Element de </a:t>
            </a:r>
            <a:r>
              <a:rPr lang="en-US" sz="2400" b="1" dirty="0" err="1">
                <a:ea typeface="+mj-ea"/>
              </a:rPr>
              <a:t>Reglaj</a:t>
            </a:r>
            <a:r>
              <a:rPr lang="en-US" sz="2400" b="1" dirty="0">
                <a:ea typeface="+mj-ea"/>
              </a:rPr>
              <a:t> Serie (ERS)  </a:t>
            </a:r>
          </a:p>
        </p:txBody>
      </p:sp>
    </p:spTree>
  </p:cSld>
  <p:clrMapOvr>
    <a:masterClrMapping/>
  </p:clrMapOvr>
  <p:transition>
    <p:pull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just">
              <a:buFont typeface="Arial" pitchFamily="34" charset="0"/>
              <a:buChar char="•"/>
              <a:defRPr/>
            </a:pPr>
            <a:r>
              <a:rPr lang="ro-RO" dirty="0">
                <a:ea typeface="+mj-ea"/>
              </a:rPr>
              <a:t>Tabel comparativ </a:t>
            </a:r>
            <a:endParaRPr lang="en-US" dirty="0">
              <a:ea typeface="+mj-ea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2362200"/>
          <a:ext cx="8382000" cy="2971800"/>
        </p:xfrm>
        <a:graphic>
          <a:graphicData uri="http://schemas.openxmlformats.org/drawingml/2006/table">
            <a:tbl>
              <a:tblPr/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Cerințe impuse</a:t>
                      </a:r>
                      <a:endParaRPr kumimoji="0" lang="en-US" altLang="ro-RO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simulări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o-RO" altLang="ro-RO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cs typeface="Arial" charset="0"/>
                        </a:rPr>
                        <a:t>Rezultate măsurători</a:t>
                      </a:r>
                      <a:endParaRPr kumimoji="0" lang="en-US" altLang="ro-RO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o-RO" altLang="ro-RO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cs typeface="Arial" charset="0"/>
                      </a:endParaRP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943600" y="2743200"/>
            <a:ext cx="274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Concluzii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1267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Se comentează rezultatele obținute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Ce îmbunătățiri ar putea fi aduse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În cazul în care proiectul nu a funcționat la prima încercare, se scot în evidență erorile de concept/realizare (d.p.d.v al proiectării schemei, layout-ului, etc. 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/>
              <a:t>C</a:t>
            </a:r>
            <a:r>
              <a:rPr lang="ro-RO" altLang="ro-RO" dirty="0"/>
              <a:t>um ar putea fi depanat – plan de depanare (organigramă)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Concluzii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12291" name="Title 1"/>
          <p:cNvSpPr txBox="1">
            <a:spLocks/>
          </p:cNvSpPr>
          <p:nvPr/>
        </p:nvSpPr>
        <p:spPr bwMode="auto">
          <a:xfrm>
            <a:off x="152400" y="1524000"/>
            <a:ext cx="8763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Ce </a:t>
            </a:r>
            <a:r>
              <a:rPr lang="ro-RO" altLang="ro-RO" dirty="0" err="1"/>
              <a:t>cunoș</a:t>
            </a:r>
            <a:r>
              <a:rPr lang="en-US" altLang="ro-RO" dirty="0"/>
              <a:t>tin</a:t>
            </a:r>
            <a:r>
              <a:rPr lang="ro-RO" altLang="ro-RO" dirty="0"/>
              <a:t>ț</a:t>
            </a:r>
            <a:r>
              <a:rPr lang="en-US" altLang="ro-RO" dirty="0"/>
              <a:t>e au </a:t>
            </a:r>
            <a:r>
              <a:rPr lang="en-US" altLang="ro-RO" dirty="0" err="1"/>
              <a:t>fost</a:t>
            </a:r>
            <a:r>
              <a:rPr lang="en-US" altLang="ro-RO" dirty="0"/>
              <a:t> dob</a:t>
            </a:r>
            <a:r>
              <a:rPr lang="ro-RO" altLang="ro-RO" dirty="0"/>
              <a:t>â</a:t>
            </a:r>
            <a:r>
              <a:rPr lang="en-US" altLang="ro-RO" dirty="0" err="1"/>
              <a:t>ndite</a:t>
            </a:r>
            <a:r>
              <a:rPr lang="en-US" altLang="ro-RO" dirty="0"/>
              <a:t> pe </a:t>
            </a:r>
            <a:r>
              <a:rPr lang="en-US" altLang="ro-RO" dirty="0" err="1"/>
              <a:t>parcursul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ilor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/>
              <a:t>urate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cadrul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 err="1"/>
              <a:t>Eviden</a:t>
            </a:r>
            <a:r>
              <a:rPr lang="ro-RO" altLang="ro-RO" dirty="0"/>
              <a:t>ț</a:t>
            </a:r>
            <a:r>
              <a:rPr lang="en-US" altLang="ro-RO" dirty="0" err="1"/>
              <a:t>ia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, </a:t>
            </a:r>
            <a:r>
              <a:rPr lang="en-US" altLang="ro-RO" dirty="0" err="1"/>
              <a:t>dac</a:t>
            </a:r>
            <a:r>
              <a:rPr lang="ro-RO" altLang="ro-RO" dirty="0"/>
              <a:t>ă</a:t>
            </a:r>
            <a:r>
              <a:rPr lang="en-US" altLang="ro-RO" dirty="0"/>
              <a:t> exist</a:t>
            </a:r>
            <a:r>
              <a:rPr lang="ro-RO" altLang="ro-RO" dirty="0"/>
              <a:t>ă</a:t>
            </a:r>
            <a:r>
              <a:rPr lang="en-US" altLang="ro-RO" dirty="0"/>
              <a:t>,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bune</a:t>
            </a:r>
            <a:r>
              <a:rPr lang="en-US" altLang="ro-RO" dirty="0"/>
              <a:t> legate de </a:t>
            </a:r>
            <a:r>
              <a:rPr lang="en-US" altLang="ro-RO" dirty="0" err="1"/>
              <a:t>activitatea</a:t>
            </a:r>
            <a:r>
              <a:rPr lang="en-US" altLang="ro-RO" dirty="0"/>
              <a:t> </a:t>
            </a:r>
            <a:r>
              <a:rPr lang="en-US" altLang="ro-RO" dirty="0" err="1"/>
              <a:t>depus</a:t>
            </a:r>
            <a:r>
              <a:rPr lang="ro-RO" altLang="ro-RO" dirty="0"/>
              <a:t>ă</a:t>
            </a:r>
            <a:r>
              <a:rPr lang="en-US" altLang="ro-RO" dirty="0"/>
              <a:t> </a:t>
            </a:r>
            <a:r>
              <a:rPr lang="ro-RO" altLang="ro-RO" dirty="0"/>
              <a:t>ș</a:t>
            </a:r>
            <a:r>
              <a:rPr lang="en-US" altLang="ro-RO" dirty="0" err="1"/>
              <a:t>i</a:t>
            </a:r>
            <a:r>
              <a:rPr lang="en-US" altLang="ro-RO" dirty="0"/>
              <a:t>/ </a:t>
            </a:r>
            <a:r>
              <a:rPr lang="en-US" altLang="ro-RO" dirty="0" err="1"/>
              <a:t>sau</a:t>
            </a:r>
            <a:r>
              <a:rPr lang="en-US" altLang="ro-RO" dirty="0"/>
              <a:t> </a:t>
            </a:r>
            <a:r>
              <a:rPr lang="en-US" altLang="ro-RO" dirty="0" err="1"/>
              <a:t>preciza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p</a:t>
            </a:r>
            <a:r>
              <a:rPr lang="ro-RO" altLang="ro-RO" dirty="0"/>
              <a:t>ă</a:t>
            </a:r>
            <a:r>
              <a:rPr lang="en-US" altLang="ro-RO" dirty="0"/>
              <a:t>r</a:t>
            </a:r>
            <a:r>
              <a:rPr lang="ro-RO" altLang="ro-RO" dirty="0"/>
              <a:t>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slabe</a:t>
            </a:r>
            <a:r>
              <a:rPr lang="en-US" altLang="ro-RO" dirty="0"/>
              <a:t> </a:t>
            </a:r>
            <a:r>
              <a:rPr lang="en-US" altLang="ro-RO" dirty="0" err="1"/>
              <a:t>existente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</a:t>
            </a:r>
            <a:r>
              <a:rPr lang="en-US" altLang="ro-RO" dirty="0" err="1"/>
              <a:t>organizarea</a:t>
            </a:r>
            <a:r>
              <a:rPr lang="en-US" altLang="ro-RO" dirty="0"/>
              <a:t>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ur</a:t>
            </a:r>
            <a:r>
              <a:rPr lang="ro-RO" altLang="ro-RO" dirty="0"/>
              <a:t>ă</a:t>
            </a:r>
            <a:r>
              <a:rPr lang="en-US" altLang="ro-RO" dirty="0" err="1"/>
              <a:t>rii</a:t>
            </a:r>
            <a:r>
              <a:rPr lang="en-US" altLang="ro-RO" dirty="0"/>
              <a:t> </a:t>
            </a:r>
            <a:r>
              <a:rPr lang="en-US" altLang="ro-RO" dirty="0" err="1"/>
              <a:t>proiectului</a:t>
            </a:r>
            <a:r>
              <a:rPr lang="ro-RO" altLang="ro-RO" dirty="0"/>
              <a:t> </a:t>
            </a:r>
            <a:endParaRPr lang="en-US" altLang="ro-RO" dirty="0"/>
          </a:p>
          <a:p>
            <a:pPr marL="231775" indent="-231775">
              <a:buFont typeface="Arial" charset="0"/>
              <a:buChar char="•"/>
            </a:pPr>
            <a:r>
              <a:rPr lang="en-US" altLang="ro-RO" dirty="0"/>
              <a:t>Care </a:t>
            </a:r>
            <a:r>
              <a:rPr lang="en-US" altLang="ro-RO" dirty="0" err="1"/>
              <a:t>ar</a:t>
            </a:r>
            <a:r>
              <a:rPr lang="en-US" altLang="ro-RO" dirty="0"/>
              <a:t> fi </a:t>
            </a:r>
            <a:r>
              <a:rPr lang="en-US" altLang="ro-RO" dirty="0" err="1"/>
              <a:t>propunerea</a:t>
            </a:r>
            <a:r>
              <a:rPr lang="en-US" altLang="ro-RO" dirty="0"/>
              <a:t> </a:t>
            </a:r>
            <a:r>
              <a:rPr lang="en-US" altLang="ro-RO" dirty="0" err="1"/>
              <a:t>voastr</a:t>
            </a:r>
            <a:r>
              <a:rPr lang="ro-RO" altLang="ro-RO" dirty="0"/>
              <a:t>ă</a:t>
            </a:r>
            <a:r>
              <a:rPr lang="en-US" altLang="ro-RO" dirty="0"/>
              <a:t>, </a:t>
            </a:r>
            <a:r>
              <a:rPr lang="en-US" altLang="ro-RO" dirty="0" err="1"/>
              <a:t>privind</a:t>
            </a:r>
            <a:r>
              <a:rPr lang="en-US" altLang="ro-RO" dirty="0"/>
              <a:t> </a:t>
            </a:r>
            <a:r>
              <a:rPr lang="en-US" altLang="ro-RO" dirty="0" err="1"/>
              <a:t>modul</a:t>
            </a:r>
            <a:r>
              <a:rPr lang="en-US" altLang="ro-RO" dirty="0"/>
              <a:t> </a:t>
            </a:r>
            <a:r>
              <a:rPr lang="ro-RO" altLang="ro-RO" dirty="0"/>
              <a:t>î</a:t>
            </a:r>
            <a:r>
              <a:rPr lang="en-US" altLang="ro-RO" dirty="0"/>
              <a:t>n care </a:t>
            </a:r>
            <a:r>
              <a:rPr lang="en-US" altLang="ro-RO" dirty="0" err="1"/>
              <a:t>ar</a:t>
            </a:r>
            <a:r>
              <a:rPr lang="en-US" altLang="ro-RO" dirty="0"/>
              <a:t> </a:t>
            </a:r>
            <a:r>
              <a:rPr lang="en-US" altLang="ro-RO" dirty="0" err="1"/>
              <a:t>trebui</a:t>
            </a:r>
            <a:r>
              <a:rPr lang="en-US" altLang="ro-RO" dirty="0"/>
              <a:t> s</a:t>
            </a:r>
            <a:r>
              <a:rPr lang="ro-RO" altLang="ro-RO" dirty="0"/>
              <a:t>ă</a:t>
            </a:r>
            <a:r>
              <a:rPr lang="en-US" altLang="ro-RO" dirty="0"/>
              <a:t> se </a:t>
            </a:r>
            <a:r>
              <a:rPr lang="en-US" altLang="ro-RO" dirty="0" err="1"/>
              <a:t>desf</a:t>
            </a:r>
            <a:r>
              <a:rPr lang="ro-RO" altLang="ro-RO" dirty="0" err="1"/>
              <a:t>ăș</a:t>
            </a:r>
            <a:r>
              <a:rPr lang="en-US" altLang="ro-RO" dirty="0" err="1"/>
              <a:t>oare</a:t>
            </a:r>
            <a:r>
              <a:rPr lang="en-US" altLang="ro-RO" dirty="0"/>
              <a:t> </a:t>
            </a:r>
            <a:r>
              <a:rPr lang="en-US" altLang="ro-RO" dirty="0" err="1"/>
              <a:t>activit</a:t>
            </a:r>
            <a:r>
              <a:rPr lang="ro-RO" altLang="ro-RO" dirty="0" err="1"/>
              <a:t>ăț</a:t>
            </a:r>
            <a:r>
              <a:rPr lang="en-US" altLang="ro-RO" dirty="0" err="1"/>
              <a:t>ile</a:t>
            </a:r>
            <a:r>
              <a:rPr lang="en-US" altLang="ro-RO" dirty="0"/>
              <a:t> </a:t>
            </a:r>
            <a:r>
              <a:rPr lang="en-US" altLang="ro-RO" dirty="0" err="1"/>
              <a:t>cerute</a:t>
            </a:r>
            <a:r>
              <a:rPr lang="en-US" altLang="ro-RO" dirty="0"/>
              <a:t> de </a:t>
            </a:r>
            <a:r>
              <a:rPr lang="en-US" altLang="ro-RO" dirty="0" err="1"/>
              <a:t>proiect</a:t>
            </a:r>
            <a:r>
              <a:rPr lang="en-US" altLang="ro-RO" dirty="0"/>
              <a:t>, </a:t>
            </a:r>
            <a:r>
              <a:rPr lang="en-US" altLang="ro-RO" dirty="0" err="1"/>
              <a:t>pentru</a:t>
            </a:r>
            <a:r>
              <a:rPr lang="en-US" altLang="ro-RO" dirty="0"/>
              <a:t> a se </a:t>
            </a:r>
            <a:r>
              <a:rPr lang="en-US" altLang="ro-RO" dirty="0" err="1"/>
              <a:t>asigura</a:t>
            </a:r>
            <a:r>
              <a:rPr lang="en-US" altLang="ro-RO" dirty="0"/>
              <a:t> </a:t>
            </a:r>
            <a:r>
              <a:rPr lang="en-US" altLang="ro-RO" dirty="0" err="1"/>
              <a:t>finalizarea</a:t>
            </a:r>
            <a:r>
              <a:rPr lang="en-US" altLang="ro-RO" dirty="0"/>
              <a:t> </a:t>
            </a:r>
            <a:r>
              <a:rPr lang="en-US" altLang="ro-RO" dirty="0" err="1"/>
              <a:t>sa</a:t>
            </a:r>
            <a:r>
              <a:rPr lang="en-US" altLang="ro-RO" dirty="0"/>
              <a:t>. </a:t>
            </a:r>
            <a:r>
              <a:rPr lang="en-US" altLang="ro-RO" dirty="0" err="1"/>
              <a:t>Prezenta</a:t>
            </a:r>
            <a:r>
              <a:rPr lang="ro-RO" altLang="ro-RO" dirty="0"/>
              <a:t>ț</a:t>
            </a:r>
            <a:r>
              <a:rPr lang="en-US" altLang="ro-RO" dirty="0" err="1"/>
              <a:t>i</a:t>
            </a:r>
            <a:r>
              <a:rPr lang="en-US" altLang="ro-RO" dirty="0"/>
              <a:t> </a:t>
            </a:r>
            <a:r>
              <a:rPr lang="en-US" altLang="ro-RO" dirty="0" err="1"/>
              <a:t>diagrama</a:t>
            </a:r>
            <a:r>
              <a:rPr lang="en-US" altLang="ro-RO" dirty="0"/>
              <a:t> Gantt </a:t>
            </a:r>
            <a:r>
              <a:rPr lang="en-US" altLang="ro-RO" dirty="0" err="1"/>
              <a:t>corespunz</a:t>
            </a:r>
            <a:r>
              <a:rPr lang="ro-RO" altLang="ro-RO" dirty="0"/>
              <a:t>ă</a:t>
            </a:r>
            <a:r>
              <a:rPr lang="en-US" altLang="ro-RO" dirty="0" err="1"/>
              <a:t>toare</a:t>
            </a:r>
            <a:r>
              <a:rPr lang="en-US" altLang="ro-RO" dirty="0"/>
              <a:t>.</a:t>
            </a:r>
            <a:endParaRPr lang="ro-RO" altLang="ro-RO" dirty="0"/>
          </a:p>
          <a:p>
            <a:pPr indent="231775"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en-US" altLang="ro-RO" dirty="0">
                <a:solidFill>
                  <a:srgbClr val="FF0000"/>
                </a:solidFill>
              </a:rPr>
              <a:t>M</a:t>
            </a:r>
            <a:r>
              <a:rPr lang="ro-RO" altLang="ro-RO" dirty="0">
                <a:solidFill>
                  <a:srgbClr val="FF0000"/>
                </a:solidFill>
              </a:rPr>
              <a:t>axim două pagini</a:t>
            </a:r>
          </a:p>
          <a:p>
            <a:pPr>
              <a:buFont typeface="Arial" charset="0"/>
              <a:buChar char="•"/>
            </a:pPr>
            <a:endParaRPr lang="ro-RO" altLang="ro-RO" dirty="0">
              <a:solidFill>
                <a:srgbClr val="FF0000"/>
              </a:solidFill>
            </a:endParaRP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! Timpul maxim acordat expunerii este de </a:t>
            </a:r>
            <a:r>
              <a:rPr lang="en-US" altLang="ro-RO" dirty="0">
                <a:solidFill>
                  <a:srgbClr val="FF0000"/>
                </a:solidFill>
              </a:rPr>
              <a:t>5-6</a:t>
            </a:r>
            <a:r>
              <a:rPr lang="ro-RO" altLang="ro-RO" dirty="0">
                <a:solidFill>
                  <a:srgbClr val="FF0000"/>
                </a:solidFill>
              </a:rPr>
              <a:t> minute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Discipline studiate utile în realizarea proiectului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e trec disciplinele 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din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care au fost utilizate cunoștințe/informații pentru realizarea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endParaRPr lang="en-US" dirty="0">
              <a:latin typeface="Arial" pitchFamily="34" charset="0"/>
              <a:ea typeface="+mj-ea"/>
              <a:cs typeface="Arial" pitchFamily="34" charset="0"/>
            </a:endParaRPr>
          </a:p>
          <a:p>
            <a:pPr marL="177800" indent="-177800">
              <a:buFont typeface="Arial" pitchFamily="34" charset="0"/>
              <a:buChar char="•"/>
              <a:defRPr/>
            </a:pP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Ce discipline,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aflate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semestrele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din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amonte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,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trebuit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s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fie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mai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bine 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î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nsu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ite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pentru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u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ș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urarea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realiz</a:t>
            </a:r>
            <a:r>
              <a:rPr lang="ro-RO" dirty="0">
                <a:latin typeface="Arial" pitchFamily="34" charset="0"/>
                <a:ea typeface="+mj-ea"/>
                <a:cs typeface="Arial" pitchFamily="34" charset="0"/>
              </a:rPr>
              <a:t>ă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rii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activit</a:t>
            </a:r>
            <a:r>
              <a:rPr lang="ro-RO" dirty="0" err="1">
                <a:latin typeface="Arial" pitchFamily="34" charset="0"/>
                <a:ea typeface="+mj-ea"/>
                <a:cs typeface="Arial" pitchFamily="34" charset="0"/>
              </a:rPr>
              <a:t>ăț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ilor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conexe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en-US" dirty="0" err="1">
                <a:latin typeface="Arial" pitchFamily="34" charset="0"/>
                <a:ea typeface="+mj-ea"/>
                <a:cs typeface="Arial" pitchFamily="34" charset="0"/>
              </a:rPr>
              <a:t>proiectului</a:t>
            </a:r>
            <a:r>
              <a:rPr lang="en-US" dirty="0">
                <a:latin typeface="Arial" pitchFamily="34" charset="0"/>
                <a:ea typeface="+mj-ea"/>
                <a:cs typeface="Arial" pitchFamily="34" charset="0"/>
              </a:rPr>
              <a:t>?</a:t>
            </a:r>
          </a:p>
          <a:p>
            <a:pPr>
              <a:buFont typeface="Arial" pitchFamily="34" charset="0"/>
              <a:buChar char="•"/>
              <a:defRPr/>
            </a:pPr>
            <a:endParaRPr lang="en-US" dirty="0">
              <a:ea typeface="+mj-ea"/>
            </a:endParaRPr>
          </a:p>
          <a:p>
            <a:pPr>
              <a:buFont typeface="Arial" pitchFamily="34" charset="0"/>
              <a:buChar char="•"/>
              <a:defRPr/>
            </a:pPr>
            <a:endParaRPr lang="ro-RO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en-US" altLang="en-US" sz="2400" b="1" dirty="0">
                <a:latin typeface="Arial" charset="0"/>
                <a:cs typeface="Arial" charset="0"/>
              </a:rPr>
              <a:t>Date de </a:t>
            </a:r>
            <a:r>
              <a:rPr lang="en-US" altLang="en-US" sz="2400" b="1" dirty="0" err="1">
                <a:latin typeface="Arial" charset="0"/>
                <a:cs typeface="Arial" charset="0"/>
              </a:rPr>
              <a:t>proiectare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4099" name="Title 1"/>
          <p:cNvSpPr txBox="1">
            <a:spLocks/>
          </p:cNvSpPr>
          <p:nvPr/>
        </p:nvSpPr>
        <p:spPr bwMode="auto">
          <a:xfrm>
            <a:off x="381000" y="16002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342900" marR="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Tensiunea de ieșire reglabilă în intervalul:</a:t>
            </a:r>
            <a:r>
              <a:rPr lang="ro-RO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</a:t>
            </a: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28</a:t>
            </a: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[V]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Element de reglaj serie;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Sarcina la ieșire </a:t>
            </a:r>
            <a:r>
              <a:rPr lang="en-US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1120</a:t>
            </a: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Ω;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Protecție la suprasarcină prin limitarea temperaturii tranzistorului regulator serie la 120</a:t>
            </a:r>
            <a:r>
              <a:rPr lang="ro-RO" sz="1800" kern="100" baseline="300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C, și a curentului maxim la 0,5A;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Tensiune de intrare în intervalul:</a:t>
            </a:r>
            <a:r>
              <a:rPr lang="en-US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50,4</a:t>
            </a: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 </a:t>
            </a:r>
            <a:r>
              <a:rPr lang="en-US" kern="100" dirty="0"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56</a:t>
            </a: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[V]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Domeniul temperaturilor de funcționare: 0-60 </a:t>
            </a:r>
            <a:r>
              <a:rPr lang="ro-RO" sz="1800" kern="100" baseline="300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</a:t>
            </a:r>
            <a:r>
              <a:rPr lang="ro-RO" sz="1800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 (verificabil prin testare în temperatură);</a:t>
            </a:r>
          </a:p>
          <a:p>
            <a:pPr marL="342900" marR="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it-IT" sz="1800" b="0" i="0" u="none" strike="noStrike" baseline="0" dirty="0">
                <a:latin typeface="CIDFont+F3"/>
              </a:rPr>
              <a:t>Dimensiunile PCB: </a:t>
            </a:r>
            <a:r>
              <a:rPr lang="it-IT" sz="1800" b="0" i="0" u="none" strike="noStrike" baseline="0" dirty="0">
                <a:latin typeface="CIDFont+F2"/>
              </a:rPr>
              <a:t>40mm x 40mm</a:t>
            </a:r>
            <a:r>
              <a:rPr lang="it-IT" sz="1800" b="0" i="0" u="none" strike="noStrike" baseline="0" dirty="0">
                <a:latin typeface="CIDFont+F3"/>
              </a:rPr>
              <a:t>;</a:t>
            </a:r>
            <a:endParaRPr lang="ro-RO" b="1" i="0" u="none" strike="noStrike" kern="100" baseline="0" dirty="0">
              <a:latin typeface="Aptos Display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latin typeface="CIDFont+F3"/>
              </a:rPr>
              <a:t>Pentru traseele de interconectare se dau următoarele lăţimi:</a:t>
            </a:r>
          </a:p>
          <a:p>
            <a:pPr marL="857250" lvl="1" indent="-400050">
              <a:buFont typeface="+mj-lt"/>
              <a:buAutoNum type="romanUcPeriod"/>
            </a:pPr>
            <a:r>
              <a:rPr lang="pt-BR" b="0" i="0" u="none" strike="noStrike" baseline="0" dirty="0">
                <a:latin typeface="CIDFont+F3"/>
              </a:rPr>
              <a:t>Curent de 1A - 26 mil;</a:t>
            </a:r>
          </a:p>
          <a:p>
            <a:pPr marL="857250" lvl="1" indent="-400050">
              <a:buFont typeface="+mj-lt"/>
              <a:buAutoNum type="romanUcPeriod"/>
            </a:pPr>
            <a:r>
              <a:rPr lang="fr-FR" b="0" i="0" u="none" strike="noStrike" baseline="0" dirty="0">
                <a:latin typeface="CIDFont+F3"/>
              </a:rPr>
              <a:t>Curent de </a:t>
            </a:r>
            <a:r>
              <a:rPr lang="fr-FR" b="0" i="0" u="none" strike="noStrike" baseline="0" dirty="0" err="1">
                <a:latin typeface="CIDFont+F3"/>
              </a:rPr>
              <a:t>sute</a:t>
            </a:r>
            <a:r>
              <a:rPr lang="fr-FR" b="0" i="0" u="none" strike="noStrike" baseline="0" dirty="0">
                <a:latin typeface="CIDFont+F3"/>
              </a:rPr>
              <a:t> de mA - 18 mil;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b="0" i="0" u="none" strike="noStrike" baseline="0" dirty="0" err="1">
                <a:latin typeface="CIDFont+F3"/>
              </a:rPr>
              <a:t>Semnal</a:t>
            </a:r>
            <a:r>
              <a:rPr lang="en-US" b="0" i="0" u="none" strike="noStrike" baseline="0" dirty="0">
                <a:latin typeface="CIDFont+F3"/>
              </a:rPr>
              <a:t> - </a:t>
            </a:r>
            <a:r>
              <a:rPr lang="en-US" dirty="0">
                <a:latin typeface="CIDFont+F3"/>
              </a:rPr>
              <a:t>20</a:t>
            </a:r>
            <a:r>
              <a:rPr lang="en-US" b="0" i="0" u="none" strike="noStrike" baseline="0" dirty="0">
                <a:latin typeface="CIDFont+F3"/>
              </a:rPr>
              <a:t> mil.</a:t>
            </a:r>
            <a:endParaRPr lang="en-US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1800" b="0" i="0" u="none" strike="noStrike" baseline="0" dirty="0">
                <a:latin typeface="CIDFont+F3"/>
              </a:rPr>
              <a:t>Material FR4, </a:t>
            </a:r>
            <a:r>
              <a:rPr lang="en-US" sz="1800" b="0" i="0" u="none" strike="noStrike" baseline="0" dirty="0" err="1">
                <a:latin typeface="CIDFont+F2"/>
              </a:rPr>
              <a:t>dublu</a:t>
            </a:r>
            <a:r>
              <a:rPr lang="en-US" sz="1800" b="0" i="0" u="none" strike="noStrike" baseline="0" dirty="0">
                <a:latin typeface="CIDFont+F2"/>
              </a:rPr>
              <a:t> </a:t>
            </a:r>
            <a:r>
              <a:rPr lang="en-US" sz="1800" b="0" i="0" u="none" strike="noStrike" baseline="0" dirty="0" err="1">
                <a:latin typeface="CIDFont+F2"/>
              </a:rPr>
              <a:t>strat</a:t>
            </a:r>
            <a:r>
              <a:rPr lang="en-US" sz="1800" b="0" i="0" u="none" strike="noStrike" baseline="0" dirty="0">
                <a:latin typeface="CIDFont+F2"/>
              </a:rPr>
              <a:t>;</a:t>
            </a:r>
            <a:endParaRPr lang="ro-RO" sz="1800" b="0" i="0" u="none" strike="noStrike" baseline="0" dirty="0">
              <a:latin typeface="CIDFont+F2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 dirty="0">
                <a:latin typeface="Arial" charset="0"/>
                <a:cs typeface="Arial" charset="0"/>
              </a:rPr>
              <a:t>Schema bloc</a:t>
            </a:r>
            <a:endParaRPr lang="en-US" altLang="en-US" sz="2400" b="1" dirty="0">
              <a:latin typeface="Arial" charset="0"/>
              <a:cs typeface="Arial" charset="0"/>
            </a:endParaRPr>
          </a:p>
        </p:txBody>
      </p:sp>
      <p:sp>
        <p:nvSpPr>
          <p:cNvPr id="5123" name="Title 1"/>
          <p:cNvSpPr txBox="1">
            <a:spLocks/>
          </p:cNvSpPr>
          <p:nvPr/>
        </p:nvSpPr>
        <p:spPr bwMode="auto">
          <a:xfrm>
            <a:off x="37465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R="0" lvl="0">
              <a:lnSpc>
                <a:spcPct val="107000"/>
              </a:lnSpc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4417F7-6909-A994-22B1-050B2FAD12A0}"/>
              </a:ext>
            </a:extLst>
          </p:cNvPr>
          <p:cNvSpPr txBox="1"/>
          <p:nvPr/>
        </p:nvSpPr>
        <p:spPr>
          <a:xfrm>
            <a:off x="5029200" y="2618784"/>
            <a:ext cx="4038600" cy="1849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Tensiunea de referință (REF)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Amplificatorul de eroare (AE)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Elementul de Reglaj Serie (ERS)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Rețeaua de reacție (RR)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Cicuitele de Protecție (CP)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endParaRPr lang="en-US" dirty="0"/>
          </a:p>
        </p:txBody>
      </p:sp>
      <p:pic>
        <p:nvPicPr>
          <p:cNvPr id="3" name="Picture 2" descr="A black background with white spots&#10;&#10;Description automatically generated">
            <a:extLst>
              <a:ext uri="{FF2B5EF4-FFF2-40B4-BE49-F238E27FC236}">
                <a16:creationId xmlns:a16="http://schemas.microsoft.com/office/drawing/2014/main" id="{B5D4CD70-8886-B439-092C-9CD2E9293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50" y="1714500"/>
            <a:ext cx="5076825" cy="36576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Schema electrică 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1D522C-68EA-62E0-ECB3-75DB1D073EC4}"/>
              </a:ext>
            </a:extLst>
          </p:cNvPr>
          <p:cNvSpPr txBox="1"/>
          <p:nvPr/>
        </p:nvSpPr>
        <p:spPr>
          <a:xfrm>
            <a:off x="6413500" y="1642229"/>
            <a:ext cx="2590800" cy="3045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solidFill>
                  <a:srgbClr val="E46C0A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Tensiunea de referință (REF)</a:t>
            </a: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solidFill>
                  <a:srgbClr val="00B050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Amplificatorul de eroare (AE)</a:t>
            </a:r>
            <a:endParaRPr lang="en-US" sz="1800" kern="100" dirty="0">
              <a:solidFill>
                <a:srgbClr val="00B05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solidFill>
                  <a:srgbClr val="FFFF00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Elementul de Reglaj Serie (ERS)</a:t>
            </a:r>
            <a:endParaRPr lang="en-US" sz="18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solidFill>
                  <a:srgbClr val="7030A0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Rețeaua de reacție (RR)</a:t>
            </a:r>
            <a:endParaRPr lang="en-US" sz="1800" kern="100" dirty="0">
              <a:solidFill>
                <a:srgbClr val="7030A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buFont typeface="+mj-lt"/>
              <a:buAutoNum type="arabicPeriod"/>
            </a:pPr>
            <a:r>
              <a:rPr lang="ro-RO" sz="1800" b="1" kern="100" dirty="0">
                <a:solidFill>
                  <a:srgbClr val="FF0000"/>
                </a:solidFill>
                <a:effectLst/>
                <a:latin typeface="Aptos Display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Cicuitele de Protecție (CP)</a:t>
            </a:r>
            <a:endParaRPr lang="en-US" sz="1800" kern="100" dirty="0">
              <a:solidFill>
                <a:srgbClr val="FF00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diagram of a circuit board">
            <a:extLst>
              <a:ext uri="{FF2B5EF4-FFF2-40B4-BE49-F238E27FC236}">
                <a16:creationId xmlns:a16="http://schemas.microsoft.com/office/drawing/2014/main" id="{C00D69A5-98DD-40E3-D464-8B834FADF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1066800"/>
            <a:ext cx="6273800" cy="5029200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3B73F-1550-A839-F84E-BE83F92A1C53}"/>
              </a:ext>
            </a:extLst>
          </p:cNvPr>
          <p:cNvSpPr txBox="1"/>
          <p:nvPr/>
        </p:nvSpPr>
        <p:spPr>
          <a:xfrm>
            <a:off x="609600" y="493463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Caracteristica de </a:t>
            </a:r>
            <a:r>
              <a:rPr lang="en-US" dirty="0" err="1"/>
              <a:t>ieșire</a:t>
            </a:r>
            <a:r>
              <a:rPr lang="en-US" dirty="0"/>
              <a:t> </a:t>
            </a:r>
            <a:r>
              <a:rPr lang="ro-RO" dirty="0"/>
              <a:t>în funcție de tensiunea de intrare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00987A-72CC-38E9-724C-C2E20CB4B11D}"/>
              </a:ext>
            </a:extLst>
          </p:cNvPr>
          <p:cNvSpPr txBox="1"/>
          <p:nvPr/>
        </p:nvSpPr>
        <p:spPr>
          <a:xfrm>
            <a:off x="5105400" y="501083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Caracteristica de </a:t>
            </a:r>
            <a:r>
              <a:rPr lang="en-US" dirty="0" err="1"/>
              <a:t>ieșire</a:t>
            </a:r>
            <a:r>
              <a:rPr lang="en-US" dirty="0"/>
              <a:t> </a:t>
            </a:r>
            <a:r>
              <a:rPr lang="ro-RO" dirty="0"/>
              <a:t>în funcție de pozi</a:t>
            </a:r>
            <a:r>
              <a:rPr lang="en-US" dirty="0"/>
              <a:t>ț</a:t>
            </a:r>
            <a:r>
              <a:rPr lang="ro-RO" dirty="0"/>
              <a:t>ia poten</a:t>
            </a:r>
            <a:r>
              <a:rPr lang="en-US" dirty="0"/>
              <a:t>ț</a:t>
            </a:r>
            <a:r>
              <a:rPr lang="ro-RO" dirty="0"/>
              <a:t>iometrului</a:t>
            </a:r>
          </a:p>
        </p:txBody>
      </p:sp>
      <p:pic>
        <p:nvPicPr>
          <p:cNvPr id="6" name="Picture 5" descr="A graph with a green line&#10;&#10;Description automatically generated">
            <a:extLst>
              <a:ext uri="{FF2B5EF4-FFF2-40B4-BE49-F238E27FC236}">
                <a16:creationId xmlns:a16="http://schemas.microsoft.com/office/drawing/2014/main" id="{05C0D21D-2CED-AD58-14A4-298A768D38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91003"/>
            <a:ext cx="4297348" cy="3519831"/>
          </a:xfrm>
          <a:prstGeom prst="rect">
            <a:avLst/>
          </a:prstGeom>
        </p:spPr>
      </p:pic>
      <p:pic>
        <p:nvPicPr>
          <p:cNvPr id="4" name="Picture 3" descr="A graph with a green line&#10;&#10;Description automatically generated">
            <a:extLst>
              <a:ext uri="{FF2B5EF4-FFF2-40B4-BE49-F238E27FC236}">
                <a16:creationId xmlns:a16="http://schemas.microsoft.com/office/drawing/2014/main" id="{78E2926D-4A7A-453E-8EC0-E8EB9FC03E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2" y="1491002"/>
            <a:ext cx="4602148" cy="3519831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AE8E2-2461-969C-28D0-6FA8D0911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8FBD497-2CAE-CC46-B48C-55C0D19903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Simulări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7171" name="Title 1">
            <a:extLst>
              <a:ext uri="{FF2B5EF4-FFF2-40B4-BE49-F238E27FC236}">
                <a16:creationId xmlns:a16="http://schemas.microsoft.com/office/drawing/2014/main" id="{3C0B6983-16D9-C686-CE7C-AEF2D2B15151}"/>
              </a:ext>
            </a:extLst>
          </p:cNvPr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endParaRPr lang="en-US" altLang="ro-RO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7E2754-F707-BB69-AD42-994AA282D7D0}"/>
              </a:ext>
            </a:extLst>
          </p:cNvPr>
          <p:cNvSpPr txBox="1"/>
          <p:nvPr/>
        </p:nvSpPr>
        <p:spPr>
          <a:xfrm>
            <a:off x="495300" y="5341164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Protecția la suprasarcină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C71120-FF42-B91A-2F52-C8FF3487B24E}"/>
              </a:ext>
            </a:extLst>
          </p:cNvPr>
          <p:cNvSpPr txBox="1"/>
          <p:nvPr/>
        </p:nvSpPr>
        <p:spPr>
          <a:xfrm>
            <a:off x="5010150" y="5341163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Protecția la temperatur</a:t>
            </a:r>
            <a:r>
              <a:rPr lang="en-US" dirty="0"/>
              <a:t>ă</a:t>
            </a:r>
            <a:endParaRPr lang="ro-RO" dirty="0"/>
          </a:p>
        </p:txBody>
      </p:sp>
      <p:pic>
        <p:nvPicPr>
          <p:cNvPr id="4" name="Picture 3" descr="A screen shot of a graph&#10;&#10;Description automatically generated">
            <a:extLst>
              <a:ext uri="{FF2B5EF4-FFF2-40B4-BE49-F238E27FC236}">
                <a16:creationId xmlns:a16="http://schemas.microsoft.com/office/drawing/2014/main" id="{8DCF14FC-B293-1532-A0CD-9370065B4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0" y="1524000"/>
            <a:ext cx="4229100" cy="3817162"/>
          </a:xfrm>
          <a:prstGeom prst="rect">
            <a:avLst/>
          </a:prstGeom>
        </p:spPr>
      </p:pic>
      <p:pic>
        <p:nvPicPr>
          <p:cNvPr id="3" name="Picture 2" descr="A graph with green lines">
            <a:extLst>
              <a:ext uri="{FF2B5EF4-FFF2-40B4-BE49-F238E27FC236}">
                <a16:creationId xmlns:a16="http://schemas.microsoft.com/office/drawing/2014/main" id="{D85CE726-A5E4-423A-5362-688AA4544E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523999"/>
            <a:ext cx="4665406" cy="381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8626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Layout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28600" y="14478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en-US" dirty="0">
              <a:ea typeface="+mj-ea"/>
            </a:endParaRPr>
          </a:p>
        </p:txBody>
      </p:sp>
      <p:pic>
        <p:nvPicPr>
          <p:cNvPr id="4" name="Picture 3" descr="A computer circuit board with many small colored lines">
            <a:extLst>
              <a:ext uri="{FF2B5EF4-FFF2-40B4-BE49-F238E27FC236}">
                <a16:creationId xmlns:a16="http://schemas.microsoft.com/office/drawing/2014/main" id="{FD73611F-3F57-16BD-F027-4BEBEC9EA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600198"/>
            <a:ext cx="4343400" cy="403269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22806EC2-7506-7450-8D36-4E7167395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00198"/>
            <a:ext cx="4267200" cy="4032695"/>
          </a:xfrm>
          <a:prstGeom prst="rect">
            <a:avLst/>
          </a:prstGeom>
        </p:spPr>
      </p:pic>
    </p:spTree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685800"/>
            <a:ext cx="8610600" cy="914400"/>
          </a:xfrm>
        </p:spPr>
        <p:txBody>
          <a:bodyPr/>
          <a:lstStyle/>
          <a:p>
            <a:pPr algn="l"/>
            <a:r>
              <a:rPr lang="en-GB" altLang="en-US" sz="2400" b="1" dirty="0" err="1">
                <a:latin typeface="Arial" charset="0"/>
                <a:cs typeface="Arial" charset="0"/>
              </a:rPr>
              <a:t>Fotografii</a:t>
            </a:r>
            <a:r>
              <a:rPr lang="en-GB" altLang="en-US" sz="2400" b="1" dirty="0">
                <a:latin typeface="Arial" charset="0"/>
                <a:cs typeface="Arial" charset="0"/>
              </a:rPr>
              <a:t> din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etapa</a:t>
            </a:r>
            <a:r>
              <a:rPr lang="en-GB" altLang="en-US" sz="2400" b="1" dirty="0">
                <a:latin typeface="Arial" charset="0"/>
                <a:cs typeface="Arial" charset="0"/>
              </a:rPr>
              <a:t> de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echipare</a:t>
            </a:r>
            <a:r>
              <a:rPr lang="en-GB" altLang="en-US" sz="2400" b="1" dirty="0">
                <a:latin typeface="Arial" charset="0"/>
                <a:cs typeface="Arial" charset="0"/>
              </a:rPr>
              <a:t> a </a:t>
            </a:r>
            <a:r>
              <a:rPr lang="en-GB" altLang="en-US" sz="2400" b="1" dirty="0" err="1">
                <a:latin typeface="Arial" charset="0"/>
                <a:cs typeface="Arial" charset="0"/>
              </a:rPr>
              <a:t>modulului</a:t>
            </a:r>
            <a:r>
              <a:rPr lang="en-GB" altLang="en-US" sz="2400" b="1" dirty="0">
                <a:latin typeface="Arial" charset="0"/>
                <a:cs typeface="Arial" charset="0"/>
              </a:rPr>
              <a:t> electronic</a:t>
            </a:r>
            <a:endParaRPr lang="en-US" altLang="en-US" sz="24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US" altLang="ro-RO" dirty="0"/>
              <a:t> </a:t>
            </a:r>
            <a:r>
              <a:rPr lang="ro-RO" altLang="ro-RO" dirty="0"/>
              <a:t>Layout PCB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Foto PCB echipat</a:t>
            </a:r>
          </a:p>
          <a:p>
            <a:pPr>
              <a:buFont typeface="Arial" charset="0"/>
              <a:buChar char="•"/>
            </a:pPr>
            <a:r>
              <a:rPr lang="ro-RO" altLang="ro-RO" dirty="0">
                <a:solidFill>
                  <a:srgbClr val="FF0000"/>
                </a:solidFill>
              </a:rPr>
              <a:t> Maxim </a:t>
            </a:r>
            <a:r>
              <a:rPr lang="en-GB" altLang="ro-RO" dirty="0">
                <a:solidFill>
                  <a:srgbClr val="FF0000"/>
                </a:solidFill>
              </a:rPr>
              <a:t>o</a:t>
            </a:r>
            <a:r>
              <a:rPr lang="ro-RO" altLang="ro-RO" dirty="0">
                <a:solidFill>
                  <a:srgbClr val="FF0000"/>
                </a:solidFill>
              </a:rPr>
              <a:t> pagină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ctrTitle"/>
          </p:nvPr>
        </p:nvSpPr>
        <p:spPr>
          <a:xfrm>
            <a:off x="304800" y="1066800"/>
            <a:ext cx="7772400" cy="457200"/>
          </a:xfrm>
        </p:spPr>
        <p:txBody>
          <a:bodyPr/>
          <a:lstStyle/>
          <a:p>
            <a:pPr algn="l"/>
            <a:r>
              <a:rPr lang="ro-RO" altLang="en-US" sz="2400" b="1">
                <a:latin typeface="Arial" charset="0"/>
                <a:cs typeface="Arial" charset="0"/>
              </a:rPr>
              <a:t>Rezultate experimentale</a:t>
            </a:r>
            <a:endParaRPr lang="en-US" altLang="en-US" sz="2400" b="1">
              <a:latin typeface="Arial" charset="0"/>
              <a:cs typeface="Arial" charset="0"/>
            </a:endParaRPr>
          </a:p>
        </p:txBody>
      </p:sp>
      <p:sp>
        <p:nvSpPr>
          <p:cNvPr id="9219" name="Title 1"/>
          <p:cNvSpPr txBox="1">
            <a:spLocks/>
          </p:cNvSpPr>
          <p:nvPr/>
        </p:nvSpPr>
        <p:spPr bwMode="auto">
          <a:xfrm>
            <a:off x="228600" y="1524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buFont typeface="Arial" charset="0"/>
              <a:buChar char="•"/>
            </a:pPr>
            <a:r>
              <a:rPr lang="en-GB" altLang="ro-RO" dirty="0"/>
              <a:t> </a:t>
            </a:r>
            <a:r>
              <a:rPr lang="ro-RO" altLang="ro-RO" dirty="0"/>
              <a:t>Foto forme de undă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Tabele măsurători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Tot ceea ce justifică funcționarea proiectului în specificațiile impuse</a:t>
            </a:r>
          </a:p>
          <a:p>
            <a:pPr>
              <a:buFont typeface="Arial" charset="0"/>
              <a:buChar char="•"/>
            </a:pPr>
            <a:r>
              <a:rPr lang="ro-RO" altLang="ro-RO" dirty="0"/>
              <a:t> </a:t>
            </a:r>
            <a:r>
              <a:rPr lang="ro-RO" altLang="ro-RO" dirty="0">
                <a:solidFill>
                  <a:srgbClr val="FF0000"/>
                </a:solidFill>
              </a:rPr>
              <a:t>Maxim două pagini</a:t>
            </a:r>
            <a:endParaRPr lang="en-US" altLang="ro-RO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67000" y="1905000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altLang="en-US" b="1" dirty="0">
                <a:solidFill>
                  <a:srgbClr val="FF0000"/>
                </a:solidFill>
              </a:rPr>
              <a:t>- se </a:t>
            </a:r>
            <a:r>
              <a:rPr lang="en-GB" altLang="en-US" b="1" dirty="0" err="1">
                <a:solidFill>
                  <a:srgbClr val="FF0000"/>
                </a:solidFill>
              </a:rPr>
              <a:t>va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en-GB" altLang="en-US" b="1" dirty="0" err="1">
                <a:solidFill>
                  <a:srgbClr val="FF0000"/>
                </a:solidFill>
              </a:rPr>
              <a:t>completa</a:t>
            </a:r>
            <a:r>
              <a:rPr lang="en-GB" altLang="en-US" b="1" dirty="0">
                <a:solidFill>
                  <a:srgbClr val="FF0000"/>
                </a:solidFill>
              </a:rPr>
              <a:t> </a:t>
            </a:r>
            <a:r>
              <a:rPr lang="ro-RO" altLang="en-US" b="1" dirty="0">
                <a:solidFill>
                  <a:srgbClr val="FF0000"/>
                </a:solidFill>
              </a:rPr>
              <a:t>î</a:t>
            </a:r>
            <a:r>
              <a:rPr lang="en-GB" altLang="en-US" b="1" dirty="0">
                <a:solidFill>
                  <a:srgbClr val="FF0000"/>
                </a:solidFill>
              </a:rPr>
              <a:t>n Sem</a:t>
            </a:r>
            <a:r>
              <a:rPr lang="ro-RO" altLang="en-US" b="1" dirty="0">
                <a:solidFill>
                  <a:srgbClr val="FF0000"/>
                </a:solidFill>
              </a:rPr>
              <a:t>.</a:t>
            </a:r>
            <a:r>
              <a:rPr lang="en-GB" altLang="en-US" b="1" dirty="0">
                <a:solidFill>
                  <a:srgbClr val="FF0000"/>
                </a:solidFill>
              </a:rPr>
              <a:t> al II-lea</a:t>
            </a:r>
            <a:endParaRPr lang="en-GB" dirty="0"/>
          </a:p>
        </p:txBody>
      </p:sp>
    </p:spTree>
  </p:cSld>
  <p:clrMapOvr>
    <a:masterClrMapping/>
  </p:clrMapOvr>
  <p:transition>
    <p:pull dir="r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2682</TotalTime>
  <Words>620</Words>
  <Application>Microsoft Office PowerPoint</Application>
  <PresentationFormat>On-screen Show (4:3)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CIDFont+F2</vt:lpstr>
      <vt:lpstr>CIDFont+F3</vt:lpstr>
      <vt:lpstr>Wingdings</vt:lpstr>
      <vt:lpstr>Office Theme</vt:lpstr>
      <vt:lpstr>Circuite Electronice Fundamentale 2 – Proiect (CEF2-Pr) </vt:lpstr>
      <vt:lpstr>Date de proiectare</vt:lpstr>
      <vt:lpstr>Schema bloc</vt:lpstr>
      <vt:lpstr>Schema electrică </vt:lpstr>
      <vt:lpstr>Simulări</vt:lpstr>
      <vt:lpstr>Simulări</vt:lpstr>
      <vt:lpstr>Layout</vt:lpstr>
      <vt:lpstr>Fotografii din etapa de echipare a modulului electronic</vt:lpstr>
      <vt:lpstr>Rezultate experimentale</vt:lpstr>
      <vt:lpstr>Rezultate experimentale</vt:lpstr>
      <vt:lpstr>Concluzii</vt:lpstr>
      <vt:lpstr>Concluzii</vt:lpstr>
      <vt:lpstr>Discipline studiate utile în realizarea proiectului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</dc:creator>
  <cp:lastModifiedBy>Cătălin-Constantin VOICU (131800)</cp:lastModifiedBy>
  <cp:revision>246</cp:revision>
  <dcterms:created xsi:type="dcterms:W3CDTF">2014-01-15T22:07:17Z</dcterms:created>
  <dcterms:modified xsi:type="dcterms:W3CDTF">2025-01-19T10:42:43Z</dcterms:modified>
</cp:coreProperties>
</file>