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sldIdLst>
    <p:sldId id="256" r:id="rId5"/>
    <p:sldId id="265" r:id="rId6"/>
    <p:sldId id="263" r:id="rId7"/>
    <p:sldId id="260" r:id="rId8"/>
    <p:sldId id="261" r:id="rId9"/>
    <p:sldId id="264" r:id="rId10"/>
    <p:sldId id="262" r:id="rId11"/>
  </p:sldIdLst>
  <p:sldSz cx="9144000" cy="5143500" type="screen16x9"/>
  <p:notesSz cx="6858000" cy="9144000"/>
  <p:defaultTextStyle>
    <a:defPPr>
      <a:defRPr lang="nb-NO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73" autoAdjust="0"/>
  </p:normalViewPr>
  <p:slideViewPr>
    <p:cSldViewPr snapToGrid="0">
      <p:cViewPr varScale="1">
        <p:scale>
          <a:sx n="131" d="100"/>
          <a:sy n="131" d="100"/>
        </p:scale>
        <p:origin x="126" y="7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FA4386-E402-4C6A-BCD6-A2C164AD43D6}" type="datetimeFigureOut">
              <a:rPr lang="nb-NO" smtClean="0"/>
              <a:t>15.05.2023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19B8B-B314-48A1-8D3D-D3763EAEEC4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8499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76835" y="244149"/>
            <a:ext cx="8153400" cy="1102519"/>
          </a:xfrm>
        </p:spPr>
        <p:txBody>
          <a:bodyPr/>
          <a:lstStyle>
            <a:lvl1pPr algn="l">
              <a:defRPr>
                <a:solidFill>
                  <a:srgbClr val="5B9BD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85800" y="1479176"/>
            <a:ext cx="7772400" cy="2749924"/>
          </a:xfrm>
        </p:spPr>
        <p:txBody>
          <a:bodyPr/>
          <a:lstStyle>
            <a:lvl1pPr marL="0" indent="0" algn="l">
              <a:buNone/>
              <a:defRPr>
                <a:solidFill>
                  <a:srgbClr val="5959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B69316-B20F-4ABC-82C9-D4DA82E1E1A3}" type="datetime1">
              <a:rPr lang="nb-NO" smtClean="0"/>
              <a:t>15.05.2023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n-NO" dirty="0" err="1"/>
              <a:t>Forfatternavn</a:t>
            </a:r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644AAC-C847-431D-B538-DAB2E62DDF6E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95132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04904" y="211091"/>
            <a:ext cx="8435683" cy="98121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313765" y="1335742"/>
            <a:ext cx="8417859" cy="3218330"/>
          </a:xfrm>
        </p:spPr>
        <p:txBody>
          <a:bodyPr vert="eaVert"/>
          <a:lstStyle>
            <a:lvl1pPr marL="457200" indent="-457200" algn="ctr"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D143CD-9AFB-42E9-B9CF-2D9E941CA4FF}" type="datetime1">
              <a:rPr lang="nb-NO" smtClean="0"/>
              <a:t>15.05.2023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3949F-731D-4028-A648-0F16C80E5919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92606129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 marL="457200" indent="-457200"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0D142C-E3AE-4C3E-80E2-14050B8DB579}" type="datetime1">
              <a:rPr lang="nb-NO" smtClean="0"/>
              <a:t>15.05.2023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6E113-C858-4A52-8B22-7B56523ACA8B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16430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484200" y="175232"/>
            <a:ext cx="8202600" cy="828815"/>
          </a:xfrm>
        </p:spPr>
        <p:txBody>
          <a:bodyPr>
            <a:normAutofit/>
          </a:bodyPr>
          <a:lstStyle>
            <a:lvl1pPr algn="ctr"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530883" y="1129552"/>
            <a:ext cx="8137988" cy="3514165"/>
          </a:xfrm>
        </p:spPr>
        <p:txBody>
          <a:bodyPr>
            <a:normAutofit/>
          </a:bodyPr>
          <a:lstStyle>
            <a:lvl1pPr marL="457200" indent="-457200">
              <a:spcBef>
                <a:spcPts val="600"/>
              </a:spcBef>
              <a:buFont typeface="Arial" panose="020B0604020202020204" pitchFamily="34" charset="0"/>
              <a:buChar char="•"/>
              <a:defRPr sz="2800" baseline="0"/>
            </a:lvl1pPr>
            <a:lvl2pPr marL="630238" indent="203200">
              <a:spcBef>
                <a:spcPts val="600"/>
              </a:spcBef>
              <a:defRPr sz="2400"/>
            </a:lvl2pPr>
            <a:lvl3pPr marL="1162050" indent="307975">
              <a:spcBef>
                <a:spcPts val="600"/>
              </a:spcBef>
              <a:defRPr sz="2000" baseline="0"/>
            </a:lvl3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sz="2400" dirty="0"/>
              <a:t>Second </a:t>
            </a:r>
            <a:r>
              <a:rPr lang="nb-NO" sz="2400" dirty="0" err="1"/>
              <a:t>level</a:t>
            </a:r>
            <a:endParaRPr lang="nb-NO" sz="2400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26B214-1664-4E78-AD02-007C27F4AE94}" type="datetime1">
              <a:rPr lang="nb-NO" smtClean="0"/>
              <a:t>15.05.2023</a:t>
            </a:fld>
            <a:endParaRPr lang="nn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2464174" y="4869656"/>
            <a:ext cx="2045073" cy="273844"/>
          </a:xfrm>
        </p:spPr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F37D9-1911-45C7-A230-7CFE9DC0FC48}" type="slidenum">
              <a:rPr lang="nn-NO"/>
              <a:pPr/>
              <a:t>‹#›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360859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4723F8-0E4A-40C3-8285-61E1634B8144}" type="datetime1">
              <a:rPr lang="nb-NO" smtClean="0"/>
              <a:t>15.05.2023</a:t>
            </a:fld>
            <a:endParaRPr lang="nn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297BFA-7DA8-4F6A-9CC2-4FC5BB17C6A4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462239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97353" y="245268"/>
            <a:ext cx="8298971" cy="92630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66825"/>
            <a:ext cx="4038600" cy="332779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79415"/>
            <a:ext cx="4038600" cy="332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69110F-0757-4B01-9302-7F85B8D9AC5B}" type="datetime1">
              <a:rPr lang="nb-NO" smtClean="0"/>
              <a:t>15.05.2023</a:t>
            </a:fld>
            <a:endParaRPr lang="nn-NO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03D73-82B5-4F1E-A617-9079BFB452E0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911807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86976" y="148337"/>
            <a:ext cx="8471542" cy="111568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95835" y="1357523"/>
            <a:ext cx="4201553" cy="4747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295835" y="1837344"/>
            <a:ext cx="4201553" cy="29318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716744" y="1363204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716744" y="1843025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 dirty="0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10E600-EDDE-42B8-8A82-BCBE70C37170}" type="datetime1">
              <a:rPr lang="nb-NO" smtClean="0"/>
              <a:t>15.05.2023</a:t>
            </a:fld>
            <a:endParaRPr lang="nn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9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F08221-F66D-4D88-ACAA-EA59E48B41B6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346325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95940" y="166266"/>
            <a:ext cx="8543259" cy="1061899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E268FA-14C4-4129-A51D-AF51FF92E980}" type="datetime1">
              <a:rPr lang="nb-NO" smtClean="0"/>
              <a:t>15.05.2023</a:t>
            </a:fld>
            <a:endParaRPr lang="nn-NO"/>
          </a:p>
        </p:txBody>
      </p:sp>
      <p:sp>
        <p:nvSpPr>
          <p:cNvPr id="4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5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B00F0-8CB5-42AF-8CCD-5A4E291534C0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5517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DCA16D1-0BB3-4CC7-9F2A-A88B60B98480}" type="datetime1">
              <a:rPr lang="nb-NO" smtClean="0"/>
              <a:t>15.05.2023</a:t>
            </a:fld>
            <a:endParaRPr lang="nn-NO"/>
          </a:p>
        </p:txBody>
      </p:sp>
      <p:sp>
        <p:nvSpPr>
          <p:cNvPr id="3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4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459820-22D6-438B-9ACC-C6121BCBE943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469893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n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EE97DEC-1E57-4CEF-88EC-F1247BC548E5}" type="datetime1">
              <a:rPr lang="nb-NO" smtClean="0"/>
              <a:t>15.05.2023</a:t>
            </a:fld>
            <a:endParaRPr lang="nn-NO" dirty="0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3B294-7C88-4B40-BD33-0F1A014CCFF1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252967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n-NO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n-NO" noProof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45F9AF-A8E4-49AD-88E8-507109FE3E43}" type="datetime1">
              <a:rPr lang="nb-NO" smtClean="0"/>
              <a:t>15.05.2023</a:t>
            </a:fld>
            <a:endParaRPr lang="nn-NO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nn-NO" dirty="0"/>
          </a:p>
          <a:p>
            <a:r>
              <a:rPr lang="nn-NO" dirty="0" err="1"/>
              <a:t>Forfatternavn</a:t>
            </a:r>
            <a:endParaRPr lang="nn-NO" dirty="0"/>
          </a:p>
          <a:p>
            <a:endParaRPr lang="nn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7221B-76C1-4D89-973C-38A729EF7C5B}" type="slidenum">
              <a:rPr lang="nn-NO"/>
              <a:pPr/>
              <a:t>‹#›</a:t>
            </a:fld>
            <a:endParaRPr lang="nn-NO"/>
          </a:p>
        </p:txBody>
      </p:sp>
    </p:spTree>
    <p:extLst>
      <p:ext uri="{BB962C8B-B14F-4D97-AF65-F5344CB8AC3E}">
        <p14:creationId xmlns:p14="http://schemas.microsoft.com/office/powerpoint/2010/main" val="178823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502129" y="883443"/>
            <a:ext cx="7886700" cy="15894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title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30884" y="2806953"/>
            <a:ext cx="7457176" cy="158101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subtitle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743450" y="4869656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1BA7C-2FF8-4FE8-BBBB-A5866CFB8218}" type="datetime1">
              <a:rPr lang="nb-NO" smtClean="0"/>
              <a:t>15.05.2023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2464174" y="4869656"/>
            <a:ext cx="2045073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nb-NO" dirty="0"/>
              <a:t>Forfatternavn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7853082" y="4869656"/>
            <a:ext cx="662268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A3A51-5FE1-4512-94A5-37D46034258E}" type="slidenum">
              <a:rPr lang="nb-NO" smtClean="0"/>
              <a:t>‹#›</a:t>
            </a:fld>
            <a:endParaRPr lang="nb-NO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32" y="4673992"/>
            <a:ext cx="1127323" cy="46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78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5B9BD5"/>
          </a:solidFill>
          <a:latin typeface="Calibri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3200" b="0" kern="1200">
          <a:solidFill>
            <a:schemeClr val="tx1"/>
          </a:solidFill>
          <a:latin typeface="Calibri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511470" y="131237"/>
            <a:ext cx="8153400" cy="1102519"/>
          </a:xfrm>
        </p:spPr>
        <p:txBody>
          <a:bodyPr>
            <a:normAutofit/>
          </a:bodyPr>
          <a:lstStyle/>
          <a:p>
            <a:r>
              <a:rPr lang="en-GB" sz="2900" dirty="0"/>
              <a:t>The Norwegian River Monitoring programme</a:t>
            </a:r>
            <a:br>
              <a:rPr lang="en-GB" sz="2900" dirty="0"/>
            </a:br>
            <a:r>
              <a:rPr lang="en-GB" sz="2900" dirty="0"/>
              <a:t>(</a:t>
            </a:r>
            <a:r>
              <a:rPr lang="en-GB" sz="2900" dirty="0" err="1"/>
              <a:t>Elveovervåkingsprogrammet</a:t>
            </a:r>
            <a:r>
              <a:rPr lang="en-GB" sz="2900" dirty="0"/>
              <a:t>)</a:t>
            </a:r>
            <a:endParaRPr lang="en-GB" sz="1400" dirty="0"/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>
          <a:xfrm>
            <a:off x="685799" y="1546548"/>
            <a:ext cx="5564875" cy="2843752"/>
          </a:xfrm>
        </p:spPr>
        <p:txBody>
          <a:bodyPr>
            <a:normAutofit fontScale="47500" lnSpcReduction="20000"/>
          </a:bodyPr>
          <a:lstStyle/>
          <a:p>
            <a:r>
              <a:rPr lang="en-GB" sz="3200" i="1" dirty="0">
                <a:latin typeface="+mn-lt"/>
              </a:rPr>
              <a:t>PL NIVA:  </a:t>
            </a:r>
            <a:r>
              <a:rPr lang="en-GB" i="1" dirty="0">
                <a:solidFill>
                  <a:srgbClr val="0070C0"/>
                </a:solidFill>
                <a:latin typeface="+mn-lt"/>
              </a:rPr>
              <a:t>Øyvind Kaste (co-PL: Cathrine Brecke Gundersen)</a:t>
            </a:r>
            <a:r>
              <a:rPr lang="en-GB" sz="3200" dirty="0">
                <a:latin typeface="+mn-lt"/>
              </a:rPr>
              <a:t>	</a:t>
            </a:r>
          </a:p>
          <a:p>
            <a:r>
              <a:rPr lang="en-GB" sz="3200" i="1" dirty="0">
                <a:latin typeface="+mn-lt"/>
              </a:rPr>
              <a:t>PS </a:t>
            </a:r>
            <a:r>
              <a:rPr lang="en-GB" i="1" dirty="0"/>
              <a:t>responsible</a:t>
            </a:r>
            <a:r>
              <a:rPr lang="en-GB" sz="3200" i="1" dirty="0">
                <a:latin typeface="+mn-lt"/>
              </a:rPr>
              <a:t>:  </a:t>
            </a:r>
            <a:r>
              <a:rPr lang="en-GB" i="1" dirty="0">
                <a:solidFill>
                  <a:srgbClr val="0070C0"/>
                </a:solidFill>
                <a:latin typeface="+mn-lt"/>
              </a:rPr>
              <a:t>Camilla Folkestad</a:t>
            </a:r>
            <a:r>
              <a:rPr lang="en-GB" sz="3200" dirty="0">
                <a:latin typeface="+mn-lt"/>
              </a:rPr>
              <a:t>	</a:t>
            </a:r>
          </a:p>
          <a:p>
            <a:r>
              <a:rPr lang="en-GB" sz="3200" i="1" dirty="0">
                <a:latin typeface="+mn-lt"/>
              </a:rPr>
              <a:t>Economy responsible: </a:t>
            </a:r>
            <a:r>
              <a:rPr lang="en-GB" i="1" dirty="0">
                <a:solidFill>
                  <a:srgbClr val="0070C0"/>
                </a:solidFill>
                <a:latin typeface="+mn-lt"/>
              </a:rPr>
              <a:t>Karoline Slettebø</a:t>
            </a:r>
            <a:r>
              <a:rPr lang="en-GB" sz="3200" dirty="0">
                <a:latin typeface="+mn-lt"/>
              </a:rPr>
              <a:t>	</a:t>
            </a:r>
          </a:p>
          <a:p>
            <a:r>
              <a:rPr lang="en-GB" sz="3200" i="1" dirty="0">
                <a:latin typeface="+mn-lt"/>
              </a:rPr>
              <a:t>Lab coordinator: </a:t>
            </a:r>
            <a:r>
              <a:rPr lang="en-GB" sz="3200" dirty="0">
                <a:latin typeface="+mn-lt"/>
              </a:rPr>
              <a:t>	</a:t>
            </a:r>
            <a:r>
              <a:rPr lang="en-GB" i="1" dirty="0">
                <a:solidFill>
                  <a:srgbClr val="0070C0"/>
                </a:solidFill>
                <a:latin typeface="+mn-lt"/>
              </a:rPr>
              <a:t>Marit Villø / Kine Bæk</a:t>
            </a:r>
            <a:r>
              <a:rPr lang="en-GB" sz="3200" dirty="0">
                <a:latin typeface="+mn-lt"/>
              </a:rPr>
              <a:t>	</a:t>
            </a:r>
          </a:p>
          <a:p>
            <a:r>
              <a:rPr lang="en-GB" sz="3200" i="1" dirty="0" err="1">
                <a:latin typeface="+mn-lt"/>
              </a:rPr>
              <a:t>Miljøinformatikk</a:t>
            </a:r>
            <a:r>
              <a:rPr lang="en-GB" sz="3200" i="1" dirty="0">
                <a:latin typeface="+mn-lt"/>
              </a:rPr>
              <a:t>: </a:t>
            </a:r>
            <a:r>
              <a:rPr lang="en-GB" i="1" dirty="0">
                <a:solidFill>
                  <a:srgbClr val="0070C0"/>
                </a:solidFill>
                <a:latin typeface="+mn-lt"/>
              </a:rPr>
              <a:t>Benno Dillinger</a:t>
            </a:r>
            <a:r>
              <a:rPr lang="en-GB" sz="3200" dirty="0">
                <a:latin typeface="+mn-lt"/>
              </a:rPr>
              <a:t>	</a:t>
            </a:r>
          </a:p>
          <a:p>
            <a:endParaRPr lang="en-GB" sz="3200" dirty="0">
              <a:latin typeface="+mn-lt"/>
            </a:endParaRPr>
          </a:p>
          <a:p>
            <a:r>
              <a:rPr lang="en-GB" sz="3200" dirty="0">
                <a:latin typeface="+mn-lt"/>
              </a:rPr>
              <a:t>Institutes: </a:t>
            </a:r>
            <a:r>
              <a:rPr lang="en-GB" i="1" dirty="0">
                <a:solidFill>
                  <a:srgbClr val="0070C0"/>
                </a:solidFill>
                <a:latin typeface="+mn-lt"/>
              </a:rPr>
              <a:t>NIVA</a:t>
            </a:r>
          </a:p>
          <a:p>
            <a:r>
              <a:rPr lang="en-GB" sz="3200" dirty="0">
                <a:latin typeface="+mn-lt"/>
              </a:rPr>
              <a:t>Subcontractors: </a:t>
            </a:r>
            <a:r>
              <a:rPr lang="en-GB" i="1" dirty="0">
                <a:solidFill>
                  <a:srgbClr val="0070C0"/>
                </a:solidFill>
              </a:rPr>
              <a:t>NVE, NINA, NORCE, NIBIO</a:t>
            </a:r>
          </a:p>
          <a:p>
            <a:r>
              <a:rPr lang="en-GB" sz="3200" dirty="0">
                <a:latin typeface="+mn-lt"/>
              </a:rPr>
              <a:t>Program started in </a:t>
            </a:r>
            <a:r>
              <a:rPr lang="en-GB" i="1" dirty="0">
                <a:solidFill>
                  <a:srgbClr val="0070C0"/>
                </a:solidFill>
                <a:latin typeface="+mn-lt"/>
              </a:rPr>
              <a:t>1990 (current cycle: 2021-2025)</a:t>
            </a:r>
          </a:p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Ca. MNOK pr. year: </a:t>
            </a:r>
            <a:r>
              <a:rPr lang="en-GB" dirty="0">
                <a:solidFill>
                  <a:srgbClr val="0070C0"/>
                </a:solidFill>
              </a:rPr>
              <a:t>9-10</a:t>
            </a:r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en-GB" sz="3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189449-92C8-4A53-8BA9-58A4C6E753A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7685" y="820573"/>
            <a:ext cx="2614845" cy="1959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9ACFAC-ED33-498F-81C3-0E23E0D21DB0}"/>
              </a:ext>
            </a:extLst>
          </p:cNvPr>
          <p:cNvSpPr txBox="1"/>
          <p:nvPr/>
        </p:nvSpPr>
        <p:spPr>
          <a:xfrm rot="5400000">
            <a:off x="8100333" y="4323190"/>
            <a:ext cx="1326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Foto: Maia Røst Kile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7D30F-3520-4C21-8964-EF49F27B48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78322" y="3092737"/>
            <a:ext cx="2581487" cy="19593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2254A9-2EA0-4B08-9B19-94DC5235729E}"/>
              </a:ext>
            </a:extLst>
          </p:cNvPr>
          <p:cNvSpPr txBox="1"/>
          <p:nvPr/>
        </p:nvSpPr>
        <p:spPr>
          <a:xfrm rot="5400000">
            <a:off x="8334953" y="2280673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Foto: NIVA</a:t>
            </a:r>
          </a:p>
        </p:txBody>
      </p:sp>
    </p:spTree>
    <p:extLst>
      <p:ext uri="{BB962C8B-B14F-4D97-AF65-F5344CB8AC3E}">
        <p14:creationId xmlns:p14="http://schemas.microsoft.com/office/powerpoint/2010/main" val="122656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C4F25-C213-BE0B-601A-A83E0135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0" y="175232"/>
            <a:ext cx="8202600" cy="728381"/>
          </a:xfrm>
        </p:spPr>
        <p:txBody>
          <a:bodyPr/>
          <a:lstStyle/>
          <a:p>
            <a:pPr algn="l"/>
            <a:r>
              <a:rPr lang="nb-NO" dirty="0"/>
              <a:t>Key personell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9EF75-19EB-49CE-FAA1-2389BC84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2</a:t>
            </a:fld>
            <a:endParaRPr lang="nn-NO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7C2E0F-47B5-4D0E-9B16-C28CB4B3A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474278"/>
              </p:ext>
            </p:extLst>
          </p:nvPr>
        </p:nvGraphicFramePr>
        <p:xfrm>
          <a:off x="744061" y="1185239"/>
          <a:ext cx="7398455" cy="2815006"/>
        </p:xfrm>
        <a:graphic>
          <a:graphicData uri="http://schemas.openxmlformats.org/drawingml/2006/table">
            <a:tbl>
              <a:tblPr firstRow="1" firstCol="1" bandRow="1"/>
              <a:tblGrid>
                <a:gridCol w="2167090">
                  <a:extLst>
                    <a:ext uri="{9D8B030D-6E8A-4147-A177-3AD203B41FA5}">
                      <a16:colId xmlns:a16="http://schemas.microsoft.com/office/drawing/2014/main" val="2770012788"/>
                    </a:ext>
                  </a:extLst>
                </a:gridCol>
                <a:gridCol w="2027853">
                  <a:extLst>
                    <a:ext uri="{9D8B030D-6E8A-4147-A177-3AD203B41FA5}">
                      <a16:colId xmlns:a16="http://schemas.microsoft.com/office/drawing/2014/main" val="3297036420"/>
                    </a:ext>
                  </a:extLst>
                </a:gridCol>
                <a:gridCol w="3203512">
                  <a:extLst>
                    <a:ext uri="{9D8B030D-6E8A-4147-A177-3AD203B41FA5}">
                      <a16:colId xmlns:a16="http://schemas.microsoft.com/office/drawing/2014/main" val="788165668"/>
                    </a:ext>
                  </a:extLst>
                </a:gridCol>
              </a:tblGrid>
              <a:tr h="243317"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nb-NO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rom NIVA:</a:t>
                      </a:r>
                      <a:endParaRPr lang="nb-NO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93" marR="592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Subcontractors</a:t>
                      </a:r>
                      <a:r>
                        <a:rPr lang="nb-NO" sz="16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endParaRPr lang="nb-NO" sz="1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9293" marR="592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700874"/>
                  </a:ext>
                </a:extLst>
              </a:tr>
              <a:tr h="257116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Øyvind Kaste	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Cathrine B. Gundersen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Maia Røst Kile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Liv Bente Skanke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Maeve McGovern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Camilla Folkestad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Jonas Persson	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Sissel B. Ranneklev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Marit Villø	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Kine Bæk	</a:t>
                      </a:r>
                    </a:p>
                  </a:txBody>
                  <a:tcPr marL="59293" marR="592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Marthe T. S. Jenssen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Ian Allan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James E. Sample	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Dag Ø. Hjermann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Odd Arne Skogan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Rolf Høgberget	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Benno Dillinger	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Tor Erik Eriksen	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Sverre Hjelseth	</a:t>
                      </a:r>
                    </a:p>
                  </a:txBody>
                  <a:tcPr marL="59293" marR="59293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Knut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Marius Myrvold (NINA)</a:t>
                      </a:r>
                      <a:endParaRPr lang="nb-NO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Jon Museth (NINA)	</a:t>
                      </a:r>
                      <a:endParaRPr lang="nb-NO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Gaute Velle (NORCE)	</a:t>
                      </a:r>
                      <a:endParaRPr lang="nb-NO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Christian Lucien Bodin (NORCE)</a:t>
                      </a:r>
                      <a:endParaRPr lang="nb-NO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Morten Nordahl Due (NVE)	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Trine Fjeldstad	(NVE)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Stein Beldring (NVE)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6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Eva Skarbøvik (NIBIO)</a:t>
                      </a:r>
                    </a:p>
                  </a:txBody>
                  <a:tcPr marL="59293" marR="5929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99674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0EE2EB9-BADD-476E-A99B-E9C5FCCB720E}"/>
              </a:ext>
            </a:extLst>
          </p:cNvPr>
          <p:cNvSpPr txBox="1"/>
          <p:nvPr/>
        </p:nvSpPr>
        <p:spPr>
          <a:xfrm>
            <a:off x="2258008" y="4127173"/>
            <a:ext cx="396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40 persons at NIVA put hours on the project in 2022</a:t>
            </a:r>
          </a:p>
        </p:txBody>
      </p:sp>
    </p:spTree>
    <p:extLst>
      <p:ext uri="{BB962C8B-B14F-4D97-AF65-F5344CB8AC3E}">
        <p14:creationId xmlns:p14="http://schemas.microsoft.com/office/powerpoint/2010/main" val="244523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3</a:t>
            </a:fld>
            <a:endParaRPr lang="nn-NO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A072DF-F499-447E-97A1-6605628D32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9827" y="379508"/>
            <a:ext cx="2114992" cy="37054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860E38-0091-424B-9867-698CE185DA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980" y="379508"/>
            <a:ext cx="2199827" cy="16487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D3A04E-7C10-4000-9BB5-5F3F55A9888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9522" y="379508"/>
            <a:ext cx="1596477" cy="2135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DDAEA-F49B-48A6-8659-386CFF83DE5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9571" y="2125314"/>
            <a:ext cx="1596477" cy="2130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09B3AF-5C12-4CDC-B44E-9A5F14BEDE4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1622" y="2607122"/>
            <a:ext cx="2194377" cy="16487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D18FF8-F46A-4892-AFE3-76FD0D513DFE}"/>
              </a:ext>
            </a:extLst>
          </p:cNvPr>
          <p:cNvSpPr txBox="1"/>
          <p:nvPr/>
        </p:nvSpPr>
        <p:spPr>
          <a:xfrm>
            <a:off x="426678" y="4138859"/>
            <a:ext cx="28023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Plast-prøvetaking, Alna (foto: Sverre Hjelseth)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F0865-58AC-4118-9EAA-8FDF19DED581}"/>
              </a:ext>
            </a:extLst>
          </p:cNvPr>
          <p:cNvSpPr txBox="1"/>
          <p:nvPr/>
        </p:nvSpPr>
        <p:spPr>
          <a:xfrm>
            <a:off x="4773207" y="4255878"/>
            <a:ext cx="30091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Sensor-stasjon, Målselva (foto: Odd Arne Skogan)</a:t>
            </a:r>
          </a:p>
        </p:txBody>
      </p:sp>
    </p:spTree>
    <p:extLst>
      <p:ext uri="{BB962C8B-B14F-4D97-AF65-F5344CB8AC3E}">
        <p14:creationId xmlns:p14="http://schemas.microsoft.com/office/powerpoint/2010/main" val="318519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0" y="175233"/>
            <a:ext cx="8202600" cy="608538"/>
          </a:xfrm>
        </p:spPr>
        <p:txBody>
          <a:bodyPr>
            <a:normAutofit/>
          </a:bodyPr>
          <a:lstStyle/>
          <a:p>
            <a:pPr algn="l"/>
            <a:r>
              <a:rPr lang="nb-NO" sz="3200" dirty="0"/>
              <a:t>Aim of the program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34ACE3-A163-8049-9A73-8FFD7AEE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006" y="895740"/>
            <a:ext cx="8137988" cy="3732244"/>
          </a:xfrm>
        </p:spPr>
        <p:txBody>
          <a:bodyPr>
            <a:noAutofit/>
          </a:bodyPr>
          <a:lstStyle/>
          <a:p>
            <a:pPr marL="266700" lvl="0" indent="-266700">
              <a:spcBef>
                <a:spcPts val="0"/>
              </a:spcBef>
              <a:spcAft>
                <a:spcPts val="1200"/>
              </a:spcAft>
            </a:pPr>
            <a:r>
              <a:rPr lang="en-GB" sz="1600" dirty="0"/>
              <a:t>Monitor status and long-term trends for nutrient and contaminant concentrations in Norwegian rivers</a:t>
            </a:r>
            <a:endParaRPr lang="nb-NO" sz="1600" dirty="0"/>
          </a:p>
          <a:p>
            <a:pPr marL="266700" lvl="0" indent="-266700">
              <a:spcBef>
                <a:spcPts val="0"/>
              </a:spcBef>
              <a:spcAft>
                <a:spcPts val="1200"/>
              </a:spcAft>
            </a:pPr>
            <a:r>
              <a:rPr lang="en-GB" sz="1600" dirty="0"/>
              <a:t>Provide data for classification of Norwegian rivers according to the requirements of the WFD</a:t>
            </a:r>
            <a:endParaRPr lang="nb-NO" sz="1600" dirty="0"/>
          </a:p>
          <a:p>
            <a:pPr marL="266700" lvl="0" indent="-266700">
              <a:spcBef>
                <a:spcPts val="0"/>
              </a:spcBef>
              <a:spcAft>
                <a:spcPts val="1200"/>
              </a:spcAft>
            </a:pPr>
            <a:r>
              <a:rPr lang="en-GB" sz="1600" dirty="0"/>
              <a:t>Reveal water quality changes that can be attributed to climate change or other human influences</a:t>
            </a:r>
            <a:endParaRPr lang="nb-NO" sz="1600" dirty="0"/>
          </a:p>
          <a:p>
            <a:pPr marL="266700" lvl="0" indent="-266700">
              <a:spcBef>
                <a:spcPts val="0"/>
              </a:spcBef>
              <a:spcAft>
                <a:spcPts val="1200"/>
              </a:spcAft>
            </a:pPr>
            <a:r>
              <a:rPr lang="en-GB" sz="1600" dirty="0"/>
              <a:t>Increase the knowledge base on climate processes affecting the water environment</a:t>
            </a:r>
            <a:endParaRPr lang="nb-NO" sz="1600" dirty="0"/>
          </a:p>
          <a:p>
            <a:pPr marL="266700" lvl="0" indent="-266700">
              <a:spcBef>
                <a:spcPts val="0"/>
              </a:spcBef>
              <a:spcAft>
                <a:spcPts val="1200"/>
              </a:spcAft>
            </a:pPr>
            <a:r>
              <a:rPr lang="en-GB" sz="1600" dirty="0"/>
              <a:t>Increase current knowledge related to the fates of emerging contaminants in aquatic ecosystems</a:t>
            </a:r>
            <a:endParaRPr lang="nb-NO" sz="1600" dirty="0"/>
          </a:p>
          <a:p>
            <a:pPr marL="266700" lvl="0" indent="-266700">
              <a:spcBef>
                <a:spcPts val="0"/>
              </a:spcBef>
              <a:spcAft>
                <a:spcPts val="1200"/>
              </a:spcAft>
            </a:pPr>
            <a:r>
              <a:rPr lang="en-GB" sz="1600" dirty="0"/>
              <a:t>Provide data that may explain changes in eutrophication and contaminant levels along the Norwegian coast</a:t>
            </a:r>
            <a:endParaRPr lang="nb-NO" sz="1600" dirty="0"/>
          </a:p>
          <a:p>
            <a:pPr marL="266700" lvl="0" indent="-266700">
              <a:spcBef>
                <a:spcPts val="0"/>
              </a:spcBef>
              <a:spcAft>
                <a:spcPts val="1200"/>
              </a:spcAft>
            </a:pPr>
            <a:r>
              <a:rPr lang="en-GB" sz="1600" dirty="0"/>
              <a:t>Estimate riverine inputs and direct discharges of nutrients and contaminants to Norwegian coastal waters (for reporting under the OSPAR Convention)</a:t>
            </a:r>
            <a:endParaRPr lang="nb-NO" sz="160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4</a:t>
            </a:fld>
            <a:endParaRPr lang="nn-NO" dirty="0"/>
          </a:p>
        </p:txBody>
      </p:sp>
    </p:spTree>
    <p:extLst>
      <p:ext uri="{BB962C8B-B14F-4D97-AF65-F5344CB8AC3E}">
        <p14:creationId xmlns:p14="http://schemas.microsoft.com/office/powerpoint/2010/main" val="4309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0" y="175232"/>
            <a:ext cx="8202600" cy="728381"/>
          </a:xfrm>
        </p:spPr>
        <p:txBody>
          <a:bodyPr>
            <a:normAutofit/>
          </a:bodyPr>
          <a:lstStyle/>
          <a:p>
            <a:pPr algn="l"/>
            <a:r>
              <a:rPr lang="en-GB" sz="3200"/>
              <a:t>Monitoring program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6139584B-8FCC-4FB0-A7D4-4EF78DF0ADC9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1986" y="1595"/>
            <a:ext cx="3902014" cy="5141905"/>
          </a:xfrm>
          <a:prstGeom prst="rect">
            <a:avLst/>
          </a:prstGeom>
        </p:spPr>
      </p:pic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89D7E30-68D3-4A09-8D64-D79A1943847E}"/>
              </a:ext>
            </a:extLst>
          </p:cNvPr>
          <p:cNvSpPr txBox="1">
            <a:spLocks/>
          </p:cNvSpPr>
          <p:nvPr/>
        </p:nvSpPr>
        <p:spPr>
          <a:xfrm>
            <a:off x="388334" y="965658"/>
            <a:ext cx="4550669" cy="3749411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3200" b="0" kern="1200">
                <a:solidFill>
                  <a:schemeClr val="tx1"/>
                </a:solidFill>
                <a:latin typeface="Calibri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0988" indent="-280988">
              <a:buFont typeface="Arial" panose="020B0604020202020204" pitchFamily="34" charset="0"/>
              <a:buChar char="•"/>
            </a:pPr>
            <a:r>
              <a:rPr lang="en-GB" sz="2400"/>
              <a:t>20 Main rivers</a:t>
            </a:r>
          </a:p>
          <a:p>
            <a:pPr marL="971550" lvl="1" indent="-457200">
              <a:buFont typeface="Wingdings" panose="05000000000000000000" pitchFamily="2" charset="2"/>
              <a:buChar char="ü"/>
            </a:pPr>
            <a:r>
              <a:rPr lang="en-GB" sz="1600">
                <a:solidFill>
                  <a:srgbClr val="0070C0"/>
                </a:solidFill>
              </a:rPr>
              <a:t>General water chemistry (monthly)</a:t>
            </a:r>
          </a:p>
          <a:p>
            <a:pPr marL="971550" lvl="1" indent="-457200">
              <a:buFont typeface="Wingdings" panose="05000000000000000000" pitchFamily="2" charset="2"/>
              <a:buChar char="ü"/>
            </a:pPr>
            <a:r>
              <a:rPr lang="en-GB" sz="1600">
                <a:solidFill>
                  <a:srgbClr val="0070C0"/>
                </a:solidFill>
              </a:rPr>
              <a:t>Metals (4 times/yr)</a:t>
            </a:r>
          </a:p>
          <a:p>
            <a:pPr marL="971550" lvl="1" indent="-457200">
              <a:buFont typeface="Wingdings" panose="05000000000000000000" pitchFamily="2" charset="2"/>
              <a:buChar char="ü"/>
            </a:pPr>
            <a:r>
              <a:rPr lang="en-GB" sz="1600">
                <a:solidFill>
                  <a:srgbClr val="0070C0"/>
                </a:solidFill>
              </a:rPr>
              <a:t>Contaminants (5 rivers per year)</a:t>
            </a:r>
          </a:p>
          <a:p>
            <a:pPr marL="971550" lvl="1" indent="-457200">
              <a:buFont typeface="Wingdings" panose="05000000000000000000" pitchFamily="2" charset="2"/>
              <a:buChar char="ü"/>
            </a:pPr>
            <a:r>
              <a:rPr lang="en-GB" sz="1600">
                <a:solidFill>
                  <a:srgbClr val="0070C0"/>
                </a:solidFill>
              </a:rPr>
              <a:t>Sensor stations (5 stations in 3 rivers)</a:t>
            </a:r>
          </a:p>
          <a:p>
            <a:pPr marL="971550" lvl="1" indent="-457200">
              <a:buFont typeface="Wingdings" panose="05000000000000000000" pitchFamily="2" charset="2"/>
              <a:buChar char="ü"/>
            </a:pPr>
            <a:endParaRPr lang="en-GB">
              <a:solidFill>
                <a:srgbClr val="00B050"/>
              </a:solidFill>
            </a:endParaRPr>
          </a:p>
          <a:p>
            <a:pPr marL="280988" indent="-280988">
              <a:buFont typeface="Arial" panose="020B0604020202020204" pitchFamily="34" charset="0"/>
              <a:buChar char="•"/>
            </a:pPr>
            <a:r>
              <a:rPr lang="en-GB" sz="2400"/>
              <a:t>15-20 «BIO» rivers</a:t>
            </a:r>
          </a:p>
          <a:p>
            <a:pPr marL="971550" lvl="1" indent="-457200">
              <a:buFont typeface="Wingdings" panose="05000000000000000000" pitchFamily="2" charset="2"/>
              <a:buChar char="ü"/>
            </a:pPr>
            <a:r>
              <a:rPr lang="en-GB" sz="1600">
                <a:solidFill>
                  <a:srgbClr val="0070C0"/>
                </a:solidFill>
              </a:rPr>
              <a:t>Water chemistry</a:t>
            </a:r>
          </a:p>
          <a:p>
            <a:pPr marL="971550" lvl="1" indent="-457200">
              <a:buFont typeface="Wingdings" panose="05000000000000000000" pitchFamily="2" charset="2"/>
              <a:buChar char="ü"/>
            </a:pPr>
            <a:r>
              <a:rPr lang="en-GB" sz="1600">
                <a:solidFill>
                  <a:srgbClr val="0070C0"/>
                </a:solidFill>
              </a:rPr>
              <a:t>Benthic algae</a:t>
            </a:r>
          </a:p>
          <a:p>
            <a:pPr marL="971550" lvl="1" indent="-457200">
              <a:buFont typeface="Wingdings" panose="05000000000000000000" pitchFamily="2" charset="2"/>
              <a:buChar char="ü"/>
            </a:pPr>
            <a:r>
              <a:rPr lang="en-GB" sz="1600">
                <a:solidFill>
                  <a:srgbClr val="0070C0"/>
                </a:solidFill>
              </a:rPr>
              <a:t>Benthic invertebrates</a:t>
            </a:r>
          </a:p>
          <a:p>
            <a:pPr marL="971550" lvl="1" indent="-457200">
              <a:buFont typeface="Wingdings" panose="05000000000000000000" pitchFamily="2" charset="2"/>
              <a:buChar char="ü"/>
            </a:pPr>
            <a:r>
              <a:rPr lang="en-GB" sz="1600">
                <a:solidFill>
                  <a:srgbClr val="0070C0"/>
                </a:solidFill>
              </a:rPr>
              <a:t>Fish</a:t>
            </a:r>
          </a:p>
          <a:p>
            <a:pPr marL="971550" lvl="1" indent="-457200">
              <a:buFont typeface="Wingdings" panose="05000000000000000000" pitchFamily="2" charset="2"/>
              <a:buChar char="ü"/>
            </a:pPr>
            <a:endParaRPr lang="en-GB" sz="1600">
              <a:solidFill>
                <a:srgbClr val="00B050"/>
              </a:solidFill>
            </a:endParaRPr>
          </a:p>
          <a:p>
            <a:pPr marL="280988" indent="-280988">
              <a:buFont typeface="Arial" panose="020B0604020202020204" pitchFamily="34" charset="0"/>
              <a:buChar char="•"/>
            </a:pPr>
            <a:r>
              <a:rPr lang="en-GB" sz="2400"/>
              <a:t>Implemented options</a:t>
            </a:r>
          </a:p>
          <a:p>
            <a:pPr marL="971550" lvl="1" indent="-457200">
              <a:buFont typeface="Wingdings" panose="05000000000000000000" pitchFamily="2" charset="2"/>
              <a:buChar char="ü"/>
            </a:pPr>
            <a:r>
              <a:rPr lang="en-GB" sz="1600">
                <a:solidFill>
                  <a:srgbClr val="0070C0"/>
                </a:solidFill>
              </a:rPr>
              <a:t>Monitoring of rivers affected by mining</a:t>
            </a:r>
          </a:p>
          <a:p>
            <a:pPr marL="971550" lvl="1" indent="-457200">
              <a:buFont typeface="Wingdings" panose="05000000000000000000" pitchFamily="2" charset="2"/>
              <a:buChar char="ü"/>
            </a:pPr>
            <a:r>
              <a:rPr lang="en-GB" sz="1600">
                <a:solidFill>
                  <a:srgbClr val="0070C0"/>
                </a:solidFill>
              </a:rPr>
              <a:t>Contaminants in biota</a:t>
            </a:r>
          </a:p>
          <a:p>
            <a:pPr marL="971550" lvl="1" indent="-457200">
              <a:buFont typeface="Wingdings" panose="05000000000000000000" pitchFamily="2" charset="2"/>
              <a:buChar char="ü"/>
            </a:pPr>
            <a:r>
              <a:rPr lang="en-GB" sz="1600">
                <a:solidFill>
                  <a:srgbClr val="0070C0"/>
                </a:solidFill>
              </a:rPr>
              <a:t>Microplastic sampling </a:t>
            </a:r>
          </a:p>
          <a:p>
            <a:pPr marL="971550" lvl="1" indent="-457200">
              <a:buFont typeface="Wingdings" panose="05000000000000000000" pitchFamily="2" charset="2"/>
              <a:buChar char="ü"/>
            </a:pPr>
            <a:endParaRPr lang="en-GB" sz="1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162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3200"/>
              <a:t>Challenges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34ACE3-A163-8049-9A73-8FFD7AEE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883" y="1004048"/>
            <a:ext cx="8137988" cy="3639670"/>
          </a:xfrm>
        </p:spPr>
        <p:txBody>
          <a:bodyPr>
            <a:normAutofit/>
          </a:bodyPr>
          <a:lstStyle/>
          <a:p>
            <a:pPr marL="282575" indent="-282575">
              <a:spcBef>
                <a:spcPts val="0"/>
              </a:spcBef>
              <a:spcAft>
                <a:spcPts val="1200"/>
              </a:spcAft>
            </a:pPr>
            <a:r>
              <a:rPr lang="en-GB" sz="1800" b="1" dirty="0"/>
              <a:t>No big challenges</a:t>
            </a:r>
          </a:p>
          <a:p>
            <a:pPr marL="282575" indent="-282575">
              <a:spcBef>
                <a:spcPts val="0"/>
              </a:spcBef>
              <a:spcAft>
                <a:spcPts val="1200"/>
              </a:spcAft>
            </a:pPr>
            <a:r>
              <a:rPr lang="en-GB" sz="1800" dirty="0"/>
              <a:t>Adaptation of the programme to budget cuts can be time consuming</a:t>
            </a:r>
          </a:p>
          <a:p>
            <a:pPr marL="282575" indent="-282575">
              <a:spcBef>
                <a:spcPts val="0"/>
              </a:spcBef>
              <a:spcAft>
                <a:spcPts val="1200"/>
              </a:spcAft>
            </a:pPr>
            <a:r>
              <a:rPr lang="en-GB" sz="1800" dirty="0"/>
              <a:t>The budgets are generally tight, but manageable</a:t>
            </a:r>
          </a:p>
          <a:p>
            <a:pPr marL="282575" indent="-282575">
              <a:spcBef>
                <a:spcPts val="0"/>
              </a:spcBef>
              <a:spcAft>
                <a:spcPts val="1200"/>
              </a:spcAft>
            </a:pPr>
            <a:r>
              <a:rPr lang="en-GB" sz="1800" dirty="0"/>
              <a:t>Snow and ice can complicate sampling during winter (important with close dialogue with locally hired personnel to ensure that safety comes first!)</a:t>
            </a:r>
          </a:p>
          <a:p>
            <a:pPr marL="282575" indent="-282575">
              <a:spcBef>
                <a:spcPts val="0"/>
              </a:spcBef>
              <a:spcAft>
                <a:spcPts val="1200"/>
              </a:spcAft>
            </a:pPr>
            <a:r>
              <a:rPr lang="en-GB" sz="1800" dirty="0"/>
              <a:t>Samples lost during postal transport is becoming an increasing problem</a:t>
            </a:r>
          </a:p>
          <a:p>
            <a:pPr marL="282575" indent="-282575">
              <a:spcBef>
                <a:spcPts val="0"/>
              </a:spcBef>
              <a:spcAft>
                <a:spcPts val="1200"/>
              </a:spcAft>
            </a:pPr>
            <a:r>
              <a:rPr lang="en-GB" sz="1800" dirty="0"/>
              <a:t>Previous challenge with Tot-N analysis solved!</a:t>
            </a:r>
          </a:p>
          <a:p>
            <a:pPr marL="282575" indent="-282575"/>
            <a:endParaRPr lang="en-GB" sz="1600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42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93087C-E5A9-5E4F-8ACD-C62FFD98E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nb-NO" sz="3200" dirty="0"/>
              <a:t>Results (one highlight)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D093C64-BA49-6340-9825-314C0DEC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37D9-1911-45C7-A230-7CFE9DC0FC48}" type="slidenum">
              <a:rPr lang="nn-NO" smtClean="0"/>
              <a:pPr/>
              <a:t>7</a:t>
            </a:fld>
            <a:endParaRPr lang="n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B8103F-5631-4152-9FC3-498C49A14679}"/>
              </a:ext>
            </a:extLst>
          </p:cNvPr>
          <p:cNvSpPr txBox="1"/>
          <p:nvPr/>
        </p:nvSpPr>
        <p:spPr>
          <a:xfrm>
            <a:off x="190471" y="1804230"/>
            <a:ext cx="32855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err="1"/>
              <a:t>Pasvikelva</a:t>
            </a:r>
            <a:r>
              <a:rPr lang="en-GB" sz="1600" dirty="0"/>
              <a:t> has showed a </a:t>
            </a:r>
            <a:r>
              <a:rPr lang="en-GB" sz="1600" dirty="0">
                <a:solidFill>
                  <a:srgbClr val="0070C0"/>
                </a:solidFill>
              </a:rPr>
              <a:t>large reduction </a:t>
            </a:r>
            <a:r>
              <a:rPr lang="en-GB" sz="1600" dirty="0"/>
              <a:t>in concentrations of </a:t>
            </a:r>
            <a:r>
              <a:rPr lang="en-GB" sz="1600" dirty="0">
                <a:solidFill>
                  <a:srgbClr val="0070C0"/>
                </a:solidFill>
              </a:rPr>
              <a:t>copper and nickel </a:t>
            </a:r>
            <a:r>
              <a:rPr lang="en-GB" sz="1600" dirty="0"/>
              <a:t>after </a:t>
            </a:r>
            <a:r>
              <a:rPr lang="en-GB" sz="1600" dirty="0">
                <a:solidFill>
                  <a:srgbClr val="0070C0"/>
                </a:solidFill>
              </a:rPr>
              <a:t>shutdown</a:t>
            </a:r>
            <a:r>
              <a:rPr lang="en-GB" sz="1600" dirty="0"/>
              <a:t> of the nickel smelter on the Russian side of the border in December 2020. </a:t>
            </a:r>
            <a:endParaRPr lang="nb-NO" sz="1600" dirty="0"/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A83BE2D6-8221-4D5D-A4BA-C00A60CD1F15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36949" y="813007"/>
            <a:ext cx="4842510" cy="374142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00770B18-4893-41E5-8B1D-A7029AEC077E}"/>
              </a:ext>
            </a:extLst>
          </p:cNvPr>
          <p:cNvSpPr/>
          <p:nvPr/>
        </p:nvSpPr>
        <p:spPr>
          <a:xfrm rot="19175380">
            <a:off x="7811639" y="4032590"/>
            <a:ext cx="963195" cy="352029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8898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ivamal3_format_16_9.potx" id="{1A5BB2C7-B605-4BD5-97B6-26694D9F1C4D}" vid="{64A17B11-B93A-4A4E-92D1-12D866AE65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mpany Document" ma:contentTypeID="0x010100D1086232D693AD40BBBB5C868A8D47AE00399C7649AA8EC34E9579D16426F28E3A" ma:contentTypeVersion="9" ma:contentTypeDescription="Create a new document." ma:contentTypeScope="" ma:versionID="e3b2bd75c5fac1fc8189413adda91b9e">
  <xsd:schema xmlns:xsd="http://www.w3.org/2001/XMLSchema" xmlns:xs="http://www.w3.org/2001/XMLSchema" xmlns:p="http://schemas.microsoft.com/office/2006/metadata/properties" xmlns:ns2="4a896a51-750d-4499-ae3c-6475b6dc3539" xmlns:ns3="0111e24c-3fd9-4d08-922a-851283227c64" xmlns:ns4="31b455c6-6d14-4b4a-934f-a5b297a1a53b" targetNamespace="http://schemas.microsoft.com/office/2006/metadata/properties" ma:root="true" ma:fieldsID="a7b5c48b78aff956111e64c77349420e" ns2:_="" ns3:_="" ns4:_="">
    <xsd:import namespace="4a896a51-750d-4499-ae3c-6475b6dc3539"/>
    <xsd:import namespace="0111e24c-3fd9-4d08-922a-851283227c64"/>
    <xsd:import namespace="31b455c6-6d14-4b4a-934f-a5b297a1a53b"/>
    <xsd:element name="properties">
      <xsd:complexType>
        <xsd:sequence>
          <xsd:element name="documentManagement">
            <xsd:complexType>
              <xsd:all>
                <xsd:element ref="ns2:DocumentType" minOccurs="0"/>
                <xsd:element ref="ns2:ContactPerson" minOccurs="0"/>
                <xsd:element ref="ns2:ContactPersonCompany" minOccurs="0"/>
                <xsd:element ref="ns2:ContactPersonCompanyID" minOccurs="0"/>
                <xsd:element ref="ns2:ContactPersonID" minOccurs="0"/>
                <xsd:element ref="ns2:DocumentDescription" minOccurs="0"/>
                <xsd:element ref="ns2:MailDate" minOccurs="0"/>
                <xsd:element ref="ns2:Direction" minOccurs="0"/>
                <xsd:element ref="ns2:DocLink" minOccurs="0"/>
                <xsd:element ref="ns2:ConversationIndex" minOccurs="0"/>
                <xsd:element ref="ns2:ConversationID" minOccurs="0"/>
                <xsd:element ref="ns2:ConversationTopic" minOccurs="0"/>
                <xsd:element ref="ns2:SiteNo" minOccurs="0"/>
                <xsd:element ref="ns2:EmailPreview" minOccurs="0"/>
                <xsd:element ref="ns3:ParentFolderElements" minOccurs="0"/>
                <xsd:element ref="ns2:Owner" minOccurs="0"/>
                <xsd:element ref="ns4:SharedWithUsers" minOccurs="0"/>
                <xsd:element ref="ns4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896a51-750d-4499-ae3c-6475b6dc3539" elementFormDefault="qualified">
    <xsd:import namespace="http://schemas.microsoft.com/office/2006/documentManagement/types"/>
    <xsd:import namespace="http://schemas.microsoft.com/office/infopath/2007/PartnerControls"/>
    <xsd:element name="DocumentType" ma:index="8" nillable="true" ma:displayName="Document Type" ma:internalName="DocumentType">
      <xsd:simpleType>
        <xsd:restriction base="dms:Choice">
          <xsd:enumeration value="E-mail"/>
          <xsd:enumeration value="Document"/>
          <xsd:enumeration value="Spreadsheet"/>
          <xsd:enumeration value="PDF"/>
          <xsd:enumeration value="Presentation"/>
          <xsd:enumeration value="Picture"/>
          <xsd:enumeration value="Form"/>
          <xsd:enumeration value="Drawing"/>
        </xsd:restriction>
      </xsd:simpleType>
    </xsd:element>
    <xsd:element name="ContactPerson" ma:index="9" nillable="true" ma:displayName="Contact Person" ma:internalName="ContactPerson">
      <xsd:simpleType>
        <xsd:restriction base="dms:Text"/>
      </xsd:simpleType>
    </xsd:element>
    <xsd:element name="ContactPersonCompany" ma:index="10" nillable="true" ma:displayName="Contact Person Company" ma:internalName="ContactPersonCompany">
      <xsd:simpleType>
        <xsd:restriction base="dms:Text"/>
      </xsd:simpleType>
    </xsd:element>
    <xsd:element name="ContactPersonCompanyID" ma:index="11" nillable="true" ma:displayName="Contact Person Company ID" ma:internalName="ContactPersonCompanyID">
      <xsd:simpleType>
        <xsd:restriction base="dms:Text"/>
      </xsd:simpleType>
    </xsd:element>
    <xsd:element name="ContactPersonID" ma:index="12" nillable="true" ma:displayName="Contact Person ID" ma:internalName="ContactPersonID">
      <xsd:simpleType>
        <xsd:restriction base="dms:Text"/>
      </xsd:simpleType>
    </xsd:element>
    <xsd:element name="DocumentDescription" ma:index="13" nillable="true" ma:displayName="Description" ma:internalName="DocumentDescription">
      <xsd:simpleType>
        <xsd:restriction base="dms:Note"/>
      </xsd:simpleType>
    </xsd:element>
    <xsd:element name="MailDate" ma:index="14" nillable="true" ma:displayName="Mail Date" ma:format="DateTime" ma:internalName="MailDate">
      <xsd:simpleType>
        <xsd:restriction base="dms:DateTime"/>
      </xsd:simpleType>
    </xsd:element>
    <xsd:element name="Direction" ma:index="15" nillable="true" ma:displayName="Direction" ma:internalName="Direction">
      <xsd:simpleType>
        <xsd:restriction base="dms:Choice">
          <xsd:enumeration value="Incoming"/>
          <xsd:enumeration value="Outgoing"/>
        </xsd:restriction>
      </xsd:simpleType>
    </xsd:element>
    <xsd:element name="DocLink" ma:index="16" nillable="true" ma:displayName="Doc Link" ma:internalName="DocLink">
      <xsd:simpleType>
        <xsd:restriction base="dms:Note"/>
      </xsd:simpleType>
    </xsd:element>
    <xsd:element name="ConversationIndex" ma:index="17" nillable="true" ma:displayName="ConversationIndex" ma:internalName="ConversationIndex">
      <xsd:simpleType>
        <xsd:restriction base="dms:Text"/>
      </xsd:simpleType>
    </xsd:element>
    <xsd:element name="ConversationID" ma:index="18" nillable="true" ma:displayName="Conversation" ma:internalName="ConversationID">
      <xsd:simpleType>
        <xsd:restriction base="dms:Text"/>
      </xsd:simpleType>
    </xsd:element>
    <xsd:element name="ConversationTopic" ma:index="19" nillable="true" ma:displayName="Conversation Topic" ma:internalName="ConversationTopic">
      <xsd:simpleType>
        <xsd:restriction base="dms:Text"/>
      </xsd:simpleType>
    </xsd:element>
    <xsd:element name="SiteNo" ma:index="20" nillable="true" ma:displayName="Område Nr" ma:internalName="SiteNo">
      <xsd:simpleType>
        <xsd:restriction base="dms:Text"/>
      </xsd:simpleType>
    </xsd:element>
    <xsd:element name="EmailPreview" ma:index="21" nillable="true" ma:displayName="EmailPreview" ma:internalName="EmailPreview">
      <xsd:simpleType>
        <xsd:restriction base="dms:Note"/>
      </xsd:simpleType>
    </xsd:element>
    <xsd:element name="Owner" ma:index="23" nillable="true" ma:displayName="Owner" ma:list="UserInfo" ma:SharePointGroup="0" ma:internalName="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11e24c-3fd9-4d08-922a-851283227c64" elementFormDefault="qualified">
    <xsd:import namespace="http://schemas.microsoft.com/office/2006/documentManagement/types"/>
    <xsd:import namespace="http://schemas.microsoft.com/office/infopath/2007/PartnerControls"/>
    <xsd:element name="ParentFolderElements" ma:index="22" nillable="true" ma:displayName="Parentfolders" ma:list="{3e016a20-adde-46d9-8420-cbbf2f111061}" ma:internalName="ParentFolderElements" ma:showField="Title" ma:web="{31b455c6-6d14-4b4a-934f-a5b297a1a53b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b455c6-6d14-4b4a-934f-a5b297a1a53b" elementFormDefault="qualified">
    <xsd:import namespace="http://schemas.microsoft.com/office/2006/documentManagement/types"/>
    <xsd:import namespace="http://schemas.microsoft.com/office/infopath/2007/PartnerControls"/>
    <xsd:element name="SharedWithUsers" ma:index="2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Type xmlns="4a896a51-750d-4499-ae3c-6475b6dc3539" xsi:nil="true"/>
    <ContactPerson xmlns="4a896a51-750d-4499-ae3c-6475b6dc3539" xsi:nil="true"/>
    <MailDate xmlns="4a896a51-750d-4499-ae3c-6475b6dc3539" xsi:nil="true"/>
    <Direction xmlns="4a896a51-750d-4499-ae3c-6475b6dc3539" xsi:nil="true"/>
    <ParentFolderElements xmlns="0111e24c-3fd9-4d08-922a-851283227c64">
      <Value>12</Value>
    </ParentFolderElements>
    <Owner xmlns="4a896a51-750d-4499-ae3c-6475b6dc3539">
      <UserInfo>
        <DisplayName/>
        <AccountId xsi:nil="true"/>
        <AccountType/>
      </UserInfo>
    </Owner>
    <ContactPersonCompanyID xmlns="4a896a51-750d-4499-ae3c-6475b6dc3539" xsi:nil="true"/>
    <ConversationIndex xmlns="4a896a51-750d-4499-ae3c-6475b6dc3539" xsi:nil="true"/>
    <ConversationID xmlns="4a896a51-750d-4499-ae3c-6475b6dc3539" xsi:nil="true"/>
    <ContactPersonCompany xmlns="4a896a51-750d-4499-ae3c-6475b6dc3539" xsi:nil="true"/>
    <EmailPreview xmlns="4a896a51-750d-4499-ae3c-6475b6dc3539" xsi:nil="true"/>
    <ContactPersonID xmlns="4a896a51-750d-4499-ae3c-6475b6dc3539" xsi:nil="true"/>
    <SiteNo xmlns="4a896a51-750d-4499-ae3c-6475b6dc3539" xsi:nil="true"/>
    <ConversationTopic xmlns="4a896a51-750d-4499-ae3c-6475b6dc3539" xsi:nil="true"/>
    <DocLink xmlns="4a896a51-750d-4499-ae3c-6475b6dc3539" xsi:nil="true"/>
    <DocumentDescription xmlns="4a896a51-750d-4499-ae3c-6475b6dc3539" xsi:nil="true"/>
  </documentManagement>
</p:properties>
</file>

<file path=customXml/itemProps1.xml><?xml version="1.0" encoding="utf-8"?>
<ds:datastoreItem xmlns:ds="http://schemas.openxmlformats.org/officeDocument/2006/customXml" ds:itemID="{60070501-E097-4987-B3D5-611C295D6C6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FC2798-4427-42A7-B412-3050196D13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896a51-750d-4499-ae3c-6475b6dc3539"/>
    <ds:schemaRef ds:uri="0111e24c-3fd9-4d08-922a-851283227c64"/>
    <ds:schemaRef ds:uri="31b455c6-6d14-4b4a-934f-a5b297a1a5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07C2EA-47AF-4D54-93A6-12FE6AFA74A4}">
  <ds:schemaRefs>
    <ds:schemaRef ds:uri="http://schemas.microsoft.com/office/2006/documentManagement/types"/>
    <ds:schemaRef ds:uri="http://purl.org/dc/dcmitype/"/>
    <ds:schemaRef ds:uri="0111e24c-3fd9-4d08-922a-851283227c64"/>
    <ds:schemaRef ds:uri="http://schemas.openxmlformats.org/package/2006/metadata/core-properties"/>
    <ds:schemaRef ds:uri="4a896a51-750d-4499-ae3c-6475b6dc3539"/>
    <ds:schemaRef ds:uri="31b455c6-6d14-4b4a-934f-a5b297a1a53b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Nivamal3_format_16_9</Template>
  <TotalTime>622</TotalTime>
  <Words>504</Words>
  <Application>Microsoft Office PowerPoint</Application>
  <PresentationFormat>On-screen Show (16:9)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Office-tema</vt:lpstr>
      <vt:lpstr>The Norwegian River Monitoring programme (Elveovervåkingsprogrammet)</vt:lpstr>
      <vt:lpstr>Key personell</vt:lpstr>
      <vt:lpstr>PowerPoint Presentation</vt:lpstr>
      <vt:lpstr>Aim of the program</vt:lpstr>
      <vt:lpstr>Monitoring program</vt:lpstr>
      <vt:lpstr>Challenges</vt:lpstr>
      <vt:lpstr>Results (one highlight)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PROSJEKTNAVN (kortnavn)</dc:title>
  <dc:creator>Sigrid Haande</dc:creator>
  <cp:lastModifiedBy>Øyvind Kaste</cp:lastModifiedBy>
  <cp:revision>26</cp:revision>
  <dcterms:created xsi:type="dcterms:W3CDTF">2023-04-11T14:01:29Z</dcterms:created>
  <dcterms:modified xsi:type="dcterms:W3CDTF">2023-05-15T11:09:34Z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0x010100D1086232D693AD40BBBB5C868A8D47AE00399C7649AA8EC34E9579D16426F28E3A</vt:lpwstr>
  </property>
</Properties>
</file>