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6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1pPr>
    <a:lvl2pPr marL="0" marR="0" indent="914343" algn="l" defTabSz="18286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2pPr>
    <a:lvl3pPr marL="0" marR="0" indent="1828686" algn="l" defTabSz="18286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3pPr>
    <a:lvl4pPr marL="0" marR="0" indent="2743029" algn="l" defTabSz="18286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4pPr>
    <a:lvl5pPr marL="0" marR="0" indent="3657370" algn="l" defTabSz="18286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5pPr>
    <a:lvl6pPr marL="0" marR="0" indent="4571713" algn="l" defTabSz="18286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6pPr>
    <a:lvl7pPr marL="0" marR="0" indent="5486056" algn="l" defTabSz="18286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7pPr>
    <a:lvl8pPr marL="0" marR="0" indent="6400400" algn="l" defTabSz="18286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8pPr>
    <a:lvl9pPr marL="0" marR="0" indent="7314742" algn="l" defTabSz="18286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Yandex Sans Text Light"/>
        <a:ea typeface="Yandex Sans Text Light"/>
        <a:cs typeface="Yandex Sans Text Light"/>
        <a:sym typeface="Yandex Sans Text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5E8"/>
          </a:solidFill>
        </a:fill>
      </a:tcStyle>
    </a:wholeTbl>
    <a:band2H>
      <a:tcTxStyle b="def" i="def"/>
      <a:tcStyle>
        <a:tcBdr/>
        <a:fill>
          <a:solidFill>
            <a:srgbClr val="E7EBF4"/>
          </a:solidFill>
        </a:fill>
      </a:tcStyle>
    </a:band2H>
    <a:firstCol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9F3"/>
          </a:solidFill>
        </a:fill>
      </a:tcStyle>
    </a:wholeTbl>
    <a:band2H>
      <a:tcTxStyle b="def" i="def"/>
      <a:tcStyle>
        <a:tcBdr/>
        <a:fill>
          <a:solidFill>
            <a:srgbClr val="EBF4F9"/>
          </a:solidFill>
        </a:fill>
      </a:tcStyle>
    </a:band2H>
    <a:firstCol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2E1"/>
          </a:solidFill>
        </a:fill>
      </a:tcStyle>
    </a:wholeTbl>
    <a:band2H>
      <a:tcTxStyle b="def" i="def"/>
      <a:tcStyle>
        <a:tcBdr/>
        <a:fill>
          <a:solidFill>
            <a:srgbClr val="EFEAF1"/>
          </a:solidFill>
        </a:fill>
      </a:tcStyle>
    </a:band2H>
    <a:firstCol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Yandex Sans Text Light"/>
          <a:ea typeface="Yandex Sans Text Light"/>
          <a:cs typeface="Yandex Sans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Yandex Sans Text Light"/>
          <a:ea typeface="Yandex Sans Text Light"/>
          <a:cs typeface="Yandex Sans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67438"/>
          <c:y val="0.0921929"/>
          <c:w val="0.827562"/>
          <c:h val="0.815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CatBoost</c:v>
                </c:pt>
              </c:strCache>
            </c:strRef>
          </c:tx>
          <c:spPr>
            <a:solidFill>
              <a:srgbClr val="F7CE4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380" u="none">
                    <a:solidFill>
                      <a:srgbClr val="FFFFFF"/>
                    </a:solidFill>
                    <a:latin typeface="Yandex Sans Text Ligh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Epsilon</c:v>
                </c:pt>
                <c:pt idx="1">
                  <c:v>Higgs</c:v>
                </c:pt>
                <c:pt idx="2">
                  <c:v>Micrisoft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230.000000</c:v>
                </c:pt>
                <c:pt idx="1">
                  <c:v>690.000000</c:v>
                </c:pt>
                <c:pt idx="2">
                  <c:v>204.000000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rgbClr val="E27B3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380" u="none">
                    <a:solidFill>
                      <a:srgbClr val="FFFFFF"/>
                    </a:solidFill>
                    <a:latin typeface="Yandex Sans Text Ligh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Epsilon</c:v>
                </c:pt>
                <c:pt idx="1">
                  <c:v>Higgs</c:v>
                </c:pt>
                <c:pt idx="2">
                  <c:v>Micrisoft</c:v>
                </c:pt>
              </c:strCache>
            </c:strRef>
          </c:cat>
          <c:val>
            <c:numRef>
              <c:f>Sheet1!$B$3:$D$3</c:f>
              <c:numCache>
                <c:ptCount val="3"/>
                <c:pt idx="0">
                  <c:v>1001.000000</c:v>
                </c:pt>
                <c:pt idx="1">
                  <c:v>299.000000</c:v>
                </c:pt>
                <c:pt idx="2">
                  <c:v>190.000000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rgbClr val="A4A4A5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380" u="none">
                    <a:solidFill>
                      <a:srgbClr val="FFFFFF"/>
                    </a:solidFill>
                    <a:latin typeface="Yandex Sans Text Ligh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Epsilon</c:v>
                </c:pt>
                <c:pt idx="1">
                  <c:v>Higgs</c:v>
                </c:pt>
                <c:pt idx="2">
                  <c:v>Micrisoft</c:v>
                </c:pt>
              </c:strCache>
            </c:strRef>
          </c:cat>
          <c:val>
            <c:numRef>
              <c:f>Sheet1!$B$4:$D$4</c:f>
              <c:numCache>
                <c:ptCount val="3"/>
                <c:pt idx="0">
                  <c:v>4350.000000</c:v>
                </c:pt>
                <c:pt idx="1">
                  <c:v>537.000000</c:v>
                </c:pt>
                <c:pt idx="2">
                  <c:v>228.000000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b="0" i="0" strike="noStrike" sz="3380" u="none">
                <a:solidFill>
                  <a:srgbClr val="FFFFFF"/>
                </a:solidFill>
                <a:latin typeface="Yandex Sans Text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3380" u="none">
                    <a:solidFill>
                      <a:srgbClr val="FFFFFF"/>
                    </a:solidFill>
                    <a:latin typeface="Yandex Sans Text Light"/>
                  </a:defRPr>
                </a:pPr>
                <a:r>
                  <a:rPr b="0" i="0" strike="noStrike" sz="3380" u="none">
                    <a:solidFill>
                      <a:srgbClr val="FFFFFF"/>
                    </a:solidFill>
                    <a:latin typeface="Yandex Sans Text Light"/>
                  </a:rPr>
                  <a:t>Time, s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nextTo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b="0" i="0" strike="noStrike" sz="3380" u="none">
                <a:solidFill>
                  <a:srgbClr val="FFFFFF"/>
                </a:solidFill>
                <a:latin typeface="Yandex Sans Text Light"/>
              </a:defRPr>
            </a:pPr>
          </a:p>
        </c:txPr>
        <c:crossAx val="2094734552"/>
        <c:crosses val="autoZero"/>
        <c:crossBetween val="between"/>
        <c:majorUnit val="1250"/>
        <c:minorUnit val="62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5609"/>
          <c:y val="0"/>
          <c:w val="0.84391"/>
          <c:h val="0.077970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380" u="none">
              <a:solidFill>
                <a:srgbClr val="FFFFFF"/>
              </a:solidFill>
              <a:latin typeface="Yandex Sans Text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67438"/>
          <c:y val="0.0922208"/>
          <c:w val="0.827562"/>
          <c:h val="0.8149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CatBoost</c:v>
                </c:pt>
              </c:strCache>
            </c:strRef>
          </c:tx>
          <c:spPr>
            <a:solidFill>
              <a:srgbClr val="F7CE4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380" u="none">
                    <a:solidFill>
                      <a:srgbClr val="FFFFFF"/>
                    </a:solidFill>
                    <a:latin typeface="Yandex Sans Text Ligh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Epsilon</c:v>
                </c:pt>
                <c:pt idx="1">
                  <c:v>Higgs</c:v>
                </c:pt>
                <c:pt idx="2">
                  <c:v>Cover Type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80.000000</c:v>
                </c:pt>
                <c:pt idx="1">
                  <c:v>76.000000</c:v>
                </c:pt>
                <c:pt idx="2">
                  <c:v>12.000000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rgbClr val="E27B3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380" u="none">
                    <a:solidFill>
                      <a:srgbClr val="FFFFFF"/>
                    </a:solidFill>
                    <a:latin typeface="Yandex Sans Text Ligh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Epsilon</c:v>
                </c:pt>
                <c:pt idx="1">
                  <c:v>Higgs</c:v>
                </c:pt>
                <c:pt idx="2">
                  <c:v>Cover Type</c:v>
                </c:pt>
              </c:strCache>
            </c:strRef>
          </c:cat>
          <c:val>
            <c:numRef>
              <c:f>Sheet1!$B$3:$D$3</c:f>
              <c:numCache>
                <c:ptCount val="3"/>
                <c:pt idx="0">
                  <c:v>454.000000</c:v>
                </c:pt>
                <c:pt idx="1">
                  <c:v>202.000000</c:v>
                </c:pt>
                <c:pt idx="2">
                  <c:v>194.000000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rgbClr val="A4A4A5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380" u="none">
                    <a:solidFill>
                      <a:srgbClr val="FFFFFF"/>
                    </a:solidFill>
                    <a:latin typeface="Yandex Sans Text Ligh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Epsilon</c:v>
                </c:pt>
                <c:pt idx="1">
                  <c:v>Higgs</c:v>
                </c:pt>
                <c:pt idx="2">
                  <c:v>Cover Type</c:v>
                </c:pt>
              </c:strCache>
            </c:strRef>
          </c:cat>
          <c:val>
            <c:numRef>
              <c:f>Sheet1!$B$4:$D$4</c:f>
              <c:numCache>
                <c:ptCount val="3"/>
                <c:pt idx="0">
                  <c:v>2873.000000</c:v>
                </c:pt>
                <c:pt idx="1">
                  <c:v>118.000000</c:v>
                </c:pt>
                <c:pt idx="2">
                  <c:v>137.000000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b="0" i="0" strike="noStrike" sz="3380" u="none">
                <a:solidFill>
                  <a:srgbClr val="FFFFFF"/>
                </a:solidFill>
                <a:latin typeface="Yandex Sans Text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3380" u="none">
                    <a:solidFill>
                      <a:srgbClr val="FFFFFF"/>
                    </a:solidFill>
                    <a:latin typeface="Yandex Sans Text Light"/>
                  </a:defRPr>
                </a:pPr>
                <a:r>
                  <a:rPr b="0" i="0" strike="noStrike" sz="3380" u="none">
                    <a:solidFill>
                      <a:srgbClr val="FFFFFF"/>
                    </a:solidFill>
                    <a:latin typeface="Yandex Sans Text Light"/>
                  </a:rPr>
                  <a:t>Time, s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nextTo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b="0" i="0" strike="noStrike" sz="3380" u="none">
                <a:solidFill>
                  <a:srgbClr val="FFFFFF"/>
                </a:solidFill>
                <a:latin typeface="Yandex Sans Text Light"/>
              </a:defRPr>
            </a:pPr>
          </a:p>
        </c:txPr>
        <c:crossAx val="2094734552"/>
        <c:crosses val="autoZero"/>
        <c:crossBetween val="between"/>
        <c:majorUnit val="750"/>
        <c:minorUnit val="37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5609"/>
          <c:y val="0"/>
          <c:w val="0.84391"/>
          <c:h val="0.077986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380" u="none">
              <a:solidFill>
                <a:srgbClr val="FFFFFF"/>
              </a:solidFill>
              <a:latin typeface="Yandex Sans Text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98919"/>
          <c:y val="0.0985255"/>
          <c:w val="0.775461"/>
          <c:h val="0.8092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rgbClr val="A4A4A5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380" u="none">
                    <a:solidFill>
                      <a:srgbClr val="FFFFFF"/>
                    </a:solidFill>
                    <a:latin typeface="Yandex Sans Text Ligh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Sheet1!$B$2:$B$2</c:f>
              <c:numCache>
                <c:ptCount val="1"/>
                <c:pt idx="0">
                  <c:v>108000.000000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rgbClr val="E27B3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380" u="none">
                    <a:solidFill>
                      <a:srgbClr val="FFFFFF"/>
                    </a:solidFill>
                    <a:latin typeface="Yandex Sans Text Ligh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Sheet1!$B$3:$B$3</c:f>
              <c:numCache>
                <c:ptCount val="1"/>
                <c:pt idx="0">
                  <c:v>75000.000000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CatBoost Cpu</c:v>
                </c:pt>
              </c:strCache>
            </c:strRef>
          </c:tx>
          <c:spPr>
            <a:solidFill>
              <a:srgbClr val="F7CE4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380" u="none">
                    <a:solidFill>
                      <a:srgbClr val="FFFFFF"/>
                    </a:solidFill>
                    <a:latin typeface="Yandex Sans Text Ligh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Sheet1!$B$4:$B$4</c:f>
              <c:numCache>
                <c:ptCount val="1"/>
                <c:pt idx="0">
                  <c:v>1470.000000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CatBoost Gpu</c:v>
                </c:pt>
              </c:strCache>
            </c:strRef>
          </c:tx>
          <c:spPr>
            <a:solidFill>
              <a:srgbClr val="EA3323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380" u="none">
                    <a:solidFill>
                      <a:srgbClr val="FFFFFF"/>
                    </a:solidFill>
                    <a:latin typeface="Yandex Sans Text Ligh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Sheet1!$B$5:$B$5</c:f>
              <c:numCache>
                <c:ptCount val="1"/>
                <c:pt idx="0">
                  <c:v>160.000000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b="0" i="0" strike="noStrike" sz="3380" u="none">
                <a:solidFill>
                  <a:srgbClr val="FFFFFF"/>
                </a:solidFill>
                <a:latin typeface="Yandex Sans Text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logBase val="10"/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3380" u="none">
                    <a:solidFill>
                      <a:srgbClr val="FFFFFF"/>
                    </a:solidFill>
                    <a:latin typeface="Yandex Sans Text Light"/>
                  </a:defRPr>
                </a:pPr>
                <a:r>
                  <a:rPr b="0" i="0" strike="noStrike" sz="3380" u="none">
                    <a:solidFill>
                      <a:srgbClr val="FFFFFF"/>
                    </a:solidFill>
                    <a:latin typeface="Yandex Sans Text Light"/>
                  </a:rPr>
                  <a:t>Time, ms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nextTo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b="0" i="0" strike="noStrike" sz="3380" u="none">
                <a:solidFill>
                  <a:srgbClr val="FFFFFF"/>
                </a:solidFill>
                <a:latin typeface="Yandex Sans Text Light"/>
              </a:defRPr>
            </a:pPr>
          </a:p>
        </c:txPr>
        <c:crossAx val="2094734552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0413956"/>
          <c:y val="0"/>
          <c:w val="0.99586"/>
          <c:h val="0.077618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380" u="none">
              <a:solidFill>
                <a:srgbClr val="FFFFFF"/>
              </a:solidFill>
              <a:latin typeface="Yandex Sans Text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2" name="Shape 3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8" name="Shape 3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CatBoost</a:t>
            </a:r>
            <a:r>
              <a:t> – алгоритм машинного обучения на основе градиентного бустинга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2" name="Shape 4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Но такая модель конечно же ограничена и будет допускать ошибки. </a:t>
            </a:r>
          </a:p>
          <a:p>
            <a:pPr/>
            <a:r>
              <a:t>Градиентный бустинг – это способ последовательно добавлять новые правила, которые от ошибок избавляются. </a:t>
            </a:r>
          </a:p>
          <a:p>
            <a:pPr/>
            <a:r>
              <a:t>Тут есть простая аналогия с тем, как обучаются люди принимать более сложные решения:    часто нам хватает всего пары признаков.  </a:t>
            </a:r>
          </a:p>
          <a:p>
            <a:pPr/>
            <a:r>
              <a:t>Когда решения сложнее и их нельзя сделать по паре признаков, добавляются дополнительные соображения. </a:t>
            </a:r>
          </a:p>
          <a:p>
            <a:pPr/>
            <a:r>
              <a:t>В отличие от сетей, это позволяет быть гибкими:  иногда достаточно всего пары признаков, иногда необходимы сотни или тысячи.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6" name="Shape 4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Категориальные фичи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9" name="Shape 4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Категориальные фичи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0" name="Shape 4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www. github.yandex-team.ru/exprmntr/catboost/tree/master/benchmarks</a:t>
            </a:r>
          </a:p>
          <a:p>
            <a:pPr/>
            <a:r>
              <a:t>Loglikelihood (</a:t>
            </a:r>
            <a:r>
              <a:t>логарифм правдоподобия)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hyperlink" Target="mailto:http://www.istockphoto.com/ru" TargetMode="External"/><Relationship Id="rId5" Type="http://schemas.openxmlformats.org/officeDocument/2006/relationships/hyperlink" Target="https://wiki.yandex-team.ru/presentation/Kak-sdelat-krasivo/" TargetMode="External"/><Relationship Id="rId6" Type="http://schemas.openxmlformats.org/officeDocument/2006/relationships/hyperlink" Target="https://yadi.sk/d/GPDyRyOPxejmK" TargetMode="External"/><Relationship Id="rId7" Type="http://schemas.openxmlformats.org/officeDocument/2006/relationships/hyperlink" Target="mailto:presentation@yandex-team.ru" TargetMode="External"/><Relationship Id="rId8" Type="http://schemas.openxmlformats.org/officeDocument/2006/relationships/hyperlink" Target="https://patterns.yandex-team.ru/presentations/" TargetMode="External"/><Relationship Id="rId9" Type="http://schemas.openxmlformats.org/officeDocument/2006/relationships/hyperlink" Target="https://yadi.sk/d/ZpB_978TwmoNY" TargetMode="External"/><Relationship Id="rId10" Type="http://schemas.openxmlformats.org/officeDocument/2006/relationships/hyperlink" Target="https://yadi.sk/d/YqwObUZxxesAJ" TargetMode="External"/><Relationship Id="rId11" Type="http://schemas.openxmlformats.org/officeDocument/2006/relationships/image" Target="../media/image7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half" idx="1"/>
          </p:nvPr>
        </p:nvSpPr>
        <p:spPr>
          <a:xfrm>
            <a:off x="1143000" y="3048000"/>
            <a:ext cx="10302875" cy="915828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22727475" y="12600606"/>
            <a:ext cx="527813" cy="5549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4178300" y="10674350"/>
            <a:ext cx="17148969" cy="1144588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2pPr marL="0" indent="914353">
              <a:buSzTx/>
              <a:buNone/>
            </a:lvl2pPr>
            <a:lvl3pPr marL="0" indent="1828708">
              <a:buSzTx/>
              <a:buNone/>
            </a:lvl3pPr>
            <a:lvl4pPr marL="0" indent="2743062">
              <a:buSzTx/>
              <a:buNone/>
            </a:lvl4pPr>
            <a:lvl5pPr indent="365741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/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2727475" y="12600606"/>
            <a:ext cx="527813" cy="5549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Рисунок 4"/>
          <p:cNvSpPr/>
          <p:nvPr>
            <p:ph type="pic" sz="quarter" idx="13"/>
          </p:nvPr>
        </p:nvSpPr>
        <p:spPr>
          <a:xfrm>
            <a:off x="1505024" y="5463625"/>
            <a:ext cx="3044826" cy="25380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1505024" y="8385809"/>
            <a:ext cx="3054276" cy="381403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ТекстТекст 9"/>
          <p:cNvSpPr/>
          <p:nvPr>
            <p:ph type="body" sz="quarter" idx="14"/>
          </p:nvPr>
        </p:nvSpPr>
        <p:spPr>
          <a:xfrm>
            <a:off x="6089374" y="8385809"/>
            <a:ext cx="3044827" cy="3819138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124" name="ТекстТекст 9"/>
          <p:cNvSpPr/>
          <p:nvPr>
            <p:ph type="body" sz="quarter" idx="15"/>
          </p:nvPr>
        </p:nvSpPr>
        <p:spPr>
          <a:xfrm>
            <a:off x="10668406" y="8385809"/>
            <a:ext cx="3044826" cy="3819602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125" name="Рисунок 4"/>
          <p:cNvSpPr/>
          <p:nvPr>
            <p:ph type="pic" sz="quarter" idx="16"/>
          </p:nvPr>
        </p:nvSpPr>
        <p:spPr>
          <a:xfrm>
            <a:off x="6089396" y="5464800"/>
            <a:ext cx="3044826" cy="2538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26" name="Рисунок 4"/>
          <p:cNvSpPr/>
          <p:nvPr>
            <p:ph type="pic" sz="quarter" idx="17"/>
          </p:nvPr>
        </p:nvSpPr>
        <p:spPr>
          <a:xfrm>
            <a:off x="10668406" y="5464800"/>
            <a:ext cx="3044826" cy="2538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27" name="ТекстТекст 9"/>
          <p:cNvSpPr/>
          <p:nvPr>
            <p:ph type="body" sz="quarter" idx="18"/>
          </p:nvPr>
        </p:nvSpPr>
        <p:spPr>
          <a:xfrm>
            <a:off x="19820889" y="8385809"/>
            <a:ext cx="3044826" cy="3819524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128" name="Рисунок 4"/>
          <p:cNvSpPr/>
          <p:nvPr>
            <p:ph type="pic" sz="quarter" idx="19"/>
          </p:nvPr>
        </p:nvSpPr>
        <p:spPr>
          <a:xfrm>
            <a:off x="19820889" y="5464411"/>
            <a:ext cx="3044826" cy="2538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29" name="ТекстТекст 9"/>
          <p:cNvSpPr/>
          <p:nvPr>
            <p:ph type="body" sz="quarter" idx="20"/>
          </p:nvPr>
        </p:nvSpPr>
        <p:spPr>
          <a:xfrm>
            <a:off x="15247619" y="8385809"/>
            <a:ext cx="3044826" cy="381952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130" name="Рисунок 4"/>
          <p:cNvSpPr/>
          <p:nvPr>
            <p:ph type="pic" sz="quarter" idx="21"/>
          </p:nvPr>
        </p:nvSpPr>
        <p:spPr>
          <a:xfrm>
            <a:off x="15247619" y="5464411"/>
            <a:ext cx="3044826" cy="2538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Text"/>
          <p:cNvSpPr txBox="1"/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22727475" y="12600606"/>
            <a:ext cx="527813" cy="5549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Рисунок 4"/>
          <p:cNvSpPr/>
          <p:nvPr>
            <p:ph type="pic" sz="quarter" idx="13"/>
          </p:nvPr>
        </p:nvSpPr>
        <p:spPr>
          <a:xfrm>
            <a:off x="2655570" y="5463625"/>
            <a:ext cx="3044826" cy="25380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40" name="Body Level One…"/>
          <p:cNvSpPr txBox="1"/>
          <p:nvPr>
            <p:ph type="body" sz="quarter" idx="1"/>
          </p:nvPr>
        </p:nvSpPr>
        <p:spPr>
          <a:xfrm>
            <a:off x="2655570" y="8385809"/>
            <a:ext cx="3044826" cy="3814492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ТекстТекстТекст 9"/>
          <p:cNvSpPr/>
          <p:nvPr>
            <p:ph type="body" sz="quarter" idx="14"/>
          </p:nvPr>
        </p:nvSpPr>
        <p:spPr>
          <a:xfrm>
            <a:off x="7994650" y="8385809"/>
            <a:ext cx="3044826" cy="38196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142" name="ТекстТекстТекст 9"/>
          <p:cNvSpPr/>
          <p:nvPr>
            <p:ph type="body" sz="quarter" idx="15"/>
          </p:nvPr>
        </p:nvSpPr>
        <p:spPr>
          <a:xfrm>
            <a:off x="13338810" y="8385809"/>
            <a:ext cx="3045601" cy="3819598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143" name="Рисунок 4"/>
          <p:cNvSpPr/>
          <p:nvPr>
            <p:ph type="pic" sz="quarter" idx="16"/>
          </p:nvPr>
        </p:nvSpPr>
        <p:spPr>
          <a:xfrm>
            <a:off x="8007350" y="5464800"/>
            <a:ext cx="3043645" cy="2538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44" name="Рисунок 4"/>
          <p:cNvSpPr/>
          <p:nvPr>
            <p:ph type="pic" sz="quarter" idx="17"/>
          </p:nvPr>
        </p:nvSpPr>
        <p:spPr>
          <a:xfrm>
            <a:off x="13338810" y="5464800"/>
            <a:ext cx="3045601" cy="2538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45" name="ТекстТекст 9"/>
          <p:cNvSpPr/>
          <p:nvPr>
            <p:ph type="body" sz="quarter" idx="18"/>
          </p:nvPr>
        </p:nvSpPr>
        <p:spPr>
          <a:xfrm>
            <a:off x="18681700" y="8385809"/>
            <a:ext cx="3044882" cy="381998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146" name="Рисунок 4"/>
          <p:cNvSpPr/>
          <p:nvPr>
            <p:ph type="pic" sz="quarter" idx="19"/>
          </p:nvPr>
        </p:nvSpPr>
        <p:spPr>
          <a:xfrm>
            <a:off x="18681700" y="5464411"/>
            <a:ext cx="3044882" cy="2538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/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22727475" y="12600606"/>
            <a:ext cx="527813" cy="5549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Рисунок 4"/>
          <p:cNvSpPr/>
          <p:nvPr>
            <p:ph type="pic" sz="quarter" idx="13"/>
          </p:nvPr>
        </p:nvSpPr>
        <p:spPr>
          <a:xfrm>
            <a:off x="4567180" y="5463625"/>
            <a:ext cx="3044826" cy="25380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56" name="Body Level One…"/>
          <p:cNvSpPr txBox="1"/>
          <p:nvPr>
            <p:ph type="body" sz="quarter" idx="1"/>
          </p:nvPr>
        </p:nvSpPr>
        <p:spPr>
          <a:xfrm>
            <a:off x="4567180" y="8385809"/>
            <a:ext cx="3044826" cy="381553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ТекстТекстТекст 9"/>
          <p:cNvSpPr/>
          <p:nvPr>
            <p:ph type="body" sz="quarter" idx="14"/>
          </p:nvPr>
        </p:nvSpPr>
        <p:spPr>
          <a:xfrm>
            <a:off x="10669269" y="8385809"/>
            <a:ext cx="3044827" cy="3819138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158" name="ТекстТекстТекст 9"/>
          <p:cNvSpPr/>
          <p:nvPr>
            <p:ph type="body" sz="quarter" idx="15"/>
          </p:nvPr>
        </p:nvSpPr>
        <p:spPr>
          <a:xfrm>
            <a:off x="16779239" y="8385809"/>
            <a:ext cx="3044826" cy="3819138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159" name="Рисунок 4"/>
          <p:cNvSpPr/>
          <p:nvPr>
            <p:ph type="pic" sz="quarter" idx="16"/>
          </p:nvPr>
        </p:nvSpPr>
        <p:spPr>
          <a:xfrm>
            <a:off x="10669269" y="5464800"/>
            <a:ext cx="3044826" cy="2538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60" name="Рисунок 4"/>
          <p:cNvSpPr/>
          <p:nvPr>
            <p:ph type="pic" sz="quarter" idx="17"/>
          </p:nvPr>
        </p:nvSpPr>
        <p:spPr>
          <a:xfrm>
            <a:off x="16779239" y="5464800"/>
            <a:ext cx="3044826" cy="2538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22727475" y="12600606"/>
            <a:ext cx="527813" cy="5549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Рисунок 4"/>
          <p:cNvSpPr/>
          <p:nvPr>
            <p:ph type="pic" sz="quarter" idx="13"/>
          </p:nvPr>
        </p:nvSpPr>
        <p:spPr>
          <a:xfrm>
            <a:off x="2651206" y="5109797"/>
            <a:ext cx="3469312" cy="28908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70" name="Body Level One…"/>
          <p:cNvSpPr txBox="1"/>
          <p:nvPr>
            <p:ph type="body" sz="half" idx="1"/>
          </p:nvPr>
        </p:nvSpPr>
        <p:spPr>
          <a:xfrm>
            <a:off x="7612064" y="3041650"/>
            <a:ext cx="12992098" cy="7632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22727475" y="12600606"/>
            <a:ext cx="527813" cy="5549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Рисунок 4"/>
          <p:cNvSpPr/>
          <p:nvPr>
            <p:ph type="pic" sz="quarter" idx="13"/>
          </p:nvPr>
        </p:nvSpPr>
        <p:spPr>
          <a:xfrm>
            <a:off x="1506219" y="4186799"/>
            <a:ext cx="6105526" cy="4960875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1506219" y="9530080"/>
            <a:ext cx="6091239" cy="267073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ТекстТекст 9"/>
          <p:cNvSpPr/>
          <p:nvPr>
            <p:ph type="body" sz="quarter" idx="14"/>
          </p:nvPr>
        </p:nvSpPr>
        <p:spPr>
          <a:xfrm>
            <a:off x="9145588" y="9530080"/>
            <a:ext cx="6099176" cy="267073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182" name="Рисунок 4"/>
          <p:cNvSpPr/>
          <p:nvPr>
            <p:ph type="pic" sz="quarter" idx="15"/>
          </p:nvPr>
        </p:nvSpPr>
        <p:spPr>
          <a:xfrm>
            <a:off x="9145588" y="4186799"/>
            <a:ext cx="6105526" cy="4960875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83" name="Рисунок 4"/>
          <p:cNvSpPr/>
          <p:nvPr>
            <p:ph type="pic" sz="quarter" idx="16"/>
          </p:nvPr>
        </p:nvSpPr>
        <p:spPr>
          <a:xfrm>
            <a:off x="16770350" y="4186809"/>
            <a:ext cx="6105525" cy="4960875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84" name="ТекстТекст 9"/>
          <p:cNvSpPr/>
          <p:nvPr>
            <p:ph type="body" sz="quarter" idx="17"/>
          </p:nvPr>
        </p:nvSpPr>
        <p:spPr>
          <a:xfrm>
            <a:off x="16770350" y="9530080"/>
            <a:ext cx="6105525" cy="267073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Text"/>
          <p:cNvSpPr txBox="1"/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22727475" y="12600606"/>
            <a:ext cx="527813" cy="5549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Рисунок 8"/>
          <p:cNvSpPr/>
          <p:nvPr>
            <p:ph type="pic" sz="quarter" idx="13"/>
          </p:nvPr>
        </p:nvSpPr>
        <p:spPr>
          <a:xfrm>
            <a:off x="13336587" y="3424237"/>
            <a:ext cx="8775700" cy="648652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94" name="Рисунок 4"/>
          <p:cNvSpPr/>
          <p:nvPr>
            <p:ph type="pic" sz="quarter" idx="14"/>
          </p:nvPr>
        </p:nvSpPr>
        <p:spPr>
          <a:xfrm>
            <a:off x="2270125" y="3424239"/>
            <a:ext cx="8775700" cy="648652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95" name="Body Level One…"/>
          <p:cNvSpPr txBox="1"/>
          <p:nvPr>
            <p:ph type="body" sz="quarter" idx="1"/>
          </p:nvPr>
        </p:nvSpPr>
        <p:spPr>
          <a:xfrm>
            <a:off x="2270124" y="10290682"/>
            <a:ext cx="8775700" cy="191427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ТекстТекст 9"/>
          <p:cNvSpPr/>
          <p:nvPr>
            <p:ph type="body" sz="quarter" idx="15"/>
          </p:nvPr>
        </p:nvSpPr>
        <p:spPr>
          <a:xfrm>
            <a:off x="13336651" y="10290682"/>
            <a:ext cx="8775700" cy="1887404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Рисунок 4"/>
          <p:cNvSpPr/>
          <p:nvPr>
            <p:ph type="pic" idx="13"/>
          </p:nvPr>
        </p:nvSpPr>
        <p:spPr>
          <a:xfrm>
            <a:off x="1143000" y="3048000"/>
            <a:ext cx="22112288" cy="9158289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204" name="Title Text"/>
          <p:cNvSpPr txBox="1"/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22727475" y="12600606"/>
            <a:ext cx="527813" cy="5549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Text"/>
          <p:cNvSpPr txBox="1"/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3" name="Body Level One…"/>
          <p:cNvSpPr txBox="1"/>
          <p:nvPr>
            <p:ph type="body" sz="half" idx="1"/>
          </p:nvPr>
        </p:nvSpPr>
        <p:spPr>
          <a:xfrm>
            <a:off x="1143000" y="3048000"/>
            <a:ext cx="10302875" cy="915828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22727475" y="12600606"/>
            <a:ext cx="527813" cy="5549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Рисунок 8"/>
          <p:cNvSpPr/>
          <p:nvPr>
            <p:ph type="pic" sz="half" idx="13"/>
          </p:nvPr>
        </p:nvSpPr>
        <p:spPr>
          <a:xfrm>
            <a:off x="12955588" y="3048000"/>
            <a:ext cx="10285412" cy="91440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Изображение 6" descr="Изображение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6100" y="2033270"/>
            <a:ext cx="2289464" cy="87736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le Text"/>
          <p:cNvSpPr txBox="1"/>
          <p:nvPr>
            <p:ph type="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ts val="14000"/>
              </a:lnSpc>
              <a:defRPr sz="11900">
                <a:latin typeface="Yandex Sans Text Light"/>
                <a:ea typeface="Yandex Sans Text Light"/>
                <a:cs typeface="Yandex Sans Text Light"/>
                <a:sym typeface="Yandex Sans Text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3048000" y="10674350"/>
            <a:ext cx="18302488" cy="114458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</a:lvl1pPr>
            <a:lvl2pPr marL="0" indent="914353">
              <a:spcBef>
                <a:spcPts val="0"/>
              </a:spcBef>
              <a:buSzTx/>
              <a:buNone/>
            </a:lvl2pPr>
            <a:lvl3pPr marL="0" indent="1828708">
              <a:spcBef>
                <a:spcPts val="0"/>
              </a:spcBef>
              <a:buSzTx/>
              <a:buNone/>
            </a:lvl3pPr>
            <a:lvl4pPr marL="0" indent="2743062">
              <a:spcBef>
                <a:spcPts val="0"/>
              </a:spcBef>
              <a:buSzTx/>
              <a:buNone/>
            </a:lvl4pPr>
            <a:lvl5pPr indent="3657417"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Рисунок 7"/>
          <p:cNvSpPr/>
          <p:nvPr>
            <p:ph type="pic" sz="quarter" idx="13"/>
          </p:nvPr>
        </p:nvSpPr>
        <p:spPr>
          <a:xfrm>
            <a:off x="3059810" y="1818513"/>
            <a:ext cx="8763001" cy="12192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23" name="Рисунок 9"/>
          <p:cNvSpPr/>
          <p:nvPr>
            <p:ph type="pic" sz="quarter" idx="14"/>
          </p:nvPr>
        </p:nvSpPr>
        <p:spPr>
          <a:xfrm>
            <a:off x="16007205" y="1897063"/>
            <a:ext cx="5342401" cy="114458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"/>
          <p:cNvSpPr txBox="1"/>
          <p:nvPr>
            <p:ph type="sldNum" sz="quarter" idx="2"/>
          </p:nvPr>
        </p:nvSpPr>
        <p:spPr>
          <a:xfrm>
            <a:off x="22727475" y="12600606"/>
            <a:ext cx="527813" cy="5549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Рисунок 4"/>
          <p:cNvSpPr/>
          <p:nvPr>
            <p:ph type="pic" idx="13"/>
          </p:nvPr>
        </p:nvSpPr>
        <p:spPr>
          <a:xfrm>
            <a:off x="1" y="0"/>
            <a:ext cx="24382413" cy="137160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Body Level One…"/>
          <p:cNvSpPr txBox="1"/>
          <p:nvPr>
            <p:ph type="body" sz="quarter" idx="1"/>
          </p:nvPr>
        </p:nvSpPr>
        <p:spPr>
          <a:xfrm>
            <a:off x="4178300" y="10292399"/>
            <a:ext cx="8394700" cy="7620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Текст 9"/>
          <p:cNvSpPr/>
          <p:nvPr>
            <p:ph type="body" sz="quarter" idx="13"/>
          </p:nvPr>
        </p:nvSpPr>
        <p:spPr>
          <a:xfrm>
            <a:off x="4178300" y="9147175"/>
            <a:ext cx="8394700" cy="76358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pic>
        <p:nvPicPr>
          <p:cNvPr id="232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761" y="9163028"/>
            <a:ext cx="757239" cy="747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21831" y="10292399"/>
            <a:ext cx="4191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Текст 9"/>
          <p:cNvSpPr/>
          <p:nvPr>
            <p:ph type="body" sz="quarter" idx="14"/>
          </p:nvPr>
        </p:nvSpPr>
        <p:spPr>
          <a:xfrm>
            <a:off x="3047999" y="2278800"/>
            <a:ext cx="18683382" cy="190743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>
              <a:lnSpc>
                <a:spcPct val="100000"/>
              </a:lnSpc>
              <a:defRPr sz="12000"/>
            </a:pPr>
          </a:p>
        </p:txBody>
      </p:sp>
      <p:sp>
        <p:nvSpPr>
          <p:cNvPr id="235" name="Текст 9"/>
          <p:cNvSpPr/>
          <p:nvPr>
            <p:ph type="body" sz="quarter" idx="15"/>
          </p:nvPr>
        </p:nvSpPr>
        <p:spPr>
          <a:xfrm>
            <a:off x="3047999" y="6094412"/>
            <a:ext cx="14501814" cy="763588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236" name="Текст 9"/>
          <p:cNvSpPr/>
          <p:nvPr>
            <p:ph type="body" sz="quarter" idx="16"/>
          </p:nvPr>
        </p:nvSpPr>
        <p:spPr>
          <a:xfrm>
            <a:off x="3047999" y="7238999"/>
            <a:ext cx="14501814" cy="755662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>
              <a:defRPr>
                <a:latin typeface="Yandex Sans Text Thin"/>
                <a:ea typeface="Yandex Sans Text Thin"/>
                <a:cs typeface="Yandex Sans Text Thin"/>
                <a:sym typeface="Yandex Sans Text Thin"/>
              </a:defRPr>
            </a:pP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Body Level One…"/>
          <p:cNvSpPr txBox="1"/>
          <p:nvPr>
            <p:ph type="body" sz="quarter" idx="1"/>
          </p:nvPr>
        </p:nvSpPr>
        <p:spPr>
          <a:xfrm>
            <a:off x="4178300" y="10292399"/>
            <a:ext cx="8394700" cy="7620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" name="Текст 9"/>
          <p:cNvSpPr/>
          <p:nvPr>
            <p:ph type="body" sz="quarter" idx="13"/>
          </p:nvPr>
        </p:nvSpPr>
        <p:spPr>
          <a:xfrm>
            <a:off x="4178300" y="9147175"/>
            <a:ext cx="8394700" cy="76358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246" name="Текст 9"/>
          <p:cNvSpPr/>
          <p:nvPr>
            <p:ph type="body" sz="quarter" idx="14"/>
          </p:nvPr>
        </p:nvSpPr>
        <p:spPr>
          <a:xfrm>
            <a:off x="3048000" y="6094412"/>
            <a:ext cx="9525000" cy="76295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pic>
        <p:nvPicPr>
          <p:cNvPr id="247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761" y="9163028"/>
            <a:ext cx="757239" cy="747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21831" y="10292399"/>
            <a:ext cx="4191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Текст 9"/>
          <p:cNvSpPr/>
          <p:nvPr>
            <p:ph type="body" sz="quarter" idx="15"/>
          </p:nvPr>
        </p:nvSpPr>
        <p:spPr>
          <a:xfrm>
            <a:off x="3048000" y="7238999"/>
            <a:ext cx="9525000" cy="755662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>
              <a:defRPr>
                <a:latin typeface="Yandex Sans Text Thin"/>
                <a:ea typeface="Yandex Sans Text Thin"/>
                <a:cs typeface="Yandex Sans Text Thin"/>
                <a:sym typeface="Yandex Sans Text Thin"/>
              </a:defRPr>
            </a:pPr>
          </a:p>
        </p:txBody>
      </p:sp>
      <p:sp>
        <p:nvSpPr>
          <p:cNvPr id="250" name="Текст 9"/>
          <p:cNvSpPr/>
          <p:nvPr>
            <p:ph type="body" sz="quarter" idx="16"/>
          </p:nvPr>
        </p:nvSpPr>
        <p:spPr>
          <a:xfrm>
            <a:off x="14482948" y="10292399"/>
            <a:ext cx="8392927" cy="7620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251" name="Текст 9"/>
          <p:cNvSpPr/>
          <p:nvPr>
            <p:ph type="body" sz="quarter" idx="17"/>
          </p:nvPr>
        </p:nvSpPr>
        <p:spPr>
          <a:xfrm>
            <a:off x="14482948" y="9147175"/>
            <a:ext cx="8392927" cy="76358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pic>
        <p:nvPicPr>
          <p:cNvPr id="252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9855" y="9163028"/>
            <a:ext cx="757239" cy="747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08924" y="10292399"/>
            <a:ext cx="4191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Текст 9"/>
          <p:cNvSpPr/>
          <p:nvPr>
            <p:ph type="body" sz="quarter" idx="18"/>
          </p:nvPr>
        </p:nvSpPr>
        <p:spPr>
          <a:xfrm>
            <a:off x="3047999" y="2278800"/>
            <a:ext cx="18683382" cy="190743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>
              <a:lnSpc>
                <a:spcPct val="100000"/>
              </a:lnSpc>
              <a:defRPr sz="12000"/>
            </a:pPr>
          </a:p>
        </p:txBody>
      </p:sp>
      <p:sp>
        <p:nvSpPr>
          <p:cNvPr id="255" name="Текст 9"/>
          <p:cNvSpPr/>
          <p:nvPr>
            <p:ph type="body" sz="quarter" idx="19"/>
          </p:nvPr>
        </p:nvSpPr>
        <p:spPr>
          <a:xfrm>
            <a:off x="13336004" y="6094412"/>
            <a:ext cx="9539871" cy="763588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256" name="Текст 9"/>
          <p:cNvSpPr/>
          <p:nvPr>
            <p:ph type="body" sz="quarter" idx="20"/>
          </p:nvPr>
        </p:nvSpPr>
        <p:spPr>
          <a:xfrm>
            <a:off x="13336004" y="7238999"/>
            <a:ext cx="9539870" cy="755662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>
              <a:defRPr>
                <a:latin typeface="Yandex Sans Text Thin"/>
                <a:ea typeface="Yandex Sans Text Thin"/>
                <a:cs typeface="Yandex Sans Text Thin"/>
                <a:sym typeface="Yandex Sans Text Thin"/>
              </a:defRPr>
            </a:pP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36"/>
          <p:cNvSpPr/>
          <p:nvPr/>
        </p:nvSpPr>
        <p:spPr>
          <a:xfrm>
            <a:off x="1896337" y="12211994"/>
            <a:ext cx="20591328" cy="521471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2" name="Shape 238"/>
          <p:cNvSpPr txBox="1"/>
          <p:nvPr/>
        </p:nvSpPr>
        <p:spPr>
          <a:xfrm>
            <a:off x="16002471" y="1869118"/>
            <a:ext cx="7027528" cy="808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tabLst>
                <a:tab pos="5524500" algn="l"/>
              </a:tabLst>
              <a:defRPr sz="2400"/>
            </a:pPr>
            <a: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/>
            <a:r>
              <a:t>на </a:t>
            </a:r>
          </a:p>
          <a:p>
            <a:pPr>
              <a:tabLst>
                <a:tab pos="5524500" algn="l"/>
              </a:tabLst>
              <a:defRPr sz="1200"/>
            </a:pPr>
          </a:p>
          <a:p>
            <a:pPr>
              <a:tabLst>
                <a:tab pos="5524500" algn="l"/>
              </a:tabLst>
              <a:defRPr sz="2400"/>
            </a:pPr>
            <a: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>
                <a:solidFill>
                  <a:schemeClr val="accent1"/>
                </a:solidFill>
              </a:defRPr>
            </a:pPr>
          </a:p>
          <a:p>
            <a:pPr>
              <a:tabLst>
                <a:tab pos="5524500" algn="l"/>
              </a:tabLst>
              <a:defRPr sz="1200">
                <a:solidFill>
                  <a:schemeClr val="accent1"/>
                </a:solidFill>
              </a:defRPr>
            </a:pPr>
          </a:p>
          <a:p>
            <a:pPr>
              <a:tabLst>
                <a:tab pos="5524500" algn="l"/>
              </a:tabLst>
              <a:defRPr sz="2400"/>
            </a:pPr>
            <a:r>
              <a:t>Слайды с кодом: </a:t>
            </a:r>
            <a:endParaRPr>
              <a:solidFill>
                <a:schemeClr val="accent1"/>
              </a:solidFill>
            </a:endParaRPr>
          </a:p>
          <a:p>
            <a:pPr>
              <a:tabLst>
                <a:tab pos="5524500" algn="l"/>
              </a:tabLst>
              <a:defRPr sz="1200"/>
            </a:pPr>
          </a:p>
          <a:p>
            <a:pPr>
              <a:tabLst>
                <a:tab pos="5524500" algn="l"/>
              </a:tabLst>
              <a:defRPr sz="2400"/>
            </a:pPr>
            <a:r>
              <a:t>Можно выбрать фотографию на фотостоке </a:t>
            </a:r>
            <a:br/>
            <a:r>
              <a:rPr>
                <a:solidFill>
                  <a:schemeClr val="accent1"/>
                </a:solidFill>
              </a:rPr>
              <a:t>                                       </a:t>
            </a:r>
            <a:r>
              <a:t> и прислать нам ссылку, </a:t>
            </a:r>
          </a:p>
          <a:p>
            <a:pPr>
              <a:tabLst>
                <a:tab pos="5524500" algn="l"/>
              </a:tabLst>
              <a:defRPr sz="2400"/>
            </a:pPr>
            <a:r>
              <a:t>мы купим её для </a:t>
            </a:r>
            <a:r>
              <a:t> вас.</a:t>
            </a:r>
            <a:br/>
            <a:endParaRPr sz="1200"/>
          </a:p>
          <a:p>
            <a:pPr>
              <a:tabLst>
                <a:tab pos="5524500" algn="l"/>
              </a:tabLst>
              <a:defRPr sz="2400"/>
            </a:pPr>
            <a:r>
              <a:t>Подробный рецепт хорошей презентации </a:t>
            </a:r>
            <a:r>
              <a:t>–</a:t>
            </a:r>
            <a:br/>
            <a:r>
              <a:t>на</a:t>
            </a:r>
            <a:endParaRPr>
              <a:solidFill>
                <a:schemeClr val="accent1"/>
              </a:solidFill>
            </a:endParaRPr>
          </a:p>
          <a:p>
            <a:pPr>
              <a:tabLst>
                <a:tab pos="5524500" algn="l"/>
              </a:tabLst>
              <a:defRPr sz="2400"/>
            </a:pPr>
            <a:br>
              <a:rPr>
                <a:solidFill>
                  <a:schemeClr val="accent1"/>
                </a:solidFill>
              </a:rPr>
            </a:br>
            <a:endParaRPr sz="1200"/>
          </a:p>
          <a:p>
            <a:pPr>
              <a:tabLst>
                <a:tab pos="5524500" algn="l"/>
              </a:tabLst>
              <a:defRPr sz="2400"/>
            </a:pPr>
            <a:r>
              <a:t>Если возникли вопросы, напишите </a:t>
            </a:r>
            <a:br/>
            <a:r>
              <a:t>на</a:t>
            </a:r>
            <a:endParaRPr>
              <a:solidFill>
                <a:schemeClr val="accent1"/>
              </a:solidFill>
            </a:endParaRPr>
          </a:p>
          <a:p>
            <a:pPr>
              <a:tabLst>
                <a:tab pos="5524500" algn="l"/>
              </a:tabLst>
              <a:defRPr sz="1200">
                <a:solidFill>
                  <a:schemeClr val="accent1"/>
                </a:solidFill>
              </a:defRPr>
            </a:pPr>
          </a:p>
          <a:p>
            <a:pPr>
              <a:tabLst>
                <a:tab pos="5524500" algn="l"/>
              </a:tabLst>
              <a:defRPr sz="2400"/>
            </a:pPr>
            <a:r>
              <a:t>Чтобы мы проверили </a:t>
            </a:r>
            <a:r>
              <a:t>вашу</a:t>
            </a:r>
            <a:r>
              <a:t> презентацию, отправь</a:t>
            </a:r>
            <a:r>
              <a:t>те</a:t>
            </a:r>
            <a:r>
              <a:t> её на </a:t>
            </a:r>
          </a:p>
        </p:txBody>
      </p:sp>
      <p:sp>
        <p:nvSpPr>
          <p:cNvPr id="273" name="Shape 239"/>
          <p:cNvSpPr txBox="1"/>
          <p:nvPr/>
        </p:nvSpPr>
        <p:spPr>
          <a:xfrm>
            <a:off x="8052203" y="2479431"/>
            <a:ext cx="6735838" cy="1482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/>
            </a:pPr>
          </a:p>
          <a:p>
            <a:pPr>
              <a:lnSpc>
                <a:spcPct val="80000"/>
              </a:lnSpc>
            </a:pPr>
            <a:r>
              <a:t>Н</a:t>
            </a:r>
            <a:r>
              <a:rPr sz="2500"/>
              <a:t>е</a:t>
            </a:r>
            <a:r>
              <a:t> </a:t>
            </a:r>
            <a:r>
              <a:rPr sz="4200"/>
              <a:t>из</a:t>
            </a:r>
            <a:r>
              <a:rPr sz="6100"/>
              <a:t>ме</a:t>
            </a:r>
            <a:r>
              <a:rPr sz="2900"/>
              <a:t>ня</a:t>
            </a:r>
            <a:r>
              <a:rPr sz="1900"/>
              <a:t>й</a:t>
            </a:r>
            <a:r>
              <a:rPr sz="3400"/>
              <a:t>т</a:t>
            </a:r>
            <a:r>
              <a:rPr sz="1800"/>
              <a:t>е</a:t>
            </a:r>
            <a:r>
              <a:rPr sz="3400"/>
              <a:t> р</a:t>
            </a:r>
            <a:r>
              <a:rPr sz="6800"/>
              <a:t>а</a:t>
            </a:r>
            <a:r>
              <a:rPr sz="3400"/>
              <a:t>з</a:t>
            </a:r>
            <a:r>
              <a:rPr sz="2000"/>
              <a:t>ме</a:t>
            </a:r>
            <a:r>
              <a:rPr sz="3300"/>
              <a:t>р</a:t>
            </a:r>
            <a:r>
              <a:rPr sz="2700"/>
              <a:t>ы</a:t>
            </a:r>
            <a:r>
              <a:rPr sz="2000"/>
              <a:t> </a:t>
            </a:r>
            <a:r>
              <a:rPr sz="4700"/>
              <a:t>ш</a:t>
            </a:r>
            <a:r>
              <a:rPr sz="3800"/>
              <a:t>р</a:t>
            </a:r>
            <a:r>
              <a:rPr sz="4100"/>
              <a:t>и</a:t>
            </a:r>
            <a:r>
              <a:rPr sz="2400"/>
              <a:t>ф</a:t>
            </a:r>
            <a:r>
              <a:rPr sz="1800"/>
              <a:t>т</a:t>
            </a:r>
            <a:r>
              <a:rPr sz="2400"/>
              <a:t>о</a:t>
            </a:r>
            <a:r>
              <a:rPr sz="3200"/>
              <a:t>в</a:t>
            </a:r>
          </a:p>
        </p:txBody>
      </p:sp>
      <p:sp>
        <p:nvSpPr>
          <p:cNvPr id="274" name="Shape 240"/>
          <p:cNvSpPr txBox="1"/>
          <p:nvPr/>
        </p:nvSpPr>
        <p:spPr>
          <a:xfrm>
            <a:off x="7979109" y="12193955"/>
            <a:ext cx="7182920" cy="504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Страницу скрыть или удалить по прочтении!</a:t>
            </a:r>
          </a:p>
        </p:txBody>
      </p:sp>
      <p:sp>
        <p:nvSpPr>
          <p:cNvPr id="275" name="Shape 241"/>
          <p:cNvSpPr txBox="1"/>
          <p:nvPr/>
        </p:nvSpPr>
        <p:spPr>
          <a:xfrm>
            <a:off x="11275006" y="4095443"/>
            <a:ext cx="4431608" cy="46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Не выходи</a:t>
            </a:r>
            <a:r>
              <a:t>те</a:t>
            </a:r>
            <a:r>
              <a:t> за поля слайда</a:t>
            </a:r>
          </a:p>
        </p:txBody>
      </p:sp>
      <p:sp>
        <p:nvSpPr>
          <p:cNvPr id="276" name="Shape 242"/>
          <p:cNvSpPr/>
          <p:nvPr/>
        </p:nvSpPr>
        <p:spPr>
          <a:xfrm>
            <a:off x="15250807" y="3667043"/>
            <a:ext cx="148017" cy="12700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7" name="Shape 243"/>
          <p:cNvSpPr/>
          <p:nvPr/>
        </p:nvSpPr>
        <p:spPr>
          <a:xfrm>
            <a:off x="7618189" y="2858110"/>
            <a:ext cx="7622110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8" name="Shape 244"/>
          <p:cNvSpPr/>
          <p:nvPr/>
        </p:nvSpPr>
        <p:spPr>
          <a:xfrm>
            <a:off x="7623584" y="4956549"/>
            <a:ext cx="7622111" cy="6850430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9" name="Shape 245"/>
          <p:cNvSpPr/>
          <p:nvPr/>
        </p:nvSpPr>
        <p:spPr>
          <a:xfrm>
            <a:off x="7623584" y="3926058"/>
            <a:ext cx="7622110" cy="885679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0" name="Shape 246"/>
          <p:cNvSpPr txBox="1"/>
          <p:nvPr/>
        </p:nvSpPr>
        <p:spPr>
          <a:xfrm>
            <a:off x="19978340" y="10734151"/>
            <a:ext cx="3316514" cy="115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/>
            </a:pPr>
            <a: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/>
            </a:pPr>
            <a:r>
              <a:t>технологий</a:t>
            </a:r>
          </a:p>
        </p:txBody>
      </p:sp>
      <p:pic>
        <p:nvPicPr>
          <p:cNvPr id="28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0" t="14527" r="0" b="13953"/>
          <a:stretch>
            <a:fillRect/>
          </a:stretch>
        </p:blipFill>
        <p:spPr>
          <a:xfrm>
            <a:off x="18302611" y="11665833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249"/>
          <p:cNvSpPr txBox="1"/>
          <p:nvPr/>
        </p:nvSpPr>
        <p:spPr>
          <a:xfrm>
            <a:off x="8017209" y="1533440"/>
            <a:ext cx="7182920" cy="1192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/>
            </a:pPr>
          </a:p>
          <a:p>
            <a:pPr>
              <a:tabLst>
                <a:tab pos="5524500" algn="l"/>
              </a:tabLst>
              <a:defRPr sz="240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Вот несколько простых советов-рекомендаций:</a:t>
            </a:r>
          </a:p>
        </p:txBody>
      </p:sp>
      <p:sp>
        <p:nvSpPr>
          <p:cNvPr id="284" name="Shape 250"/>
          <p:cNvSpPr txBox="1"/>
          <p:nvPr/>
        </p:nvSpPr>
        <p:spPr>
          <a:xfrm>
            <a:off x="1889984" y="1890483"/>
            <a:ext cx="5729648" cy="7983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</a:p>
          <a:p>
            <a:pPr>
              <a:lnSpc>
                <a:spcPct val="110000"/>
              </a:lnSpc>
              <a:tabLst>
                <a:tab pos="5524500" algn="l"/>
              </a:tabLst>
              <a:defRPr sz="240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Это шаблон презентации </a:t>
            </a:r>
            <a:br/>
            <a:r>
              <a:t>для выступлений с нашим корпоративным шрифтом </a:t>
            </a:r>
            <a:br/>
            <a:r>
              <a:t>Yandex Sans Text.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</a:p>
          <a:p>
            <a:pPr>
              <a:lnSpc>
                <a:spcPct val="110000"/>
              </a:lnSpc>
              <a:tabLst>
                <a:tab pos="5524500" algn="l"/>
              </a:tabLst>
              <a:defRPr sz="240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Перед началом работы убедитесь, </a:t>
            </a:r>
            <a:br/>
            <a:r>
              <a:t>что шрифт уже установлен </a:t>
            </a:r>
            <a:br/>
            <a:r>
              <a:t>на компьютере. Если нет, то скачать его вместе с инструкцией</a:t>
            </a:r>
            <a:br/>
            <a: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>
                <a:solidFill>
                  <a:schemeClr val="accent1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</a:p>
          <a:p>
            <a:pPr>
              <a:lnSpc>
                <a:spcPct val="110000"/>
              </a:lnSpc>
              <a:tabLst>
                <a:tab pos="5524500" algn="l"/>
              </a:tabLst>
              <a:defRPr sz="2400">
                <a:solidFill>
                  <a:schemeClr val="accent1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</a:p>
          <a:p>
            <a:pPr>
              <a:lnSpc>
                <a:spcPct val="110000"/>
              </a:lnSpc>
              <a:tabLst>
                <a:tab pos="5524500" algn="l"/>
              </a:tabLst>
              <a:defRPr sz="240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Посмотреть все макеты мастер-слайдов и добавить подходящий можно, нажав кнопку «создать слайд» в верхнем меню.</a:t>
            </a:r>
          </a:p>
        </p:txBody>
      </p:sp>
      <p:sp>
        <p:nvSpPr>
          <p:cNvPr id="285" name="Shape 250"/>
          <p:cNvSpPr txBox="1"/>
          <p:nvPr/>
        </p:nvSpPr>
        <p:spPr>
          <a:xfrm>
            <a:off x="8003067" y="5138513"/>
            <a:ext cx="7240939" cy="6563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1828708">
              <a:spcBef>
                <a:spcPts val="3000"/>
              </a:spcBef>
              <a:defRPr sz="2400"/>
            </a:pPr>
            <a:r>
              <a:t>Для расстановки акцентов пользуйтесь встроенными в шаблон стилями шрифтов:</a:t>
            </a:r>
          </a:p>
          <a:p>
            <a:pPr lvl="1" marL="0" indent="-720000" defTabSz="1908000">
              <a:buClr>
                <a:srgbClr val="FFCC00"/>
              </a:buClr>
              <a:buSzPct val="120000"/>
              <a:buFont typeface="Impact"/>
              <a:buChar char="▌"/>
              <a:defRPr sz="240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Для выделения ключевой мысли </a:t>
            </a:r>
          </a:p>
          <a:p>
            <a:pPr lvl="1" marL="0" indent="-720000" defTabSz="1908000">
              <a:buClr>
                <a:srgbClr val="FFCC00"/>
              </a:buClr>
              <a:buSzPct val="120000"/>
              <a:buFont typeface="Impact"/>
              <a:buChar char="▌"/>
              <a:defRPr sz="240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выделите абзац текста и нажмите </a:t>
            </a:r>
          </a:p>
          <a:p>
            <a:pPr lvl="1" marL="0" indent="-720000" defTabSz="1908000">
              <a:buClr>
                <a:srgbClr val="FFCC00"/>
              </a:buClr>
              <a:buSzPct val="120000"/>
              <a:buFont typeface="Impact"/>
              <a:buChar char="▌"/>
              <a:defRPr sz="240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клавишу Tab, а чтобы  жёлтая линия </a:t>
            </a:r>
          </a:p>
          <a:p>
            <a:pPr lvl="1" marL="0" indent="-720000" defTabSz="1908000">
              <a:buClr>
                <a:srgbClr val="FFCC00"/>
              </a:buClr>
              <a:buSzPct val="120000"/>
              <a:buFont typeface="Impact"/>
              <a:buChar char="▌"/>
              <a:defRPr sz="240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не разрывалась, переносите текст </a:t>
            </a:r>
          </a:p>
          <a:p>
            <a:pPr lvl="1" marL="0" indent="-720000" defTabSz="1908000">
              <a:buClr>
                <a:srgbClr val="FFCC00"/>
              </a:buClr>
              <a:buSzPct val="120000"/>
              <a:buFont typeface="Impact"/>
              <a:buChar char="▌"/>
              <a:defRPr sz="240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на следующую строку нажатием </a:t>
            </a:r>
          </a:p>
          <a:p>
            <a:pPr lvl="1" marL="0" indent="-720000" defTabSz="1908000">
              <a:buClr>
                <a:srgbClr val="FFCC00"/>
              </a:buClr>
              <a:buSzPct val="120000"/>
              <a:buFont typeface="Impact"/>
              <a:buChar char="▌"/>
              <a:defRPr sz="240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клавиши Enter</a:t>
            </a:r>
          </a:p>
          <a:p>
            <a:pPr lvl="2" marL="1511999" indent="-719999" defTabSz="1828708">
              <a:spcBef>
                <a:spcPts val="3000"/>
              </a:spcBef>
              <a:buSzPct val="150000"/>
              <a:buFont typeface="Yandex Sans Text Light"/>
              <a:buChar char="›"/>
              <a:defRPr sz="2400"/>
            </a:pPr>
            <a:r>
              <a:t>Для создания маркированного списка выделите текст и дважды нажмите клавишу Tab</a:t>
            </a:r>
          </a:p>
          <a:p>
            <a:pPr lvl="3" marL="1511999" indent="-719999" defTabSz="1828708">
              <a:spcBef>
                <a:spcPts val="3000"/>
              </a:spcBef>
              <a:buSzPct val="100000"/>
              <a:buAutoNum type="arabicPeriod" startAt="1"/>
              <a:defRPr sz="2400"/>
            </a:pPr>
            <a:r>
              <a:t>Для создания нумерованного списка выделите текст и трижды нажмите клавишу Tab</a:t>
            </a:r>
          </a:p>
        </p:txBody>
      </p:sp>
      <p:sp>
        <p:nvSpPr>
          <p:cNvPr id="286" name="Shape 238"/>
          <p:cNvSpPr txBox="1"/>
          <p:nvPr/>
        </p:nvSpPr>
        <p:spPr>
          <a:xfrm>
            <a:off x="16007207" y="5681619"/>
            <a:ext cx="2671200" cy="46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tabLst>
                <a:tab pos="5524500" algn="l"/>
              </a:tabLst>
              <a:defRPr sz="2400">
                <a:solidFill>
                  <a:schemeClr val="accent1"/>
                </a:solidFill>
              </a:defRPr>
            </a:pPr>
            <a:r>
              <a:rPr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4" invalidUrl="" action="" tgtFrame="" tooltip="" history="1" highlightClick="0" endSnd="0"/>
              </a:rPr>
              <a:t>iStockphoto.com</a:t>
            </a:r>
            <a:r>
              <a:t> </a:t>
            </a:r>
          </a:p>
        </p:txBody>
      </p:sp>
      <p:sp>
        <p:nvSpPr>
          <p:cNvPr id="287" name="Shape 238"/>
          <p:cNvSpPr txBox="1"/>
          <p:nvPr/>
        </p:nvSpPr>
        <p:spPr>
          <a:xfrm>
            <a:off x="16033261" y="6983672"/>
            <a:ext cx="6996736" cy="84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tabLst>
                <a:tab pos="5524500" algn="l"/>
              </a:tabLst>
              <a:defRPr sz="2400"/>
            </a:pPr>
            <a:r>
              <a:t>      </a:t>
            </a:r>
            <a:r>
              <a:rPr u="sng">
                <a:uFill>
                  <a:solidFill>
                    <a:srgbClr val="000000"/>
                  </a:solidFill>
                </a:uFill>
                <a:hlinkClick r:id="rId5" invalidUrl="" action="" tgtFrame="" tooltip="" history="1" highlightClick="0" endSnd="0"/>
              </a:rPr>
              <a:t>https://wiki.yandex-team.ru/presentation/</a:t>
            </a:r>
            <a:br/>
            <a:r>
              <a:rPr u="sng">
                <a:uFill>
                  <a:solidFill>
                    <a:srgbClr val="000000"/>
                  </a:solidFill>
                </a:uFill>
                <a:hlinkClick r:id="rId5" invalidUrl="" action="" tgtFrame="" tooltip="" history="1" highlightClick="0" endSnd="0"/>
              </a:rPr>
              <a:t>Kak-sdelat-krasivo/</a:t>
            </a:r>
          </a:p>
        </p:txBody>
      </p:sp>
      <p:sp>
        <p:nvSpPr>
          <p:cNvPr id="288" name="Shape 250"/>
          <p:cNvSpPr txBox="1"/>
          <p:nvPr/>
        </p:nvSpPr>
        <p:spPr>
          <a:xfrm>
            <a:off x="1889205" y="6701401"/>
            <a:ext cx="5342402" cy="46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>
                <a:solidFill>
                  <a:schemeClr val="accent1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6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6" invalidUrl="" action="" tgtFrame="" tooltip="" history="1" highlightClick="0" endSnd="0"/>
              </a:rPr>
              <a:t>yadi.sk</a:t>
            </a:r>
            <a:r>
              <a:rPr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6" invalidUrl="" action="" tgtFrame="" tooltip="" history="1" highlightClick="0" endSnd="0"/>
              </a:rPr>
              <a:t>/d/</a:t>
            </a:r>
            <a:r>
              <a:rPr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6" invalidUrl="" action="" tgtFrame="" tooltip="" history="1" highlightClick="0" endSnd="0"/>
              </a:rPr>
              <a:t>GPDyRyOPxejmK</a:t>
            </a:r>
          </a:p>
        </p:txBody>
      </p:sp>
      <p:sp>
        <p:nvSpPr>
          <p:cNvPr id="289" name="Shape 238"/>
          <p:cNvSpPr txBox="1"/>
          <p:nvPr/>
        </p:nvSpPr>
        <p:spPr>
          <a:xfrm>
            <a:off x="16388805" y="8292875"/>
            <a:ext cx="2671200" cy="84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tabLst>
                <a:tab pos="5524500" algn="l"/>
              </a:tabLst>
              <a:defRPr sz="2400">
                <a:solidFill>
                  <a:schemeClr val="accent1"/>
                </a:solidFill>
              </a:defRPr>
            </a:pPr>
            <a:r>
              <a:rPr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7" invalidUrl="" action="" tgtFrame="" tooltip="" history="1" highlightClick="0" endSnd="0"/>
              </a:rPr>
              <a:t>presentation</a:t>
            </a:r>
            <a:r>
              <a:rPr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7" invalidUrl="" action="" tgtFrame="" tooltip="" history="1" highlightClick="0" endSnd="0"/>
              </a:rPr>
              <a:t>@</a:t>
            </a:r>
          </a:p>
          <a:p>
            <a:pPr>
              <a:tabLst>
                <a:tab pos="5524500" algn="l"/>
              </a:tabLst>
              <a:defRPr sz="2400">
                <a:solidFill>
                  <a:schemeClr val="accent1"/>
                </a:solidFill>
              </a:defRPr>
            </a:pPr>
            <a:r>
              <a:t>  </a:t>
            </a:r>
          </a:p>
        </p:txBody>
      </p:sp>
      <p:sp>
        <p:nvSpPr>
          <p:cNvPr id="290" name="Shape 238"/>
          <p:cNvSpPr txBox="1"/>
          <p:nvPr/>
        </p:nvSpPr>
        <p:spPr>
          <a:xfrm>
            <a:off x="18296805" y="9147599"/>
            <a:ext cx="2671200" cy="84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tabLst>
                <a:tab pos="5524500" algn="l"/>
              </a:tabLst>
              <a:defRPr sz="2400">
                <a:solidFill>
                  <a:schemeClr val="accent1"/>
                </a:solidFill>
              </a:defRPr>
            </a:pPr>
            <a:r>
              <a:rPr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7" invalidUrl="" action="" tgtFrame="" tooltip="" history="1" highlightClick="0" endSnd="0"/>
              </a:rPr>
              <a:t>prescheck@</a:t>
            </a:r>
          </a:p>
          <a:p>
            <a:pPr>
              <a:tabLst>
                <a:tab pos="5524500" algn="l"/>
              </a:tabLst>
              <a:defRPr sz="2400">
                <a:solidFill>
                  <a:schemeClr val="accent1"/>
                </a:solidFill>
              </a:defRPr>
            </a:pPr>
            <a:r>
              <a:t>  </a:t>
            </a:r>
          </a:p>
        </p:txBody>
      </p:sp>
      <p:sp>
        <p:nvSpPr>
          <p:cNvPr id="291" name="Shape 238"/>
          <p:cNvSpPr txBox="1"/>
          <p:nvPr/>
        </p:nvSpPr>
        <p:spPr>
          <a:xfrm>
            <a:off x="16414861" y="3323549"/>
            <a:ext cx="5697945" cy="84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tabLst>
                <a:tab pos="5524500" algn="l"/>
              </a:tabLst>
              <a:defRPr sz="2400" u="sng">
                <a:uFill>
                  <a:solidFill>
                    <a:srgbClr val="000000"/>
                  </a:solidFill>
                </a:uFill>
                <a:hlinkClick r:id="rId8" invalidUrl="" action="" tgtFrame="" tooltip="" history="1" highlightClick="0" endSnd="0"/>
              </a:defRPr>
            </a:lvl1pPr>
          </a:lstStyle>
          <a:p>
            <a:pPr>
              <a:defRPr u="none">
                <a:uFillTx/>
              </a:defRPr>
            </a:pPr>
            <a:r>
              <a:rPr u="sng">
                <a:uFill>
                  <a:solidFill>
                    <a:srgbClr val="000000"/>
                  </a:solidFill>
                </a:uFill>
                <a:hlinkClick r:id="rId8" invalidUrl="" action="" tgtFrame="" tooltip="" history="1" highlightClick="0" endSnd="0"/>
              </a:rPr>
              <a:t>patterns.yandex-team.ru/presentations</a:t>
            </a:r>
          </a:p>
        </p:txBody>
      </p:sp>
      <p:sp>
        <p:nvSpPr>
          <p:cNvPr id="292" name="Shape 238"/>
          <p:cNvSpPr txBox="1"/>
          <p:nvPr/>
        </p:nvSpPr>
        <p:spPr>
          <a:xfrm>
            <a:off x="16007207" y="4234172"/>
            <a:ext cx="5511689" cy="46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tabLst>
                <a:tab pos="5524500" algn="l"/>
              </a:tabLst>
              <a:defRPr sz="2400">
                <a:solidFill>
                  <a:schemeClr val="accent1"/>
                </a:solidFill>
              </a:defRPr>
            </a:pPr>
            <a:r>
              <a:rPr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9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9" invalidUrl="" action="" tgtFrame="" tooltip="" history="1" highlightClick="0" endSnd="0"/>
              </a:rPr>
              <a:t>yadi.sk/d/ZpB_978TwmoNY</a:t>
            </a:r>
          </a:p>
        </p:txBody>
      </p:sp>
      <p:sp>
        <p:nvSpPr>
          <p:cNvPr id="293" name="Shape 238"/>
          <p:cNvSpPr txBox="1"/>
          <p:nvPr/>
        </p:nvSpPr>
        <p:spPr>
          <a:xfrm>
            <a:off x="18425611" y="4788599"/>
            <a:ext cx="4912177" cy="46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tabLst>
                <a:tab pos="5524500" algn="l"/>
              </a:tabLst>
              <a:defRPr sz="2400">
                <a:solidFill>
                  <a:schemeClr val="accent1"/>
                </a:solidFill>
              </a:defRPr>
            </a:pPr>
            <a:r>
              <a:rPr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10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10" invalidUrl="" action="" tgtFrame="" tooltip="" history="1" highlightClick="0" endSnd="0"/>
              </a:rPr>
              <a:t>yadi.sk</a:t>
            </a:r>
            <a:r>
              <a:rPr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10" invalidUrl="" action="" tgtFrame="" tooltip="" history="1" highlightClick="0" endSnd="0"/>
              </a:rPr>
              <a:t>/d/</a:t>
            </a:r>
            <a:r>
              <a:rPr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hlinkClick r:id="rId10" invalidUrl="" action="" tgtFrame="" tooltip="" history="1" highlightClick="0" endSnd="0"/>
              </a:rPr>
              <a:t>YqwObUZxxesAJ</a:t>
            </a:r>
          </a:p>
        </p:txBody>
      </p:sp>
      <p:grpSp>
        <p:nvGrpSpPr>
          <p:cNvPr id="296" name="Группа 26"/>
          <p:cNvGrpSpPr/>
          <p:nvPr/>
        </p:nvGrpSpPr>
        <p:grpSpPr>
          <a:xfrm>
            <a:off x="4488643" y="8866540"/>
            <a:ext cx="1153754" cy="1358901"/>
            <a:chOff x="0" y="0"/>
            <a:chExt cx="1153753" cy="1358900"/>
          </a:xfrm>
        </p:grpSpPr>
        <p:pic>
          <p:nvPicPr>
            <p:cNvPr id="294" name="Изображение 27" descr="Изображение 27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5663" t="0" r="0" b="0"/>
            <a:stretch>
              <a:fillRect/>
            </a:stretch>
          </p:blipFill>
          <p:spPr>
            <a:xfrm>
              <a:off x="-1" y="0"/>
              <a:ext cx="1153755" cy="135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5" name="Прямоугольник 28"/>
            <p:cNvSpPr/>
            <p:nvPr/>
          </p:nvSpPr>
          <p:spPr>
            <a:xfrm>
              <a:off x="842421" y="56066"/>
              <a:ext cx="273263" cy="776378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le Text"/>
          <p:cNvSpPr txBox="1"/>
          <p:nvPr>
            <p:ph type="title"/>
          </p:nvPr>
        </p:nvSpPr>
        <p:spPr>
          <a:xfrm>
            <a:off x="831166" y="1985533"/>
            <a:ext cx="22720123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5" name="Body Level One…"/>
          <p:cNvSpPr txBox="1"/>
          <p:nvPr>
            <p:ph type="body" sz="quarter" idx="1"/>
          </p:nvPr>
        </p:nvSpPr>
        <p:spPr>
          <a:xfrm>
            <a:off x="831145" y="7557667"/>
            <a:ext cx="22720123" cy="2113601"/>
          </a:xfrm>
          <a:prstGeom prst="rect">
            <a:avLst/>
          </a:prstGeom>
        </p:spPr>
        <p:txBody>
          <a:bodyPr lIns="91424" tIns="91424" rIns="91424" bIns="91424" anchor="t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400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7400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xfrm>
            <a:off x="22591748" y="12609604"/>
            <a:ext cx="718223" cy="700878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3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Text"/>
          <p:cNvSpPr txBox="1"/>
          <p:nvPr>
            <p:ph type="title"/>
          </p:nvPr>
        </p:nvSpPr>
        <p:spPr>
          <a:xfrm>
            <a:off x="830788" y="1988071"/>
            <a:ext cx="22709767" cy="5470749"/>
          </a:xfrm>
          <a:prstGeom prst="rect">
            <a:avLst/>
          </a:prstGeom>
        </p:spPr>
        <p:txBody>
          <a:bodyPr lIns="243673" tIns="243673" rIns="243673" bIns="243673" anchor="b">
            <a:normAutofit fontScale="100000" lnSpcReduction="0"/>
          </a:bodyPr>
          <a:lstStyle>
            <a:lvl1pPr algn="ctr" defTabSz="2438400">
              <a:lnSpc>
                <a:spcPct val="100000"/>
              </a:lnSpc>
              <a:defRPr sz="1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4" name="Body Level One…"/>
          <p:cNvSpPr txBox="1"/>
          <p:nvPr>
            <p:ph type="body" sz="quarter" idx="1"/>
          </p:nvPr>
        </p:nvSpPr>
        <p:spPr>
          <a:xfrm>
            <a:off x="830767" y="7557302"/>
            <a:ext cx="22709767" cy="2112500"/>
          </a:xfrm>
          <a:prstGeom prst="rect">
            <a:avLst/>
          </a:prstGeom>
        </p:spPr>
        <p:txBody>
          <a:bodyPr lIns="243673" tIns="243673" rIns="243673" bIns="243673" anchor="t">
            <a:normAutofit fontScale="100000" lnSpcReduction="0"/>
          </a:bodyPr>
          <a:lstStyle>
            <a:lvl1pPr algn="ctr" defTabSz="2438400">
              <a:lnSpc>
                <a:spcPct val="100000"/>
              </a:lnSpc>
              <a:spcBef>
                <a:spcPts val="0"/>
              </a:spcBef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defTabSz="2438400">
              <a:lnSpc>
                <a:spcPct val="100000"/>
              </a:lnSpc>
              <a:spcBef>
                <a:spcPts val="0"/>
              </a:spcBef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xfrm>
            <a:off x="22581451" y="12453970"/>
            <a:ext cx="1008592" cy="1005790"/>
          </a:xfrm>
          <a:prstGeom prst="rect">
            <a:avLst/>
          </a:prstGeom>
        </p:spPr>
        <p:txBody>
          <a:bodyPr lIns="243673" tIns="243673" rIns="243673" bIns="243673"/>
          <a:lstStyle>
            <a:lvl1pPr algn="l" defTabSz="24384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Изображение 7" descr="Изображение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6100" y="2033270"/>
            <a:ext cx="2289464" cy="877369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itle Text"/>
          <p:cNvSpPr txBox="1"/>
          <p:nvPr>
            <p:ph type="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ts val="14000"/>
              </a:lnSpc>
              <a:defRPr sz="11900">
                <a:latin typeface="Yandex Sans Text Light"/>
                <a:ea typeface="Yandex Sans Text Light"/>
                <a:cs typeface="Yandex Sans Text Light"/>
                <a:sym typeface="Yandex Sans Text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3048000" y="10674350"/>
            <a:ext cx="18302488" cy="114458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</a:lvl1pPr>
            <a:lvl2pPr marL="0" indent="914353">
              <a:spcBef>
                <a:spcPts val="0"/>
              </a:spcBef>
              <a:buSzTx/>
              <a:buNone/>
            </a:lvl2pPr>
            <a:lvl3pPr marL="0" indent="1828708">
              <a:spcBef>
                <a:spcPts val="0"/>
              </a:spcBef>
              <a:buSzTx/>
              <a:buNone/>
            </a:lvl3pPr>
            <a:lvl4pPr marL="0" indent="2743062">
              <a:spcBef>
                <a:spcPts val="0"/>
              </a:spcBef>
              <a:buSzTx/>
              <a:buNone/>
            </a:lvl4pPr>
            <a:lvl5pPr indent="3657417"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4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3205" y="1963434"/>
            <a:ext cx="1527083" cy="987329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Рисунок 7"/>
          <p:cNvSpPr/>
          <p:nvPr>
            <p:ph type="pic" sz="quarter" idx="13"/>
          </p:nvPr>
        </p:nvSpPr>
        <p:spPr>
          <a:xfrm>
            <a:off x="3059810" y="1818513"/>
            <a:ext cx="8763001" cy="12192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Изображение 3" descr="Изображение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6832" y="5252223"/>
            <a:ext cx="6470898" cy="238325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ts val="14000"/>
              </a:lnSpc>
              <a:defRPr sz="11900">
                <a:latin typeface="Yandex Sans Text Light"/>
                <a:ea typeface="Yandex Sans Text Light"/>
                <a:cs typeface="Yandex Sans Text Light"/>
                <a:sym typeface="Yandex Sans Text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3048000" y="10674350"/>
            <a:ext cx="18302488" cy="114458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</a:lvl1pPr>
            <a:lvl2pPr marL="0" indent="914353">
              <a:spcBef>
                <a:spcPts val="0"/>
              </a:spcBef>
              <a:buSzTx/>
              <a:buNone/>
            </a:lvl2pPr>
            <a:lvl3pPr marL="0" indent="1828708">
              <a:spcBef>
                <a:spcPts val="0"/>
              </a:spcBef>
              <a:buSzTx/>
              <a:buNone/>
            </a:lvl3pPr>
            <a:lvl4pPr marL="0" indent="2743062">
              <a:spcBef>
                <a:spcPts val="0"/>
              </a:spcBef>
              <a:buSzTx/>
              <a:buNone/>
            </a:lvl4pPr>
            <a:lvl5pPr indent="3657417"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Рисунок 9"/>
          <p:cNvSpPr/>
          <p:nvPr>
            <p:ph type="pic" sz="quarter" idx="13"/>
          </p:nvPr>
        </p:nvSpPr>
        <p:spPr>
          <a:xfrm>
            <a:off x="16007205" y="1897063"/>
            <a:ext cx="5342401" cy="114458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pic>
        <p:nvPicPr>
          <p:cNvPr id="54" name="Изображение 8" descr="Изображение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6100" y="1955343"/>
            <a:ext cx="2329024" cy="857789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Рисунок 7"/>
          <p:cNvSpPr/>
          <p:nvPr>
            <p:ph type="pic" sz="quarter" idx="14"/>
          </p:nvPr>
        </p:nvSpPr>
        <p:spPr>
          <a:xfrm>
            <a:off x="3065779" y="1818513"/>
            <a:ext cx="8763001" cy="12192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ts val="14000"/>
              </a:lnSpc>
              <a:defRPr sz="11900">
                <a:latin typeface="Yandex Sans Text Light"/>
                <a:ea typeface="Yandex Sans Text Light"/>
                <a:cs typeface="Yandex Sans Text Light"/>
                <a:sym typeface="Yandex Sans Text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3048000" y="10674350"/>
            <a:ext cx="18302488" cy="114458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</a:lvl1pPr>
            <a:lvl2pPr marL="0" indent="914353">
              <a:spcBef>
                <a:spcPts val="0"/>
              </a:spcBef>
              <a:buSzTx/>
              <a:buNone/>
            </a:lvl2pPr>
            <a:lvl3pPr marL="0" indent="1828708">
              <a:spcBef>
                <a:spcPts val="0"/>
              </a:spcBef>
              <a:buSzTx/>
              <a:buNone/>
            </a:lvl3pPr>
            <a:lvl4pPr marL="0" indent="2743062">
              <a:spcBef>
                <a:spcPts val="0"/>
              </a:spcBef>
              <a:buSzTx/>
              <a:buNone/>
            </a:lvl4pPr>
            <a:lvl5pPr indent="3657417"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5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23205" y="1963434"/>
            <a:ext cx="1527083" cy="987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Изображение 6" descr="Изображение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6100" y="1955343"/>
            <a:ext cx="2329024" cy="857789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Рисунок 7"/>
          <p:cNvSpPr/>
          <p:nvPr>
            <p:ph type="pic" sz="quarter" idx="13"/>
          </p:nvPr>
        </p:nvSpPr>
        <p:spPr>
          <a:xfrm>
            <a:off x="3065779" y="1818513"/>
            <a:ext cx="8763001" cy="12192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лайд-разделитель">
    <p:bg>
      <p:bgPr>
        <a:solidFill>
          <a:srgbClr val="FFC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ts val="14000"/>
              </a:lnSpc>
              <a:defRPr sz="11900">
                <a:latin typeface="Yandex Sans Text Light"/>
                <a:ea typeface="Yandex Sans Text Light"/>
                <a:cs typeface="Yandex Sans Text Light"/>
                <a:sym typeface="Yandex Sans Text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quarter" idx="1"/>
          </p:nvPr>
        </p:nvSpPr>
        <p:spPr>
          <a:xfrm>
            <a:off x="3053556" y="1294841"/>
            <a:ext cx="18273713" cy="763588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>
                <a:latin typeface="Yandex Sans Text Thin"/>
                <a:ea typeface="Yandex Sans Text Thin"/>
                <a:cs typeface="Yandex Sans Text Thin"/>
                <a:sym typeface="Yandex Sans Text Thin"/>
              </a:defRPr>
            </a:lvl1pPr>
            <a:lvl2pPr marL="0" indent="914353">
              <a:buSzTx/>
              <a:buNone/>
              <a:defRPr>
                <a:latin typeface="Yandex Sans Text Thin"/>
                <a:ea typeface="Yandex Sans Text Thin"/>
                <a:cs typeface="Yandex Sans Text Thin"/>
                <a:sym typeface="Yandex Sans Text Thin"/>
              </a:defRPr>
            </a:lvl2pPr>
            <a:lvl3pPr marL="0" indent="1828708">
              <a:buSzTx/>
              <a:buNone/>
              <a:defRPr>
                <a:latin typeface="Yandex Sans Text Thin"/>
                <a:ea typeface="Yandex Sans Text Thin"/>
                <a:cs typeface="Yandex Sans Text Thin"/>
                <a:sym typeface="Yandex Sans Text Thin"/>
              </a:defRPr>
            </a:lvl3pPr>
            <a:lvl4pPr marL="0" indent="2743062">
              <a:buSzTx/>
              <a:buNone/>
              <a:defRPr>
                <a:latin typeface="Yandex Sans Text Thin"/>
                <a:ea typeface="Yandex Sans Text Thin"/>
                <a:cs typeface="Yandex Sans Text Thin"/>
                <a:sym typeface="Yandex Sans Text Thin"/>
              </a:defRPr>
            </a:lvl4pPr>
            <a:lvl5pPr indent="3657417">
              <a:defRPr>
                <a:latin typeface="Yandex Sans Text Thin"/>
                <a:ea typeface="Yandex Sans Text Thin"/>
                <a:cs typeface="Yandex Sans Text Thin"/>
                <a:sym typeface="Yandex Sans Text Th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7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29206" y="12734400"/>
            <a:ext cx="1525588" cy="465899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22727475" y="12600606"/>
            <a:ext cx="527813" cy="5549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xfrm>
            <a:off x="1143000" y="3048000"/>
            <a:ext cx="19461163" cy="915828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727475" y="12600606"/>
            <a:ext cx="527813" cy="5549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3" descr="Изображение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78261" y="5475249"/>
            <a:ext cx="6401727" cy="245327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1218564" y="549275"/>
            <a:ext cx="21934171" cy="2541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218564" y="3091170"/>
            <a:ext cx="21934171" cy="9270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3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</p:sldLayoutIdLst>
  <p:transition xmlns:p14="http://schemas.microsoft.com/office/powerpoint/2010/main" spd="med" advClick="1"/>
  <p:txStyles>
    <p:titleStyle>
      <a:lvl1pPr marL="0" marR="0" indent="0" algn="l" defTabSz="1828708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1pPr>
      <a:lvl2pPr marL="0" marR="0" indent="0" algn="l" defTabSz="1828708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2pPr>
      <a:lvl3pPr marL="0" marR="0" indent="0" algn="l" defTabSz="1828708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3pPr>
      <a:lvl4pPr marL="0" marR="0" indent="0" algn="l" defTabSz="1828708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4pPr>
      <a:lvl5pPr marL="0" marR="0" indent="0" algn="l" defTabSz="1828708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5pPr>
      <a:lvl6pPr marL="0" marR="0" indent="0" algn="l" defTabSz="1828708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6pPr>
      <a:lvl7pPr marL="0" marR="0" indent="0" algn="l" defTabSz="1828708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7pPr>
      <a:lvl8pPr marL="0" marR="0" indent="0" algn="l" defTabSz="1828708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8pPr>
      <a:lvl9pPr marL="0" marR="0" indent="0" algn="l" defTabSz="1828708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9pPr>
    </p:titleStyle>
    <p:bodyStyle>
      <a:lvl1pPr marL="0" marR="0" indent="0" algn="l" defTabSz="1828708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1pPr>
      <a:lvl2pPr marL="0" marR="0" indent="-720000" algn="l" defTabSz="1828708" rtl="0" latinLnBrk="0">
        <a:lnSpc>
          <a:spcPts val="6000"/>
        </a:lnSpc>
        <a:spcBef>
          <a:spcPts val="3000"/>
        </a:spcBef>
        <a:spcAft>
          <a:spcPts val="0"/>
        </a:spcAft>
        <a:buClrTx/>
        <a:buSzPct val="120000"/>
        <a:buFontTx/>
        <a:buChar char="▌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2pPr>
      <a:lvl3pPr marL="1511999" marR="0" indent="-719999" algn="l" defTabSz="1828708" rtl="0" latinLnBrk="0">
        <a:lnSpc>
          <a:spcPts val="6000"/>
        </a:lnSpc>
        <a:spcBef>
          <a:spcPts val="3000"/>
        </a:spcBef>
        <a:spcAft>
          <a:spcPts val="0"/>
        </a:spcAft>
        <a:buClrTx/>
        <a:buSzPct val="150000"/>
        <a:buFontTx/>
        <a:buChar char="›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3pPr>
      <a:lvl4pPr marL="1511999" marR="0" indent="-719999" algn="l" defTabSz="1828708" rtl="0" latinLnBrk="0">
        <a:lnSpc>
          <a:spcPts val="6000"/>
        </a:lnSpc>
        <a:spcBef>
          <a:spcPts val="3000"/>
        </a:spcBef>
        <a:spcAft>
          <a:spcPts val="0"/>
        </a:spcAft>
        <a:buClrTx/>
        <a:buSzPct val="100000"/>
        <a:buFontTx/>
        <a:buAutoNum type="arabicPeriod" startAt="1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4pPr>
      <a:lvl5pPr marL="0" marR="0" indent="0" algn="l" defTabSz="1828708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5pPr>
      <a:lvl6pPr marL="5181341" marR="0" indent="-609569" algn="l" defTabSz="1828708" rtl="0" latinLnBrk="0">
        <a:lnSpc>
          <a:spcPts val="6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6pPr>
      <a:lvl7pPr marL="6095695" marR="0" indent="-609569" algn="l" defTabSz="1828708" rtl="0" latinLnBrk="0">
        <a:lnSpc>
          <a:spcPts val="6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7pPr>
      <a:lvl8pPr marL="7010049" marR="0" indent="-609569" algn="l" defTabSz="1828708" rtl="0" latinLnBrk="0">
        <a:lnSpc>
          <a:spcPts val="6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8pPr>
      <a:lvl9pPr marL="7924403" marR="0" indent="-609568" algn="l" defTabSz="1828708" rtl="0" latinLnBrk="0">
        <a:lnSpc>
          <a:spcPts val="6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Yandex Sans Text Light"/>
          <a:ea typeface="Yandex Sans Text Light"/>
          <a:cs typeface="Yandex Sans Text Light"/>
          <a:sym typeface="Yandex Sans Text Light"/>
        </a:defRPr>
      </a:lvl9pPr>
    </p:bodyStyle>
    <p:otherStyle>
      <a:lvl1pPr marL="0" marR="0" indent="0" algn="r" defTabSz="18286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1pPr>
      <a:lvl2pPr marL="0" marR="0" indent="914343" algn="r" defTabSz="18286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2pPr>
      <a:lvl3pPr marL="0" marR="0" indent="1828686" algn="r" defTabSz="18286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3pPr>
      <a:lvl4pPr marL="0" marR="0" indent="2743029" algn="r" defTabSz="18286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4pPr>
      <a:lvl5pPr marL="0" marR="0" indent="3657370" algn="r" defTabSz="18286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5pPr>
      <a:lvl6pPr marL="0" marR="0" indent="4571713" algn="r" defTabSz="18286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6pPr>
      <a:lvl7pPr marL="0" marR="0" indent="5486056" algn="r" defTabSz="18286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7pPr>
      <a:lvl8pPr marL="0" marR="0" indent="6400400" algn="r" defTabSz="18286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8pPr>
      <a:lvl9pPr marL="0" marR="0" indent="7314742" algn="r" defTabSz="18286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chart" Target="../charts/char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chart" Target="../charts/char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image" Target="../media/image1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54;p13" descr="Google Shape;54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0732" y="3572"/>
            <a:ext cx="24632764" cy="13708857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10"/>
          <p:cNvSpPr txBox="1"/>
          <p:nvPr/>
        </p:nvSpPr>
        <p:spPr>
          <a:xfrm>
            <a:off x="6993056" y="9133158"/>
            <a:ext cx="10211309" cy="82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Библиотека Градиентного Бустинга</a:t>
            </a:r>
          </a:p>
        </p:txBody>
      </p:sp>
      <p:pic>
        <p:nvPicPr>
          <p:cNvPr id="326" name="Рисунок 1" descr="Рисунок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29664" y="4766822"/>
            <a:ext cx="9930427" cy="2833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32" y="3572"/>
            <a:ext cx="24632764" cy="13708857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Заголовок 1"/>
          <p:cNvSpPr txBox="1"/>
          <p:nvPr>
            <p:ph type="title"/>
          </p:nvPr>
        </p:nvSpPr>
        <p:spPr>
          <a:xfrm>
            <a:off x="1142999" y="762000"/>
            <a:ext cx="22131340" cy="1511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Скорость: GPU Training</a:t>
            </a:r>
          </a:p>
        </p:txBody>
      </p:sp>
      <p:sp>
        <p:nvSpPr>
          <p:cNvPr id="499" name="Объект 2"/>
          <p:cNvSpPr txBox="1"/>
          <p:nvPr>
            <p:ph type="body" sz="half" idx="1"/>
          </p:nvPr>
        </p:nvSpPr>
        <p:spPr>
          <a:xfrm>
            <a:off x="529699" y="2828952"/>
            <a:ext cx="10320957" cy="6588956"/>
          </a:xfrm>
          <a:prstGeom prst="rect">
            <a:avLst/>
          </a:prstGeom>
        </p:spPr>
        <p:txBody>
          <a:bodyPr/>
          <a:lstStyle/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Parameters</a:t>
            </a:r>
            <a:r>
              <a:t>: </a:t>
            </a:r>
            <a:r>
              <a:t>10</a:t>
            </a:r>
            <a:r>
              <a:t>00 iterations</a:t>
            </a:r>
          </a:p>
          <a:p>
            <a:pPr lvl="1" marL="0" indent="0" defTabSz="1908000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</a:p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Epsilon: 2k features, 400k objects</a:t>
            </a:r>
          </a:p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Higgs</a:t>
            </a:r>
            <a:r>
              <a:t>: </a:t>
            </a:r>
            <a:r>
              <a:t>2</a:t>
            </a:r>
            <a:r>
              <a:t>8 </a:t>
            </a:r>
            <a:r>
              <a:t>features</a:t>
            </a:r>
            <a:r>
              <a:t>, </a:t>
            </a:r>
            <a:r>
              <a:t>11kk</a:t>
            </a:r>
            <a:r>
              <a:t> </a:t>
            </a:r>
            <a:r>
              <a:t>objects</a:t>
            </a:r>
          </a:p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Cover Type: 54 features,</a:t>
            </a:r>
            <a:br/>
            <a:r>
              <a:t>523k objects</a:t>
            </a:r>
          </a:p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</a:p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GPU: GTX1080Ti</a:t>
            </a:r>
          </a:p>
        </p:txBody>
      </p:sp>
      <p:graphicFrame>
        <p:nvGraphicFramePr>
          <p:cNvPr id="500" name="2D Column Chart"/>
          <p:cNvGraphicFramePr/>
          <p:nvPr/>
        </p:nvGraphicFramePr>
        <p:xfrm>
          <a:off x="11280814" y="2290617"/>
          <a:ext cx="12470798" cy="966159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32" y="3572"/>
            <a:ext cx="24632764" cy="13708857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Заголовок 1"/>
          <p:cNvSpPr txBox="1"/>
          <p:nvPr>
            <p:ph type="title"/>
          </p:nvPr>
        </p:nvSpPr>
        <p:spPr>
          <a:xfrm>
            <a:off x="1142999" y="762000"/>
            <a:ext cx="22131340" cy="1511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Скорость: CPU vs GPU Training</a:t>
            </a:r>
          </a:p>
        </p:txBody>
      </p:sp>
      <p:sp>
        <p:nvSpPr>
          <p:cNvPr id="504" name="Объект 2"/>
          <p:cNvSpPr txBox="1"/>
          <p:nvPr>
            <p:ph type="body" sz="quarter" idx="1"/>
          </p:nvPr>
        </p:nvSpPr>
        <p:spPr>
          <a:xfrm>
            <a:off x="529699" y="2930552"/>
            <a:ext cx="10320957" cy="4105614"/>
          </a:xfrm>
          <a:prstGeom prst="rect">
            <a:avLst/>
          </a:prstGeom>
        </p:spPr>
        <p:txBody>
          <a:bodyPr/>
          <a:lstStyle/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Dual-Socket Intel Xeon E5-2660v4 </a:t>
            </a:r>
            <a:r>
              <a:t>as baseline</a:t>
            </a:r>
            <a:r>
              <a:t> </a:t>
            </a:r>
          </a:p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Several modern GPU as competitors</a:t>
            </a:r>
          </a:p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Dataset</a:t>
            </a:r>
            <a:r>
              <a:t>: 800 </a:t>
            </a:r>
            <a:r>
              <a:t>features</a:t>
            </a:r>
          </a:p>
        </p:txBody>
      </p:sp>
      <p:pic>
        <p:nvPicPr>
          <p:cNvPr id="505" name="image20.png" descr="image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57458" y="3150276"/>
            <a:ext cx="12020809" cy="8908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32" y="3572"/>
            <a:ext cx="24632764" cy="13708857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Заголовок 1"/>
          <p:cNvSpPr txBox="1"/>
          <p:nvPr>
            <p:ph type="title"/>
          </p:nvPr>
        </p:nvSpPr>
        <p:spPr>
          <a:xfrm>
            <a:off x="1142999" y="762000"/>
            <a:ext cx="22131340" cy="1511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Скорость: Prediction</a:t>
            </a:r>
          </a:p>
        </p:txBody>
      </p:sp>
      <p:graphicFrame>
        <p:nvGraphicFramePr>
          <p:cNvPr id="509" name="2D Column Chart"/>
          <p:cNvGraphicFramePr/>
          <p:nvPr/>
        </p:nvGraphicFramePr>
        <p:xfrm>
          <a:off x="11123468" y="2223045"/>
          <a:ext cx="12896794" cy="972916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510" name="Объект 2"/>
          <p:cNvSpPr txBox="1"/>
          <p:nvPr>
            <p:ph type="body" sz="quarter" idx="1"/>
          </p:nvPr>
        </p:nvSpPr>
        <p:spPr>
          <a:xfrm>
            <a:off x="529699" y="2841652"/>
            <a:ext cx="10320957" cy="4274593"/>
          </a:xfrm>
          <a:prstGeom prst="rect">
            <a:avLst/>
          </a:prstGeom>
        </p:spPr>
        <p:txBody>
          <a:bodyPr/>
          <a:lstStyle/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Parameters</a:t>
            </a:r>
            <a:r>
              <a:t>: </a:t>
            </a:r>
            <a:r>
              <a:t>10</a:t>
            </a:r>
            <a:r>
              <a:t>00 iterations</a:t>
            </a:r>
          </a:p>
          <a:p>
            <a:pPr lvl="1" marL="0" indent="0" defTabSz="1908000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</a:p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Dataset: 2k features, 100k objects</a:t>
            </a:r>
          </a:p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</a:p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CPU: Intel® Xeon® E5-2660 v4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32" y="3572"/>
            <a:ext cx="24632764" cy="13708857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Заголовок 1"/>
          <p:cNvSpPr txBox="1"/>
          <p:nvPr>
            <p:ph type="title"/>
          </p:nvPr>
        </p:nvSpPr>
        <p:spPr>
          <a:xfrm>
            <a:off x="1142999" y="762000"/>
            <a:ext cx="22131340" cy="1511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CatBoost Tutorial</a:t>
            </a:r>
          </a:p>
        </p:txBody>
      </p:sp>
      <p:sp>
        <p:nvSpPr>
          <p:cNvPr id="514" name="Объект 2"/>
          <p:cNvSpPr txBox="1"/>
          <p:nvPr>
            <p:ph type="body" sz="quarter" idx="1"/>
          </p:nvPr>
        </p:nvSpPr>
        <p:spPr>
          <a:xfrm>
            <a:off x="925758" y="3273686"/>
            <a:ext cx="22519784" cy="1050932"/>
          </a:xfrm>
          <a:prstGeom prst="rect">
            <a:avLst/>
          </a:prstGeom>
        </p:spPr>
        <p:txBody>
          <a:bodyPr anchor="t"/>
          <a:lstStyle/>
          <a:p>
            <a:pPr lvl="2">
              <a:buFont typeface="Yandex Sans Text Light"/>
              <a:defRPr>
                <a:solidFill>
                  <a:srgbClr val="FFFFFF"/>
                </a:solidFill>
              </a:defRPr>
            </a:pPr>
            <a:r>
              <a:t>Зайдите на машинку и запустите Jupyter Notebook:</a:t>
            </a:r>
          </a:p>
        </p:txBody>
      </p:sp>
      <p:pic>
        <p:nvPicPr>
          <p:cNvPr id="515" name="jupyter notebook --ip=0.0.0.0 --port=8888" descr="jupyter notebook --ip=0.0.0.0 --port=8888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7498" y="4296041"/>
            <a:ext cx="20636304" cy="1536701"/>
          </a:xfrm>
          <a:prstGeom prst="rect">
            <a:avLst/>
          </a:prstGeom>
        </p:spPr>
      </p:pic>
      <p:sp>
        <p:nvSpPr>
          <p:cNvPr id="516" name="Объект 2"/>
          <p:cNvSpPr txBox="1"/>
          <p:nvPr/>
        </p:nvSpPr>
        <p:spPr>
          <a:xfrm>
            <a:off x="925758" y="7063365"/>
            <a:ext cx="22519784" cy="33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1511999" indent="-719999" defTabSz="1828708">
              <a:lnSpc>
                <a:spcPts val="6000"/>
              </a:lnSpc>
              <a:spcBef>
                <a:spcPts val="3000"/>
              </a:spcBef>
              <a:buSzPct val="150000"/>
              <a:buFont typeface="Yandex Sans Text Light"/>
              <a:buChar char="›"/>
              <a:defRPr sz="4800">
                <a:solidFill>
                  <a:srgbClr val="FFFFFF"/>
                </a:solidFill>
              </a:defRPr>
            </a:pPr>
            <a:r>
              <a:t>Откройте в браузере адрес </a:t>
            </a:r>
            <a: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http://</a:t>
            </a:r>
            <a: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clx-#.boostcode.ru</a:t>
            </a:r>
            <a: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:8888</a:t>
            </a:r>
            <a:br>
              <a:rPr>
                <a:latin typeface="Yandex Sans Text Bold"/>
                <a:ea typeface="Yandex Sans Text Bold"/>
                <a:cs typeface="Yandex Sans Text Bold"/>
                <a:sym typeface="Yandex Sans Text Bold"/>
              </a:rPr>
            </a:br>
            <a:r>
              <a:t>где # - номер вашей машинки и запустите туториал</a:t>
            </a:r>
            <a:br/>
            <a:r>
              <a:rPr sz="4700">
                <a:latin typeface="Hack Regular"/>
                <a:ea typeface="Hack Regular"/>
                <a:cs typeface="Hack Regular"/>
                <a:sym typeface="Hack Regular"/>
              </a:rPr>
              <a:t>catboost_tutorial/intel_hands_on_moscow_nov_07_2019.ipynb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32" y="3572"/>
            <a:ext cx="24632764" cy="13708857"/>
          </a:xfrm>
          <a:prstGeom prst="rect">
            <a:avLst/>
          </a:prstGeom>
          <a:ln w="12700">
            <a:miter lim="400000"/>
          </a:ln>
        </p:spPr>
      </p:pic>
      <p:sp>
        <p:nvSpPr>
          <p:cNvPr id="519" name="Заголовок 1"/>
          <p:cNvSpPr txBox="1"/>
          <p:nvPr>
            <p:ph type="title"/>
          </p:nvPr>
        </p:nvSpPr>
        <p:spPr>
          <a:xfrm>
            <a:off x="1142999" y="762000"/>
            <a:ext cx="22131340" cy="1511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Планы</a:t>
            </a:r>
          </a:p>
        </p:txBody>
      </p:sp>
      <p:sp>
        <p:nvSpPr>
          <p:cNvPr id="520" name="Объект 2"/>
          <p:cNvSpPr txBox="1"/>
          <p:nvPr>
            <p:ph type="body" idx="1"/>
          </p:nvPr>
        </p:nvSpPr>
        <p:spPr>
          <a:xfrm>
            <a:off x="1142999" y="3047999"/>
            <a:ext cx="19461164" cy="9158290"/>
          </a:xfrm>
          <a:prstGeom prst="rect">
            <a:avLst/>
          </a:prstGeom>
        </p:spPr>
        <p:txBody>
          <a:bodyPr anchor="t"/>
          <a:lstStyle/>
          <a:p>
            <a:pPr lvl="2">
              <a:buFont typeface="Yandex Sans Text Light"/>
              <a:defRPr>
                <a:solidFill>
                  <a:srgbClr val="FFFFFF"/>
                </a:solidFill>
              </a:defRPr>
            </a:pPr>
            <a:r>
              <a:t>Ускорение обучения на CPU</a:t>
            </a:r>
          </a:p>
          <a:p>
            <a:pPr lvl="2">
              <a:buFont typeface="Yandex Sans Text Light"/>
              <a:defRPr>
                <a:solidFill>
                  <a:srgbClr val="FFFFFF"/>
                </a:solidFill>
              </a:defRPr>
            </a:pPr>
            <a:r>
              <a:t>Мульти-регрессия</a:t>
            </a:r>
          </a:p>
          <a:p>
            <a:pPr lvl="2">
              <a:buFont typeface="Yandex Sans Text Light"/>
              <a:defRPr>
                <a:solidFill>
                  <a:srgbClr val="FFFFFF"/>
                </a:solidFill>
              </a:defRPr>
            </a:pPr>
            <a:r>
              <a:t>Полноценная поддержка текстовых признаков</a:t>
            </a:r>
          </a:p>
          <a:p>
            <a:pPr lvl="2">
              <a:buFont typeface="Yandex Sans Text Light"/>
              <a:defRPr>
                <a:solidFill>
                  <a:srgbClr val="FFFFFF"/>
                </a:solidFill>
              </a:defRPr>
            </a:pPr>
            <a:r>
              <a:t>Новые обучающие материалы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32" y="3572"/>
            <a:ext cx="24632764" cy="13708857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Текст 3"/>
          <p:cNvSpPr txBox="1"/>
          <p:nvPr>
            <p:ph type="body" sz="quarter" idx="1"/>
          </p:nvPr>
        </p:nvSpPr>
        <p:spPr>
          <a:xfrm>
            <a:off x="14803428" y="3960453"/>
            <a:ext cx="7081958" cy="1907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2000">
                <a:solidFill>
                  <a:srgbClr val="FFFFFF"/>
                </a:solidFill>
              </a:defRPr>
            </a:pPr>
            <a:r>
              <a:t>Вопросы</a:t>
            </a:r>
            <a:r>
              <a:t>?</a:t>
            </a:r>
          </a:p>
        </p:txBody>
      </p:sp>
      <p:sp>
        <p:nvSpPr>
          <p:cNvPr id="524" name="Текст 4"/>
          <p:cNvSpPr/>
          <p:nvPr>
            <p:ph type="body" idx="15"/>
          </p:nvPr>
        </p:nvSpPr>
        <p:spPr>
          <a:xfrm>
            <a:off x="14001463" y="8384013"/>
            <a:ext cx="7729916" cy="1908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Никита Дмитриев</a:t>
            </a:r>
          </a:p>
        </p:txBody>
      </p:sp>
      <p:sp>
        <p:nvSpPr>
          <p:cNvPr id="525" name="Текст 5"/>
          <p:cNvSpPr/>
          <p:nvPr/>
        </p:nvSpPr>
        <p:spPr>
          <a:xfrm>
            <a:off x="14957432" y="9740296"/>
            <a:ext cx="6773948" cy="2761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 defTabSz="1828708">
              <a:lnSpc>
                <a:spcPts val="6000"/>
              </a:lnSpc>
              <a:spcBef>
                <a:spcPts val="3000"/>
              </a:spcBef>
              <a:defRPr sz="4800">
                <a:solidFill>
                  <a:srgbClr val="FFFFFF"/>
                </a:solidFill>
                <a:latin typeface="Yandex Sans Text Thin"/>
                <a:ea typeface="Yandex Sans Text Thin"/>
                <a:cs typeface="Yandex Sans Text Thin"/>
                <a:sym typeface="Yandex Sans Text Thin"/>
              </a:defRPr>
            </a:lvl1pPr>
          </a:lstStyle>
          <a:p>
            <a:pPr/>
            <a:r>
              <a:t>Разработчик систем машинного обучения</a:t>
            </a:r>
          </a:p>
        </p:txBody>
      </p:sp>
      <p:grpSp>
        <p:nvGrpSpPr>
          <p:cNvPr id="536" name="Group"/>
          <p:cNvGrpSpPr/>
          <p:nvPr/>
        </p:nvGrpSpPr>
        <p:grpSpPr>
          <a:xfrm>
            <a:off x="1349964" y="2560019"/>
            <a:ext cx="12442133" cy="8595962"/>
            <a:chOff x="0" y="0"/>
            <a:chExt cx="12442131" cy="8595961"/>
          </a:xfrm>
        </p:grpSpPr>
        <p:pic>
          <p:nvPicPr>
            <p:cNvPr id="526" name="telegram-logo_1000.png" descr="telegram-logo_1000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183603"/>
              <a:ext cx="1412359" cy="14123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7" name="GitHub-Mark-Light-120px-plus.png" descr="GitHub-Mark-Light-120px-plu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559649"/>
              <a:ext cx="1412359" cy="14123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8" name="yandex_catboost_white.png" descr="yandex_catboost_whit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1778000"/>
              <a:ext cx="1412359" cy="14123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9" name="Текст 5"/>
            <p:cNvSpPr/>
            <p:nvPr/>
          </p:nvSpPr>
          <p:spPr>
            <a:xfrm>
              <a:off x="1951228" y="2039227"/>
              <a:ext cx="9612440" cy="889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defTabSz="1828708">
                <a:lnSpc>
                  <a:spcPts val="6000"/>
                </a:lnSpc>
                <a:spcBef>
                  <a:spcPts val="3000"/>
                </a:spcBef>
                <a:defRPr sz="4800">
                  <a:solidFill>
                    <a:srgbClr val="FFFFFF"/>
                  </a:solidFill>
                  <a:latin typeface="Yandex Sans Text Thin"/>
                  <a:ea typeface="Yandex Sans Text Thin"/>
                  <a:cs typeface="Yandex Sans Text Thin"/>
                  <a:sym typeface="Yandex Sans Text Thin"/>
                </a:defRPr>
              </a:lvl1pPr>
            </a:lstStyle>
            <a:p>
              <a:pPr/>
              <a:r>
                <a:t>https://catboost.ai</a:t>
              </a:r>
            </a:p>
          </p:txBody>
        </p:sp>
        <p:sp>
          <p:nvSpPr>
            <p:cNvPr id="530" name="Текст 5"/>
            <p:cNvSpPr/>
            <p:nvPr/>
          </p:nvSpPr>
          <p:spPr>
            <a:xfrm>
              <a:off x="1951228" y="7438135"/>
              <a:ext cx="9612440" cy="889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defTabSz="1828708">
                <a:lnSpc>
                  <a:spcPts val="6000"/>
                </a:lnSpc>
                <a:spcBef>
                  <a:spcPts val="3000"/>
                </a:spcBef>
                <a:defRPr sz="4800">
                  <a:solidFill>
                    <a:srgbClr val="FFFFFF"/>
                  </a:solidFill>
                  <a:latin typeface="Yandex Sans Text Thin"/>
                  <a:ea typeface="Yandex Sans Text Thin"/>
                  <a:cs typeface="Yandex Sans Text Thin"/>
                  <a:sym typeface="Yandex Sans Text Thin"/>
                </a:defRPr>
              </a:lvl1pPr>
            </a:lstStyle>
            <a:p>
              <a:pPr/>
              <a:r>
                <a:t>https://t.me/catboost_ru</a:t>
              </a:r>
            </a:p>
          </p:txBody>
        </p:sp>
        <p:sp>
          <p:nvSpPr>
            <p:cNvPr id="531" name="Текст 5"/>
            <p:cNvSpPr/>
            <p:nvPr/>
          </p:nvSpPr>
          <p:spPr>
            <a:xfrm>
              <a:off x="1951228" y="3820876"/>
              <a:ext cx="9612440" cy="889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defTabSz="1828708">
                <a:lnSpc>
                  <a:spcPts val="6000"/>
                </a:lnSpc>
                <a:spcBef>
                  <a:spcPts val="3000"/>
                </a:spcBef>
                <a:defRPr sz="4800">
                  <a:solidFill>
                    <a:srgbClr val="FFFFFF"/>
                  </a:solidFill>
                  <a:latin typeface="Yandex Sans Text Thin"/>
                  <a:ea typeface="Yandex Sans Text Thin"/>
                  <a:cs typeface="Yandex Sans Text Thin"/>
                  <a:sym typeface="Yandex Sans Text Thin"/>
                </a:defRPr>
              </a:lvl1pPr>
            </a:lstStyle>
            <a:p>
              <a:pPr/>
              <a:r>
                <a:t>https://github.com/catboost</a:t>
              </a:r>
            </a:p>
          </p:txBody>
        </p:sp>
        <p:pic>
          <p:nvPicPr>
            <p:cNvPr id="532" name="logo-twitter-png-47449.png" descr="logo-twitter-png-47449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412359" cy="14123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3" name="Текст 5"/>
            <p:cNvSpPr/>
            <p:nvPr/>
          </p:nvSpPr>
          <p:spPr>
            <a:xfrm>
              <a:off x="1951228" y="261227"/>
              <a:ext cx="9612440" cy="889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defTabSz="1828708">
                <a:lnSpc>
                  <a:spcPts val="6000"/>
                </a:lnSpc>
                <a:spcBef>
                  <a:spcPts val="3000"/>
                </a:spcBef>
                <a:defRPr sz="4800">
                  <a:solidFill>
                    <a:srgbClr val="FFFFFF"/>
                  </a:solidFill>
                  <a:latin typeface="Yandex Sans Text Thin"/>
                  <a:ea typeface="Yandex Sans Text Thin"/>
                  <a:cs typeface="Yandex Sans Text Thin"/>
                  <a:sym typeface="Yandex Sans Text Thin"/>
                </a:defRPr>
              </a:lvl1pPr>
            </a:lstStyle>
            <a:p>
              <a:pPr/>
              <a:r>
                <a:t>https://twitter.com/CatBoostML</a:t>
              </a:r>
            </a:p>
          </p:txBody>
        </p:sp>
        <p:pic>
          <p:nvPicPr>
            <p:cNvPr id="534" name="kisspng-slack-computer-icons-webhook-github-agile-icon-5b4b3c4c032a10.196888291531657292013.png" descr="kisspng-slack-computer-icons-webhook-github-agile-icon-5b4b3c4c032a10.196888291531657292013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0" y="5386285"/>
              <a:ext cx="1412359" cy="14123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5" name="Текст 5"/>
            <p:cNvSpPr/>
            <p:nvPr/>
          </p:nvSpPr>
          <p:spPr>
            <a:xfrm>
              <a:off x="1951228" y="5647513"/>
              <a:ext cx="10490904" cy="889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defTabSz="1828708">
                <a:lnSpc>
                  <a:spcPts val="6000"/>
                </a:lnSpc>
                <a:spcBef>
                  <a:spcPts val="3000"/>
                </a:spcBef>
                <a:defRPr sz="4800">
                  <a:solidFill>
                    <a:srgbClr val="FFFFFF"/>
                  </a:solidFill>
                  <a:latin typeface="Yandex Sans Text Thin"/>
                  <a:ea typeface="Yandex Sans Text Thin"/>
                  <a:cs typeface="Yandex Sans Text Thin"/>
                  <a:sym typeface="Yandex Sans Text Thin"/>
                </a:defRPr>
              </a:lvl1pPr>
            </a:lstStyle>
            <a:p>
              <a:pPr/>
              <a:r>
                <a:t>https://ods.ai =&gt; slack =&gt; tool_catboost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32" y="3572"/>
            <a:ext cx="24632764" cy="13708857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Заголовок 1"/>
          <p:cNvSpPr txBox="1"/>
          <p:nvPr>
            <p:ph type="title"/>
          </p:nvPr>
        </p:nvSpPr>
        <p:spPr>
          <a:xfrm>
            <a:off x="1142999" y="762000"/>
            <a:ext cx="22131340" cy="1511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Градиентный бустинг</a:t>
            </a:r>
          </a:p>
        </p:txBody>
      </p:sp>
      <p:sp>
        <p:nvSpPr>
          <p:cNvPr id="332" name="Объект 2"/>
          <p:cNvSpPr txBox="1"/>
          <p:nvPr>
            <p:ph type="body" idx="1"/>
          </p:nvPr>
        </p:nvSpPr>
        <p:spPr>
          <a:xfrm>
            <a:off x="1142999" y="3047999"/>
            <a:ext cx="19461164" cy="9158290"/>
          </a:xfrm>
          <a:prstGeom prst="rect">
            <a:avLst/>
          </a:prstGeom>
        </p:spPr>
        <p:txBody>
          <a:bodyPr anchor="t"/>
          <a:lstStyle/>
          <a:p>
            <a:pPr lvl="2">
              <a:buFont typeface="Yandex Sans Text Light"/>
              <a:defRPr>
                <a:solidFill>
                  <a:srgbClr val="FFFFFF"/>
                </a:solidFill>
              </a:defRPr>
            </a:pPr>
            <a:r>
              <a:t>Лучшее решение для разнородных данных</a:t>
            </a:r>
          </a:p>
          <a:p>
            <a:pPr lvl="2">
              <a:buFont typeface="Yandex Sans Text Light"/>
              <a:defRPr>
                <a:solidFill>
                  <a:srgbClr val="FFFFFF"/>
                </a:solidFill>
              </a:defRPr>
            </a:pPr>
            <a:r>
              <a:t>Легко использовать</a:t>
            </a:r>
          </a:p>
          <a:p>
            <a:pPr lvl="2">
              <a:buFont typeface="Yandex Sans Text Light"/>
              <a:defRPr>
                <a:solidFill>
                  <a:srgbClr val="FFFFFF"/>
                </a:solidFill>
              </a:defRPr>
            </a:pPr>
            <a:r>
              <a:t>Хорошо работает даже на малых объемах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32" y="3572"/>
            <a:ext cx="24632764" cy="13708857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Заголовок 1"/>
          <p:cNvSpPr txBox="1"/>
          <p:nvPr>
            <p:ph type="title"/>
          </p:nvPr>
        </p:nvSpPr>
        <p:spPr>
          <a:xfrm>
            <a:off x="1142999" y="762000"/>
            <a:ext cx="22131340" cy="1511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Применения 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2688617" y="2731759"/>
            <a:ext cx="2926407" cy="3806830"/>
            <a:chOff x="0" y="0"/>
            <a:chExt cx="2926406" cy="3806829"/>
          </a:xfrm>
        </p:grpSpPr>
        <p:sp>
          <p:nvSpPr>
            <p:cNvPr id="336" name="TextBox 9"/>
            <p:cNvSpPr txBox="1"/>
            <p:nvPr/>
          </p:nvSpPr>
          <p:spPr>
            <a:xfrm>
              <a:off x="0" y="2983871"/>
              <a:ext cx="2926407" cy="822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4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Погода</a:t>
              </a:r>
            </a:p>
          </p:txBody>
        </p:sp>
        <p:pic>
          <p:nvPicPr>
            <p:cNvPr id="337" name="Screen Shot 2018-10-03 at 21.12.34.png" descr="Screen Shot 2018-10-03 at 21.12.3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926407" cy="29264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1" name="Group"/>
          <p:cNvGrpSpPr/>
          <p:nvPr/>
        </p:nvGrpSpPr>
        <p:grpSpPr>
          <a:xfrm>
            <a:off x="10765160" y="2731759"/>
            <a:ext cx="2926407" cy="3806830"/>
            <a:chOff x="0" y="0"/>
            <a:chExt cx="2926406" cy="3806829"/>
          </a:xfrm>
        </p:grpSpPr>
        <p:sp>
          <p:nvSpPr>
            <p:cNvPr id="339" name="TextBox 9"/>
            <p:cNvSpPr txBox="1"/>
            <p:nvPr/>
          </p:nvSpPr>
          <p:spPr>
            <a:xfrm>
              <a:off x="0" y="2983871"/>
              <a:ext cx="2926407" cy="822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4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Такси</a:t>
              </a:r>
            </a:p>
          </p:txBody>
        </p:sp>
        <p:pic>
          <p:nvPicPr>
            <p:cNvPr id="340" name="icon-1.png" descr="icon-1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926407" cy="29264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4" name="Group"/>
          <p:cNvGrpSpPr/>
          <p:nvPr/>
        </p:nvGrpSpPr>
        <p:grpSpPr>
          <a:xfrm>
            <a:off x="18841704" y="2731759"/>
            <a:ext cx="2926407" cy="3806830"/>
            <a:chOff x="0" y="0"/>
            <a:chExt cx="2926406" cy="3806829"/>
          </a:xfrm>
        </p:grpSpPr>
        <p:sp>
          <p:nvSpPr>
            <p:cNvPr id="342" name="TextBox 9"/>
            <p:cNvSpPr txBox="1"/>
            <p:nvPr/>
          </p:nvSpPr>
          <p:spPr>
            <a:xfrm>
              <a:off x="0" y="2983871"/>
              <a:ext cx="2926407" cy="822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4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Музыка</a:t>
              </a:r>
            </a:p>
          </p:txBody>
        </p:sp>
        <p:pic>
          <p:nvPicPr>
            <p:cNvPr id="343" name="Screen Shot 2018-10-03 at 21.12.31.png" descr="Screen Shot 2018-10-03 at 21.12.31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926407" cy="29264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7" name="Group"/>
          <p:cNvGrpSpPr/>
          <p:nvPr/>
        </p:nvGrpSpPr>
        <p:grpSpPr>
          <a:xfrm>
            <a:off x="6726889" y="7497582"/>
            <a:ext cx="2926407" cy="3806831"/>
            <a:chOff x="0" y="0"/>
            <a:chExt cx="2926406" cy="3806829"/>
          </a:xfrm>
        </p:grpSpPr>
        <p:sp>
          <p:nvSpPr>
            <p:cNvPr id="345" name="TextBox 9"/>
            <p:cNvSpPr txBox="1"/>
            <p:nvPr/>
          </p:nvSpPr>
          <p:spPr>
            <a:xfrm>
              <a:off x="0" y="2983871"/>
              <a:ext cx="2926407" cy="822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4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Алиса</a:t>
              </a:r>
            </a:p>
          </p:txBody>
        </p:sp>
        <p:pic>
          <p:nvPicPr>
            <p:cNvPr id="346" name="Screen Shot 2018-10-03 at 21.12.43 2 copy.png" descr="Screen Shot 2018-10-03 at 21.12.43 2 copy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926407" cy="29264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0" name="Group"/>
          <p:cNvGrpSpPr/>
          <p:nvPr/>
        </p:nvGrpSpPr>
        <p:grpSpPr>
          <a:xfrm>
            <a:off x="14803432" y="7481613"/>
            <a:ext cx="2926407" cy="3806830"/>
            <a:chOff x="0" y="0"/>
            <a:chExt cx="2926406" cy="3806829"/>
          </a:xfrm>
        </p:grpSpPr>
        <p:sp>
          <p:nvSpPr>
            <p:cNvPr id="348" name="TextBox 9"/>
            <p:cNvSpPr txBox="1"/>
            <p:nvPr/>
          </p:nvSpPr>
          <p:spPr>
            <a:xfrm>
              <a:off x="0" y="2983871"/>
              <a:ext cx="2926407" cy="822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4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Поиск</a:t>
              </a:r>
            </a:p>
          </p:txBody>
        </p:sp>
        <p:pic>
          <p:nvPicPr>
            <p:cNvPr id="349" name="Screen Shot 2018-10-03 at 21.12.56.png" descr="Screen Shot 2018-10-03 at 21.12.56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926407" cy="29264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54;p13" descr="Google Shape;54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0732" y="3572"/>
            <a:ext cx="24632764" cy="13708857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Заголовок 1"/>
          <p:cNvSpPr txBox="1"/>
          <p:nvPr>
            <p:ph type="title"/>
          </p:nvPr>
        </p:nvSpPr>
        <p:spPr>
          <a:xfrm>
            <a:off x="1142999" y="762000"/>
            <a:ext cx="11429807" cy="1511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Градиентный бустинг</a:t>
            </a:r>
          </a:p>
        </p:txBody>
      </p:sp>
      <p:sp>
        <p:nvSpPr>
          <p:cNvPr id="354" name="TextBox 144"/>
          <p:cNvSpPr txBox="1"/>
          <p:nvPr/>
        </p:nvSpPr>
        <p:spPr>
          <a:xfrm>
            <a:off x="1147453" y="8992328"/>
            <a:ext cx="1370281" cy="82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Loss</a:t>
            </a:r>
          </a:p>
        </p:txBody>
      </p:sp>
      <p:sp>
        <p:nvSpPr>
          <p:cNvPr id="355" name="TextBox 3"/>
          <p:cNvSpPr txBox="1"/>
          <p:nvPr/>
        </p:nvSpPr>
        <p:spPr>
          <a:xfrm>
            <a:off x="8530770" y="5592934"/>
            <a:ext cx="632257" cy="1310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56" name="TextBox 132"/>
          <p:cNvSpPr txBox="1"/>
          <p:nvPr/>
        </p:nvSpPr>
        <p:spPr>
          <a:xfrm>
            <a:off x="19425414" y="6291241"/>
            <a:ext cx="1093837" cy="1310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366" name="Группа 187"/>
          <p:cNvGrpSpPr/>
          <p:nvPr/>
        </p:nvGrpSpPr>
        <p:grpSpPr>
          <a:xfrm>
            <a:off x="1300658" y="5068892"/>
            <a:ext cx="2194300" cy="2293859"/>
            <a:chOff x="0" y="0"/>
            <a:chExt cx="2194298" cy="2293858"/>
          </a:xfrm>
        </p:grpSpPr>
        <p:sp>
          <p:nvSpPr>
            <p:cNvPr id="357" name="Прямая соединительная линия 116"/>
            <p:cNvSpPr/>
            <p:nvPr/>
          </p:nvSpPr>
          <p:spPr>
            <a:xfrm flipV="1">
              <a:off x="679838" y="361368"/>
              <a:ext cx="524029" cy="867432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Прямая соединительная линия 117"/>
            <p:cNvSpPr/>
            <p:nvPr/>
          </p:nvSpPr>
          <p:spPr>
            <a:xfrm flipH="1" flipV="1">
              <a:off x="1374987" y="368421"/>
              <a:ext cx="508774" cy="84218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Прямая соединительная линия 119"/>
            <p:cNvSpPr/>
            <p:nvPr/>
          </p:nvSpPr>
          <p:spPr>
            <a:xfrm flipV="1">
              <a:off x="220620" y="1495796"/>
              <a:ext cx="297974" cy="49324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Прямая соединительная линия 121"/>
            <p:cNvSpPr/>
            <p:nvPr/>
          </p:nvSpPr>
          <p:spPr>
            <a:xfrm flipH="1" flipV="1">
              <a:off x="672149" y="1495796"/>
              <a:ext cx="297974" cy="49324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Овал 123"/>
            <p:cNvSpPr/>
            <p:nvPr/>
          </p:nvSpPr>
          <p:spPr>
            <a:xfrm flipH="1" rot="16200000">
              <a:off x="-1" y="1888803"/>
              <a:ext cx="396001" cy="396001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362" name="Овал 124"/>
            <p:cNvSpPr/>
            <p:nvPr/>
          </p:nvSpPr>
          <p:spPr>
            <a:xfrm flipH="1" rot="16200000">
              <a:off x="818495" y="1897857"/>
              <a:ext cx="396001" cy="396001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363" name="Овал 126"/>
            <p:cNvSpPr/>
            <p:nvPr/>
          </p:nvSpPr>
          <p:spPr>
            <a:xfrm flipH="1" rot="16200000">
              <a:off x="1084493" y="0"/>
              <a:ext cx="396001" cy="396001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364" name="Овал 127"/>
            <p:cNvSpPr/>
            <p:nvPr/>
          </p:nvSpPr>
          <p:spPr>
            <a:xfrm flipH="1" rot="16200000">
              <a:off x="1798298" y="1117346"/>
              <a:ext cx="396001" cy="396001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365" name="Овал 128"/>
            <p:cNvSpPr/>
            <p:nvPr/>
          </p:nvSpPr>
          <p:spPr>
            <a:xfrm flipH="1" rot="16200000">
              <a:off x="435955" y="1117346"/>
              <a:ext cx="396002" cy="396001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</p:grpSp>
      <p:grpSp>
        <p:nvGrpSpPr>
          <p:cNvPr id="380" name="Группа 190"/>
          <p:cNvGrpSpPr/>
          <p:nvPr/>
        </p:nvGrpSpPr>
        <p:grpSpPr>
          <a:xfrm>
            <a:off x="8967640" y="5068892"/>
            <a:ext cx="2644551" cy="2293859"/>
            <a:chOff x="0" y="0"/>
            <a:chExt cx="2644550" cy="2293858"/>
          </a:xfrm>
        </p:grpSpPr>
        <p:sp>
          <p:nvSpPr>
            <p:cNvPr id="367" name="Прямая соединительная линия 165"/>
            <p:cNvSpPr/>
            <p:nvPr/>
          </p:nvSpPr>
          <p:spPr>
            <a:xfrm flipV="1">
              <a:off x="679838" y="361368"/>
              <a:ext cx="524029" cy="867432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Прямая соединительная линия 166"/>
            <p:cNvSpPr/>
            <p:nvPr/>
          </p:nvSpPr>
          <p:spPr>
            <a:xfrm flipH="1" flipV="1">
              <a:off x="1374987" y="368421"/>
              <a:ext cx="508774" cy="84218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Прямая соединительная линия 167"/>
            <p:cNvSpPr/>
            <p:nvPr/>
          </p:nvSpPr>
          <p:spPr>
            <a:xfrm flipH="1" flipV="1">
              <a:off x="2049843" y="1483833"/>
              <a:ext cx="297974" cy="49324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Прямая соединительная линия 168"/>
            <p:cNvSpPr/>
            <p:nvPr/>
          </p:nvSpPr>
          <p:spPr>
            <a:xfrm flipV="1">
              <a:off x="220620" y="1495796"/>
              <a:ext cx="297974" cy="49324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1" name="Прямая соединительная линия 169"/>
            <p:cNvSpPr/>
            <p:nvPr/>
          </p:nvSpPr>
          <p:spPr>
            <a:xfrm flipV="1">
              <a:off x="1586693" y="1492805"/>
              <a:ext cx="297974" cy="493242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Прямая соединительная линия 170"/>
            <p:cNvSpPr/>
            <p:nvPr/>
          </p:nvSpPr>
          <p:spPr>
            <a:xfrm flipH="1" flipV="1">
              <a:off x="672149" y="1495796"/>
              <a:ext cx="297974" cy="49324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Овал 171"/>
            <p:cNvSpPr/>
            <p:nvPr/>
          </p:nvSpPr>
          <p:spPr>
            <a:xfrm flipH="1" rot="16200000">
              <a:off x="1389161" y="1888803"/>
              <a:ext cx="396001" cy="3960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374" name="Овал 172"/>
            <p:cNvSpPr/>
            <p:nvPr/>
          </p:nvSpPr>
          <p:spPr>
            <a:xfrm flipH="1" rot="16200000">
              <a:off x="-1" y="1888803"/>
              <a:ext cx="396001" cy="3960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375" name="Овал 173"/>
            <p:cNvSpPr/>
            <p:nvPr/>
          </p:nvSpPr>
          <p:spPr>
            <a:xfrm flipH="1" rot="16200000">
              <a:off x="818495" y="1897857"/>
              <a:ext cx="396001" cy="3960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376" name="Овал 174"/>
            <p:cNvSpPr/>
            <p:nvPr/>
          </p:nvSpPr>
          <p:spPr>
            <a:xfrm flipH="1" rot="16200000">
              <a:off x="2248549" y="1888803"/>
              <a:ext cx="396001" cy="3960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377" name="Овал 175"/>
            <p:cNvSpPr/>
            <p:nvPr/>
          </p:nvSpPr>
          <p:spPr>
            <a:xfrm flipH="1" rot="16200000">
              <a:off x="1084493" y="0"/>
              <a:ext cx="396001" cy="3960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378" name="Овал 176"/>
            <p:cNvSpPr/>
            <p:nvPr/>
          </p:nvSpPr>
          <p:spPr>
            <a:xfrm flipH="1" rot="16200000">
              <a:off x="1798298" y="1117346"/>
              <a:ext cx="396001" cy="3960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379" name="Овал 177"/>
            <p:cNvSpPr/>
            <p:nvPr/>
          </p:nvSpPr>
          <p:spPr>
            <a:xfrm flipH="1" rot="16200000">
              <a:off x="435955" y="1117346"/>
              <a:ext cx="396002" cy="3960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</p:grpSp>
      <p:grpSp>
        <p:nvGrpSpPr>
          <p:cNvPr id="390" name="Группа 188"/>
          <p:cNvGrpSpPr/>
          <p:nvPr/>
        </p:nvGrpSpPr>
        <p:grpSpPr>
          <a:xfrm>
            <a:off x="6243354" y="5068892"/>
            <a:ext cx="2194300" cy="2293859"/>
            <a:chOff x="0" y="0"/>
            <a:chExt cx="2194298" cy="2293858"/>
          </a:xfrm>
        </p:grpSpPr>
        <p:sp>
          <p:nvSpPr>
            <p:cNvPr id="381" name="Прямая соединительная линия 178"/>
            <p:cNvSpPr/>
            <p:nvPr/>
          </p:nvSpPr>
          <p:spPr>
            <a:xfrm flipV="1">
              <a:off x="679838" y="361368"/>
              <a:ext cx="524029" cy="867432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Прямая соединительная линия 179"/>
            <p:cNvSpPr/>
            <p:nvPr/>
          </p:nvSpPr>
          <p:spPr>
            <a:xfrm flipH="1" flipV="1">
              <a:off x="1374987" y="368421"/>
              <a:ext cx="508774" cy="84218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3" name="Прямая соединительная линия 180"/>
            <p:cNvSpPr/>
            <p:nvPr/>
          </p:nvSpPr>
          <p:spPr>
            <a:xfrm flipV="1">
              <a:off x="220620" y="1495796"/>
              <a:ext cx="297974" cy="49324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Прямая соединительная линия 181"/>
            <p:cNvSpPr/>
            <p:nvPr/>
          </p:nvSpPr>
          <p:spPr>
            <a:xfrm flipH="1" flipV="1">
              <a:off x="672149" y="1495796"/>
              <a:ext cx="297974" cy="49324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5" name="Овал 182"/>
            <p:cNvSpPr/>
            <p:nvPr/>
          </p:nvSpPr>
          <p:spPr>
            <a:xfrm flipH="1" rot="16200000">
              <a:off x="-1" y="1888803"/>
              <a:ext cx="396001" cy="396001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386" name="Овал 183"/>
            <p:cNvSpPr/>
            <p:nvPr/>
          </p:nvSpPr>
          <p:spPr>
            <a:xfrm flipH="1" rot="16200000">
              <a:off x="818495" y="1897857"/>
              <a:ext cx="396001" cy="396001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387" name="Овал 184"/>
            <p:cNvSpPr/>
            <p:nvPr/>
          </p:nvSpPr>
          <p:spPr>
            <a:xfrm flipH="1" rot="16200000">
              <a:off x="1084493" y="0"/>
              <a:ext cx="396001" cy="396001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388" name="Овал 185"/>
            <p:cNvSpPr/>
            <p:nvPr/>
          </p:nvSpPr>
          <p:spPr>
            <a:xfrm flipH="1" rot="16200000">
              <a:off x="1798298" y="1117346"/>
              <a:ext cx="396001" cy="396001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389" name="Овал 186"/>
            <p:cNvSpPr/>
            <p:nvPr/>
          </p:nvSpPr>
          <p:spPr>
            <a:xfrm flipH="1" rot="16200000">
              <a:off x="435955" y="1117346"/>
              <a:ext cx="396002" cy="396001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</p:grpSp>
      <p:sp>
        <p:nvSpPr>
          <p:cNvPr id="391" name="TextBox 191"/>
          <p:cNvSpPr txBox="1"/>
          <p:nvPr/>
        </p:nvSpPr>
        <p:spPr>
          <a:xfrm>
            <a:off x="15721652" y="5592934"/>
            <a:ext cx="632257" cy="1310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405" name="Группа 192"/>
          <p:cNvGrpSpPr/>
          <p:nvPr/>
        </p:nvGrpSpPr>
        <p:grpSpPr>
          <a:xfrm>
            <a:off x="16158522" y="5068892"/>
            <a:ext cx="2644551" cy="2293859"/>
            <a:chOff x="0" y="0"/>
            <a:chExt cx="2644550" cy="2293858"/>
          </a:xfrm>
        </p:grpSpPr>
        <p:sp>
          <p:nvSpPr>
            <p:cNvPr id="392" name="Прямая соединительная линия 193"/>
            <p:cNvSpPr/>
            <p:nvPr/>
          </p:nvSpPr>
          <p:spPr>
            <a:xfrm flipV="1">
              <a:off x="679838" y="361368"/>
              <a:ext cx="524029" cy="867432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3" name="Прямая соединительная линия 194"/>
            <p:cNvSpPr/>
            <p:nvPr/>
          </p:nvSpPr>
          <p:spPr>
            <a:xfrm flipH="1" flipV="1">
              <a:off x="1374987" y="368421"/>
              <a:ext cx="508774" cy="84218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4" name="Прямая соединительная линия 195"/>
            <p:cNvSpPr/>
            <p:nvPr/>
          </p:nvSpPr>
          <p:spPr>
            <a:xfrm flipH="1" flipV="1">
              <a:off x="2049843" y="1483833"/>
              <a:ext cx="297974" cy="49324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5" name="Прямая соединительная линия 196"/>
            <p:cNvSpPr/>
            <p:nvPr/>
          </p:nvSpPr>
          <p:spPr>
            <a:xfrm flipV="1">
              <a:off x="220620" y="1495796"/>
              <a:ext cx="297974" cy="49324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6" name="Прямая соединительная линия 197"/>
            <p:cNvSpPr/>
            <p:nvPr/>
          </p:nvSpPr>
          <p:spPr>
            <a:xfrm flipV="1">
              <a:off x="1586693" y="1492805"/>
              <a:ext cx="297974" cy="493242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7" name="Прямая соединительная линия 198"/>
            <p:cNvSpPr/>
            <p:nvPr/>
          </p:nvSpPr>
          <p:spPr>
            <a:xfrm flipH="1" flipV="1">
              <a:off x="672149" y="1495796"/>
              <a:ext cx="297974" cy="49324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8" name="Овал 199"/>
            <p:cNvSpPr/>
            <p:nvPr/>
          </p:nvSpPr>
          <p:spPr>
            <a:xfrm flipH="1" rot="16200000">
              <a:off x="1389161" y="1888803"/>
              <a:ext cx="396001" cy="3960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399" name="Овал 200"/>
            <p:cNvSpPr/>
            <p:nvPr/>
          </p:nvSpPr>
          <p:spPr>
            <a:xfrm flipH="1" rot="16200000">
              <a:off x="-1" y="1888803"/>
              <a:ext cx="396001" cy="3960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400" name="Овал 201"/>
            <p:cNvSpPr/>
            <p:nvPr/>
          </p:nvSpPr>
          <p:spPr>
            <a:xfrm flipH="1" rot="16200000">
              <a:off x="818495" y="1897857"/>
              <a:ext cx="396001" cy="3960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401" name="Овал 202"/>
            <p:cNvSpPr/>
            <p:nvPr/>
          </p:nvSpPr>
          <p:spPr>
            <a:xfrm flipH="1" rot="16200000">
              <a:off x="2248549" y="1888803"/>
              <a:ext cx="396001" cy="3960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402" name="Овал 203"/>
            <p:cNvSpPr/>
            <p:nvPr/>
          </p:nvSpPr>
          <p:spPr>
            <a:xfrm flipH="1" rot="16200000">
              <a:off x="1084493" y="0"/>
              <a:ext cx="396001" cy="3960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403" name="Овал 204"/>
            <p:cNvSpPr/>
            <p:nvPr/>
          </p:nvSpPr>
          <p:spPr>
            <a:xfrm flipH="1" rot="16200000">
              <a:off x="1798298" y="1117346"/>
              <a:ext cx="396001" cy="3960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404" name="Овал 205"/>
            <p:cNvSpPr/>
            <p:nvPr/>
          </p:nvSpPr>
          <p:spPr>
            <a:xfrm flipH="1" rot="16200000">
              <a:off x="435955" y="1117346"/>
              <a:ext cx="396002" cy="3960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</p:grpSp>
      <p:grpSp>
        <p:nvGrpSpPr>
          <p:cNvPr id="415" name="Группа 206"/>
          <p:cNvGrpSpPr/>
          <p:nvPr/>
        </p:nvGrpSpPr>
        <p:grpSpPr>
          <a:xfrm>
            <a:off x="13434237" y="5068892"/>
            <a:ext cx="2194300" cy="2293859"/>
            <a:chOff x="0" y="0"/>
            <a:chExt cx="2194298" cy="2293858"/>
          </a:xfrm>
        </p:grpSpPr>
        <p:sp>
          <p:nvSpPr>
            <p:cNvPr id="406" name="Прямая соединительная линия 207"/>
            <p:cNvSpPr/>
            <p:nvPr/>
          </p:nvSpPr>
          <p:spPr>
            <a:xfrm flipV="1">
              <a:off x="679838" y="361368"/>
              <a:ext cx="524029" cy="867432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7" name="Прямая соединительная линия 208"/>
            <p:cNvSpPr/>
            <p:nvPr/>
          </p:nvSpPr>
          <p:spPr>
            <a:xfrm flipH="1" flipV="1">
              <a:off x="1374987" y="368421"/>
              <a:ext cx="508774" cy="84218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8" name="Прямая соединительная линия 209"/>
            <p:cNvSpPr/>
            <p:nvPr/>
          </p:nvSpPr>
          <p:spPr>
            <a:xfrm flipV="1">
              <a:off x="220620" y="1495796"/>
              <a:ext cx="297974" cy="49324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9" name="Прямая соединительная линия 210"/>
            <p:cNvSpPr/>
            <p:nvPr/>
          </p:nvSpPr>
          <p:spPr>
            <a:xfrm flipH="1" flipV="1">
              <a:off x="672149" y="1495796"/>
              <a:ext cx="297974" cy="49324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0" name="Овал 211"/>
            <p:cNvSpPr/>
            <p:nvPr/>
          </p:nvSpPr>
          <p:spPr>
            <a:xfrm flipH="1" rot="16200000">
              <a:off x="-1" y="1888803"/>
              <a:ext cx="396001" cy="396001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411" name="Овал 212"/>
            <p:cNvSpPr/>
            <p:nvPr/>
          </p:nvSpPr>
          <p:spPr>
            <a:xfrm flipH="1" rot="16200000">
              <a:off x="818495" y="1897857"/>
              <a:ext cx="396001" cy="396001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412" name="Овал 213"/>
            <p:cNvSpPr/>
            <p:nvPr/>
          </p:nvSpPr>
          <p:spPr>
            <a:xfrm flipH="1" rot="16200000">
              <a:off x="1084493" y="0"/>
              <a:ext cx="396001" cy="396001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413" name="Овал 214"/>
            <p:cNvSpPr/>
            <p:nvPr/>
          </p:nvSpPr>
          <p:spPr>
            <a:xfrm flipH="1" rot="16200000">
              <a:off x="1798298" y="1117346"/>
              <a:ext cx="396001" cy="396001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414" name="Овал 215"/>
            <p:cNvSpPr/>
            <p:nvPr/>
          </p:nvSpPr>
          <p:spPr>
            <a:xfrm flipH="1" rot="16200000">
              <a:off x="435955" y="1117346"/>
              <a:ext cx="396002" cy="396001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</p:grpSp>
      <p:sp>
        <p:nvSpPr>
          <p:cNvPr id="416" name="TextBox 216"/>
          <p:cNvSpPr txBox="1"/>
          <p:nvPr/>
        </p:nvSpPr>
        <p:spPr>
          <a:xfrm>
            <a:off x="20396293" y="5592934"/>
            <a:ext cx="632257" cy="1310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430" name="Группа 217"/>
          <p:cNvGrpSpPr/>
          <p:nvPr/>
        </p:nvGrpSpPr>
        <p:grpSpPr>
          <a:xfrm>
            <a:off x="20833162" y="5068892"/>
            <a:ext cx="2644551" cy="2293859"/>
            <a:chOff x="0" y="0"/>
            <a:chExt cx="2644550" cy="2293858"/>
          </a:xfrm>
        </p:grpSpPr>
        <p:sp>
          <p:nvSpPr>
            <p:cNvPr id="417" name="Прямая соединительная линия 218"/>
            <p:cNvSpPr/>
            <p:nvPr/>
          </p:nvSpPr>
          <p:spPr>
            <a:xfrm flipV="1">
              <a:off x="679838" y="361368"/>
              <a:ext cx="524029" cy="867432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8" name="Прямая соединительная линия 219"/>
            <p:cNvSpPr/>
            <p:nvPr/>
          </p:nvSpPr>
          <p:spPr>
            <a:xfrm flipH="1" flipV="1">
              <a:off x="1374987" y="368421"/>
              <a:ext cx="508774" cy="84218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9" name="Прямая соединительная линия 220"/>
            <p:cNvSpPr/>
            <p:nvPr/>
          </p:nvSpPr>
          <p:spPr>
            <a:xfrm flipH="1" flipV="1">
              <a:off x="2049843" y="1483833"/>
              <a:ext cx="297974" cy="49324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0" name="Прямая соединительная линия 221"/>
            <p:cNvSpPr/>
            <p:nvPr/>
          </p:nvSpPr>
          <p:spPr>
            <a:xfrm flipV="1">
              <a:off x="220620" y="1495796"/>
              <a:ext cx="297974" cy="49324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1" name="Прямая соединительная линия 222"/>
            <p:cNvSpPr/>
            <p:nvPr/>
          </p:nvSpPr>
          <p:spPr>
            <a:xfrm flipV="1">
              <a:off x="1586693" y="1492805"/>
              <a:ext cx="297974" cy="493242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Прямая соединительная линия 223"/>
            <p:cNvSpPr/>
            <p:nvPr/>
          </p:nvSpPr>
          <p:spPr>
            <a:xfrm flipH="1" flipV="1">
              <a:off x="672149" y="1495796"/>
              <a:ext cx="297974" cy="493243"/>
            </a:xfrm>
            <a:prstGeom prst="line">
              <a:avLst/>
            </a:prstGeom>
            <a:noFill/>
            <a:ln w="38100" cap="rnd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Овал 224"/>
            <p:cNvSpPr/>
            <p:nvPr/>
          </p:nvSpPr>
          <p:spPr>
            <a:xfrm flipH="1" rot="16200000">
              <a:off x="1389161" y="1888803"/>
              <a:ext cx="396001" cy="396001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424" name="Овал 225"/>
            <p:cNvSpPr/>
            <p:nvPr/>
          </p:nvSpPr>
          <p:spPr>
            <a:xfrm flipH="1" rot="16200000">
              <a:off x="-1" y="1888803"/>
              <a:ext cx="396001" cy="396001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425" name="Овал 226"/>
            <p:cNvSpPr/>
            <p:nvPr/>
          </p:nvSpPr>
          <p:spPr>
            <a:xfrm flipH="1" rot="16200000">
              <a:off x="818495" y="1897857"/>
              <a:ext cx="396001" cy="396001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426" name="Овал 227"/>
            <p:cNvSpPr/>
            <p:nvPr/>
          </p:nvSpPr>
          <p:spPr>
            <a:xfrm flipH="1" rot="16200000">
              <a:off x="2248549" y="1888803"/>
              <a:ext cx="396001" cy="396001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427" name="Овал 228"/>
            <p:cNvSpPr/>
            <p:nvPr/>
          </p:nvSpPr>
          <p:spPr>
            <a:xfrm flipH="1" rot="16200000">
              <a:off x="1084493" y="0"/>
              <a:ext cx="396001" cy="396001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428" name="Овал 229"/>
            <p:cNvSpPr/>
            <p:nvPr/>
          </p:nvSpPr>
          <p:spPr>
            <a:xfrm flipH="1" rot="16200000">
              <a:off x="1798298" y="1117346"/>
              <a:ext cx="396001" cy="396001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  <p:sp>
          <p:nvSpPr>
            <p:cNvPr id="429" name="Овал 230"/>
            <p:cNvSpPr/>
            <p:nvPr/>
          </p:nvSpPr>
          <p:spPr>
            <a:xfrm flipH="1" rot="16200000">
              <a:off x="435955" y="1117346"/>
              <a:ext cx="396002" cy="396001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/>
              </a:pPr>
            </a:p>
          </p:txBody>
        </p:sp>
      </p:grpSp>
      <p:sp>
        <p:nvSpPr>
          <p:cNvPr id="431" name="TextBox 231"/>
          <p:cNvSpPr txBox="1"/>
          <p:nvPr/>
        </p:nvSpPr>
        <p:spPr>
          <a:xfrm>
            <a:off x="18550159" y="5592934"/>
            <a:ext cx="632257" cy="1310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32" name="Прямоугольник 238"/>
          <p:cNvSpPr/>
          <p:nvPr/>
        </p:nvSpPr>
        <p:spPr>
          <a:xfrm flipV="1">
            <a:off x="1213573" y="8555005"/>
            <a:ext cx="2965320" cy="413691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3" name="Прямоугольник 240"/>
          <p:cNvSpPr/>
          <p:nvPr/>
        </p:nvSpPr>
        <p:spPr>
          <a:xfrm flipV="1">
            <a:off x="6404416" y="8555006"/>
            <a:ext cx="2352390" cy="413691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4" name="Прямоугольник 241"/>
          <p:cNvSpPr/>
          <p:nvPr/>
        </p:nvSpPr>
        <p:spPr>
          <a:xfrm flipH="1" rot="10800000">
            <a:off x="13607064" y="8555006"/>
            <a:ext cx="255423" cy="413691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5" name="Прямоугольник 242"/>
          <p:cNvSpPr/>
          <p:nvPr/>
        </p:nvSpPr>
        <p:spPr>
          <a:xfrm flipV="1">
            <a:off x="13607064" y="8555005"/>
            <a:ext cx="148693" cy="413691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6" name="Прямоугольник 237"/>
          <p:cNvSpPr/>
          <p:nvPr/>
        </p:nvSpPr>
        <p:spPr>
          <a:xfrm flipV="1">
            <a:off x="13598295" y="8555006"/>
            <a:ext cx="3081819" cy="41369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7" name="Прямоугольник 236"/>
          <p:cNvSpPr/>
          <p:nvPr/>
        </p:nvSpPr>
        <p:spPr>
          <a:xfrm flipV="1">
            <a:off x="6404416" y="8555006"/>
            <a:ext cx="3081819" cy="41369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8" name="Прямоугольник 141"/>
          <p:cNvSpPr/>
          <p:nvPr/>
        </p:nvSpPr>
        <p:spPr>
          <a:xfrm flipV="1">
            <a:off x="1211886" y="8555006"/>
            <a:ext cx="3081820" cy="41369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9" name="TextBox 243"/>
          <p:cNvSpPr txBox="1"/>
          <p:nvPr/>
        </p:nvSpPr>
        <p:spPr>
          <a:xfrm>
            <a:off x="6327704" y="8992328"/>
            <a:ext cx="1370280" cy="82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Loss</a:t>
            </a:r>
          </a:p>
        </p:txBody>
      </p:sp>
      <p:sp>
        <p:nvSpPr>
          <p:cNvPr id="440" name="TextBox 244"/>
          <p:cNvSpPr txBox="1"/>
          <p:nvPr/>
        </p:nvSpPr>
        <p:spPr>
          <a:xfrm>
            <a:off x="13518348" y="8992328"/>
            <a:ext cx="1370280" cy="82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Loss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1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5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9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0" grpId="5"/>
      <p:bldP build="whole" bldLvl="1" animBg="1" rev="0" advAuto="0" spid="439" grpId="9"/>
      <p:bldP build="whole" bldLvl="1" animBg="1" rev="0" advAuto="0" spid="355" grpId="6"/>
      <p:bldP build="whole" bldLvl="1" animBg="1" rev="0" advAuto="0" spid="440" grpId="20"/>
      <p:bldP build="whole" bldLvl="1" animBg="1" rev="0" advAuto="0" spid="438" grpId="3"/>
      <p:bldP build="whole" bldLvl="1" animBg="1" rev="0" advAuto="0" spid="434" grpId="19"/>
      <p:bldP build="whole" bldLvl="1" animBg="1" rev="0" advAuto="0" spid="437" grpId="8"/>
      <p:bldP build="whole" bldLvl="1" animBg="1" rev="0" advAuto="0" spid="433" grpId="10"/>
      <p:bldP build="whole" bldLvl="1" animBg="1" rev="0" advAuto="0" spid="366" grpId="1"/>
      <p:bldP build="whole" bldLvl="1" animBg="1" rev="0" advAuto="0" spid="431" grpId="14"/>
      <p:bldP build="whole" bldLvl="1" animBg="1" rev="0" advAuto="0" spid="435" grpId="21"/>
      <p:bldP build="whole" bldLvl="1" animBg="1" rev="0" advAuto="0" spid="354" grpId="4"/>
      <p:bldP build="whole" bldLvl="1" animBg="1" rev="0" advAuto="0" spid="356" grpId="15"/>
      <p:bldP build="whole" bldLvl="1" animBg="1" rev="0" advAuto="0" spid="432" grpId="2"/>
      <p:bldP build="whole" bldLvl="1" animBg="1" rev="0" advAuto="0" spid="430" grpId="17"/>
      <p:bldP build="whole" bldLvl="1" animBg="1" rev="0" advAuto="0" spid="391" grpId="12"/>
      <p:bldP build="whole" bldLvl="1" animBg="1" rev="0" advAuto="0" spid="416" grpId="16"/>
      <p:bldP build="whole" bldLvl="1" animBg="1" rev="0" advAuto="0" spid="405" grpId="13"/>
      <p:bldP build="whole" bldLvl="1" animBg="1" rev="0" advAuto="0" spid="380" grpId="7"/>
      <p:bldP build="whole" bldLvl="1" animBg="1" rev="0" advAuto="0" spid="436" grpId="18"/>
      <p:bldP build="whole" bldLvl="1" animBg="1" rev="0" advAuto="0" spid="415" grpId="1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54;p13" descr="Google Shape;54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0732" y="3572"/>
            <a:ext cx="24632764" cy="13708857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Заголовок 1"/>
          <p:cNvSpPr txBox="1"/>
          <p:nvPr>
            <p:ph type="title"/>
          </p:nvPr>
        </p:nvSpPr>
        <p:spPr>
          <a:xfrm>
            <a:off x="1142999" y="762000"/>
            <a:ext cx="22131340" cy="1511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Числовые признаки</a:t>
            </a:r>
          </a:p>
        </p:txBody>
      </p:sp>
      <p:grpSp>
        <p:nvGrpSpPr>
          <p:cNvPr id="448" name="Группа 36"/>
          <p:cNvGrpSpPr/>
          <p:nvPr/>
        </p:nvGrpSpPr>
        <p:grpSpPr>
          <a:xfrm>
            <a:off x="11375477" y="5779295"/>
            <a:ext cx="4255047" cy="3293269"/>
            <a:chOff x="0" y="0"/>
            <a:chExt cx="4255045" cy="3293267"/>
          </a:xfrm>
        </p:grpSpPr>
        <p:sp>
          <p:nvSpPr>
            <p:cNvPr id="446" name="Прямая соединительная линия 40"/>
            <p:cNvSpPr/>
            <p:nvPr/>
          </p:nvSpPr>
          <p:spPr>
            <a:xfrm flipV="1">
              <a:off x="-1" y="-1"/>
              <a:ext cx="4233617" cy="1562033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7" name="Прямая соединительная линия 41"/>
            <p:cNvSpPr/>
            <p:nvPr/>
          </p:nvSpPr>
          <p:spPr>
            <a:xfrm>
              <a:off x="65313" y="1588155"/>
              <a:ext cx="4189733" cy="1705113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49" name="Овал 38"/>
          <p:cNvSpPr/>
          <p:nvPr/>
        </p:nvSpPr>
        <p:spPr>
          <a:xfrm flipH="1" rot="16200000">
            <a:off x="15563375" y="5285311"/>
            <a:ext cx="737773" cy="737773"/>
          </a:xfrm>
          <a:prstGeom prst="ellipse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800"/>
            </a:pPr>
          </a:p>
        </p:txBody>
      </p:sp>
      <p:sp>
        <p:nvSpPr>
          <p:cNvPr id="450" name="Овал 39"/>
          <p:cNvSpPr/>
          <p:nvPr/>
        </p:nvSpPr>
        <p:spPr>
          <a:xfrm flipH="1" rot="16200000">
            <a:off x="15563375" y="8831733"/>
            <a:ext cx="737773" cy="737773"/>
          </a:xfrm>
          <a:prstGeom prst="ellipse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800"/>
            </a:pPr>
          </a:p>
        </p:txBody>
      </p:sp>
      <p:sp>
        <p:nvSpPr>
          <p:cNvPr id="451" name="TextBox 115"/>
          <p:cNvSpPr txBox="1"/>
          <p:nvPr/>
        </p:nvSpPr>
        <p:spPr>
          <a:xfrm>
            <a:off x="4559205" y="6832169"/>
            <a:ext cx="6649855" cy="82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Рост &gt; </a:t>
            </a:r>
            <a:r>
              <a:t>170 см?</a:t>
            </a:r>
          </a:p>
        </p:txBody>
      </p:sp>
      <p:sp>
        <p:nvSpPr>
          <p:cNvPr id="452" name="TextBox 34"/>
          <p:cNvSpPr txBox="1"/>
          <p:nvPr/>
        </p:nvSpPr>
        <p:spPr>
          <a:xfrm>
            <a:off x="16657544" y="5132065"/>
            <a:ext cx="4731757" cy="82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Да</a:t>
            </a:r>
          </a:p>
        </p:txBody>
      </p:sp>
      <p:sp>
        <p:nvSpPr>
          <p:cNvPr id="453" name="TextBox 42"/>
          <p:cNvSpPr txBox="1"/>
          <p:nvPr/>
        </p:nvSpPr>
        <p:spPr>
          <a:xfrm>
            <a:off x="16508907" y="8666459"/>
            <a:ext cx="6217464" cy="82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Нет</a:t>
            </a:r>
          </a:p>
        </p:txBody>
      </p:sp>
      <p:sp>
        <p:nvSpPr>
          <p:cNvPr id="454" name="Овал 31"/>
          <p:cNvSpPr/>
          <p:nvPr/>
        </p:nvSpPr>
        <p:spPr>
          <a:xfrm flipH="1" rot="16200000">
            <a:off x="11000730" y="6936237"/>
            <a:ext cx="763311" cy="7633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8" grpId="1"/>
      <p:bldP build="whole" bldLvl="1" animBg="1" rev="0" advAuto="0" spid="453" grpId="5"/>
      <p:bldP build="whole" bldLvl="1" animBg="1" rev="0" advAuto="0" spid="452" grpId="4"/>
      <p:bldP build="whole" bldLvl="1" animBg="1" rev="0" advAuto="0" spid="449" grpId="2"/>
      <p:bldP build="whole" bldLvl="1" animBg="1" rev="0" advAuto="0" spid="450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54;p13" descr="Google Shape;54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0732" y="3572"/>
            <a:ext cx="24632764" cy="13708857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Заголовок 1"/>
          <p:cNvSpPr txBox="1"/>
          <p:nvPr>
            <p:ph type="title"/>
          </p:nvPr>
        </p:nvSpPr>
        <p:spPr>
          <a:xfrm>
            <a:off x="1142999" y="762000"/>
            <a:ext cx="22131340" cy="1511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Категориальные признаки</a:t>
            </a:r>
          </a:p>
        </p:txBody>
      </p:sp>
      <p:grpSp>
        <p:nvGrpSpPr>
          <p:cNvPr id="465" name="Группа 36"/>
          <p:cNvGrpSpPr/>
          <p:nvPr/>
        </p:nvGrpSpPr>
        <p:grpSpPr>
          <a:xfrm>
            <a:off x="11222849" y="4249323"/>
            <a:ext cx="4414821" cy="6551414"/>
            <a:chOff x="0" y="0"/>
            <a:chExt cx="4414819" cy="6551413"/>
          </a:xfrm>
        </p:grpSpPr>
        <p:sp>
          <p:nvSpPr>
            <p:cNvPr id="460" name="Прямая соединительная линия 40"/>
            <p:cNvSpPr/>
            <p:nvPr/>
          </p:nvSpPr>
          <p:spPr>
            <a:xfrm flipV="1">
              <a:off x="152628" y="1508540"/>
              <a:ext cx="4217581" cy="1583465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1" name="Прямая соединительная линия 41"/>
            <p:cNvSpPr/>
            <p:nvPr/>
          </p:nvSpPr>
          <p:spPr>
            <a:xfrm>
              <a:off x="217942" y="3118128"/>
              <a:ext cx="4150668" cy="1697967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2" name="Прямая соединительная линия 59"/>
            <p:cNvSpPr/>
            <p:nvPr/>
          </p:nvSpPr>
          <p:spPr>
            <a:xfrm flipV="1">
              <a:off x="152627" y="0"/>
              <a:ext cx="4262192" cy="3065877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3" name="Прямая соединительная линия 62"/>
            <p:cNvSpPr/>
            <p:nvPr/>
          </p:nvSpPr>
          <p:spPr>
            <a:xfrm>
              <a:off x="152630" y="3105069"/>
              <a:ext cx="4262190" cy="3446345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4" name="Прямая соединительная линия 66"/>
            <p:cNvSpPr/>
            <p:nvPr/>
          </p:nvSpPr>
          <p:spPr>
            <a:xfrm>
              <a:off x="-1" y="3081885"/>
              <a:ext cx="4350527" cy="41636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66" name="Овал 38"/>
          <p:cNvSpPr/>
          <p:nvPr/>
        </p:nvSpPr>
        <p:spPr>
          <a:xfrm flipH="1" rot="16200000">
            <a:off x="15563375" y="5285311"/>
            <a:ext cx="737773" cy="737773"/>
          </a:xfrm>
          <a:prstGeom prst="ellipse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800"/>
            </a:pPr>
          </a:p>
        </p:txBody>
      </p:sp>
      <p:sp>
        <p:nvSpPr>
          <p:cNvPr id="467" name="Овал 39"/>
          <p:cNvSpPr/>
          <p:nvPr/>
        </p:nvSpPr>
        <p:spPr>
          <a:xfrm flipH="1" rot="16200000">
            <a:off x="15563375" y="8831733"/>
            <a:ext cx="737773" cy="737773"/>
          </a:xfrm>
          <a:prstGeom prst="ellipse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800"/>
            </a:pPr>
          </a:p>
        </p:txBody>
      </p:sp>
      <p:sp>
        <p:nvSpPr>
          <p:cNvPr id="468" name="Овал 49"/>
          <p:cNvSpPr/>
          <p:nvPr/>
        </p:nvSpPr>
        <p:spPr>
          <a:xfrm flipH="1" rot="16200000">
            <a:off x="15563375" y="6986241"/>
            <a:ext cx="737773" cy="737773"/>
          </a:xfrm>
          <a:prstGeom prst="ellipse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800"/>
            </a:pPr>
          </a:p>
        </p:txBody>
      </p:sp>
      <p:sp>
        <p:nvSpPr>
          <p:cNvPr id="469" name="Овал 50"/>
          <p:cNvSpPr/>
          <p:nvPr/>
        </p:nvSpPr>
        <p:spPr>
          <a:xfrm flipH="1" rot="16200000">
            <a:off x="15563375" y="10604354"/>
            <a:ext cx="737773" cy="737773"/>
          </a:xfrm>
          <a:prstGeom prst="ellipse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800"/>
            </a:pPr>
          </a:p>
        </p:txBody>
      </p:sp>
      <p:sp>
        <p:nvSpPr>
          <p:cNvPr id="470" name="Овал 51"/>
          <p:cNvSpPr/>
          <p:nvPr/>
        </p:nvSpPr>
        <p:spPr>
          <a:xfrm flipH="1" rot="16200000">
            <a:off x="15563375" y="3703235"/>
            <a:ext cx="737773" cy="737773"/>
          </a:xfrm>
          <a:prstGeom prst="ellipse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800"/>
            </a:pPr>
          </a:p>
        </p:txBody>
      </p:sp>
      <p:sp>
        <p:nvSpPr>
          <p:cNvPr id="471" name="TextBox 115"/>
          <p:cNvSpPr txBox="1"/>
          <p:nvPr/>
        </p:nvSpPr>
        <p:spPr>
          <a:xfrm>
            <a:off x="6477303" y="6832169"/>
            <a:ext cx="4731757" cy="82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Профессия</a:t>
            </a:r>
          </a:p>
        </p:txBody>
      </p:sp>
      <p:sp>
        <p:nvSpPr>
          <p:cNvPr id="472" name="TextBox 33"/>
          <p:cNvSpPr txBox="1"/>
          <p:nvPr/>
        </p:nvSpPr>
        <p:spPr>
          <a:xfrm>
            <a:off x="16657544" y="3660642"/>
            <a:ext cx="6218463" cy="82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Инженер</a:t>
            </a:r>
          </a:p>
        </p:txBody>
      </p:sp>
      <p:sp>
        <p:nvSpPr>
          <p:cNvPr id="473" name="TextBox 34"/>
          <p:cNvSpPr txBox="1"/>
          <p:nvPr/>
        </p:nvSpPr>
        <p:spPr>
          <a:xfrm>
            <a:off x="16657544" y="5242718"/>
            <a:ext cx="4731757" cy="82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Дизайнер</a:t>
            </a:r>
          </a:p>
        </p:txBody>
      </p:sp>
      <p:sp>
        <p:nvSpPr>
          <p:cNvPr id="474" name="TextBox 37"/>
          <p:cNvSpPr txBox="1"/>
          <p:nvPr/>
        </p:nvSpPr>
        <p:spPr>
          <a:xfrm>
            <a:off x="16658043" y="6943649"/>
            <a:ext cx="6217465" cy="82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Писатель</a:t>
            </a:r>
          </a:p>
        </p:txBody>
      </p:sp>
      <p:sp>
        <p:nvSpPr>
          <p:cNvPr id="475" name="TextBox 42"/>
          <p:cNvSpPr txBox="1"/>
          <p:nvPr/>
        </p:nvSpPr>
        <p:spPr>
          <a:xfrm>
            <a:off x="16658043" y="8789141"/>
            <a:ext cx="6217465" cy="82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Менеджер</a:t>
            </a:r>
          </a:p>
        </p:txBody>
      </p:sp>
      <p:sp>
        <p:nvSpPr>
          <p:cNvPr id="476" name="TextBox 43"/>
          <p:cNvSpPr txBox="1"/>
          <p:nvPr/>
        </p:nvSpPr>
        <p:spPr>
          <a:xfrm>
            <a:off x="16658043" y="10561761"/>
            <a:ext cx="6217465" cy="82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HR</a:t>
            </a:r>
            <a:r>
              <a:t> </a:t>
            </a:r>
          </a:p>
        </p:txBody>
      </p:sp>
      <p:sp>
        <p:nvSpPr>
          <p:cNvPr id="477" name="Овал 24"/>
          <p:cNvSpPr/>
          <p:nvPr/>
        </p:nvSpPr>
        <p:spPr>
          <a:xfrm flipH="1" rot="16200000">
            <a:off x="11000730" y="6936237"/>
            <a:ext cx="763311" cy="7633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0" grpId="3"/>
      <p:bldP build="whole" bldLvl="1" animBg="1" rev="0" advAuto="0" spid="471" grpId="1"/>
      <p:bldP build="whole" bldLvl="1" animBg="1" rev="0" advAuto="0" spid="467" grpId="6"/>
      <p:bldP build="whole" bldLvl="1" animBg="1" rev="0" advAuto="0" spid="468" grpId="5"/>
      <p:bldP build="whole" bldLvl="1" animBg="1" rev="0" advAuto="0" spid="472" grpId="8"/>
      <p:bldP build="whole" bldLvl="1" animBg="1" rev="0" advAuto="0" spid="473" grpId="9"/>
      <p:bldP build="whole" bldLvl="1" animBg="1" rev="0" advAuto="0" spid="465" grpId="2"/>
      <p:bldP build="whole" bldLvl="1" animBg="1" rev="0" advAuto="0" spid="474" grpId="10"/>
      <p:bldP build="whole" bldLvl="1" animBg="1" rev="0" advAuto="0" spid="476" grpId="12"/>
      <p:bldP build="whole" bldLvl="1" animBg="1" rev="0" advAuto="0" spid="466" grpId="4"/>
      <p:bldP build="whole" bldLvl="1" animBg="1" rev="0" advAuto="0" spid="469" grpId="7"/>
      <p:bldP build="whole" bldLvl="1" animBg="1" rev="0" advAuto="0" spid="475" grpId="1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32" y="3572"/>
            <a:ext cx="24632764" cy="13708857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Объект 2"/>
          <p:cNvSpPr txBox="1"/>
          <p:nvPr>
            <p:ph type="body" idx="1"/>
          </p:nvPr>
        </p:nvSpPr>
        <p:spPr>
          <a:xfrm>
            <a:off x="1142999" y="3047999"/>
            <a:ext cx="19461164" cy="9158290"/>
          </a:xfrm>
          <a:prstGeom prst="rect">
            <a:avLst/>
          </a:prstGeom>
        </p:spPr>
        <p:txBody>
          <a:bodyPr anchor="t"/>
          <a:lstStyle/>
          <a:p>
            <a:pPr lvl="2">
              <a:buFont typeface="Yandex Sans Text Light"/>
              <a:defRPr>
                <a:solidFill>
                  <a:srgbClr val="FFFFFF"/>
                </a:solidFill>
              </a:defRPr>
            </a:pPr>
            <a:r>
              <a:t>Поддержка категориальных признаков</a:t>
            </a:r>
          </a:p>
          <a:p>
            <a:pPr lvl="2">
              <a:buFont typeface="Yandex Sans Text Light"/>
              <a:defRPr>
                <a:solidFill>
                  <a:srgbClr val="FFFFFF"/>
                </a:solidFill>
              </a:defRPr>
            </a:pPr>
            <a:r>
              <a:t>Хорошее качество с дефолтными параметрами</a:t>
            </a:r>
          </a:p>
          <a:p>
            <a:pPr lvl="2">
              <a:buFont typeface="Yandex Sans Text Light"/>
              <a:defRPr>
                <a:solidFill>
                  <a:srgbClr val="FFFFFF"/>
                </a:solidFill>
              </a:defRPr>
            </a:pPr>
            <a:r>
              <a:t>Методы визуализации и анализа модели</a:t>
            </a:r>
          </a:p>
        </p:txBody>
      </p:sp>
      <p:sp>
        <p:nvSpPr>
          <p:cNvPr id="483" name="Заголовок 1"/>
          <p:cNvSpPr txBox="1"/>
          <p:nvPr/>
        </p:nvSpPr>
        <p:spPr>
          <a:xfrm>
            <a:off x="1142999" y="762000"/>
            <a:ext cx="22131340" cy="151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1828708">
              <a:lnSpc>
                <a:spcPts val="10000"/>
              </a:lnSpc>
              <a:defRPr sz="8000"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pPr/>
            <a:r>
              <a:t>Преимущества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54;p13" descr="Google Shape;54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0732" y="3572"/>
            <a:ext cx="24632764" cy="13708857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Заголовок 1"/>
          <p:cNvSpPr txBox="1"/>
          <p:nvPr>
            <p:ph type="title"/>
          </p:nvPr>
        </p:nvSpPr>
        <p:spPr>
          <a:xfrm>
            <a:off x="1142999" y="762000"/>
            <a:ext cx="22131340" cy="1511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Качество</a:t>
            </a:r>
          </a:p>
        </p:txBody>
      </p:sp>
      <p:graphicFrame>
        <p:nvGraphicFramePr>
          <p:cNvPr id="487" name="Диаграмма 14"/>
          <p:cNvGraphicFramePr/>
          <p:nvPr/>
        </p:nvGraphicFramePr>
        <p:xfrm>
          <a:off x="1125534" y="3051710"/>
          <a:ext cx="22072157" cy="91486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1" bandCol="0" bandRow="0" rtl="0">
                <a:tableStyleId>{4C3C2611-4C71-4FC5-86AE-919BDF0F9419}</a:tableStyleId>
              </a:tblPr>
              <a:tblGrid>
                <a:gridCol w="2669755"/>
                <a:gridCol w="3435116"/>
                <a:gridCol w="2880000"/>
                <a:gridCol w="2520000"/>
                <a:gridCol w="2880000"/>
                <a:gridCol w="2520000"/>
                <a:gridCol w="2880000"/>
                <a:gridCol w="2287284"/>
              </a:tblGrid>
              <a:tr h="1420553">
                <a:tc>
                  <a:txBody>
                    <a:bodyPr/>
                    <a:lstStyle/>
                    <a:p>
                      <a:pPr algn="l" defTabSz="1828708">
                        <a:defRPr b="0" sz="3200">
                          <a:solidFill>
                            <a:srgbClr val="0000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rPr>
                        <a:t>CatBoost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F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defTabSz="1828708">
                        <a:defRPr b="0" sz="3200"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             </a:t>
                      </a:r>
                      <a:r>
                        <a:t>LightGBM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defTabSz="1828708">
                        <a:defRPr b="0" sz="3200"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             </a:t>
                      </a:r>
                      <a:r>
                        <a:t>XGBoost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1828708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rPr>
                        <a:t>H2O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  <a:tr h="966017">
                <a:tc>
                  <a:txBody>
                    <a:bodyPr/>
                    <a:lstStyle/>
                    <a:p>
                      <a:pPr algn="l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Adult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rPr>
                        <a:t>0.269741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0.276018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2</a:t>
                      </a:r>
                      <a:r>
                        <a:t>.</a:t>
                      </a:r>
                      <a:r>
                        <a:t>33</a:t>
                      </a:r>
                      <a:r>
                        <a:t> 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0.275423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+ 2</a:t>
                      </a:r>
                      <a:r>
                        <a:t>.</a:t>
                      </a:r>
                      <a:r>
                        <a:t>11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0.275104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1</a:t>
                      </a:r>
                      <a:r>
                        <a:t>.</a:t>
                      </a:r>
                      <a:r>
                        <a:t>99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noFill/>
                  </a:tcPr>
                </a:tc>
              </a:tr>
              <a:tr h="966017">
                <a:tc>
                  <a:txBody>
                    <a:bodyPr/>
                    <a:lstStyle/>
                    <a:p>
                      <a:pPr algn="l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Amazon</a:t>
                      </a:r>
                    </a:p>
                  </a:txBody>
                  <a:tcPr marL="35941" marR="35941" marT="35941" marB="35941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rPr>
                        <a:t>0.137720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0.163600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1</a:t>
                      </a:r>
                      <a:r>
                        <a:t>8</a:t>
                      </a:r>
                      <a:r>
                        <a:t>.</a:t>
                      </a:r>
                      <a:r>
                        <a:t>79</a:t>
                      </a:r>
                      <a:r>
                        <a:t> 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0.163271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18</a:t>
                      </a:r>
                      <a:r>
                        <a:t>.</a:t>
                      </a:r>
                      <a:r>
                        <a:t>55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0.162641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18.</a:t>
                      </a:r>
                      <a:r>
                        <a:t>09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</a:tr>
              <a:tr h="966017">
                <a:tc>
                  <a:txBody>
                    <a:bodyPr/>
                    <a:lstStyle/>
                    <a:p>
                      <a:pPr algn="l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Appet</a:t>
                      </a:r>
                    </a:p>
                  </a:txBody>
                  <a:tcPr marL="35941" marR="35941" marT="35941" marB="35941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rPr>
                        <a:t>0.071511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0.071795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0</a:t>
                      </a:r>
                      <a:r>
                        <a:t>.</a:t>
                      </a:r>
                      <a:r>
                        <a:t>40</a:t>
                      </a:r>
                      <a:r>
                        <a:t> 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0.071760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0</a:t>
                      </a:r>
                      <a:r>
                        <a:t>.</a:t>
                      </a:r>
                      <a:r>
                        <a:t>35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0.072457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1.</a:t>
                      </a:r>
                      <a:r>
                        <a:t>32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</a:tr>
              <a:tr h="966017">
                <a:tc>
                  <a:txBody>
                    <a:bodyPr/>
                    <a:lstStyle/>
                    <a:p>
                      <a:pPr algn="l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Click</a:t>
                      </a:r>
                    </a:p>
                  </a:txBody>
                  <a:tcPr marL="35941" marR="35941" marT="35941" marB="35941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rPr>
                        <a:t>0.390902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0.396328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1.</a:t>
                      </a:r>
                      <a:r>
                        <a:t>39</a:t>
                      </a:r>
                      <a:r>
                        <a:t> 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0.396242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1.</a:t>
                      </a:r>
                      <a:r>
                        <a:t>37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0.397595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1.</a:t>
                      </a:r>
                      <a:r>
                        <a:t>71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</a:tr>
              <a:tr h="966017">
                <a:tc>
                  <a:txBody>
                    <a:bodyPr/>
                    <a:lstStyle/>
                    <a:p>
                      <a:pPr algn="l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Internet</a:t>
                      </a:r>
                    </a:p>
                  </a:txBody>
                  <a:tcPr marL="35941" marR="35941" marT="35941" marB="35941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rPr>
                        <a:t>0.208748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0.223154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6</a:t>
                      </a:r>
                      <a:r>
                        <a:t>.</a:t>
                      </a:r>
                      <a:r>
                        <a:t>90</a:t>
                      </a:r>
                      <a:r>
                        <a:t> 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0.225323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7</a:t>
                      </a:r>
                      <a:r>
                        <a:t>.</a:t>
                      </a:r>
                      <a:r>
                        <a:t>94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0.222091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6</a:t>
                      </a:r>
                      <a:r>
                        <a:t>.</a:t>
                      </a:r>
                      <a:r>
                        <a:t>39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</a:tr>
              <a:tr h="966017">
                <a:tc>
                  <a:txBody>
                    <a:bodyPr/>
                    <a:lstStyle/>
                    <a:p>
                      <a:pPr algn="l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Kdd98</a:t>
                      </a:r>
                    </a:p>
                  </a:txBody>
                  <a:tcPr marL="35941" marR="35941" marT="35941" marB="35941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rPr>
                        <a:t>0.194668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0.195759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0.</a:t>
                      </a:r>
                      <a:r>
                        <a:t>56</a:t>
                      </a:r>
                      <a:r>
                        <a:t> 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0.195677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0.</a:t>
                      </a:r>
                      <a:r>
                        <a:t>52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0.195395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0.</a:t>
                      </a:r>
                      <a:r>
                        <a:t>37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noFill/>
                  </a:tcPr>
                </a:tc>
              </a:tr>
              <a:tr h="966017">
                <a:tc>
                  <a:txBody>
                    <a:bodyPr/>
                    <a:lstStyle/>
                    <a:p>
                      <a:pPr algn="l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Kddchurn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rPr>
                        <a:t>0.231289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0.232049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0.</a:t>
                      </a:r>
                      <a:r>
                        <a:t>33</a:t>
                      </a:r>
                      <a:r>
                        <a:t> 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0.233123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0.</a:t>
                      </a:r>
                      <a:r>
                        <a:t>79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0.232752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0.</a:t>
                      </a:r>
                      <a:r>
                        <a:t>63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66017">
                <a:tc>
                  <a:txBody>
                    <a:bodyPr/>
                    <a:lstStyle/>
                    <a:p>
                      <a:pPr algn="l" defTabSz="1300584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Kick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rPr>
                        <a:t>0.284793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0.295660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b="0"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3.</a:t>
                      </a:r>
                      <a:r>
                        <a:t>82</a:t>
                      </a:r>
                      <a:r>
                        <a:t> 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0.294647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b="0"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3</a:t>
                      </a:r>
                      <a:r>
                        <a:t>.</a:t>
                      </a:r>
                      <a:r>
                        <a:t>46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828708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0.294814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828708">
                        <a:defRPr b="0" sz="3200">
                          <a:solidFill>
                            <a:srgbClr val="FFCC00"/>
                          </a:solidFill>
                          <a:latin typeface="Yandex Sans Text Regular"/>
                          <a:ea typeface="Yandex Sans Text Regular"/>
                          <a:cs typeface="Yandex Sans Text Regular"/>
                          <a:sym typeface="Yandex Sans Text Regular"/>
                        </a:defRPr>
                      </a:pPr>
                      <a:r>
                        <a:t>+</a:t>
                      </a:r>
                      <a:r>
                        <a:t> </a:t>
                      </a:r>
                      <a:r>
                        <a:t>3.</a:t>
                      </a:r>
                      <a:r>
                        <a:t>52</a:t>
                      </a:r>
                      <a:r>
                        <a:t>%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8" name="Metric: Logloss"/>
          <p:cNvSpPr txBox="1"/>
          <p:nvPr/>
        </p:nvSpPr>
        <p:spPr>
          <a:xfrm>
            <a:off x="1136393" y="12678360"/>
            <a:ext cx="3217673" cy="64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Metric: Logloss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32" y="3572"/>
            <a:ext cx="24632764" cy="13708857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Заголовок 1"/>
          <p:cNvSpPr txBox="1"/>
          <p:nvPr>
            <p:ph type="title"/>
          </p:nvPr>
        </p:nvSpPr>
        <p:spPr>
          <a:xfrm>
            <a:off x="1142999" y="762000"/>
            <a:ext cx="22131340" cy="1511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Скорость: CPU Training</a:t>
            </a:r>
          </a:p>
        </p:txBody>
      </p:sp>
      <p:sp>
        <p:nvSpPr>
          <p:cNvPr id="494" name="Объект 2"/>
          <p:cNvSpPr txBox="1"/>
          <p:nvPr>
            <p:ph type="body" sz="quarter" idx="1"/>
          </p:nvPr>
        </p:nvSpPr>
        <p:spPr>
          <a:xfrm>
            <a:off x="529699" y="2765452"/>
            <a:ext cx="11060928" cy="5958213"/>
          </a:xfrm>
          <a:prstGeom prst="rect">
            <a:avLst/>
          </a:prstGeom>
        </p:spPr>
        <p:txBody>
          <a:bodyPr/>
          <a:lstStyle/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Parameters</a:t>
            </a:r>
            <a:r>
              <a:t>: </a:t>
            </a:r>
            <a:r>
              <a:t>10</a:t>
            </a:r>
            <a:r>
              <a:t>00 iterations</a:t>
            </a:r>
          </a:p>
          <a:p>
            <a:pPr lvl="1" marL="0" indent="0" defTabSz="1908000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</a:p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Epsilon: 2k features, 400k objects</a:t>
            </a:r>
          </a:p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Higgs</a:t>
            </a:r>
            <a:r>
              <a:t>: </a:t>
            </a:r>
            <a:r>
              <a:t>2</a:t>
            </a:r>
            <a:r>
              <a:t>8 </a:t>
            </a:r>
            <a:r>
              <a:t>features</a:t>
            </a:r>
            <a:r>
              <a:t>, </a:t>
            </a:r>
            <a:r>
              <a:t>11kk</a:t>
            </a:r>
            <a:r>
              <a:t> </a:t>
            </a:r>
            <a:r>
              <a:t>objects</a:t>
            </a:r>
          </a:p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Microsoft: 136 features, 1kk objects</a:t>
            </a:r>
          </a:p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</a:p>
          <a:p>
            <a:pPr lvl="1" marL="685800" indent="-685800" defTabSz="1908000">
              <a:spcBef>
                <a:spcPts val="0"/>
              </a:spcBef>
              <a:buClr>
                <a:srgbClr val="FFCC00"/>
              </a:buClr>
              <a:buFont typeface="Arial"/>
              <a:buChar char="•"/>
              <a:defRPr>
                <a:solidFill>
                  <a:srgbClr val="FFFFFF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t>CPU: Intel® Xeon® E5-2660 v4</a:t>
            </a:r>
          </a:p>
        </p:txBody>
      </p:sp>
      <p:graphicFrame>
        <p:nvGraphicFramePr>
          <p:cNvPr id="495" name="2D Column Chart"/>
          <p:cNvGraphicFramePr/>
          <p:nvPr/>
        </p:nvGraphicFramePr>
        <p:xfrm>
          <a:off x="11280814" y="2290617"/>
          <a:ext cx="12470798" cy="966451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Yandex_show_2016">
  <a:themeElements>
    <a:clrScheme name="Yandex_show_201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FF"/>
      </a:hlink>
      <a:folHlink>
        <a:srgbClr val="FF00FF"/>
      </a:folHlink>
    </a:clrScheme>
    <a:fontScheme name="Yandex_show_201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Yandex_show_201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6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Yandex Sans Text Light"/>
            <a:ea typeface="Yandex Sans Text Light"/>
            <a:cs typeface="Yandex Sans Text Light"/>
            <a:sym typeface="Yandex Sans T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6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Yandex Sans Text Light"/>
            <a:ea typeface="Yandex Sans Text Light"/>
            <a:cs typeface="Yandex Sans Text Light"/>
            <a:sym typeface="Yandex Sans T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Yandex_show_2016">
  <a:themeElements>
    <a:clrScheme name="Yandex_show_201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FF"/>
      </a:hlink>
      <a:folHlink>
        <a:srgbClr val="FF00FF"/>
      </a:folHlink>
    </a:clrScheme>
    <a:fontScheme name="Yandex_show_201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Yandex_show_201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6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Yandex Sans Text Light"/>
            <a:ea typeface="Yandex Sans Text Light"/>
            <a:cs typeface="Yandex Sans Text Light"/>
            <a:sym typeface="Yandex Sans T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6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Yandex Sans Text Light"/>
            <a:ea typeface="Yandex Sans Text Light"/>
            <a:cs typeface="Yandex Sans Text Light"/>
            <a:sym typeface="Yandex Sans T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