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64" r:id="rId3"/>
    <p:sldId id="265" r:id="rId4"/>
    <p:sldId id="257" r:id="rId5"/>
    <p:sldId id="258" r:id="rId6"/>
    <p:sldId id="259" r:id="rId7"/>
    <p:sldId id="262" r:id="rId8"/>
    <p:sldId id="277" r:id="rId9"/>
    <p:sldId id="261" r:id="rId10"/>
    <p:sldId id="263" r:id="rId11"/>
    <p:sldId id="268" r:id="rId12"/>
    <p:sldId id="269" r:id="rId13"/>
    <p:sldId id="270" r:id="rId14"/>
    <p:sldId id="274" r:id="rId15"/>
    <p:sldId id="275" r:id="rId16"/>
    <p:sldId id="271" r:id="rId17"/>
    <p:sldId id="272" r:id="rId18"/>
    <p:sldId id="276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D9C00-19ED-4A5E-B782-39B49859AEF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DC2F9-4837-4CDD-9A39-D6ECAF263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3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112F-8238-4496-AF7D-389709071A8E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531C-E6DD-494C-B5E0-5362A42741EA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05CF-974D-4707-A13D-0AEF31344605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2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81E6-8A12-49D2-A1CA-D45D219D4846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2A85-9A3C-4689-828A-2B19F4951576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6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D2-E96D-4587-8589-B22E6B7C648A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88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CB3A-EED7-4804-9060-A05000615F80}" type="datetime1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1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CED1-B318-4007-8AB1-344D4B0CA5C6}" type="datetime1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21B-8B11-46CE-B3A7-B0FC65C35208}" type="datetime1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99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D4C43F-9B6F-4F5B-933B-57F8727DD6BC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5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F4B2-4569-40E8-BEEB-4675C5D37186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97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497082-272E-459E-941C-8BB5AA11F56F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3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93639-6116-4E0D-B97C-2F435DC9E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ВИЗУАЛЬНОЕ ПРОЕКТИРОВАНИЕ НЕЙРОННЫХ СЕТЕЙ В КОНСТРУКТОРЕ ВЫЧИСЛИТЕЛЬНОГО ЭКСПЕРИМЕНТА СМ МАРС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9AC0-25C4-4012-BB74-358BD8A1F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ВЫПОЛНИЛ СТУДЕНТ ГРУППЫ 583-М </a:t>
            </a:r>
            <a:r>
              <a:rPr lang="ru-RU" sz="2000" dirty="0" err="1"/>
              <a:t>Карабатов</a:t>
            </a:r>
            <a:r>
              <a:rPr lang="ru-RU" sz="2000" dirty="0"/>
              <a:t> </a:t>
            </a:r>
            <a:r>
              <a:rPr lang="ru-RU" sz="2000" dirty="0" err="1"/>
              <a:t>п.в</a:t>
            </a:r>
            <a:r>
              <a:rPr lang="ru-RU" sz="2000" dirty="0"/>
              <a:t>.</a:t>
            </a:r>
          </a:p>
          <a:p>
            <a:r>
              <a:rPr lang="ru-RU" sz="2000" dirty="0"/>
              <a:t>Научный руководитель от </a:t>
            </a:r>
            <a:r>
              <a:rPr lang="ru-RU" sz="2000" dirty="0" err="1"/>
              <a:t>университеа</a:t>
            </a:r>
            <a:r>
              <a:rPr lang="en-US" sz="2000" dirty="0"/>
              <a:t>: </a:t>
            </a:r>
            <a:r>
              <a:rPr lang="ru-RU" sz="2000" dirty="0"/>
              <a:t>доцент кафедры </a:t>
            </a:r>
            <a:r>
              <a:rPr lang="ru-RU" sz="2000" dirty="0" err="1"/>
              <a:t>ксуп</a:t>
            </a:r>
            <a:r>
              <a:rPr lang="ru-RU" sz="2000" dirty="0"/>
              <a:t> </a:t>
            </a:r>
            <a:r>
              <a:rPr lang="ru-RU" sz="2000" dirty="0" err="1"/>
              <a:t>кочергин</a:t>
            </a:r>
            <a:r>
              <a:rPr lang="ru-RU" sz="2000" dirty="0"/>
              <a:t> </a:t>
            </a:r>
            <a:r>
              <a:rPr lang="ru-RU" sz="2000" dirty="0" err="1"/>
              <a:t>м.и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ru-RU" sz="2000" dirty="0"/>
              <a:t>ТУСУР</a:t>
            </a:r>
            <a:r>
              <a:rPr lang="en-US" sz="2000" dirty="0"/>
              <a:t>, </a:t>
            </a:r>
            <a:r>
              <a:rPr lang="ru-RU" sz="2000" dirty="0"/>
              <a:t>ТОМСК</a:t>
            </a:r>
            <a:r>
              <a:rPr lang="en-US" sz="2000" dirty="0"/>
              <a:t>,</a:t>
            </a:r>
            <a:r>
              <a:rPr lang="ru-RU" sz="2000" dirty="0"/>
              <a:t> 2025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5FF6FC-CCCF-4D8B-BB56-724EBD4E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19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32E2E-4121-4BEC-8003-FCC33E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Модули работы с данными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A003DD9-A88B-4BE7-8890-876C3A088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688293"/>
              </p:ext>
            </p:extLst>
          </p:nvPr>
        </p:nvGraphicFramePr>
        <p:xfrm>
          <a:off x="805343" y="1837190"/>
          <a:ext cx="10548458" cy="428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253">
                  <a:extLst>
                    <a:ext uri="{9D8B030D-6E8A-4147-A177-3AD203B41FA5}">
                      <a16:colId xmlns:a16="http://schemas.microsoft.com/office/drawing/2014/main" val="1357250433"/>
                    </a:ext>
                  </a:extLst>
                </a:gridCol>
                <a:gridCol w="3259919">
                  <a:extLst>
                    <a:ext uri="{9D8B030D-6E8A-4147-A177-3AD203B41FA5}">
                      <a16:colId xmlns:a16="http://schemas.microsoft.com/office/drawing/2014/main" val="2177147544"/>
                    </a:ext>
                  </a:extLst>
                </a:gridCol>
                <a:gridCol w="2617643">
                  <a:extLst>
                    <a:ext uri="{9D8B030D-6E8A-4147-A177-3AD203B41FA5}">
                      <a16:colId xmlns:a16="http://schemas.microsoft.com/office/drawing/2014/main" val="497262495"/>
                    </a:ext>
                  </a:extLst>
                </a:gridCol>
                <a:gridCol w="2617643">
                  <a:extLst>
                    <a:ext uri="{9D8B030D-6E8A-4147-A177-3AD203B41FA5}">
                      <a16:colId xmlns:a16="http://schemas.microsoft.com/office/drawing/2014/main" val="850928934"/>
                    </a:ext>
                  </a:extLst>
                </a:gridCol>
              </a:tblGrid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Название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Функционал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7314048"/>
                  </a:ext>
                </a:extLst>
              </a:tr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Получение данных из файла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Датасет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5261548"/>
                  </a:ext>
                </a:extLst>
              </a:tr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Database Reader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Получение данных из базы данных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Датасет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6424714"/>
                  </a:ext>
                </a:extLst>
              </a:tr>
              <a:tr h="623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Splitter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Разделение данных на выборки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Датасет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Тренировочная выборка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тестовая выборка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581571"/>
                  </a:ext>
                </a:extLst>
              </a:tr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DataLoader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Подготовка выборки к тренировке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Тренировочная выборка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Подготовленные данные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326507"/>
                  </a:ext>
                </a:extLst>
              </a:tr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Batcher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Разделение выборки на пакеты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Пакетированные данные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1364797"/>
                  </a:ext>
                </a:extLst>
              </a:tr>
              <a:tr h="405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Tensor Saver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Сохранение полученных данных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Данные в формате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Tensor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3224247"/>
                  </a:ext>
                </a:extLst>
              </a:tr>
              <a:tr h="405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Saver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Сохранение модели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0301696"/>
                  </a:ext>
                </a:extLst>
              </a:tr>
              <a:tr h="405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Reader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Чтение модели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2562274"/>
                  </a:ext>
                </a:extLst>
              </a:tr>
              <a:tr h="405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to Tensor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Получение выборки из датасета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Датасет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Выборка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058960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5D102F-277F-4C1D-B793-E028A53D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7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FECFD-87E5-4136-8A92-70576E19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Модули моноблоков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9ABAB7D-70A3-4F4A-8F02-2F0C5594E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761050"/>
              </p:ext>
            </p:extLst>
          </p:nvPr>
        </p:nvGraphicFramePr>
        <p:xfrm>
          <a:off x="1097281" y="1971413"/>
          <a:ext cx="10058400" cy="4135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7863">
                  <a:extLst>
                    <a:ext uri="{9D8B030D-6E8A-4147-A177-3AD203B41FA5}">
                      <a16:colId xmlns:a16="http://schemas.microsoft.com/office/drawing/2014/main" val="2948461731"/>
                    </a:ext>
                  </a:extLst>
                </a:gridCol>
                <a:gridCol w="3108471">
                  <a:extLst>
                    <a:ext uri="{9D8B030D-6E8A-4147-A177-3AD203B41FA5}">
                      <a16:colId xmlns:a16="http://schemas.microsoft.com/office/drawing/2014/main" val="1716629411"/>
                    </a:ext>
                  </a:extLst>
                </a:gridCol>
                <a:gridCol w="2496033">
                  <a:extLst>
                    <a:ext uri="{9D8B030D-6E8A-4147-A177-3AD203B41FA5}">
                      <a16:colId xmlns:a16="http://schemas.microsoft.com/office/drawing/2014/main" val="3965005755"/>
                    </a:ext>
                  </a:extLst>
                </a:gridCol>
                <a:gridCol w="2496033">
                  <a:extLst>
                    <a:ext uri="{9D8B030D-6E8A-4147-A177-3AD203B41FA5}">
                      <a16:colId xmlns:a16="http://schemas.microsoft.com/office/drawing/2014/main" val="3611980175"/>
                    </a:ext>
                  </a:extLst>
                </a:gridCol>
              </a:tblGrid>
              <a:tr h="8166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Название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Функционал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680196"/>
                  </a:ext>
                </a:extLst>
              </a:tr>
              <a:tr h="12512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Feed Forward Block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Моноблок нейронной сети прямого распространения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013341"/>
                  </a:ext>
                </a:extLst>
              </a:tr>
              <a:tr h="12512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Recurrent Block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Моноблок рекуррентной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540881"/>
                  </a:ext>
                </a:extLst>
              </a:tr>
              <a:tr h="8166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Convolutional Block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Моноблок сверточной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Модель нейронной сети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8329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8C9A5-383D-463B-89DC-C36D3A78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2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3F65A-38AE-4C93-AE5D-C753840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Модули работы с моделями нейронных сетей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F4B9222-C974-432E-B9E2-0CAD45654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604147"/>
              </p:ext>
            </p:extLst>
          </p:nvPr>
        </p:nvGraphicFramePr>
        <p:xfrm>
          <a:off x="1097281" y="1971413"/>
          <a:ext cx="10058399" cy="2110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7863">
                  <a:extLst>
                    <a:ext uri="{9D8B030D-6E8A-4147-A177-3AD203B41FA5}">
                      <a16:colId xmlns:a16="http://schemas.microsoft.com/office/drawing/2014/main" val="199464605"/>
                    </a:ext>
                  </a:extLst>
                </a:gridCol>
                <a:gridCol w="3108470">
                  <a:extLst>
                    <a:ext uri="{9D8B030D-6E8A-4147-A177-3AD203B41FA5}">
                      <a16:colId xmlns:a16="http://schemas.microsoft.com/office/drawing/2014/main" val="4211023827"/>
                    </a:ext>
                  </a:extLst>
                </a:gridCol>
                <a:gridCol w="2496033">
                  <a:extLst>
                    <a:ext uri="{9D8B030D-6E8A-4147-A177-3AD203B41FA5}">
                      <a16:colId xmlns:a16="http://schemas.microsoft.com/office/drawing/2014/main" val="3461044814"/>
                    </a:ext>
                  </a:extLst>
                </a:gridCol>
                <a:gridCol w="2496033">
                  <a:extLst>
                    <a:ext uri="{9D8B030D-6E8A-4147-A177-3AD203B41FA5}">
                      <a16:colId xmlns:a16="http://schemas.microsoft.com/office/drawing/2014/main" val="2707419033"/>
                    </a:ext>
                  </a:extLst>
                </a:gridCol>
              </a:tblGrid>
              <a:tr h="4001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Название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Функционал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282179"/>
                  </a:ext>
                </a:extLst>
              </a:tr>
              <a:tr h="855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Trainer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Тренировка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Модель нейронной сети</a:t>
                      </a:r>
                      <a:r>
                        <a:rPr lang="en-US" sz="1200">
                          <a:effectLst/>
                        </a:rPr>
                        <a:t>, Dataloader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Натренированная 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6258265"/>
                  </a:ext>
                </a:extLst>
              </a:tr>
              <a:tr h="855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Predict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Предугадывание данных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Натренированная 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Полученные нейросетью данные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908596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FE4769-ECC9-46CB-B25E-0F14B086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4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7CD2-B052-40D6-A596-22EBDCF3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Модули слоёв нейронных сетей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AF9B7D7-9712-40EC-8ABB-6D0437819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718981"/>
              </p:ext>
            </p:extLst>
          </p:nvPr>
        </p:nvGraphicFramePr>
        <p:xfrm>
          <a:off x="1097280" y="1846263"/>
          <a:ext cx="10058399" cy="4336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473">
                  <a:extLst>
                    <a:ext uri="{9D8B030D-6E8A-4147-A177-3AD203B41FA5}">
                      <a16:colId xmlns:a16="http://schemas.microsoft.com/office/drawing/2014/main" val="2483679571"/>
                    </a:ext>
                  </a:extLst>
                </a:gridCol>
                <a:gridCol w="3967391">
                  <a:extLst>
                    <a:ext uri="{9D8B030D-6E8A-4147-A177-3AD203B41FA5}">
                      <a16:colId xmlns:a16="http://schemas.microsoft.com/office/drawing/2014/main" val="1895158753"/>
                    </a:ext>
                  </a:extLst>
                </a:gridCol>
                <a:gridCol w="1769503">
                  <a:extLst>
                    <a:ext uri="{9D8B030D-6E8A-4147-A177-3AD203B41FA5}">
                      <a16:colId xmlns:a16="http://schemas.microsoft.com/office/drawing/2014/main" val="4240016738"/>
                    </a:ext>
                  </a:extLst>
                </a:gridCol>
                <a:gridCol w="2496032">
                  <a:extLst>
                    <a:ext uri="{9D8B030D-6E8A-4147-A177-3AD203B41FA5}">
                      <a16:colId xmlns:a16="http://schemas.microsoft.com/office/drawing/2014/main" val="3575857945"/>
                    </a:ext>
                  </a:extLst>
                </a:gridCol>
              </a:tblGrid>
              <a:tr h="257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Название модуля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Функционал Модуля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Входы модуля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Выходы модуля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2626273045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Linear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линейного слоя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585246047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Recurrent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рекуррентного слоя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4269461488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Convolution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сверточного слоя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1783431581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Activation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слоя активации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1939286240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Flatten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слоя сглаживания тензора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2498977889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Dropout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слоя отключения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3056369612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Pooling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слоя подвыборки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2675520949"/>
                  </a:ext>
                </a:extLst>
              </a:tr>
              <a:tr h="3942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Network Constructor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Создание нейронной сети по переданному описанию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 dirty="0">
                          <a:effectLst/>
                        </a:rPr>
                        <a:t>Модель нейронной сети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336096366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A30CC-0633-4D0C-B7D0-E3D40F8A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80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B9382-834F-40F0-A387-B873F6F2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Моноблочная система в КВЭ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1AA1A2-F48F-4ED6-9413-CFE167FD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14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AFD316-CDDB-496E-9987-121691A4C0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284" y="1846263"/>
            <a:ext cx="81117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4DF25-9E26-4C89-A09C-0FCAD2FB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Многоблочная система в КВЭ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593982-A9C1-43E5-82E0-25C663CC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15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F05503-1D3D-4A9A-B702-613DDBF9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96963" y="1930218"/>
            <a:ext cx="10058400" cy="385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4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F2E3A-0B16-4294-B3B9-AABFE8C9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Решение практической задачи в КВЭ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829328-5536-4C17-BC7C-187F550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16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722184-1490-4434-BEC9-B9BA94D9A5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555" y="1846263"/>
            <a:ext cx="906521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8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5797F-5A46-4CEF-B325-416C2FE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Результаты решения практической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ECC7D0-0122-4199-8C5E-DA83EC9D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17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1DA89AB-4FE8-42C5-BD9F-1A16ED6A4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933" y="1846263"/>
            <a:ext cx="7800460" cy="4022725"/>
          </a:xfrm>
        </p:spPr>
      </p:pic>
    </p:spTree>
    <p:extLst>
      <p:ext uri="{BB962C8B-B14F-4D97-AF65-F5344CB8AC3E}">
        <p14:creationId xmlns:p14="http://schemas.microsoft.com/office/powerpoint/2010/main" val="210432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DC805-0CE8-4758-8A7A-941FC52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Точность решения практической задачи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E74A5EF-F634-4A88-A0A8-B7D9AE115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53112"/>
              </p:ext>
            </p:extLst>
          </p:nvPr>
        </p:nvGraphicFramePr>
        <p:xfrm>
          <a:off x="1097281" y="1963025"/>
          <a:ext cx="10058398" cy="4011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117">
                  <a:extLst>
                    <a:ext uri="{9D8B030D-6E8A-4147-A177-3AD203B41FA5}">
                      <a16:colId xmlns:a16="http://schemas.microsoft.com/office/drawing/2014/main" val="1830798035"/>
                    </a:ext>
                  </a:extLst>
                </a:gridCol>
                <a:gridCol w="2077243">
                  <a:extLst>
                    <a:ext uri="{9D8B030D-6E8A-4147-A177-3AD203B41FA5}">
                      <a16:colId xmlns:a16="http://schemas.microsoft.com/office/drawing/2014/main" val="1290582032"/>
                    </a:ext>
                  </a:extLst>
                </a:gridCol>
                <a:gridCol w="2250346">
                  <a:extLst>
                    <a:ext uri="{9D8B030D-6E8A-4147-A177-3AD203B41FA5}">
                      <a16:colId xmlns:a16="http://schemas.microsoft.com/office/drawing/2014/main" val="3910739369"/>
                    </a:ext>
                  </a:extLst>
                </a:gridCol>
                <a:gridCol w="2250346">
                  <a:extLst>
                    <a:ext uri="{9D8B030D-6E8A-4147-A177-3AD203B41FA5}">
                      <a16:colId xmlns:a16="http://schemas.microsoft.com/office/drawing/2014/main" val="2388221746"/>
                    </a:ext>
                  </a:extLst>
                </a:gridCol>
                <a:gridCol w="2250346">
                  <a:extLst>
                    <a:ext uri="{9D8B030D-6E8A-4147-A177-3AD203B41FA5}">
                      <a16:colId xmlns:a16="http://schemas.microsoft.com/office/drawing/2014/main" val="1987123369"/>
                    </a:ext>
                  </a:extLst>
                </a:gridCol>
              </a:tblGrid>
              <a:tr h="1011589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№ Теста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R2 для значений 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ru-RU" sz="1200">
                          <a:effectLst/>
                        </a:rPr>
                        <a:t>, близких к 27,3715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R2 для значений </a:t>
                      </a:r>
                      <a:r>
                        <a:rPr lang="en-US" sz="1200" dirty="0">
                          <a:effectLst/>
                        </a:rPr>
                        <a:t>P</a:t>
                      </a:r>
                      <a:r>
                        <a:rPr lang="ru-RU" sz="1200" dirty="0">
                          <a:effectLst/>
                        </a:rPr>
                        <a:t>, близких к 23,01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R2 для значений 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ru-RU" sz="1200">
                          <a:effectLst/>
                        </a:rPr>
                        <a:t>, близких к 17,5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R2 для всех значений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3489694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0,71750221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0,87542796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0,78793188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0,97813405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0267485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0,70045656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0,86385188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0,85653368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0,97705203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681267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0,71273798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0,87283333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0,63199778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0,97719763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6247474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0,76581994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0,80585864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0,75573402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0,98023666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2923519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0,75204402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0,84377774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0,74559157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0,97984187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381945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6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0,79870647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0,83395582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0,76181251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0,98292102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9019161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ru-RU" sz="1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0,75196822</a:t>
                      </a:r>
                      <a:endParaRPr lang="ru-RU" sz="10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0,85394196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0,72702301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0,97992343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318874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ru-RU" sz="1000" b="1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0,56593741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0,91385360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0,72556407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0,96819649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254667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  <a:endParaRPr lang="ru-RU" sz="1000" b="1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0,79485708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0,87550470</a:t>
                      </a:r>
                      <a:endParaRPr lang="ru-RU" sz="10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0,78515556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0,98337888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5043960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endParaRPr lang="ru-RU" sz="1000" b="1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0,69010928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0,88515291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0,75765267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0,97631050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3148865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Среднее значение</a:t>
                      </a:r>
                      <a:endParaRPr lang="ru-RU" sz="1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0,725013916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0,862415856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0,753499676</a:t>
                      </a:r>
                      <a:endParaRPr lang="ru-RU" sz="10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0,978319256</a:t>
                      </a:r>
                      <a:endParaRPr lang="ru-RU" sz="10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755614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6A404-914C-4BA9-B5D0-97F6BD14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4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45F60-880C-4342-90F4-D8EF2792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ru-RU" sz="32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84689-6AAA-4858-96FE-2696A0BF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effectLst/>
                <a:ea typeface="Times New Roman" panose="02020603050405020304" pitchFamily="18" charset="0"/>
              </a:rPr>
              <a:t>По результатам выполнения магистратской диссертации можно подвести следующие практические и теоретические итоги: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на основе списка требований был синтезирован портрет проектируемой библиотеки, разделенный на две основные архитектуры: многоблочную и моноблочную; анализ средств реализации показал, что для создания синтезируемой библиотеки лучше всего подходит фреймворк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PyTorch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. Были спроектированы основные модули библиотеки;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в результате проделанных исследований были реализованы моноблоки нейронных сетей, блоки слоёв нейронных сетей и вспомогательные блоки для создаваемых сетей любой архитектуры. Результаты тестирования позволяют сказать, что созданные в графическом редакторе нейросети не уступают создаваемым вручную в коде сетям.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для тестирования работоспособности системы была решена практическая задача прогнозирования значения коэффициента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трещиностойкости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биокомпозита</a:t>
            </a:r>
            <a:r>
              <a:rPr lang="ru-RU" sz="1600" dirty="0">
                <a:ea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Окончательная средняя точность предугадывания составила 0,98 по метрике коэффициента детерминации, что говорит о высокой точности составленной в конструкторе нейронной сети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B117C6-3FF1-4FCF-9F1B-D7CE9E5E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FB3F3-CC93-4F66-83A2-595ABA16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2848C-0D14-4555-9B2E-E429B092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sz="3400" dirty="0">
                <a:solidFill>
                  <a:srgbClr val="000000"/>
                </a:solidFill>
                <a:ea typeface="Times New Roman" panose="02020603050405020304" pitchFamily="18" charset="0"/>
              </a:rPr>
              <a:t>В настоящий момент с</a:t>
            </a:r>
            <a:r>
              <a:rPr lang="ru-RU" sz="3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реда моделирования МАРС предоставляет возможности визуального моделирования объектов и их систем управления, поэтому включение возможности разработки и использования нейронных сетей в конструкторе вычислительного эксперимента СМ МАРС открывает множество возможностей по расширению сфер применения среды моделирования.</a:t>
            </a: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b="1" dirty="0">
                <a:solidFill>
                  <a:srgbClr val="000000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Целью</a:t>
            </a:r>
            <a:r>
              <a:rPr lang="ru-RU" sz="3400" dirty="0">
                <a:solidFill>
                  <a:srgbClr val="000000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данной работы является </a:t>
            </a:r>
            <a:r>
              <a:rPr lang="ru-RU" sz="3400" dirty="0">
                <a:solidFill>
                  <a:srgbClr val="323232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создание инструментария визуального проектирования нейронных сетей для конструктора вычислительного эксперимента СМ МАРС</a:t>
            </a:r>
            <a:r>
              <a:rPr lang="ru-RU" sz="3400" dirty="0">
                <a:solidFill>
                  <a:srgbClr val="000000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Для достижения этой цели необходимо решить следующие</a:t>
            </a:r>
            <a:r>
              <a:rPr lang="ru-RU" sz="3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задачи:</a:t>
            </a:r>
            <a:endParaRPr lang="ru-RU" sz="3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arenR"/>
            </a:pP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провести обзор аналогов 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среди других визуальных конструкторов нейронных сетей;</a:t>
            </a:r>
            <a:endParaRPr lang="ru-RU" sz="2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arenR"/>
            </a:pP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выбрать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основной инструментарий средств разработки нейронных сетей и обосновать свой выбор;</a:t>
            </a:r>
            <a:endParaRPr lang="ru-RU" sz="2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arenR"/>
            </a:pP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спроектировать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библиотеки нейронных сетей и вспомогательных блоков;</a:t>
            </a:r>
            <a:endParaRPr lang="ru-RU" sz="2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arenR"/>
            </a:pP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реализовать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и </a:t>
            </a: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протестировать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библиотеку.</a:t>
            </a:r>
            <a:endParaRPr lang="ru-RU" sz="29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34B57A-2C8E-4D55-A055-3547BD41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273AC-7BA7-4B6D-AA69-BBA0D7A6B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C99827-8E5C-40EC-A445-685AD7A9E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0D1834-C69B-412A-AA40-63E56ED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7363D-DD21-42AE-9D43-E5EBE654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Требования к разрабатываемой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671A1-6C36-4113-B0B7-03A801A2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ru-RU" sz="1800" dirty="0">
                <a:latin typeface="+mj-lt"/>
              </a:rPr>
              <a:t>Требуется разработать набор блоков для создания и работы с нейронными сетями в конструкторе вычислительного эксперимента СМ МАРС.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+mj-lt"/>
              </a:rPr>
              <a:t>Функциональные требования</a:t>
            </a:r>
            <a:r>
              <a:rPr lang="en-US" sz="1800" b="1" dirty="0">
                <a:latin typeface="+mj-lt"/>
              </a:rPr>
              <a:t>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блочную структуру 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построения нейронных сетей;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создания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персептронов, рекуррентных 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нейросетей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тонкой настройки 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слоёв;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набор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шаблонных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решения тривиальных задач;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полноценную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документацию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проясняющую работу каждого отдельного модуля.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663F65-694E-441F-9906-0847AE1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7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B5B3F4-E1B7-4F0F-BAA5-07310087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Обзор аналогов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A9A3F74-2C97-4712-8F67-985E87EC3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861776"/>
              </p:ext>
            </p:extLst>
          </p:nvPr>
        </p:nvGraphicFramePr>
        <p:xfrm>
          <a:off x="838200" y="2038526"/>
          <a:ext cx="10515599" cy="40770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91641">
                  <a:extLst>
                    <a:ext uri="{9D8B030D-6E8A-4147-A177-3AD203B41FA5}">
                      <a16:colId xmlns:a16="http://schemas.microsoft.com/office/drawing/2014/main" val="2844467582"/>
                    </a:ext>
                  </a:extLst>
                </a:gridCol>
                <a:gridCol w="1791641">
                  <a:extLst>
                    <a:ext uri="{9D8B030D-6E8A-4147-A177-3AD203B41FA5}">
                      <a16:colId xmlns:a16="http://schemas.microsoft.com/office/drawing/2014/main" val="3375039719"/>
                    </a:ext>
                  </a:extLst>
                </a:gridCol>
                <a:gridCol w="1319228">
                  <a:extLst>
                    <a:ext uri="{9D8B030D-6E8A-4147-A177-3AD203B41FA5}">
                      <a16:colId xmlns:a16="http://schemas.microsoft.com/office/drawing/2014/main" val="642857183"/>
                    </a:ext>
                  </a:extLst>
                </a:gridCol>
                <a:gridCol w="1444682">
                  <a:extLst>
                    <a:ext uri="{9D8B030D-6E8A-4147-A177-3AD203B41FA5}">
                      <a16:colId xmlns:a16="http://schemas.microsoft.com/office/drawing/2014/main" val="3783531066"/>
                    </a:ext>
                  </a:extLst>
                </a:gridCol>
                <a:gridCol w="1444682">
                  <a:extLst>
                    <a:ext uri="{9D8B030D-6E8A-4147-A177-3AD203B41FA5}">
                      <a16:colId xmlns:a16="http://schemas.microsoft.com/office/drawing/2014/main" val="2655698504"/>
                    </a:ext>
                  </a:extLst>
                </a:gridCol>
                <a:gridCol w="1440762">
                  <a:extLst>
                    <a:ext uri="{9D8B030D-6E8A-4147-A177-3AD203B41FA5}">
                      <a16:colId xmlns:a16="http://schemas.microsoft.com/office/drawing/2014/main" val="1291664406"/>
                    </a:ext>
                  </a:extLst>
                </a:gridCol>
                <a:gridCol w="1282963">
                  <a:extLst>
                    <a:ext uri="{9D8B030D-6E8A-4147-A177-3AD203B41FA5}">
                      <a16:colId xmlns:a16="http://schemas.microsoft.com/office/drawing/2014/main" val="505944441"/>
                    </a:ext>
                  </a:extLst>
                </a:gridCol>
              </a:tblGrid>
              <a:tr h="1770378">
                <a:tc gridSpan="2"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800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Персептроны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184150" marR="119380" indent="-6096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1200" spc="-5">
                          <a:effectLst/>
                        </a:rPr>
                        <a:t>Сверточные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нейросети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131445" marR="86360" indent="-41275">
                        <a:lnSpc>
                          <a:spcPct val="1020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ru-RU" sz="1200" spc="-5">
                          <a:effectLst/>
                        </a:rPr>
                        <a:t>Рекуррентны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е</a:t>
                      </a:r>
                      <a:r>
                        <a:rPr lang="ru-RU" sz="1200" spc="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нейросети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98425" marR="84455">
                        <a:lnSpc>
                          <a:spcPct val="102000"/>
                        </a:lnSpc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Необходимы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e</a:t>
                      </a:r>
                      <a:r>
                        <a:rPr lang="ru-RU" sz="1200" spc="-50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программы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123825" marR="125730" algn="ctr">
                        <a:lnSpc>
                          <a:spcPct val="102000"/>
                        </a:lnSpc>
                        <a:spcBef>
                          <a:spcPts val="115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Шаблонные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нейронные</a:t>
                      </a:r>
                      <a:r>
                        <a:rPr lang="ru-RU" sz="1200" spc="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сети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extLst>
                  <a:ext uri="{0D108BD9-81ED-4DB2-BD59-A6C34878D82A}">
                    <a16:rowId xmlns:a16="http://schemas.microsoft.com/office/drawing/2014/main" val="2682007176"/>
                  </a:ext>
                </a:extLst>
              </a:tr>
              <a:tr h="853194">
                <a:tc rowSpan="2">
                  <a:txBody>
                    <a:bodyPr/>
                    <a:lstStyle/>
                    <a:p>
                      <a:pPr marL="146050" marR="135255" algn="ctr">
                        <a:spcBef>
                          <a:spcPts val="71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Deep</a:t>
                      </a:r>
                      <a:r>
                        <a:rPr lang="ru-RU" sz="1200" spc="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Learning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Toolbox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00990" marR="112395" indent="-17018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Deep Network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Designer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7810" marR="25400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9560" marR="28321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9730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6855" marR="22860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Matlab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316230" marR="30734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5768231"/>
                  </a:ext>
                </a:extLst>
              </a:tr>
              <a:tr h="8531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5770" marR="128270" indent="-29718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Neural Fitting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App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7810" marR="25400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9560" marR="28448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170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6220" marR="22860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Matlab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88822"/>
                  </a:ext>
                </a:extLst>
              </a:tr>
              <a:tr h="295571">
                <a:tc gridSpan="2">
                  <a:txBody>
                    <a:bodyPr/>
                    <a:lstStyle/>
                    <a:p>
                      <a:pPr marL="242570">
                        <a:lnSpc>
                          <a:spcPts val="1270"/>
                        </a:lnSpc>
                      </a:pPr>
                      <a:r>
                        <a:rPr lang="ru-RU" sz="1200">
                          <a:effectLst/>
                        </a:rPr>
                        <a:t>NeuroGenetic Optimizer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810" marR="254000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9560" marR="284480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270"/>
                        </a:lnSpc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1140" marR="228600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127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4551316"/>
                  </a:ext>
                </a:extLst>
              </a:tr>
              <a:tr h="304712">
                <a:tc gridSpan="2">
                  <a:txBody>
                    <a:bodyPr/>
                    <a:lstStyle/>
                    <a:p>
                      <a:pPr marL="659130">
                        <a:lnSpc>
                          <a:spcPts val="1310"/>
                        </a:lnSpc>
                      </a:pPr>
                      <a:r>
                        <a:rPr lang="ru-RU" sz="1200">
                          <a:effectLst/>
                        </a:rPr>
                        <a:t>SimInTech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810" marR="254000" algn="ctr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9560" marR="284480" algn="ctr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1140" marR="228600" algn="ctr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4515347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09E643-FABC-4854-AE4D-0883A2CA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E9FEE-6D95-4EB6-8DDB-0BDE000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Средства реализации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F463EDA-7945-4660-9D81-807A83ED7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021567"/>
              </p:ext>
            </p:extLst>
          </p:nvPr>
        </p:nvGraphicFramePr>
        <p:xfrm>
          <a:off x="838201" y="1954634"/>
          <a:ext cx="10515597" cy="432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7297">
                  <a:extLst>
                    <a:ext uri="{9D8B030D-6E8A-4147-A177-3AD203B41FA5}">
                      <a16:colId xmlns:a16="http://schemas.microsoft.com/office/drawing/2014/main" val="171054619"/>
                    </a:ext>
                  </a:extLst>
                </a:gridCol>
                <a:gridCol w="1231223">
                  <a:extLst>
                    <a:ext uri="{9D8B030D-6E8A-4147-A177-3AD203B41FA5}">
                      <a16:colId xmlns:a16="http://schemas.microsoft.com/office/drawing/2014/main" val="300409147"/>
                    </a:ext>
                  </a:extLst>
                </a:gridCol>
                <a:gridCol w="1465897">
                  <a:extLst>
                    <a:ext uri="{9D8B030D-6E8A-4147-A177-3AD203B41FA5}">
                      <a16:colId xmlns:a16="http://schemas.microsoft.com/office/drawing/2014/main" val="4205203138"/>
                    </a:ext>
                  </a:extLst>
                </a:gridCol>
                <a:gridCol w="1600151">
                  <a:extLst>
                    <a:ext uri="{9D8B030D-6E8A-4147-A177-3AD203B41FA5}">
                      <a16:colId xmlns:a16="http://schemas.microsoft.com/office/drawing/2014/main" val="2360676662"/>
                    </a:ext>
                  </a:extLst>
                </a:gridCol>
                <a:gridCol w="1600151">
                  <a:extLst>
                    <a:ext uri="{9D8B030D-6E8A-4147-A177-3AD203B41FA5}">
                      <a16:colId xmlns:a16="http://schemas.microsoft.com/office/drawing/2014/main" val="1671152876"/>
                    </a:ext>
                  </a:extLst>
                </a:gridCol>
                <a:gridCol w="1497550">
                  <a:extLst>
                    <a:ext uri="{9D8B030D-6E8A-4147-A177-3AD203B41FA5}">
                      <a16:colId xmlns:a16="http://schemas.microsoft.com/office/drawing/2014/main" val="1914755874"/>
                    </a:ext>
                  </a:extLst>
                </a:gridCol>
                <a:gridCol w="1423328">
                  <a:extLst>
                    <a:ext uri="{9D8B030D-6E8A-4147-A177-3AD203B41FA5}">
                      <a16:colId xmlns:a16="http://schemas.microsoft.com/office/drawing/2014/main" val="1205684551"/>
                    </a:ext>
                  </a:extLst>
                </a:gridCol>
              </a:tblGrid>
              <a:tr h="1500788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Персептроны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Сверточные нейросети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Рекуррентные нейросети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Необходимые библиотеки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</a:t>
                      </a:r>
                      <a:r>
                        <a:rPr lang="en-US" sz="1200">
                          <a:effectLst/>
                        </a:rPr>
                        <a:t>GPU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Лицензии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3052141975"/>
                  </a:ext>
                </a:extLst>
              </a:tr>
              <a:tr h="4762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TensorFlow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Пользовательские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Пользовательские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NumPy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Apache 2.0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0837333"/>
                  </a:ext>
                </a:extLst>
              </a:tr>
              <a:tr h="4762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Theano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Пользовательские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Пользовательские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NumPy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BSD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7521229"/>
                  </a:ext>
                </a:extLst>
              </a:tr>
              <a:tr h="7144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Keras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NumPy</a:t>
                      </a:r>
                      <a:r>
                        <a:rPr lang="ru-RU" sz="1200">
                          <a:effectLst/>
                        </a:rPr>
                        <a:t>, </a:t>
                      </a:r>
                      <a:r>
                        <a:rPr lang="en-US" sz="1200">
                          <a:effectLst/>
                        </a:rPr>
                        <a:t>TensorFlow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Да (многопоточная)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MIT Licence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8039628"/>
                  </a:ext>
                </a:extLst>
              </a:tr>
              <a:tr h="7144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PyTorch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Да (многопоточная)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BSD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293845"/>
                  </a:ext>
                </a:extLst>
              </a:tr>
              <a:tr h="44651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PyBrain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SciPy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BSD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6245879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2B1EB2-5FC8-467B-A92D-A0B28A51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7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FAA-022C-4C03-9F3C-095E6702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Сравнение модулей рекуррентных нейронных сетей в </a:t>
            </a:r>
            <a:r>
              <a:rPr lang="en-US" sz="3200" dirty="0" err="1"/>
              <a:t>PyTorch</a:t>
            </a:r>
            <a:endParaRPr lang="ru-RU" sz="32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4D358E7-614D-4B86-8A7A-526B4CB5E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77658"/>
              </p:ext>
            </p:extLst>
          </p:nvPr>
        </p:nvGraphicFramePr>
        <p:xfrm>
          <a:off x="1097281" y="2013358"/>
          <a:ext cx="10058400" cy="420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5744">
                  <a:extLst>
                    <a:ext uri="{9D8B030D-6E8A-4147-A177-3AD203B41FA5}">
                      <a16:colId xmlns:a16="http://schemas.microsoft.com/office/drawing/2014/main" val="1544460660"/>
                    </a:ext>
                  </a:extLst>
                </a:gridCol>
                <a:gridCol w="2638110">
                  <a:extLst>
                    <a:ext uri="{9D8B030D-6E8A-4147-A177-3AD203B41FA5}">
                      <a16:colId xmlns:a16="http://schemas.microsoft.com/office/drawing/2014/main" val="591696861"/>
                    </a:ext>
                  </a:extLst>
                </a:gridCol>
                <a:gridCol w="2487422">
                  <a:extLst>
                    <a:ext uri="{9D8B030D-6E8A-4147-A177-3AD203B41FA5}">
                      <a16:colId xmlns:a16="http://schemas.microsoft.com/office/drawing/2014/main" val="2474082317"/>
                    </a:ext>
                  </a:extLst>
                </a:gridCol>
                <a:gridCol w="2187124">
                  <a:extLst>
                    <a:ext uri="{9D8B030D-6E8A-4147-A177-3AD203B41FA5}">
                      <a16:colId xmlns:a16="http://schemas.microsoft.com/office/drawing/2014/main" val="1377316702"/>
                    </a:ext>
                  </a:extLst>
                </a:gridCol>
              </a:tblGrid>
              <a:tr h="249320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Свойство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RNN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LSTM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GRU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889427450"/>
                  </a:ext>
                </a:extLst>
              </a:tr>
              <a:tr h="382884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Структура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Три связанных слоя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Система из трёх фильтров и ячеек памяти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Система из двух фильтров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1338929013"/>
                  </a:ext>
                </a:extLst>
              </a:tr>
              <a:tr h="765768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Время тренировки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Быстрое</a:t>
                      </a:r>
                      <a:r>
                        <a:rPr lang="en-US" sz="900">
                          <a:effectLst/>
                        </a:rPr>
                        <a:t>,</a:t>
                      </a:r>
                      <a:r>
                        <a:rPr lang="ru-RU" sz="900">
                          <a:effectLst/>
                        </a:rPr>
                        <a:t> но неточное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Медленнее из-за большего количества фильтров и операций с памятью.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Быстрее, чем LSTM, но медленнее, чем RNN, из-за системы фильтров.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1887727217"/>
                  </a:ext>
                </a:extLst>
              </a:tr>
              <a:tr h="102102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Требования к памяти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Низкие требования к памяти.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Высокое потребление памяти из-за сложной архитектуры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Меньшее потребление памяти по сравнению с LSTM, но большее по сравнению с RNN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3922063542"/>
                  </a:ext>
                </a:extLst>
              </a:tr>
              <a:tr h="102102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Работа с длинными последовательностями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Проблемы с поддержанием долгосрочных зависимостей из-за затухания градиентов.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Превосходно справляется с отображением долгосрочных зависимостей благодаря ячейкам памяти.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Эффективнее, чем RNN, но менее эффективен, по сравнению с LSTM, для долгосрочных зависимостей.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3362414054"/>
                  </a:ext>
                </a:extLst>
              </a:tr>
              <a:tr h="765768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Сложность тренировки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Склонность к затуханию градиентам, что затрудняет обучение на длинных последовательностях.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Легче тренировать длинные последовательности благодаря ячейкам памяти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Проще, чем LSTM, и легче в обучении, чем RNN, сохраняя при этом эффективность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333577880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2E175-A49B-4923-A7F5-F9841B37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31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48A7B-2A06-477C-89FA-70CB2D64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Диаграмма моноблочной нейронной сети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A80F2B-4D2E-4708-A59D-ACA484E7AF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724" y="1846263"/>
            <a:ext cx="6328878" cy="40227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F19E57-439E-4F58-9718-D45E2A2B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8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F7630-BF93-4186-87D0-6A378A76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/>
              <a:t>Диаграмма коммуникаций многоблочной </a:t>
            </a:r>
            <a:r>
              <a:rPr lang="ru-RU" sz="3200" dirty="0"/>
              <a:t>нейронной сети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D9DAF3D-C7E3-2B99-64D2-0AE0510BB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131" y="2614439"/>
            <a:ext cx="7440063" cy="248637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436BB-5C75-49F7-984D-C68DDAF0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07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0AA26-EAFE-4FE1-A95E-CD7AEF73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Диаграмма классов КВЭ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B210C77-6F6E-4E2D-852A-9B4233ADE5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580" y="1846263"/>
            <a:ext cx="4011165" cy="40227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6792EA-63C5-495B-BD63-8C131C56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5298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</TotalTime>
  <Words>1087</Words>
  <Application>Microsoft Office PowerPoint</Application>
  <PresentationFormat>Широкоэкранный</PresentationFormat>
  <Paragraphs>325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Ретро</vt:lpstr>
      <vt:lpstr>ВИЗУАЛЬНОЕ ПРОЕКТИРОВАНИЕ НЕЙРОННЫХ СЕТЕЙ В КОНСТРУКТОРЕ ВЫЧИСЛИТЕЛЬНОГО ЭКСПЕРИМЕНТА СМ МАРС</vt:lpstr>
      <vt:lpstr>Постановка задачи</vt:lpstr>
      <vt:lpstr>Требования к разрабатываемой системе</vt:lpstr>
      <vt:lpstr>Обзор аналогов</vt:lpstr>
      <vt:lpstr>Средства реализации</vt:lpstr>
      <vt:lpstr>Сравнение модулей рекуррентных нейронных сетей в PyTorch</vt:lpstr>
      <vt:lpstr>Диаграмма моноблочной нейронной сети</vt:lpstr>
      <vt:lpstr>Диаграмма коммуникаций многоблочной нейронной сети</vt:lpstr>
      <vt:lpstr>Диаграмма классов КВЭ</vt:lpstr>
      <vt:lpstr>Модули работы с данными</vt:lpstr>
      <vt:lpstr>Модули моноблоков</vt:lpstr>
      <vt:lpstr>Модули работы с моделями нейронных сетей</vt:lpstr>
      <vt:lpstr>Модули слоёв нейронных сетей</vt:lpstr>
      <vt:lpstr>Моноблочная система в КВЭ</vt:lpstr>
      <vt:lpstr>Многоблочная система в КВЭ</vt:lpstr>
      <vt:lpstr>Решение практической задачи в КВЭ</vt:lpstr>
      <vt:lpstr>Результаты решения практической задачи</vt:lpstr>
      <vt:lpstr>Точность решения практической задачи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Rfhffnjd Gfdtk</cp:lastModifiedBy>
  <cp:revision>29</cp:revision>
  <dcterms:created xsi:type="dcterms:W3CDTF">2025-06-21T07:53:54Z</dcterms:created>
  <dcterms:modified xsi:type="dcterms:W3CDTF">2025-06-22T14:25:19Z</dcterms:modified>
</cp:coreProperties>
</file>