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5143500" cx="9144000"/>
  <p:notesSz cx="6858000" cy="9144000"/>
  <p:embeddedFontLst>
    <p:embeddedFont>
      <p:font typeface="Proxima Nova"/>
      <p:regular r:id="rId54"/>
      <p:bold r:id="rId55"/>
      <p:italic r:id="rId56"/>
      <p:boldItalic r:id="rId57"/>
    </p:embeddedFont>
    <p:embeddedFont>
      <p:font typeface="Playfair Display"/>
      <p:regular r:id="rId58"/>
      <p:bold r:id="rId59"/>
      <p:italic r:id="rId60"/>
      <p:boldItalic r:id="rId61"/>
    </p:embeddedFont>
    <p:embeddedFont>
      <p:font typeface="Poppins"/>
      <p:regular r:id="rId62"/>
      <p:bold r:id="rId63"/>
      <p:italic r:id="rId64"/>
      <p:boldItalic r:id="rId65"/>
    </p:embeddedFont>
    <p:embeddedFont>
      <p:font typeface="Lato"/>
      <p:regular r:id="rId66"/>
      <p:bold r:id="rId67"/>
      <p:italic r:id="rId68"/>
      <p:boldItalic r:id="rId69"/>
    </p:embeddedFont>
    <p:embeddedFont>
      <p:font typeface="Poppins Light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PoppinsLight-boldItalic.fntdata"/><Relationship Id="rId72" Type="http://schemas.openxmlformats.org/officeDocument/2006/relationships/font" Target="fonts/PoppinsLight-italic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PoppinsLight-bold.fntdata"/><Relationship Id="rId70" Type="http://schemas.openxmlformats.org/officeDocument/2006/relationships/font" Target="fonts/PoppinsLight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Poppins-regular.fntdata"/><Relationship Id="rId61" Type="http://schemas.openxmlformats.org/officeDocument/2006/relationships/font" Target="fonts/PlayfairDisplay-boldItalic.fntdata"/><Relationship Id="rId20" Type="http://schemas.openxmlformats.org/officeDocument/2006/relationships/slide" Target="slides/slide13.xml"/><Relationship Id="rId64" Type="http://schemas.openxmlformats.org/officeDocument/2006/relationships/font" Target="fonts/Poppins-italic.fntdata"/><Relationship Id="rId63" Type="http://schemas.openxmlformats.org/officeDocument/2006/relationships/font" Target="fonts/Poppins-bold.fntdata"/><Relationship Id="rId22" Type="http://schemas.openxmlformats.org/officeDocument/2006/relationships/slide" Target="slides/slide15.xml"/><Relationship Id="rId66" Type="http://schemas.openxmlformats.org/officeDocument/2006/relationships/font" Target="fonts/Lato-regular.fntdata"/><Relationship Id="rId21" Type="http://schemas.openxmlformats.org/officeDocument/2006/relationships/slide" Target="slides/slide14.xml"/><Relationship Id="rId65" Type="http://schemas.openxmlformats.org/officeDocument/2006/relationships/font" Target="fonts/Poppins-boldItalic.fntdata"/><Relationship Id="rId24" Type="http://schemas.openxmlformats.org/officeDocument/2006/relationships/slide" Target="slides/slide17.xml"/><Relationship Id="rId68" Type="http://schemas.openxmlformats.org/officeDocument/2006/relationships/font" Target="fonts/Lato-italic.fntdata"/><Relationship Id="rId23" Type="http://schemas.openxmlformats.org/officeDocument/2006/relationships/slide" Target="slides/slide16.xml"/><Relationship Id="rId67" Type="http://schemas.openxmlformats.org/officeDocument/2006/relationships/font" Target="fonts/Lato-bold.fntdata"/><Relationship Id="rId60" Type="http://schemas.openxmlformats.org/officeDocument/2006/relationships/font" Target="fonts/PlayfairDisplay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Lato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ProximaNova-bold.fntdata"/><Relationship Id="rId10" Type="http://schemas.openxmlformats.org/officeDocument/2006/relationships/slide" Target="slides/slide3.xml"/><Relationship Id="rId54" Type="http://schemas.openxmlformats.org/officeDocument/2006/relationships/font" Target="fonts/ProximaNova-regular.fntdata"/><Relationship Id="rId13" Type="http://schemas.openxmlformats.org/officeDocument/2006/relationships/slide" Target="slides/slide6.xml"/><Relationship Id="rId57" Type="http://schemas.openxmlformats.org/officeDocument/2006/relationships/font" Target="fonts/ProximaNova-boldItalic.fntdata"/><Relationship Id="rId12" Type="http://schemas.openxmlformats.org/officeDocument/2006/relationships/slide" Target="slides/slide5.xml"/><Relationship Id="rId56" Type="http://schemas.openxmlformats.org/officeDocument/2006/relationships/font" Target="fonts/ProximaNova-italic.fntdata"/><Relationship Id="rId15" Type="http://schemas.openxmlformats.org/officeDocument/2006/relationships/slide" Target="slides/slide8.xml"/><Relationship Id="rId59" Type="http://schemas.openxmlformats.org/officeDocument/2006/relationships/font" Target="fonts/PlayfairDisplay-bold.fntdata"/><Relationship Id="rId14" Type="http://schemas.openxmlformats.org/officeDocument/2006/relationships/slide" Target="slides/slide7.xml"/><Relationship Id="rId58" Type="http://schemas.openxmlformats.org/officeDocument/2006/relationships/font" Target="fonts/PlayfairDisplay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indowsreport.com/enable-gpedit-msc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f7f9d35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f7f9d35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0565d1d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c0565d1d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f7f9d351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f7f9d351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f93daed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f93daed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f7f9d351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f7f9d351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f7f9d351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f7f9d351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c0565d1d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c0565d1d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f7f9d351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f7f9d351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c0565d1d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c0565d1d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c0565d1d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c0565d1d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GPEDT does not come with windows 10 home edition if you want to enable it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https://windowsreport.com/enable-gpedit-msc/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0565d1d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c0565d1d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f7f9d351c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f7f9d351c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c0565d1d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c0565d1d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c0565d1d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c0565d1d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0565d1d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c0565d1d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c0565d1d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c0565d1d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f93daed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f93daed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c0565d1d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c0565d1d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this section for the end if running out of time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c0565d1d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c0565d1d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f7f9d351c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f7f9d351c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0565d1d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0565d1d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c0565d1d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c0565d1d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c0565d1d6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c0565d1d6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c0565d1d6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c0565d1d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f7f9d351c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f7f9d351c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0565d1d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0565d1d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c0565d1d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c0565d1d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c0565d1d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c0565d1d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c0565d1d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c0565d1d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c0565d1d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c0565d1d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c0565d1d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c0565d1d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c0565d1d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c0565d1d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0565d1d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0565d1d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c0565d1d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c0565d1d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c0565d1d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5c0565d1d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c0565d1d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c0565d1d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c0565d1d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c0565d1d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c0565d1d6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c0565d1d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c0565d1d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c0565d1d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c0565d1d6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c0565d1d6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find all 10 easter eggs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c0565d1d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c0565d1d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f93daed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f93daed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c0565d1d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c0565d1d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c0565d1d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c0565d1d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0565d1d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c0565d1d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A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ype B">
  <p:cSld name="BLANK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9" name="Google Shape;119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0" name="Google Shape;120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fmla="val 104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0000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fmla="val 495" name="adj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23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4" name="Google Shape;174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2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2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28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2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7" name="Google Shape;207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4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36" name="Google Shape;36;p4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4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b="1" sz="2600">
                <a:latin typeface="Poppins"/>
                <a:ea typeface="Poppins"/>
                <a:cs typeface="Poppins"/>
                <a:sym typeface="Poppins"/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b="1" sz="2600">
                <a:latin typeface="Poppins"/>
                <a:ea typeface="Poppins"/>
                <a:cs typeface="Poppins"/>
                <a:sym typeface="Poppins"/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b="1" sz="2600">
                <a:latin typeface="Poppins"/>
                <a:ea typeface="Poppins"/>
                <a:cs typeface="Poppins"/>
                <a:sym typeface="Poppins"/>
              </a:defRPr>
            </a:lvl8pPr>
            <a:lvl9pPr indent="-393700" lvl="8" marL="411480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b="1" sz="2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4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Poppins"/>
                <a:ea typeface="Poppins"/>
                <a:cs typeface="Poppins"/>
                <a:sym typeface="Poppins"/>
              </a:rPr>
              <a:t>“</a:t>
            </a:r>
            <a:endParaRPr b="1" sz="7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35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3" name="Google Shape;223;p3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4" name="Google Shape;224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7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￮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￮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￮"/>
              <a:defRPr sz="24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big image">
  <p:cSld name="TITLE_AND_BODY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1" name="Google Shape;91;p8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cap="flat" cmpd="sng" w="9525">
            <a:solidFill>
              <a:srgbClr val="E8E8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cap="flat" cmpd="sng" w="9525">
              <a:solidFill>
                <a:srgbClr val="E8E8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buNone/>
              <a:defRPr b="1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tigviewer.com/" TargetMode="External"/><Relationship Id="rId4" Type="http://schemas.openxmlformats.org/officeDocument/2006/relationships/hyperlink" Target="https://gpsearch.azurewebsites.net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microsoft.com/en-us/download/details.aspx?id=55319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Persistence</a:t>
            </a:r>
            <a:endParaRPr/>
          </a:p>
        </p:txBody>
      </p:sp>
      <p:sp>
        <p:nvSpPr>
          <p:cNvPr id="241" name="Google Shape;241;p39"/>
          <p:cNvSpPr txBox="1"/>
          <p:nvPr/>
        </p:nvSpPr>
        <p:spPr>
          <a:xfrm>
            <a:off x="5145925" y="5777175"/>
            <a:ext cx="55095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Light"/>
                <a:ea typeface="Poppins Light"/>
                <a:cs typeface="Poppins Light"/>
                <a:sym typeface="Poppins Light"/>
              </a:rPr>
              <a:t>easter egg #1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basically...</a:t>
            </a:r>
            <a:endParaRPr/>
          </a:p>
        </p:txBody>
      </p:sp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 sz="1800"/>
              <a:t>un tasks at specific schedules can mean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Upon an event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User login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Program opened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etc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After x amount of 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etc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are we learning about them?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Usually only for system maintenance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Hackers can take advantage of them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381000" y="1547125"/>
            <a:ext cx="26589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Peek at Task Scheduler</a:t>
            </a:r>
            <a:endParaRPr/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680876" y="2262850"/>
            <a:ext cx="24576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Search “task scheduler”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Win+R: taskschd.msc</a:t>
            </a:r>
            <a:endParaRPr/>
          </a:p>
        </p:txBody>
      </p:sp>
      <p:pic>
        <p:nvPicPr>
          <p:cNvPr id="301" name="Google Shape;3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525" y="675581"/>
            <a:ext cx="6257475" cy="425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do?</a:t>
            </a:r>
            <a:endParaRPr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“Task Status” Section does not work as it says it does so ignore 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“Active Window” shows tasks that have been started before/ones that are waiting to be started</a:t>
            </a:r>
            <a:endParaRPr sz="1800"/>
          </a:p>
        </p:txBody>
      </p:sp>
      <p:sp>
        <p:nvSpPr>
          <p:cNvPr id="308" name="Google Shape;308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create tasks on the right side through a helpful wizard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 the right side it also allows you to “Show Hidden Tasks” under the “View” menu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 sure this is checked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hidden tasks</a:t>
            </a:r>
            <a:endParaRPr/>
          </a:p>
        </p:txBody>
      </p:sp>
      <p:pic>
        <p:nvPicPr>
          <p:cNvPr id="314" name="Google Shape;3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638" y="152400"/>
            <a:ext cx="7060721" cy="40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Bad Tasks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First identify a bad task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This requires your “CyberPatriot deduction skills”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Recommendation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See if you can find an obviously malicious task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Configure everything. When you restart your computer, look for any changes to your settings (or the points you gained)- if you find a change, this MAY be indicative of a scheduled task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There could be other reasons why, but in these next examples we can assume that this is the case</a:t>
            </a:r>
            <a:endParaRPr sz="2200"/>
          </a:p>
        </p:txBody>
      </p:sp>
      <p:sp>
        <p:nvSpPr>
          <p:cNvPr id="325" name="Google Shape;325;p5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find a malicious task?</a:t>
            </a:r>
            <a:endParaRPr/>
          </a:p>
        </p:txBody>
      </p:sp>
      <p:sp>
        <p:nvSpPr>
          <p:cNvPr id="331" name="Google Shape;331;p54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main method of searching through the many innocent tasks is by looking at the 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name</a:t>
            </a:r>
            <a:r>
              <a:rPr lang="en"/>
              <a:t>, the 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trigger</a:t>
            </a:r>
            <a:r>
              <a:rPr lang="en"/>
              <a:t>, and the 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action </a:t>
            </a:r>
            <a:r>
              <a:rPr lang="en"/>
              <a:t>upon trigger of each active task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also try out third-party software, just make sure they are trustworthy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look for malicious tasks</a:t>
            </a:r>
            <a:endParaRPr/>
          </a:p>
        </p:txBody>
      </p:sp>
      <p:sp>
        <p:nvSpPr>
          <p:cNvPr id="337" name="Google Shape;337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Manually</a:t>
            </a:r>
            <a:endParaRPr b="1" sz="1900"/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Look at the attributes for each tasks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This includes name, trigger type, and action performed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While this is a pain, this is the simplest method to do so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2 Section 1: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GPEDIT</a:t>
            </a:r>
            <a:endParaRPr/>
          </a:p>
        </p:txBody>
      </p:sp>
      <p:sp>
        <p:nvSpPr>
          <p:cNvPr id="343" name="Google Shape;343;p56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not technically malware persistence, technically a form of persistence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GPEDIT</a:t>
            </a:r>
            <a:endParaRPr/>
          </a:p>
        </p:txBody>
      </p:sp>
      <p:sp>
        <p:nvSpPr>
          <p:cNvPr id="349" name="Google Shape;349;p57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GPEDIT is like LSP but on steroids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Capable of preventing users from changing settings - grayed out boxes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are literally A TON OF SETTINGS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Most of these settings are not security related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Most of the security settings can be easily determined through common sense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457200" y="1166125"/>
            <a:ext cx="60405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persistence?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Malware behavior can be grouped in two ways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absolutely destroy the system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stay on the system, hide from everything, and covertly extract information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Persistence is an act of the latter behavior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Persistent malware will try to hide itself and achieve persistence to continue even after a reboot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Policy Editor</a:t>
            </a:r>
            <a:endParaRPr/>
          </a:p>
        </p:txBody>
      </p:sp>
      <p:sp>
        <p:nvSpPr>
          <p:cNvPr id="355" name="Google Shape;355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Group Policy Editor is the built in tool for Windows to manage your computer’s policies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Win+R: gpedit.msc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You’ll note that LSP is a part of the overall Group Policy - you can enforce LSP here so it cannot be changed</a:t>
            </a:r>
            <a:endParaRPr sz="1800"/>
          </a:p>
        </p:txBody>
      </p:sp>
      <p:pic>
        <p:nvPicPr>
          <p:cNvPr id="356" name="Google Shape;356;p58"/>
          <p:cNvPicPr preferRelativeResize="0"/>
          <p:nvPr/>
        </p:nvPicPr>
        <p:blipFill rotWithShape="1">
          <a:blip r:embed="rId3">
            <a:alphaModFix/>
          </a:blip>
          <a:srcRect b="2431" l="1177" r="1508" t="1838"/>
          <a:stretch/>
        </p:blipFill>
        <p:spPr>
          <a:xfrm>
            <a:off x="3230946" y="948634"/>
            <a:ext cx="5565900" cy="38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examples</a:t>
            </a:r>
            <a:endParaRPr/>
          </a:p>
        </p:txBody>
      </p:sp>
      <p:sp>
        <p:nvSpPr>
          <p:cNvPr id="362" name="Google Shape;362;p59"/>
          <p:cNvSpPr txBox="1"/>
          <p:nvPr>
            <p:ph idx="1" type="body"/>
          </p:nvPr>
        </p:nvSpPr>
        <p:spPr>
          <a:xfrm>
            <a:off x="133230" y="1616262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Computer Configuration &gt; Administrative Templates &gt; Windows Components &gt; Autoplay Policies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"Turn off Autoplay" - Enabled for All Drives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Computer Configuration &gt; Administrative Templates &gt; Windows Components &gt; Remote Desktop Services &gt; Remote Desktop Session Host &gt; Connections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"Allow users to connect remotely by using Remote Desktop Services" - Disabled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// * IF REMOTE IS NOT REQUIRED, else Enabled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/>
              <a:t>examples</a:t>
            </a:r>
            <a:endParaRPr/>
          </a:p>
        </p:txBody>
      </p:sp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User </a:t>
            </a:r>
            <a:r>
              <a:rPr lang="en" sz="1800"/>
              <a:t>Configuration &gt; Administrative Templates &gt; Control Panel &gt; Personalization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"Enable screen saver" - Enabled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User Configuration &gt; Administrative Templates &gt; Control Panel &gt; Personalization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"Password protect the screen saver" - Enabled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Computer Configuration &gt; Administrative Templates &gt; Network &gt; Network Connections &gt; Windows Firewall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For all profiles, set "Windows Firewall: Protect all network connections" to Enabled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457200" y="1166125"/>
            <a:ext cx="72750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more </a:t>
            </a:r>
            <a:r>
              <a:rPr lang="en"/>
              <a:t>examples</a:t>
            </a:r>
            <a:endParaRPr/>
          </a:p>
        </p:txBody>
      </p:sp>
      <p:sp>
        <p:nvSpPr>
          <p:cNvPr id="374" name="Google Shape;374;p61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Computer Configuration &gt; Administrative Templates &gt; Windows Components &gt; Remote Desktop Services &gt; Remote Desktop Session Host &gt; Security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"Require secure RPC communication" - Enabled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"Require user authentication for remote connections by using Network Level Authentication" - Enabled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Computer Configuration &gt; Windows Settings &gt; Security Settings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/>
              <a:t>GPEDIT LSP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457200" y="1166125"/>
            <a:ext cx="78609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Woah wait that’s too much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can I go for more settings?</a:t>
            </a:r>
            <a:endParaRPr/>
          </a:p>
        </p:txBody>
      </p:sp>
      <p:sp>
        <p:nvSpPr>
          <p:cNvPr id="380" name="Google Shape;380;p62"/>
          <p:cNvSpPr txBox="1"/>
          <p:nvPr>
            <p:ph idx="1" type="body"/>
          </p:nvPr>
        </p:nvSpPr>
        <p:spPr>
          <a:xfrm>
            <a:off x="1069625" y="1958050"/>
            <a:ext cx="34350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https://www.stigviewer.com/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View settings rated on a scale of severity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Or just google “gpedit hardening forum” or something similar</a:t>
            </a:r>
            <a:endParaRPr sz="1600"/>
          </a:p>
        </p:txBody>
      </p:sp>
      <p:sp>
        <p:nvSpPr>
          <p:cNvPr id="381" name="Google Shape;381;p62"/>
          <p:cNvSpPr txBox="1"/>
          <p:nvPr>
            <p:ph idx="2" type="body"/>
          </p:nvPr>
        </p:nvSpPr>
        <p:spPr>
          <a:xfrm>
            <a:off x="4619700" y="1958050"/>
            <a:ext cx="40056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https://gpsearch.azurewebsites.net/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The search engine for GPEDIT settings</a:t>
            </a:r>
            <a:endParaRPr sz="1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changes...</a:t>
            </a:r>
            <a:endParaRPr/>
          </a:p>
        </p:txBody>
      </p:sp>
      <p:sp>
        <p:nvSpPr>
          <p:cNvPr id="387" name="Google Shape;387;p63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Don’t forget to either restart your computer OR run “gpupdate /force” (as a command)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will ensure that GPEDIT changes are made to the computer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4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2 Section 2: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LGPO</a:t>
            </a:r>
            <a:endParaRPr/>
          </a:p>
        </p:txBody>
      </p:sp>
      <p:sp>
        <p:nvSpPr>
          <p:cNvPr id="393" name="Google Shape;393;p64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LGPO tool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save you fifteen percent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bad haiku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5"/>
          <p:cNvSpPr txBox="1"/>
          <p:nvPr>
            <p:ph type="title"/>
          </p:nvPr>
        </p:nvSpPr>
        <p:spPr>
          <a:xfrm>
            <a:off x="457200" y="1166125"/>
            <a:ext cx="86868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LGPO (Local Group Policy Object)</a:t>
            </a:r>
            <a:endParaRPr/>
          </a:p>
        </p:txBody>
      </p:sp>
      <p:sp>
        <p:nvSpPr>
          <p:cNvPr id="399" name="Google Shape;399;p65"/>
          <p:cNvSpPr txBox="1"/>
          <p:nvPr>
            <p:ph idx="1" type="body"/>
          </p:nvPr>
        </p:nvSpPr>
        <p:spPr>
          <a:xfrm>
            <a:off x="1069625" y="1849225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LGPO is a tool for importing and exporting group policy settings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Search online and download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LGPO is a command-line utility (you run it like a command)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LGPO Usage Details</a:t>
            </a:r>
            <a:endParaRPr/>
          </a:p>
        </p:txBody>
      </p:sp>
      <p:sp>
        <p:nvSpPr>
          <p:cNvPr id="405" name="Google Shape;405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Download LGPO here: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https://www.microsoft.com/en-us/download/details.aspx?id=55319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you d</a:t>
            </a:r>
            <a:r>
              <a:rPr lang="en" sz="2000"/>
              <a:t>rag LGPO.exe to your C:/Windows/System32/ folder, you can use it from cmd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System32 is included in Window’s PATH variable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PATH specifies where to looks for executables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That’s why you can run “cmd” without specifying the full path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Backup</a:t>
            </a:r>
            <a:endParaRPr/>
          </a:p>
        </p:txBody>
      </p:sp>
      <p:sp>
        <p:nvSpPr>
          <p:cNvPr id="411" name="Google Shape;411;p67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 cmd with admin privileges and go to the directory that holds LGPO.exe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Type: lgpo /b &lt;path where u want to save the policy&gt;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lgpo /b “%USERPROFILE%\Desktop”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will make the backup folder on your current user’s desktop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idx="1" type="body"/>
          </p:nvPr>
        </p:nvSpPr>
        <p:spPr>
          <a:xfrm>
            <a:off x="1055475" y="194390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Windows Registry was an old-fashioned way of malware to hide onto the system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HKEY_CURRENT_USER\Software\Microsoft\Windows\CurrentVersion\Run</a:t>
            </a:r>
            <a:endParaRPr b="1" sz="16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Anything in here would execute whenever a specific user logged in (whichever user the malware was run on)</a:t>
            </a:r>
            <a:endParaRPr/>
          </a:p>
        </p:txBody>
      </p:sp>
      <p:sp>
        <p:nvSpPr>
          <p:cNvPr id="253" name="Google Shape;253;p4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8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Open cmd with admin privileges and go to the directory with LGPO.exe and your backup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Type: LGPO /g &lt;path of the folder with the name&gt;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Review: what should you do after changes?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300"/>
              <a:t>FInish by running: gpupdate /force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This will force an update of GPEDIT and enforce the settings on the computer</a:t>
            </a:r>
            <a:endParaRPr sz="1900"/>
          </a:p>
        </p:txBody>
      </p:sp>
      <p:sp>
        <p:nvSpPr>
          <p:cNvPr id="417" name="Google Shape;417;p68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your backup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3: Event Logs</a:t>
            </a:r>
            <a:endParaRPr/>
          </a:p>
        </p:txBody>
      </p:sp>
      <p:sp>
        <p:nvSpPr>
          <p:cNvPr id="423" name="Google Shape;423;p69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can see everything you do, Jon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resist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thx</a:t>
            </a:r>
            <a:endParaRPr/>
          </a:p>
        </p:txBody>
      </p:sp>
      <p:sp>
        <p:nvSpPr>
          <p:cNvPr id="429" name="Google Shape;429;p70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If you have any questions about using LGPO, ask one of the instructors in class.</a:t>
            </a:r>
            <a:endParaRPr sz="2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A classroom post on LGPO will be posted some time this week</a:t>
            </a:r>
            <a:endParaRPr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event viewer?</a:t>
            </a:r>
            <a:endParaRPr/>
          </a:p>
        </p:txBody>
      </p:sp>
      <p:sp>
        <p:nvSpPr>
          <p:cNvPr id="435" name="Google Shape;435;p71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event viewer is a tool to view all event logs recorded in the Windows Event Log. You can view event logs on a local or remote machine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Audit policies need to be set, and Windows Event Log service needs to be enabled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event viewer?</a:t>
            </a:r>
            <a:endParaRPr/>
          </a:p>
        </p:txBody>
      </p:sp>
      <p:sp>
        <p:nvSpPr>
          <p:cNvPr id="441" name="Google Shape;441;p72"/>
          <p:cNvSpPr txBox="1"/>
          <p:nvPr>
            <p:ph idx="1" type="body"/>
          </p:nvPr>
        </p:nvSpPr>
        <p:spPr>
          <a:xfrm>
            <a:off x="231425" y="1958050"/>
            <a:ext cx="3121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Access event viewer either by searching or by Win+R (eventvwr.msc)</a:t>
            </a:r>
            <a:endParaRPr/>
          </a:p>
        </p:txBody>
      </p:sp>
      <p:pic>
        <p:nvPicPr>
          <p:cNvPr id="442" name="Google Shape;44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900" y="1592211"/>
            <a:ext cx="6306100" cy="2910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vent Types" id="447" name="Google Shape;447;p73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355750" y="848600"/>
            <a:ext cx="8628925" cy="403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448" name="Google Shape;448;p7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event viewer?</a:t>
            </a:r>
            <a:endParaRPr/>
          </a:p>
        </p:txBody>
      </p:sp>
      <p:sp>
        <p:nvSpPr>
          <p:cNvPr id="449" name="Google Shape;449;p73"/>
          <p:cNvSpPr txBox="1"/>
          <p:nvPr>
            <p:ph idx="1" type="body"/>
          </p:nvPr>
        </p:nvSpPr>
        <p:spPr>
          <a:xfrm>
            <a:off x="1069625" y="1958050"/>
            <a:ext cx="3502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Categories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Application Log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System Log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Security Log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Directory Service log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DNS Server log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File replication service log</a:t>
            </a:r>
            <a:endParaRPr sz="1800"/>
          </a:p>
        </p:txBody>
      </p:sp>
      <p:sp>
        <p:nvSpPr>
          <p:cNvPr id="450" name="Google Shape;450;p73"/>
          <p:cNvSpPr txBox="1"/>
          <p:nvPr>
            <p:ph idx="2" type="body"/>
          </p:nvPr>
        </p:nvSpPr>
        <p:spPr>
          <a:xfrm>
            <a:off x="4812446" y="1958050"/>
            <a:ext cx="35025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Types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Warning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Error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Success Audit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Failure Audit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4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event viewer?</a:t>
            </a:r>
            <a:endParaRPr/>
          </a:p>
        </p:txBody>
      </p:sp>
      <p:sp>
        <p:nvSpPr>
          <p:cNvPr id="456" name="Google Shape;456;p74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Aggregated logs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Audit policy &gt; event log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5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</a:t>
            </a:r>
            <a:endParaRPr/>
          </a:p>
        </p:txBody>
      </p:sp>
      <p:sp>
        <p:nvSpPr>
          <p:cNvPr id="462" name="Google Shape;462;p75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log will have their own headers that provide information on certain aspects during the time of the log, in addition to the information being recorded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date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the user logged in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the source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6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Metadata of logs</a:t>
            </a:r>
            <a:endParaRPr/>
          </a:p>
        </p:txBody>
      </p:sp>
      <p:pic>
        <p:nvPicPr>
          <p:cNvPr id="468" name="Google Shape;46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0"/>
            <a:ext cx="8401050" cy="4536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IDs</a:t>
            </a:r>
            <a:endParaRPr/>
          </a:p>
        </p:txBody>
      </p:sp>
      <p:sp>
        <p:nvSpPr>
          <p:cNvPr id="474" name="Google Shape;474;p77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Identify a type of event - search online for ID #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of the few of the many IDs:</a:t>
            </a:r>
            <a:endParaRPr/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4723,4724 - Change Password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4720,4726,4738,4781 - Delete, Change Accounts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4608,4609 - Startup, Shutdown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4613 - Clear Security Log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4616 - Change System Time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4617 - Unable to Log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4714,4705 - Privilege assigned or removed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4708,4714 - Change audit policy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4717,4718 - System access granted or removed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4739 - Change domain policy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16390 - Administrator account lockout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4727-4730,4731-4734,4735,4737,4784,4755-4758 - Group changes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4624,4636,4803,4801 - Account logons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4625,4626,4627,4628,4630,4635,4649,4740,4771,4772,4777 - Logon failures (KEYWORD: Audit Failure )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4672 - Admin account logons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4698 - Schedule new job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4656 - Access refused to object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3004,3005 - Windows defender finds something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4664 - Create hard link to audited file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865 - Software restriction triggered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1000 - Application Error ( Event Level: CHECKMARK "Error" )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1002 - Application Hang ( Event Level: CHECKMARK "Error" )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1037 - Protected Mode violation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7031 - Service terminated unexpectedly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4697 - Install a Service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4663 - Access audited file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An xkcd comic on malware persistence</a:t>
            </a:r>
            <a:endParaRPr sz="1700"/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5576"/>
            <a:ext cx="9143999" cy="265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8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4: Backdoors</a:t>
            </a:r>
            <a:endParaRPr/>
          </a:p>
        </p:txBody>
      </p:sp>
      <p:sp>
        <p:nvSpPr>
          <p:cNvPr id="480" name="Google Shape;480;p78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Spooky scary doors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knew doors were dangerous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9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Backdoors?</a:t>
            </a:r>
            <a:endParaRPr/>
          </a:p>
        </p:txBody>
      </p:sp>
      <p:sp>
        <p:nvSpPr>
          <p:cNvPr id="486" name="Google Shape;486;p79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Methods of connecting to computer, bypassing all security policies in place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Intended for troubleshooting but can be used maliciously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0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sp>
        <p:nvSpPr>
          <p:cNvPr id="492" name="Google Shape;492;p80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Passive/dormant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Harder to find, harder to trigger unless time or event based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Active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Easier to find, but deadlier since it’s already listening for a connection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1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them</a:t>
            </a:r>
            <a:endParaRPr/>
          </a:p>
        </p:txBody>
      </p:sp>
      <p:sp>
        <p:nvSpPr>
          <p:cNvPr id="498" name="Google Shape;498;p81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Antimalware is generally great at finding them (not 100% of the time, however!)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If passive/dormant, your only hope is antimalware programs or manually searching and patience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If active, you can check ports and task manager for suspicious processes</a:t>
            </a:r>
            <a:endParaRPr sz="2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2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active backdoors</a:t>
            </a:r>
            <a:endParaRPr/>
          </a:p>
        </p:txBody>
      </p:sp>
      <p:sp>
        <p:nvSpPr>
          <p:cNvPr id="504" name="Google Shape;504;p82"/>
          <p:cNvSpPr txBox="1"/>
          <p:nvPr>
            <p:ph idx="1" type="body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netstat -aon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lists all network connections and the process ID (PID) as well as the IP address and port numbers in numerical order</a:t>
            </a:r>
            <a:endParaRPr sz="1400"/>
          </a:p>
        </p:txBody>
      </p:sp>
      <p:sp>
        <p:nvSpPr>
          <p:cNvPr id="505" name="Google Shape;505;p82"/>
          <p:cNvSpPr txBox="1"/>
          <p:nvPr>
            <p:ph idx="2" type="body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netstat -anbo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needs admin cmd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does netstat -aon but also lists processes’ names</a:t>
            </a:r>
            <a:endParaRPr sz="1400"/>
          </a:p>
        </p:txBody>
      </p:sp>
      <p:sp>
        <p:nvSpPr>
          <p:cNvPr id="506" name="Google Shape;506;p82"/>
          <p:cNvSpPr txBox="1"/>
          <p:nvPr>
            <p:ph idx="3" type="body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task manager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view Details tab for a sketchy process name or description</a:t>
            </a:r>
            <a:endParaRPr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Backdoor schools of thought</a:t>
            </a:r>
            <a:endParaRPr/>
          </a:p>
        </p:txBody>
      </p:sp>
      <p:sp>
        <p:nvSpPr>
          <p:cNvPr id="512" name="Google Shape;512;p83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Stay on the computer as long as possible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methods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is to pretend to be harmless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Random name like “ComputerHelper.exe”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Windows exe name similarity like “system.exe”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The true Windows process is System (capitalized, without a .exe)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4"/>
          <p:cNvSpPr txBox="1"/>
          <p:nvPr>
            <p:ph idx="1" type="body"/>
          </p:nvPr>
        </p:nvSpPr>
        <p:spPr>
          <a:xfrm>
            <a:off x="1069625" y="1849225"/>
            <a:ext cx="8014800" cy="27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is to hide self as best as possible - redirects computer functions to itself to obtain information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types of backdoors are also called rootkits, and they are very hard to find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They can hide from task manager, netstat, and registry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84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Backdoor schools of thought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it somehow gains admin privileges, it can edit its way into the HKLM registry 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HKEY_LOCAL_MACHINE\SOFTWARE\Microsoft\Windows\CurrentVersion\Run</a:t>
            </a:r>
            <a:endParaRPr b="1" sz="16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this case, the malware will run whenever the system boots</a:t>
            </a:r>
            <a:endParaRPr/>
          </a:p>
        </p:txBody>
      </p:sp>
      <p:sp>
        <p:nvSpPr>
          <p:cNvPr id="265" name="Google Shape;265;p43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Nowadays</a:t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Malware has different ways of embedding itself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Antimalware covers common spots for you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Malwarebytes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Avast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many, many other free antimalware for you to try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It’s a great thing that cybersecurity’s importance is better recognized these days. People now understand the need for antimalware.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r">
              <a:spcBef>
                <a:spcPts val="6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Me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>
            <p:ph idx="1" type="subTitle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Annoying as %$#@#</a:t>
            </a:r>
            <a:endParaRPr/>
          </a:p>
        </p:txBody>
      </p:sp>
      <p:sp>
        <p:nvSpPr>
          <p:cNvPr id="282" name="Google Shape;282;p46"/>
          <p:cNvSpPr txBox="1"/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Scheduler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they?</a:t>
            </a:r>
            <a:endParaRPr/>
          </a:p>
        </p:txBody>
      </p:sp>
      <p:sp>
        <p:nvSpPr>
          <p:cNvPr id="288" name="Google Shape;288;p47"/>
          <p:cNvSpPr txBox="1"/>
          <p:nvPr>
            <p:ph idx="1" type="body"/>
          </p:nvPr>
        </p:nvSpPr>
        <p:spPr>
          <a:xfrm>
            <a:off x="1069625" y="1958050"/>
            <a:ext cx="80148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They run specific tasks at a specific schedule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Purposes: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Maintenance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Updates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Security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￮"/>
            </a:pPr>
            <a:r>
              <a:rPr lang="en"/>
              <a:t>Malicious intent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