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Montserrat Light"/>
      <p:regular r:id="rId53"/>
      <p:bold r:id="rId54"/>
      <p:italic r:id="rId55"/>
      <p:boldItalic r:id="rId56"/>
    </p:embeddedFont>
    <p:embeddedFont>
      <p:font typeface="Montserrat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2D4CB6-598F-447E-81A3-12C7B9E648EC}">
  <a:tblStyle styleId="{CD2D4CB6-598F-447E-81A3-12C7B9E648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Light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bold.fntdata"/><Relationship Id="rId13" Type="http://schemas.openxmlformats.org/officeDocument/2006/relationships/slide" Target="slides/slide7.xml"/><Relationship Id="rId57" Type="http://schemas.openxmlformats.org/officeDocument/2006/relationships/font" Target="fonts/MontserratExtraBold-bold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MontserratExtra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f4544fd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f4544fd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f4544fd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f4544f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f4544fd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f4544f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f4544f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f4544f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f4544fd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f4544fd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f4544fd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f4544fd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f4544f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f4544f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f4544fd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f4544fd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f4544fd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f4544fd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4fe92a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4fe92a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f4544f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f4544f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fe92a7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fe92a7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fe92a7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fe92a7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fe92a7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fe92a7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fe92a7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fe92a7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fe92a7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fe92a7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f4544fd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f4544fd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0d39d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0d39d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0d39d4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0d39d4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0d39d4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0d39d4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0d39d4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0d39d4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f4544f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f4544f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0f24e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0f24e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0f24e2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0f24e2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50f24e2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50f24e2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f4544fd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f4544fd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0f24e2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0f24e2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50f24e2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50f24e2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50f24e2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50f24e2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0f24e2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50f24e2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50f24e2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50f24e2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0f24e2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50f24e2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f4544fd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f4544fd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50f24e2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50f24e2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50f24e2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50f24e2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f4544fd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f4544f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f4544f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f4544f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f4544fd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f4544fd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f4544fd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f4544fd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f4544f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f4544f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f4544fd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f4544fd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5.1-5.4 Advanced Security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Miscellaneous Security Settings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for the cool </a:t>
            </a:r>
            <a:r>
              <a:rPr lang="en"/>
              <a:t>advanced kids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246200" y="4875300"/>
            <a:ext cx="1898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 Light"/>
                <a:ea typeface="Montserrat Light"/>
                <a:cs typeface="Montserrat Light"/>
                <a:sym typeface="Montserrat Light"/>
              </a:rPr>
              <a:t>brought to you by clem, ceo of subway</a:t>
            </a:r>
            <a:endParaRPr sz="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</a:t>
            </a:r>
            <a:r>
              <a:rPr lang="en"/>
              <a:t>ccess the device manager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Change settings for driver updates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More for tech support than security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00" y="209900"/>
            <a:ext cx="39052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</a:t>
            </a:r>
            <a:r>
              <a:rPr lang="en"/>
              <a:t>hange performance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Handle user profiles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Startup settings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Environment variables (useful for commands and others)</a:t>
            </a:r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825" y="305750"/>
            <a:ext cx="38862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Options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0" y="152400"/>
            <a:ext cx="33604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 your VM go “i am speed”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Adjust for best performance if you wish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kerchoo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- Adv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 LSP’s “Clear virtual memory at shutdown”?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Here it is again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425" y="1130050"/>
            <a:ext cx="39243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Performs additional checks on memory to prevent malicious code from running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Should turn on for ALL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450" y="152400"/>
            <a:ext cx="3377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vars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99000" y="1770225"/>
            <a:ext cx="23202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Path is a special variable: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Specifies directories to look for executables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Take a look at Path above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50" y="0"/>
            <a:ext cx="6095749" cy="3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000" y="3334750"/>
            <a:ext cx="5780700" cy="1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Protection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 up restore point in case of failure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Important in the real world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50" y="315325"/>
            <a:ext cx="38671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You can also modify which users can Remote Desktop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823200" y="4083225"/>
            <a:ext cx="4074300" cy="77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No remote assistance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Remote Desktop disabled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23200" y="3168825"/>
            <a:ext cx="34947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As a review, best security practices are?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System Configuration Utility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Conf. Utility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Run: “msconfig”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startup configuration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100" y="1016000"/>
            <a:ext cx="4444376" cy="2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Run: “control system” or Win+Pause|Break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System info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Edition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Processor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Network info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</a:t>
            </a:r>
            <a:r>
              <a:rPr lang="en"/>
              <a:t>omputer 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Domain/workgroup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641300" y="1726975"/>
            <a:ext cx="43425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Choose specific startup type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Normal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Diagnostic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Only basic drivers and services start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Selective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Choose what loads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Good for startup troubleshooting</a:t>
            </a:r>
            <a:endParaRPr sz="2000"/>
          </a:p>
        </p:txBody>
      </p:sp>
      <p:pic>
        <p:nvPicPr>
          <p:cNvPr descr="Windows 8 System Configuration utility: General tab"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50" y="1138238"/>
            <a:ext cx="2495550" cy="286702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Windows 8 System Configuration utility: General tab"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00" y="952325"/>
            <a:ext cx="2819200" cy="323885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699000" y="1559525"/>
            <a:ext cx="3125400" cy="3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Control/modify Windows boot environment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Safe boot includes many options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Only really useful for boot troubleshooting</a:t>
            </a:r>
            <a:endParaRPr sz="20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5" y="790150"/>
            <a:ext cx="5194746" cy="34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00" y="1006775"/>
            <a:ext cx="4645500" cy="3129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 which services are started at boot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Most useful thing is “Hide all Microsoft services”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Shows you custom services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Redirects you to Task Manager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Make sure nothing bad is running at startup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75" y="324925"/>
            <a:ext cx="3228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50" y="2428800"/>
            <a:ext cx="39052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805" y="3591971"/>
            <a:ext cx="4306991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access to many different tools available from Windows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Not much new here, just a center point for many tools you’ve seen before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425" y="1032875"/>
            <a:ext cx="4645500" cy="307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Monitoring Tools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in realizing on-off or repeated suspicious activity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Really helpful when being attacked by hackers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Quick access by right-clicking taskbar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Performance spikes can be indicative of something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900"/>
              <a:t>Details</a:t>
            </a:r>
            <a:r>
              <a:rPr lang="en" sz="1900"/>
              <a:t> tab shows process names</a:t>
            </a:r>
            <a:endParaRPr sz="190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650" y="152400"/>
            <a:ext cx="3236949" cy="28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00" y="2088480"/>
            <a:ext cx="3236950" cy="290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Monitor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Good for specific measurements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Counter</a:t>
            </a:r>
            <a:r>
              <a:rPr lang="en" sz="2000"/>
              <a:t> - specific measurement for objects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" sz="2000"/>
              <a:t>Counters exist for cache, memory, paging file, disk, etc.</a:t>
            </a:r>
            <a:endParaRPr sz="2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700" y="952400"/>
            <a:ext cx="4950300" cy="332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Monitor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Like task manager, but splits between CPU, Disk, Network, and Memory for each process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100" y="780525"/>
            <a:ext cx="4797900" cy="358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0019" l="0" r="1826" t="0"/>
          <a:stretch/>
        </p:blipFill>
        <p:spPr>
          <a:xfrm>
            <a:off x="0" y="977399"/>
            <a:ext cx="9143999" cy="41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4150" y="2256925"/>
            <a:ext cx="1167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150" y="2462225"/>
            <a:ext cx="1167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4150" y="2667850"/>
            <a:ext cx="14220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228175" y="4100825"/>
            <a:ext cx="9087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62500" y="26961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Clicking on any of these will take you to ...</a:t>
            </a:r>
            <a:endParaRPr>
              <a:solidFill>
                <a:srgbClr val="FF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1613000" y="2631800"/>
            <a:ext cx="1549500" cy="30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7188175" y="3254475"/>
            <a:ext cx="877200" cy="73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 Monitor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Most useful for servers or other critical computers that need to provide reliable service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Quickly view critical reliability issues like failed updates, crashes, etc.</a:t>
            </a:r>
            <a:endParaRPr sz="2100"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0" y="848300"/>
            <a:ext cx="4645501" cy="3446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monitoring via terminal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699000" y="1770225"/>
            <a:ext cx="30792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customized batch/powershell 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Can customize to show only new processes, processes in Windows dir, etc.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13" y="631400"/>
            <a:ext cx="5866687" cy="37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Monitors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Task Manager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Performance Monitor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Resource Monitor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Reliability Monitor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Customized Terminal Monitor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Task Manager and Customized Terminal Monitor are arguably the best to use in cybersecurity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Others are more for tech stats/support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5.4 Windows Registry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Registry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complicated heart of all Windows software and hardware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Include: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Port configurations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App preferences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User profiles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Specific conf for each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Loaded into RAM during boot, updates continuously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Reg Terminology</a:t>
            </a:r>
            <a:endParaRPr sz="2300"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regedit</a:t>
            </a:r>
            <a:r>
              <a:rPr lang="en"/>
              <a:t> - tool to edit registry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hive</a:t>
            </a:r>
            <a:r>
              <a:rPr lang="en"/>
              <a:t> - branch of registry for organization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/>
              <a:t> - like a folder, contains values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en"/>
              <a:t> - registry setting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"/>
              <a:t> - the state of a setting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/>
              <a:t> - the type of the data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can be SZ for string, BINARY, DWORD, MULTI_SZ, QWORD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lt;code&gt;REGEDIT&lt;/code&gt; in Windows 7&lt;/b&gt;"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76200"/>
            <a:ext cx="713014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subtrees</a:t>
            </a:r>
            <a:endParaRPr/>
          </a:p>
        </p:txBody>
      </p:sp>
      <p:sp>
        <p:nvSpPr>
          <p:cNvPr id="316" name="Google Shape;316;p50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All hives begin with HKEY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Google Shape;321;p51"/>
          <p:cNvGraphicFramePr/>
          <p:nvPr/>
        </p:nvGraphicFramePr>
        <p:xfrm>
          <a:off x="3350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{CD2D4CB6-598F-447E-81A3-12C7B9E648EC}</a:tableStyleId>
              </a:tblPr>
              <a:tblGrid>
                <a:gridCol w="3323725"/>
                <a:gridCol w="5128975"/>
              </a:tblGrid>
              <a:tr h="42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Registry subtree</a:t>
                      </a:r>
                      <a:endParaRPr b="1"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88900" marR="101600" marL="1016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6E180"/>
                        </a:gs>
                        <a:gs pos="100000">
                          <a:srgbClr val="B8DF32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Subtree function</a:t>
                      </a:r>
                      <a:endParaRPr b="1"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88900" marR="101600" marL="1016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6E180"/>
                        </a:gs>
                        <a:gs pos="100000">
                          <a:srgbClr val="B8DF32"/>
                        </a:gs>
                      </a:gsLst>
                      <a:lin ang="5400700" scaled="0"/>
                    </a:gradFill>
                  </a:tcPr>
                </a:tc>
              </a:tr>
              <a:tr h="99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HKEY_CLASSES_ROOT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Holds file associations and file links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the correct application to start when you double-click a filename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HKEY_CURRENT_USER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configuration, such as software settings, desktop appearance, user-created folders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HKEY_LOCAL_MACHINE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Global hardware configuration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hardware components with their software drivers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Settings for each device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HKEY_USERS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preferences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HKEY_CURRENT_CONFIG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Times New Roman"/>
                        <a:buChar char="●"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ardware profile info used on boot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8900" marB="88900" marR="101600" marL="101600">
                    <a:lnL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EA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5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GPEDIT settings are split into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Computer Configuration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User Configuration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Corresponding subtrees are: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LOCAL_MACHINE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CURRENT_USER</a:t>
            </a:r>
            <a:endParaRPr/>
          </a:p>
        </p:txBody>
      </p:sp>
      <p:sp>
        <p:nvSpPr>
          <p:cNvPr id="327" name="Google Shape;327;p5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GPEDIT?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</a:t>
            </a:r>
            <a:r>
              <a:rPr lang="en"/>
              <a:t>System Properties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changes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Relatively simple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Search for registry 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value doesn’t exist, create a new one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Set the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It’s a good idea to backup before changing something you don’t know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File &gt; Export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Saves as a .reg file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with registry?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malicious settings are set in critical areas that wouldn’t normally be found with GPEDIT or other tools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Typically registry searching is saved for last, as it is the most obscure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idx="4294967295"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Part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Properties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99000" y="1770225"/>
            <a:ext cx="34947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more tabs than “Remote”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450" y="893950"/>
            <a:ext cx="3306250" cy="3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5070425" y="1089450"/>
            <a:ext cx="3210900" cy="37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Name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99000" y="1770225"/>
            <a:ext cx="38106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Change description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Change network ID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Joining workgroup/domain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Change computer name/domain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44382" t="0"/>
          <a:stretch/>
        </p:blipFill>
        <p:spPr>
          <a:xfrm>
            <a:off x="4681575" y="468700"/>
            <a:ext cx="3810649" cy="4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Groups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44325" y="101250"/>
            <a:ext cx="4842600" cy="495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omegroup </a:t>
            </a:r>
            <a:r>
              <a:rPr lang="en"/>
              <a:t>-  network of computers in a home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Workgroup </a:t>
            </a:r>
            <a:r>
              <a:rPr lang="en"/>
              <a:t>- network of computers in a workplace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b="1" lang="en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Domain </a:t>
            </a:r>
            <a:r>
              <a:rPr lang="en"/>
              <a:t>- network of computers in a corporation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Homegroups and workgroups are decentralized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No central computer handling all the users and computers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Rename?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“Please fix DESKTOP-DNM5QRM”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“Please fix Troy-1001-4”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as in “the 4th computer in room 1001 at Troy”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8986" l="57384" r="-949" t="8040"/>
          <a:stretch/>
        </p:blipFill>
        <p:spPr>
          <a:xfrm>
            <a:off x="5022475" y="395975"/>
            <a:ext cx="3566550" cy="4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Rename? (cont.)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44325" y="375875"/>
            <a:ext cx="4842600" cy="44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uick access in a private network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WIN-5LATHCLO73A.contoso.com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mail.contoso.com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DNS does make this easier without needing to rename your computers, however (will talk about later)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