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5143500" cx="9144000"/>
  <p:notesSz cx="6858000" cy="9144000"/>
  <p:embeddedFontLst>
    <p:embeddedFont>
      <p:font typeface="Montserrat"/>
      <p:regular r:id="rId37"/>
      <p:bold r:id="rId38"/>
      <p:italic r:id="rId39"/>
      <p:boldItalic r:id="rId40"/>
    </p:embeddedFont>
    <p:embeddedFont>
      <p:font typeface="Montserrat Light"/>
      <p:regular r:id="rId41"/>
      <p:bold r:id="rId42"/>
      <p:italic r:id="rId43"/>
      <p:boldItalic r:id="rId44"/>
    </p:embeddedFont>
    <p:embeddedFont>
      <p:font typeface="Montserrat ExtraBold"/>
      <p:bold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boldItalic.fntdata"/><Relationship Id="rId20" Type="http://schemas.openxmlformats.org/officeDocument/2006/relationships/slide" Target="slides/slide15.xml"/><Relationship Id="rId42" Type="http://schemas.openxmlformats.org/officeDocument/2006/relationships/font" Target="fonts/MontserratLight-bold.fntdata"/><Relationship Id="rId41" Type="http://schemas.openxmlformats.org/officeDocument/2006/relationships/font" Target="fonts/MontserratLight-regular.fntdata"/><Relationship Id="rId22" Type="http://schemas.openxmlformats.org/officeDocument/2006/relationships/slide" Target="slides/slide17.xml"/><Relationship Id="rId44" Type="http://schemas.openxmlformats.org/officeDocument/2006/relationships/font" Target="fonts/MontserratLight-boldItalic.fntdata"/><Relationship Id="rId21" Type="http://schemas.openxmlformats.org/officeDocument/2006/relationships/slide" Target="slides/slide16.xml"/><Relationship Id="rId43" Type="http://schemas.openxmlformats.org/officeDocument/2006/relationships/font" Target="fonts/MontserratLight-italic.fntdata"/><Relationship Id="rId24" Type="http://schemas.openxmlformats.org/officeDocument/2006/relationships/slide" Target="slides/slide19.xml"/><Relationship Id="rId46" Type="http://schemas.openxmlformats.org/officeDocument/2006/relationships/font" Target="fonts/MontserratExtraBold-boldItalic.fntdata"/><Relationship Id="rId23" Type="http://schemas.openxmlformats.org/officeDocument/2006/relationships/slide" Target="slides/slide18.xml"/><Relationship Id="rId45" Type="http://schemas.openxmlformats.org/officeDocument/2006/relationships/font" Target="fonts/MontserratExtraBold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Montserrat-italic.fntdata"/><Relationship Id="rId16" Type="http://schemas.openxmlformats.org/officeDocument/2006/relationships/slide" Target="slides/slide11.xml"/><Relationship Id="rId38" Type="http://schemas.openxmlformats.org/officeDocument/2006/relationships/font" Target="fonts/Montserrat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6f8843fc77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6f8843fc77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6f8843fc77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6f8843fc77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6f8843fc77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6f8843fc77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6f8843fc77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6f8843fc77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f8843fc4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f8843fc4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6f8843fc77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6f8843fc77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6f8843fc77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6f8843fc77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6f8843fc77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6f8843fc77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6f8843fc4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6f8843fc4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6f8843fc77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6f8843fc77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6f8843fc4a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6f8843fc4a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6f8843fc77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6f8843fc77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6f8843fc77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6f8843fc77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6f8843fc77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6f8843fc77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6f8843fc77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6f8843fc77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6f8843fc77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6f8843fc77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6f8843fc77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6f8843fc77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6f8843fc77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6f8843fc77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6f8843fc77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6f8843fc77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6f8843fc77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6f8843fc77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6f8843fc77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6f8843fc77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f8843fc7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f8843fc7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6f8843fc77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6f8843fc77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6f8843fc4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6f8843fc4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f8843fc7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f8843fc7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f8843fc7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6f8843fc7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f8843fc7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6f8843fc7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f8843fc77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f8843fc77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f8843fc4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6f8843fc4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f8843fc77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6f8843fc77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5400012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26"/>
            <a:ext cx="9144000" cy="514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2302050" y="1223200"/>
            <a:ext cx="4539900" cy="2697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gradFill>
          <a:gsLst>
            <a:gs pos="0">
              <a:srgbClr val="E61E7F"/>
            </a:gs>
            <a:gs pos="100000">
              <a:srgbClr val="FF9900"/>
            </a:gs>
          </a:gsLst>
          <a:lin ang="5400700" scaled="0"/>
        </a:gra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4" name="Google Shape;54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background">
  <p:cSld name="BLANK_1">
    <p:bg>
      <p:bgPr>
        <a:solidFill>
          <a:srgbClr val="000000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7" name="Google Shape;57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1" name="Google Shape;6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gradFill>
          <a:gsLst>
            <a:gs pos="0">
              <a:srgbClr val="4050E5"/>
            </a:gs>
            <a:gs pos="100000">
              <a:srgbClr val="C833FF"/>
            </a:gs>
          </a:gsLst>
          <a:lin ang="5400700" scaled="0"/>
        </a:gra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26"/>
            <a:ext cx="9144000" cy="514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/>
          <p:nvPr>
            <p:ph type="ctrTitle"/>
          </p:nvPr>
        </p:nvSpPr>
        <p:spPr>
          <a:xfrm>
            <a:off x="2438550" y="1811950"/>
            <a:ext cx="42669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2438550" y="2840054"/>
            <a:ext cx="4266900" cy="78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gradFill>
          <a:gsLst>
            <a:gs pos="0">
              <a:srgbClr val="FF8700"/>
            </a:gs>
            <a:gs pos="100000">
              <a:srgbClr val="FFD900"/>
            </a:gs>
          </a:gsLst>
          <a:lin ang="5400700" scaled="0"/>
        </a:gra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26"/>
            <a:ext cx="9144000" cy="514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370425" y="1780800"/>
            <a:ext cx="4403100" cy="1944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200"/>
              <a:buChar char="◦"/>
              <a:defRPr i="1">
                <a:solidFill>
                  <a:schemeClr val="lt1"/>
                </a:solidFill>
              </a:defRPr>
            </a:lvl1pPr>
            <a:lvl2pPr indent="-368300" lvl="1" marL="914400" rtl="0" algn="ctr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Char char="◦"/>
              <a:defRPr i="1">
                <a:solidFill>
                  <a:schemeClr val="lt1"/>
                </a:solidFill>
              </a:defRPr>
            </a:lvl2pPr>
            <a:lvl3pPr indent="-368300" lvl="2" marL="1371600" rtl="0" algn="ctr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Char char="◦"/>
              <a:defRPr i="1">
                <a:solidFill>
                  <a:schemeClr val="lt1"/>
                </a:solidFill>
              </a:defRPr>
            </a:lvl3pPr>
            <a:lvl4pPr indent="-368300" lvl="3" marL="1828800" rtl="0" algn="ctr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Char char="◦"/>
              <a:defRPr i="1">
                <a:solidFill>
                  <a:schemeClr val="lt1"/>
                </a:solidFill>
              </a:defRPr>
            </a:lvl4pPr>
            <a:lvl5pPr indent="-368300" lvl="4" marL="2286000" rtl="0" algn="ctr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Char char="◦"/>
              <a:defRPr i="1">
                <a:solidFill>
                  <a:schemeClr val="lt1"/>
                </a:solidFill>
              </a:defRPr>
            </a:lvl5pPr>
            <a:lvl6pPr indent="-368300" lvl="5" marL="2743200" rtl="0" algn="ctr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Char char="◦"/>
              <a:defRPr i="1">
                <a:solidFill>
                  <a:schemeClr val="lt1"/>
                </a:solidFill>
              </a:defRPr>
            </a:lvl6pPr>
            <a:lvl7pPr indent="-368300" lvl="6" marL="3200400" rtl="0" algn="ctr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Char char="◦"/>
              <a:defRPr i="1">
                <a:solidFill>
                  <a:schemeClr val="lt1"/>
                </a:solidFill>
              </a:defRPr>
            </a:lvl7pPr>
            <a:lvl8pPr indent="-368300" lvl="7" marL="3657600" rtl="0" algn="ctr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Char char="◦"/>
              <a:defRPr i="1">
                <a:solidFill>
                  <a:schemeClr val="lt1"/>
                </a:solidFill>
              </a:defRPr>
            </a:lvl8pPr>
            <a:lvl9pPr indent="-368300" lvl="8" marL="4114800" algn="ctr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2200"/>
              <a:buChar char="◦"/>
              <a:defRPr i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" name="Google Shape;19;p4"/>
          <p:cNvSpPr txBox="1"/>
          <p:nvPr/>
        </p:nvSpPr>
        <p:spPr>
          <a:xfrm>
            <a:off x="3593400" y="1162369"/>
            <a:ext cx="1957200" cy="6537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9525">
              <a:srgbClr val="000000">
                <a:alpha val="20000"/>
              </a:srgb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b="1" sz="7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/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844325" y="805325"/>
            <a:ext cx="4842600" cy="354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368300" lvl="0" marL="457200">
              <a:spcBef>
                <a:spcPts val="600"/>
              </a:spcBef>
              <a:spcAft>
                <a:spcPts val="0"/>
              </a:spcAft>
              <a:buSzPts val="2200"/>
              <a:buChar char="◦"/>
              <a:defRPr/>
            </a:lvl1pPr>
            <a:lvl2pPr indent="-368300" lvl="1" marL="9144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2pPr>
            <a:lvl3pPr indent="-368300" lvl="2" marL="13716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3pPr>
            <a:lvl4pPr indent="-368300" lvl="3" marL="18288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4pPr>
            <a:lvl5pPr indent="-368300" lvl="4" marL="22860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5pPr>
            <a:lvl6pPr indent="-368300" lvl="5" marL="27432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6pPr>
            <a:lvl7pPr indent="-368300" lvl="6" marL="32004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7pPr>
            <a:lvl8pPr indent="-368300" lvl="7" marL="36576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8pPr>
            <a:lvl9pPr indent="-368300" lvl="8" marL="4114800">
              <a:spcBef>
                <a:spcPts val="1000"/>
              </a:spcBef>
              <a:spcAft>
                <a:spcPts val="1000"/>
              </a:spcAft>
              <a:buSzPts val="2200"/>
              <a:buChar char="◦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+ Image">
  <p:cSld name="TITLE_AND_BODY_1">
    <p:bg>
      <p:bgPr>
        <a:gradFill>
          <a:gsLst>
            <a:gs pos="0">
              <a:srgbClr val="8790B9"/>
            </a:gs>
            <a:gs pos="100000">
              <a:srgbClr val="D4ECFF"/>
            </a:gs>
          </a:gsLst>
          <a:lin ang="5400700" scaled="0"/>
        </a:gra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6"/>
          <p:cNvSpPr txBox="1"/>
          <p:nvPr>
            <p:ph type="title"/>
          </p:nvPr>
        </p:nvSpPr>
        <p:spPr>
          <a:xfrm>
            <a:off x="699000" y="790150"/>
            <a:ext cx="3494700" cy="828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699000" y="1770225"/>
            <a:ext cx="3494700" cy="2583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 rtl="0">
              <a:spcBef>
                <a:spcPts val="600"/>
              </a:spcBef>
              <a:spcAft>
                <a:spcPts val="0"/>
              </a:spcAft>
              <a:buSzPts val="2200"/>
              <a:buChar char="◦"/>
              <a:defRPr/>
            </a:lvl1pPr>
            <a:lvl2pPr indent="-368300" lvl="1" marL="914400" rtl="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2pPr>
            <a:lvl3pPr indent="-368300" lvl="2" marL="1371600" rtl="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3pPr>
            <a:lvl4pPr indent="-368300" lvl="3" marL="1828800" rtl="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4pPr>
            <a:lvl5pPr indent="-368300" lvl="4" marL="2286000" rtl="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5pPr>
            <a:lvl6pPr indent="-368300" lvl="5" marL="2743200" rtl="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6pPr>
            <a:lvl7pPr indent="-368300" lvl="6" marL="3200400" rtl="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7pPr>
            <a:lvl8pPr indent="-368300" lvl="7" marL="3657600" rtl="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8pPr>
            <a:lvl9pPr indent="-368300" lvl="8" marL="4114800" rtl="0">
              <a:spcBef>
                <a:spcPts val="1000"/>
              </a:spcBef>
              <a:spcAft>
                <a:spcPts val="1000"/>
              </a:spcAft>
              <a:buSzPts val="2200"/>
              <a:buChar char="◦"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bg>
      <p:bgPr>
        <a:gradFill>
          <a:gsLst>
            <a:gs pos="0">
              <a:srgbClr val="46E180"/>
            </a:gs>
            <a:gs pos="100000">
              <a:srgbClr val="B8DF32"/>
            </a:gs>
          </a:gsLst>
          <a:lin ang="5400700" scaled="0"/>
        </a:gra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7"/>
          <p:cNvSpPr txBox="1"/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844325" y="805325"/>
            <a:ext cx="2250300" cy="3540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42900" lvl="1" marL="9144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2pPr>
            <a:lvl3pPr indent="-342900" lvl="2" marL="13716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3pPr>
            <a:lvl4pPr indent="-342900" lvl="3" marL="18288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4pPr>
            <a:lvl5pPr indent="-342900" lvl="4" marL="22860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5pPr>
            <a:lvl6pPr indent="-342900" lvl="5" marL="27432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6pPr>
            <a:lvl7pPr indent="-342900" lvl="6" marL="32004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7pPr>
            <a:lvl8pPr indent="-342900" lvl="7" marL="36576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8pPr>
            <a:lvl9pPr indent="-342900" lvl="8" marL="4114800">
              <a:spcBef>
                <a:spcPts val="1000"/>
              </a:spcBef>
              <a:spcAft>
                <a:spcPts val="1000"/>
              </a:spcAft>
              <a:buSzPts val="1800"/>
              <a:buChar char="◦"/>
              <a:defRPr sz="1800"/>
            </a:lvl9pPr>
          </a:lstStyle>
          <a:p/>
        </p:txBody>
      </p:sp>
      <p:sp>
        <p:nvSpPr>
          <p:cNvPr id="35" name="Google Shape;35;p7"/>
          <p:cNvSpPr txBox="1"/>
          <p:nvPr>
            <p:ph idx="2" type="body"/>
          </p:nvPr>
        </p:nvSpPr>
        <p:spPr>
          <a:xfrm>
            <a:off x="6436624" y="805325"/>
            <a:ext cx="2250300" cy="3540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42900" lvl="1" marL="9144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2pPr>
            <a:lvl3pPr indent="-342900" lvl="2" marL="13716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3pPr>
            <a:lvl4pPr indent="-342900" lvl="3" marL="18288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4pPr>
            <a:lvl5pPr indent="-342900" lvl="4" marL="22860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5pPr>
            <a:lvl6pPr indent="-342900" lvl="5" marL="27432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6pPr>
            <a:lvl7pPr indent="-342900" lvl="6" marL="32004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7pPr>
            <a:lvl8pPr indent="-342900" lvl="7" marL="36576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8pPr>
            <a:lvl9pPr indent="-342900" lvl="8" marL="4114800">
              <a:spcBef>
                <a:spcPts val="1000"/>
              </a:spcBef>
              <a:spcAft>
                <a:spcPts val="1000"/>
              </a:spcAft>
              <a:buSzPts val="1800"/>
              <a:buChar char="◦"/>
              <a:defRPr sz="18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bg>
      <p:bgPr>
        <a:gradFill>
          <a:gsLst>
            <a:gs pos="0">
              <a:srgbClr val="E61E7F"/>
            </a:gs>
            <a:gs pos="100000">
              <a:srgbClr val="FF9900"/>
            </a:gs>
          </a:gsLst>
          <a:lin ang="5400700" scaled="0"/>
        </a:gra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8"/>
          <p:cNvSpPr txBox="1"/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1" type="body"/>
          </p:nvPr>
        </p:nvSpPr>
        <p:spPr>
          <a:xfrm>
            <a:off x="3844325" y="797725"/>
            <a:ext cx="1481700" cy="3540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◦"/>
              <a:defRPr sz="1400"/>
            </a:lvl1pPr>
            <a:lvl2pPr indent="-317500" lvl="1" marL="9144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2pPr>
            <a:lvl3pPr indent="-317500" lvl="2" marL="13716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rtl="0">
              <a:spcBef>
                <a:spcPts val="1000"/>
              </a:spcBef>
              <a:spcAft>
                <a:spcPts val="100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41" name="Google Shape;41;p8"/>
          <p:cNvSpPr txBox="1"/>
          <p:nvPr>
            <p:ph idx="2" type="body"/>
          </p:nvPr>
        </p:nvSpPr>
        <p:spPr>
          <a:xfrm>
            <a:off x="5524777" y="797725"/>
            <a:ext cx="1481700" cy="3540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◦"/>
              <a:defRPr sz="1400"/>
            </a:lvl1pPr>
            <a:lvl2pPr indent="-317500" lvl="1" marL="9144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2pPr>
            <a:lvl3pPr indent="-317500" lvl="2" marL="13716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rtl="0">
              <a:spcBef>
                <a:spcPts val="1000"/>
              </a:spcBef>
              <a:spcAft>
                <a:spcPts val="100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42" name="Google Shape;42;p8"/>
          <p:cNvSpPr txBox="1"/>
          <p:nvPr>
            <p:ph idx="3" type="body"/>
          </p:nvPr>
        </p:nvSpPr>
        <p:spPr>
          <a:xfrm>
            <a:off x="7205229" y="797725"/>
            <a:ext cx="1481700" cy="3540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◦"/>
              <a:defRPr sz="1400"/>
            </a:lvl1pPr>
            <a:lvl2pPr indent="-317500" lvl="1" marL="9144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2pPr>
            <a:lvl3pPr indent="-317500" lvl="2" marL="13716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rtl="0">
              <a:spcBef>
                <a:spcPts val="1000"/>
              </a:spcBef>
              <a:spcAft>
                <a:spcPts val="100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gradFill>
          <a:gsLst>
            <a:gs pos="0">
              <a:srgbClr val="FF8700"/>
            </a:gs>
            <a:gs pos="100000">
              <a:srgbClr val="FFD900"/>
            </a:gs>
          </a:gsLst>
          <a:lin ang="5400700" scaled="0"/>
        </a:gra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9"/>
          <p:cNvSpPr txBox="1"/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gradFill>
          <a:gsLst>
            <a:gs pos="0">
              <a:srgbClr val="8790B9"/>
            </a:gs>
            <a:gs pos="100000">
              <a:srgbClr val="D4ECFF"/>
            </a:gs>
          </a:gsLst>
          <a:lin ang="5400700" scaled="0"/>
        </a:gra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457200" y="534577"/>
            <a:ext cx="82296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100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gradFill>
          <a:gsLst>
            <a:gs pos="0">
              <a:srgbClr val="3C78D8"/>
            </a:gs>
            <a:gs pos="100000">
              <a:srgbClr val="00FFFF"/>
            </a:gs>
          </a:gsLst>
          <a:lin ang="54007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9525">
              <a:srgbClr val="000000">
                <a:alpha val="2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44325" y="805325"/>
            <a:ext cx="4842600" cy="35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368300" lvl="0" marL="4572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Light"/>
              <a:buChar char="◦"/>
              <a:defRPr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-3683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Light"/>
              <a:buChar char="◦"/>
              <a:defRPr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-36830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Light"/>
              <a:buChar char="◦"/>
              <a:defRPr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-36830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 Light"/>
              <a:buChar char="◦"/>
              <a:defRPr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-36830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 Light"/>
              <a:buChar char="◦"/>
              <a:defRPr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-36830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 Light"/>
              <a:buChar char="◦"/>
              <a:defRPr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-36830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 Light"/>
              <a:buChar char="◦"/>
              <a:defRPr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-36830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 Light"/>
              <a:buChar char="◦"/>
              <a:defRPr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-36830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200"/>
              <a:buFont typeface="Montserrat Light"/>
              <a:buChar char="◦"/>
              <a:defRPr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buNone/>
              <a:defRPr sz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algn="r">
              <a:buNone/>
              <a:defRPr sz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algn="r">
              <a:buNone/>
              <a:defRPr sz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algn="r">
              <a:buNone/>
              <a:defRPr sz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algn="r">
              <a:buNone/>
              <a:defRPr sz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algn="r">
              <a:buNone/>
              <a:defRPr sz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algn="r">
              <a:buNone/>
              <a:defRPr sz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algn="r">
              <a:buNone/>
              <a:defRPr sz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algn="r">
              <a:buNone/>
              <a:defRPr sz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61E7F"/>
            </a:gs>
            <a:gs pos="100000">
              <a:srgbClr val="FF9900"/>
            </a:gs>
          </a:gsLst>
          <a:lin ang="5400700" scaled="0"/>
        </a:gra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5.5-5.8 Advanced Security</a:t>
            </a:r>
            <a:endParaRPr/>
          </a:p>
        </p:txBody>
      </p:sp>
      <p:sp>
        <p:nvSpPr>
          <p:cNvPr id="67" name="Google Shape;67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PART II</a:t>
            </a:r>
            <a:endParaRPr/>
          </a:p>
        </p:txBody>
      </p:sp>
      <p:sp>
        <p:nvSpPr>
          <p:cNvPr id="68" name="Google Shape;68;p14"/>
          <p:cNvSpPr txBox="1"/>
          <p:nvPr/>
        </p:nvSpPr>
        <p:spPr>
          <a:xfrm>
            <a:off x="7246200" y="4875300"/>
            <a:ext cx="1898100" cy="2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Montserrat Light"/>
                <a:ea typeface="Montserrat Light"/>
                <a:cs typeface="Montserrat Light"/>
                <a:sym typeface="Montserrat Light"/>
              </a:rPr>
              <a:t>brought to you by clem, ceo of subway</a:t>
            </a:r>
            <a:endParaRPr sz="700"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is the GPEDIT setting?</a:t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844325" y="805325"/>
            <a:ext cx="4842600" cy="354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Windows Components &gt; BitLocker Drive Encryption &gt; Operating System Drives &gt; Require additional authentication at startup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Enable it and check the “Allow BitLocker without a </a:t>
            </a:r>
            <a:r>
              <a:rPr lang="en"/>
              <a:t>compatible</a:t>
            </a:r>
            <a:r>
              <a:rPr lang="en"/>
              <a:t> TPM”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set up?</a:t>
            </a:r>
            <a:endParaRPr/>
          </a:p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3844325" y="805325"/>
            <a:ext cx="4842600" cy="354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Windows search for BitLocker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You’ll need to provide a password or a USB to gain access to the drive, and you’ll be asked to set up a recovery key - use a USB or “fake print”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DO NOT MESS UP HERE!!! You may accidentally lock yourself out of your computer if you don’t have the password/USB you used.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BitLocker setup</a:t>
            </a:r>
            <a:endParaRPr/>
          </a:p>
        </p:txBody>
      </p:sp>
      <p:sp>
        <p:nvSpPr>
          <p:cNvPr id="136" name="Google Shape;136;p25"/>
          <p:cNvSpPr txBox="1"/>
          <p:nvPr>
            <p:ph idx="1" type="body"/>
          </p:nvPr>
        </p:nvSpPr>
        <p:spPr>
          <a:xfrm>
            <a:off x="3844325" y="805325"/>
            <a:ext cx="4842600" cy="354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BitLocker will do </a:t>
            </a:r>
            <a:r>
              <a:rPr lang="en"/>
              <a:t>its</a:t>
            </a:r>
            <a:r>
              <a:rPr lang="en"/>
              <a:t> magic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After a while, you may be asked to restart to make changes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When restarting, you’ll be greeted with a blue prompt if you chose the password route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Afterwards, you can log in to the computer normally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5400700" scaled="0"/>
        </a:gra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9088" y="152400"/>
            <a:ext cx="6505814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8700"/>
            </a:gs>
            <a:gs pos="100000">
              <a:srgbClr val="FFD900"/>
            </a:gs>
          </a:gsLst>
          <a:lin ang="5400700" scaled="0"/>
        </a:gra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type="ctrTitle"/>
          </p:nvPr>
        </p:nvSpPr>
        <p:spPr>
          <a:xfrm>
            <a:off x="2302050" y="1223200"/>
            <a:ext cx="4539900" cy="2697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5.7 Program Security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8700"/>
            </a:gs>
            <a:gs pos="100000">
              <a:srgbClr val="FFD900"/>
            </a:gs>
          </a:gsLst>
          <a:lin ang="5400700" scaled="0"/>
        </a:gra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/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Programs have their individual security settings</a:t>
            </a:r>
            <a:endParaRPr/>
          </a:p>
        </p:txBody>
      </p:sp>
      <p:sp>
        <p:nvSpPr>
          <p:cNvPr id="152" name="Google Shape;152;p28"/>
          <p:cNvSpPr txBox="1"/>
          <p:nvPr>
            <p:ph idx="1" type="body"/>
          </p:nvPr>
        </p:nvSpPr>
        <p:spPr>
          <a:xfrm>
            <a:off x="3844325" y="805325"/>
            <a:ext cx="4842600" cy="354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1000"/>
              </a:spcAft>
              <a:buNone/>
            </a:pPr>
            <a:r>
              <a:rPr lang="en"/>
              <a:t>Each program may come equipped with security settings that you can set to improve security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8700"/>
            </a:gs>
            <a:gs pos="100000">
              <a:srgbClr val="FFD900"/>
            </a:gs>
          </a:gsLst>
          <a:lin ang="5400700" scaled="0"/>
        </a:gra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9"/>
          <p:cNvSpPr txBox="1"/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Exploration Adventure</a:t>
            </a:r>
            <a:endParaRPr sz="2500"/>
          </a:p>
        </p:txBody>
      </p:sp>
      <p:sp>
        <p:nvSpPr>
          <p:cNvPr id="158" name="Google Shape;158;p29"/>
          <p:cNvSpPr txBox="1"/>
          <p:nvPr>
            <p:ph idx="1" type="body"/>
          </p:nvPr>
        </p:nvSpPr>
        <p:spPr>
          <a:xfrm>
            <a:off x="3844325" y="805325"/>
            <a:ext cx="4842600" cy="354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Most of the time, these settings are found by your own exploration.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Settings are generally found under Edit &gt; Preferences - can vary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Google for the right place for settings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8700"/>
            </a:gs>
            <a:gs pos="100000">
              <a:srgbClr val="FFD900"/>
            </a:gs>
          </a:gsLst>
          <a:lin ang="5400700" scaled="0"/>
        </a:gra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/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Online research alternative</a:t>
            </a:r>
            <a:endParaRPr/>
          </a:p>
        </p:txBody>
      </p:sp>
      <p:sp>
        <p:nvSpPr>
          <p:cNvPr id="164" name="Google Shape;164;p30"/>
          <p:cNvSpPr txBox="1"/>
          <p:nvPr>
            <p:ph idx="1" type="body"/>
          </p:nvPr>
        </p:nvSpPr>
        <p:spPr>
          <a:xfrm>
            <a:off x="3844325" y="805325"/>
            <a:ext cx="4842600" cy="354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Many commonly used programs will have forums or some documentation outlining secure settings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Take advantage of these sites!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Ex: Google “Filezilla hardening”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6E180"/>
            </a:gs>
            <a:gs pos="100000">
              <a:srgbClr val="B8DF32"/>
            </a:gs>
          </a:gsLst>
          <a:lin ang="5400700" scaled="0"/>
        </a:gra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1"/>
          <p:cNvSpPr txBox="1"/>
          <p:nvPr>
            <p:ph type="ctrTitle"/>
          </p:nvPr>
        </p:nvSpPr>
        <p:spPr>
          <a:xfrm>
            <a:off x="2302050" y="1223200"/>
            <a:ext cx="4539900" cy="2697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5.8 Network Security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6E180"/>
            </a:gs>
            <a:gs pos="100000">
              <a:srgbClr val="B8DF32"/>
            </a:gs>
          </a:gsLst>
          <a:lin ang="5400700" scaled="0"/>
        </a:gra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2"/>
          <p:cNvSpPr txBox="1"/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 and Sharing Center</a:t>
            </a:r>
            <a:endParaRPr/>
          </a:p>
        </p:txBody>
      </p:sp>
      <p:pic>
        <p:nvPicPr>
          <p:cNvPr id="175" name="Google Shape;17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1313" y="2091463"/>
            <a:ext cx="6162675" cy="113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61E7F"/>
            </a:gs>
            <a:gs pos="100000">
              <a:srgbClr val="FF9900"/>
            </a:gs>
          </a:gsLst>
          <a:lin ang="5400700" scaled="0"/>
        </a:gra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ctrTitle"/>
          </p:nvPr>
        </p:nvSpPr>
        <p:spPr>
          <a:xfrm>
            <a:off x="2302050" y="1223200"/>
            <a:ext cx="4539900" cy="2697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5.5 GPEDIT in Depth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6E180"/>
            </a:gs>
            <a:gs pos="100000">
              <a:srgbClr val="B8DF32"/>
            </a:gs>
          </a:gsLst>
          <a:lin ang="5400700" scaled="0"/>
        </a:gra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3"/>
          <p:cNvSpPr txBox="1"/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found here?</a:t>
            </a:r>
            <a:endParaRPr/>
          </a:p>
        </p:txBody>
      </p:sp>
      <p:sp>
        <p:nvSpPr>
          <p:cNvPr id="181" name="Google Shape;181;p33"/>
          <p:cNvSpPr txBox="1"/>
          <p:nvPr>
            <p:ph idx="1" type="body"/>
          </p:nvPr>
        </p:nvSpPr>
        <p:spPr>
          <a:xfrm>
            <a:off x="3844325" y="805325"/>
            <a:ext cx="4842600" cy="354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Network settings - WiFi, access type, connection method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You can change adapter settings and advanced settings</a:t>
            </a:r>
            <a:endParaRPr/>
          </a:p>
        </p:txBody>
      </p:sp>
      <p:sp>
        <p:nvSpPr>
          <p:cNvPr id="182" name="Google Shape;182;p33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6E180"/>
            </a:gs>
            <a:gs pos="100000">
              <a:srgbClr val="B8DF32"/>
            </a:gs>
          </a:gsLst>
          <a:lin ang="5400700" scaled="0"/>
        </a:gra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4"/>
          <p:cNvSpPr txBox="1"/>
          <p:nvPr>
            <p:ph type="ctrTitle"/>
          </p:nvPr>
        </p:nvSpPr>
        <p:spPr>
          <a:xfrm>
            <a:off x="2438550" y="1811950"/>
            <a:ext cx="42669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Adapter settings</a:t>
            </a:r>
            <a:endParaRPr/>
          </a:p>
        </p:txBody>
      </p:sp>
      <p:pic>
        <p:nvPicPr>
          <p:cNvPr id="188" name="Google Shape;18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050" y="3043550"/>
            <a:ext cx="7581900" cy="128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6E180"/>
            </a:gs>
            <a:gs pos="100000">
              <a:srgbClr val="B8DF32"/>
            </a:gs>
          </a:gsLst>
          <a:lin ang="5400700" scaled="0"/>
        </a:gra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5"/>
          <p:cNvSpPr txBox="1"/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Adapters</a:t>
            </a:r>
            <a:endParaRPr/>
          </a:p>
        </p:txBody>
      </p:sp>
      <p:sp>
        <p:nvSpPr>
          <p:cNvPr id="194" name="Google Shape;194;p35"/>
          <p:cNvSpPr txBox="1"/>
          <p:nvPr>
            <p:ph idx="1" type="body"/>
          </p:nvPr>
        </p:nvSpPr>
        <p:spPr>
          <a:xfrm>
            <a:off x="3844325" y="805325"/>
            <a:ext cx="4842600" cy="354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 can configure which adapters are enabled/disabled for Internet connections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Checking the properties of an adapter will allow you to set settings for that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6E180"/>
            </a:gs>
            <a:gs pos="100000">
              <a:srgbClr val="B8DF32"/>
            </a:gs>
          </a:gsLst>
          <a:lin ang="5400700" scaled="0"/>
        </a:gra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6"/>
          <p:cNvSpPr txBox="1"/>
          <p:nvPr>
            <p:ph idx="1" type="body"/>
          </p:nvPr>
        </p:nvSpPr>
        <p:spPr>
          <a:xfrm>
            <a:off x="457200" y="534577"/>
            <a:ext cx="82296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1000"/>
              </a:spcAft>
              <a:buNone/>
            </a:pPr>
            <a:r>
              <a:rPr lang="en"/>
              <a:t>Adapter settings</a:t>
            </a:r>
            <a:endParaRPr/>
          </a:p>
        </p:txBody>
      </p:sp>
      <p:pic>
        <p:nvPicPr>
          <p:cNvPr id="200" name="Google Shape;20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3700" y="1015088"/>
            <a:ext cx="3276600" cy="326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6E180"/>
            </a:gs>
            <a:gs pos="100000">
              <a:srgbClr val="B8DF32"/>
            </a:gs>
          </a:gsLst>
          <a:lin ang="5400700" scaled="0"/>
        </a:gra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7"/>
          <p:cNvSpPr txBox="1"/>
          <p:nvPr>
            <p:ph idx="1" type="body"/>
          </p:nvPr>
        </p:nvSpPr>
        <p:spPr>
          <a:xfrm>
            <a:off x="3844325" y="805325"/>
            <a:ext cx="4842600" cy="354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Install/uninstall connection items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◦"/>
            </a:pPr>
            <a:r>
              <a:rPr lang="en"/>
              <a:t>If you are unsure about this, it’s better to not screw up your connection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Manage properties of connections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37"/>
          <p:cNvSpPr txBox="1"/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to do?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6E180"/>
            </a:gs>
            <a:gs pos="100000">
              <a:srgbClr val="B8DF32"/>
            </a:gs>
          </a:gsLst>
          <a:lin ang="5400700" scaled="0"/>
        </a:gra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8"/>
          <p:cNvSpPr txBox="1"/>
          <p:nvPr>
            <p:ph idx="1" type="body"/>
          </p:nvPr>
        </p:nvSpPr>
        <p:spPr>
          <a:xfrm>
            <a:off x="457200" y="534577"/>
            <a:ext cx="82296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1000"/>
              </a:spcAft>
              <a:buNone/>
            </a:pPr>
            <a:r>
              <a:rPr lang="en"/>
              <a:t>IPv4 Properties</a:t>
            </a:r>
            <a:endParaRPr/>
          </a:p>
        </p:txBody>
      </p:sp>
      <p:pic>
        <p:nvPicPr>
          <p:cNvPr id="212" name="Google Shape;21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325" y="968902"/>
            <a:ext cx="3412978" cy="39105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2849" y="808287"/>
            <a:ext cx="3496948" cy="423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6E180"/>
            </a:gs>
            <a:gs pos="100000">
              <a:srgbClr val="B8DF32"/>
            </a:gs>
          </a:gsLst>
          <a:lin ang="5400700" scaled="0"/>
        </a:gra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9"/>
          <p:cNvSpPr txBox="1"/>
          <p:nvPr>
            <p:ph idx="1" type="body"/>
          </p:nvPr>
        </p:nvSpPr>
        <p:spPr>
          <a:xfrm>
            <a:off x="3844325" y="805325"/>
            <a:ext cx="4842600" cy="354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1000"/>
              </a:spcAft>
              <a:buNone/>
            </a:pPr>
            <a:r>
              <a:rPr lang="en"/>
              <a:t>If you ever need to double-check or set IP addresses or DNS server addresses, here is where you go to</a:t>
            </a:r>
            <a:endParaRPr/>
          </a:p>
        </p:txBody>
      </p:sp>
      <p:sp>
        <p:nvSpPr>
          <p:cNvPr id="219" name="Google Shape;219;p39"/>
          <p:cNvSpPr txBox="1"/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this for?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6E180"/>
            </a:gs>
            <a:gs pos="100000">
              <a:srgbClr val="B8DF32"/>
            </a:gs>
          </a:gsLst>
          <a:lin ang="5400700" scaled="0"/>
        </a:gra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0"/>
          <p:cNvSpPr txBox="1"/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Advanced sharing settings</a:t>
            </a:r>
            <a:endParaRPr/>
          </a:p>
        </p:txBody>
      </p:sp>
      <p:sp>
        <p:nvSpPr>
          <p:cNvPr id="225" name="Google Shape;225;p40"/>
          <p:cNvSpPr txBox="1"/>
          <p:nvPr>
            <p:ph idx="1" type="body"/>
          </p:nvPr>
        </p:nvSpPr>
        <p:spPr>
          <a:xfrm>
            <a:off x="3844325" y="805325"/>
            <a:ext cx="4842600" cy="354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For each profile, configure the option that makes the most sense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Most of these are common sense, don’t worry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6E180"/>
            </a:gs>
            <a:gs pos="100000">
              <a:srgbClr val="B8DF32"/>
            </a:gs>
          </a:gsLst>
          <a:lin ang="5400700" scaled="0"/>
        </a:grad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1"/>
          <p:cNvSpPr txBox="1"/>
          <p:nvPr>
            <p:ph idx="1" type="body"/>
          </p:nvPr>
        </p:nvSpPr>
        <p:spPr>
          <a:xfrm>
            <a:off x="457213" y="1928150"/>
            <a:ext cx="8229600" cy="1018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1000"/>
              </a:spcAft>
              <a:buNone/>
            </a:pPr>
            <a:r>
              <a:rPr b="1" lang="en" sz="26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Assuming no files are to be shared, is this setting correct?</a:t>
            </a:r>
            <a:endParaRPr b="1" sz="2600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31" name="Google Shape;23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400" y="2852699"/>
            <a:ext cx="8003201" cy="192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6E180"/>
            </a:gs>
            <a:gs pos="100000">
              <a:srgbClr val="B8DF32"/>
            </a:gs>
          </a:gsLst>
          <a:lin ang="5400700" scaled="0"/>
        </a:gra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2"/>
          <p:cNvSpPr txBox="1"/>
          <p:nvPr>
            <p:ph idx="1" type="body"/>
          </p:nvPr>
        </p:nvSpPr>
        <p:spPr>
          <a:xfrm>
            <a:off x="457200" y="1005227"/>
            <a:ext cx="82296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1000"/>
              </a:spcAft>
              <a:buNone/>
            </a:pPr>
            <a:r>
              <a:rPr b="1" lang="en" sz="18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To have a password or not to have one…?</a:t>
            </a:r>
            <a:endParaRPr b="1" sz="1800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37" name="Google Shape;23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825" y="2103499"/>
            <a:ext cx="8012350" cy="18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61E7F"/>
            </a:gs>
            <a:gs pos="100000">
              <a:srgbClr val="FF9900"/>
            </a:gs>
          </a:gsLst>
          <a:lin ang="5400700" scaled="0"/>
        </a:gra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GPEDIT Categories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844325" y="805325"/>
            <a:ext cx="4842600" cy="354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Computer Configuration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User Configuration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6E180"/>
            </a:gs>
            <a:gs pos="100000">
              <a:srgbClr val="B8DF32"/>
            </a:gs>
          </a:gsLst>
          <a:lin ang="5400700" scaled="0"/>
        </a:grad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3"/>
          <p:cNvSpPr txBox="1"/>
          <p:nvPr>
            <p:ph idx="1" type="body"/>
          </p:nvPr>
        </p:nvSpPr>
        <p:spPr>
          <a:xfrm>
            <a:off x="3844325" y="805325"/>
            <a:ext cx="4842600" cy="354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Some settings even provide you the recommended choice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Simple configuration, no wacky settings here</a:t>
            </a:r>
            <a:endParaRPr/>
          </a:p>
        </p:txBody>
      </p:sp>
      <p:sp>
        <p:nvSpPr>
          <p:cNvPr id="243" name="Google Shape;243;p43"/>
          <p:cNvSpPr txBox="1"/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a few other settings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4"/>
          <p:cNvSpPr txBox="1"/>
          <p:nvPr>
            <p:ph idx="4294967295" type="ctrTitle"/>
          </p:nvPr>
        </p:nvSpPr>
        <p:spPr>
          <a:xfrm>
            <a:off x="2302050" y="1223200"/>
            <a:ext cx="4539900" cy="2697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 of </a:t>
            </a:r>
            <a:r>
              <a:rPr lang="en"/>
              <a:t>Part II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61E7F"/>
            </a:gs>
            <a:gs pos="100000">
              <a:srgbClr val="FF9900"/>
            </a:gs>
          </a:gsLst>
          <a:lin ang="5400700" scaled="0"/>
        </a:gra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GPEDIT Subcategories</a:t>
            </a:r>
            <a:endParaRPr sz="2000"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844325" y="805325"/>
            <a:ext cx="4842600" cy="354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Software Settings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◦"/>
            </a:pPr>
            <a:r>
              <a:rPr lang="en"/>
              <a:t>Not a big concern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Windows Settings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◦"/>
            </a:pPr>
            <a:r>
              <a:rPr lang="en"/>
              <a:t>Includes LSP, firewall, startup/shutdown scripts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Administrative Templates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◦"/>
            </a:pPr>
            <a:r>
              <a:rPr lang="en"/>
              <a:t>The restrictive settings you all know and love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61E7F"/>
            </a:gs>
            <a:gs pos="100000">
              <a:srgbClr val="FF9900"/>
            </a:gs>
          </a:gsLst>
          <a:lin ang="5400700" scaled="0"/>
        </a:gra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GPEDIT Administrative Templates </a:t>
            </a:r>
            <a:r>
              <a:rPr lang="en" sz="1500"/>
              <a:t>Sub-subcategories</a:t>
            </a:r>
            <a:endParaRPr sz="1500"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844325" y="805325"/>
            <a:ext cx="4842600" cy="354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Control Panel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Network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Printers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Server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Start Menu and Taskbar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System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Windows Components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idx="2" type="body"/>
          </p:nvPr>
        </p:nvSpPr>
        <p:spPr>
          <a:xfrm>
            <a:off x="5524775" y="25"/>
            <a:ext cx="1481700" cy="5143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u="sng"/>
              <a:t>Network</a:t>
            </a:r>
            <a:endParaRPr sz="2000" u="sng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/>
              <a:t>A bunch of network related settings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/>
              <a:t>Important considerations include:</a:t>
            </a:r>
            <a:endParaRPr sz="16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/>
              <a:t>DNS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800"/>
              <a:t>Network Connections (Firewall)</a:t>
            </a:r>
            <a:endParaRPr sz="1800"/>
          </a:p>
        </p:txBody>
      </p:sp>
      <p:sp>
        <p:nvSpPr>
          <p:cNvPr id="97" name="Google Shape;97;p19"/>
          <p:cNvSpPr txBox="1"/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 sub categories in depth</a:t>
            </a:r>
            <a:endParaRPr/>
          </a:p>
        </p:txBody>
      </p:sp>
      <p:sp>
        <p:nvSpPr>
          <p:cNvPr id="98" name="Google Shape;98;p19"/>
          <p:cNvSpPr txBox="1"/>
          <p:nvPr>
            <p:ph idx="3" type="body"/>
          </p:nvPr>
        </p:nvSpPr>
        <p:spPr>
          <a:xfrm>
            <a:off x="7205225" y="25"/>
            <a:ext cx="1481700" cy="5143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u="sng"/>
              <a:t>Printers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/>
              <a:t>Printer settings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 u="sng"/>
              <a:t>Server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000"/>
              <a:t>Some backup settings</a:t>
            </a:r>
            <a:endParaRPr sz="2000"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844325" y="0"/>
            <a:ext cx="1481700" cy="5143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u="sng"/>
              <a:t>Control Panel</a:t>
            </a:r>
            <a:endParaRPr sz="2000" u="sng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/>
              <a:t>Lock screen settings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/>
              <a:t>Language and input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000"/>
              <a:t>Other non important ones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844325" y="0"/>
            <a:ext cx="1481700" cy="5143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u="sng"/>
              <a:t>Start Menu and Taskbar</a:t>
            </a:r>
            <a:endParaRPr sz="2000" u="sng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/>
              <a:t>Start Menu and a tiny </a:t>
            </a:r>
            <a:r>
              <a:rPr lang="en" sz="1800"/>
              <a:t>Notifications</a:t>
            </a:r>
            <a:r>
              <a:rPr lang="en" sz="2000"/>
              <a:t> setting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000"/>
              <a:t>Not really important</a:t>
            </a:r>
            <a:endParaRPr sz="2000"/>
          </a:p>
        </p:txBody>
      </p:sp>
      <p:sp>
        <p:nvSpPr>
          <p:cNvPr id="105" name="Google Shape;105;p20"/>
          <p:cNvSpPr txBox="1"/>
          <p:nvPr>
            <p:ph idx="2" type="body"/>
          </p:nvPr>
        </p:nvSpPr>
        <p:spPr>
          <a:xfrm>
            <a:off x="5524775" y="25"/>
            <a:ext cx="1481700" cy="5143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u="sng"/>
              <a:t>System</a:t>
            </a:r>
            <a:endParaRPr sz="2000" u="sng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/>
              <a:t>More interesting settings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/>
              <a:t>Important considerations include:</a:t>
            </a:r>
            <a:endParaRPr sz="16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/>
              <a:t>Logon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800"/>
              <a:t>Remote Assistance</a:t>
            </a:r>
            <a:endParaRPr sz="1800"/>
          </a:p>
        </p:txBody>
      </p:sp>
      <p:sp>
        <p:nvSpPr>
          <p:cNvPr id="106" name="Google Shape;106;p20"/>
          <p:cNvSpPr txBox="1"/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 sub categories in depth (cont.)</a:t>
            </a:r>
            <a:endParaRPr/>
          </a:p>
        </p:txBody>
      </p:sp>
      <p:sp>
        <p:nvSpPr>
          <p:cNvPr id="107" name="Google Shape;107;p20"/>
          <p:cNvSpPr txBox="1"/>
          <p:nvPr>
            <p:ph idx="3" type="body"/>
          </p:nvPr>
        </p:nvSpPr>
        <p:spPr>
          <a:xfrm>
            <a:off x="7205225" y="25"/>
            <a:ext cx="1481700" cy="5143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700" u="sng"/>
              <a:t>Windows Components</a:t>
            </a:r>
            <a:endParaRPr sz="17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/>
              <a:t>Majority of security settings here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Recommended to check each subcategory for yourself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300"/>
              <a:t>There’s BitLocker, Internet Explorer, Windows Update, and much more</a:t>
            </a:r>
            <a:endParaRPr sz="13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ctrTitle"/>
          </p:nvPr>
        </p:nvSpPr>
        <p:spPr>
          <a:xfrm>
            <a:off x="2302050" y="1223200"/>
            <a:ext cx="4539900" cy="2697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5.6 BitLocker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BitLocker?</a:t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844325" y="805325"/>
            <a:ext cx="4842600" cy="354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Encrypts your hard drive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Set up requires a Trusted Platform Module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◦"/>
            </a:pPr>
            <a:r>
              <a:rPr lang="en"/>
              <a:t>Since not provided in VMs, you’ll have to set a setting in GPEDIT to ignore that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Server versions require you to install the feature first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Juliet template">
  <a:themeElements>
    <a:clrScheme name="Custom 347">
      <a:dk1>
        <a:srgbClr val="666666"/>
      </a:dk1>
      <a:lt1>
        <a:srgbClr val="FFFFFF"/>
      </a:lt1>
      <a:dk2>
        <a:srgbClr val="B7B7B7"/>
      </a:dk2>
      <a:lt2>
        <a:srgbClr val="E4E4E4"/>
      </a:lt2>
      <a:accent1>
        <a:srgbClr val="3C78D8"/>
      </a:accent1>
      <a:accent2>
        <a:srgbClr val="00FFFF"/>
      </a:accent2>
      <a:accent3>
        <a:srgbClr val="4050E5"/>
      </a:accent3>
      <a:accent4>
        <a:srgbClr val="C833FF"/>
      </a:accent4>
      <a:accent5>
        <a:srgbClr val="46E180"/>
      </a:accent5>
      <a:accent6>
        <a:srgbClr val="B8DF32"/>
      </a:accent6>
      <a:hlink>
        <a:srgbClr val="666666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