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8e9a567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8e9a567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8e9a5677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8e9a5677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8e9a56776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8e9a56776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8e9a56776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8e9a56776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8e9a56776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8e9a56776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8e9a56776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8e9a56776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8e9a56776_0_1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8e9a56776_0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8e9a56776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8e9a56776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8e9a56776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8e9a56776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248114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248114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8e9a567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8e9a567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8e9a567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8e9a567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8e9a567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8e9a567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8e9a5677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8e9a567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8e9a567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8e9a567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e9a567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8e9a567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8e9a5677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8e9a5677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6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490825" y="2477400"/>
            <a:ext cx="2840100" cy="20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5506600" y="2477400"/>
            <a:ext cx="2840100" cy="20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7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9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0" y="0"/>
            <a:ext cx="9144000" cy="39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10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1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AUTOLAYOUT_12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23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23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23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AUTOLAYOUT_13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hasCustomPrompt="1" type="title"/>
          </p:nvPr>
        </p:nvSpPr>
        <p:spPr>
          <a:xfrm>
            <a:off x="2647300" y="1300825"/>
            <a:ext cx="3842700" cy="17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0">
                <a:solidFill>
                  <a:srgbClr val="455A6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0">
                <a:solidFill>
                  <a:srgbClr val="455A6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0">
                <a:solidFill>
                  <a:srgbClr val="455A6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0">
                <a:solidFill>
                  <a:srgbClr val="455A6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0">
                <a:solidFill>
                  <a:srgbClr val="455A6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0">
                <a:solidFill>
                  <a:srgbClr val="455A6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0">
                <a:solidFill>
                  <a:srgbClr val="455A6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0">
                <a:solidFill>
                  <a:srgbClr val="455A6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0">
                <a:solidFill>
                  <a:srgbClr val="455A6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221800" y="3120025"/>
            <a:ext cx="2693700" cy="826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600"/>
              <a:buChar char="●"/>
              <a:defRPr sz="1600">
                <a:solidFill>
                  <a:srgbClr val="455A64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400"/>
              <a:buChar char="○"/>
              <a:defRPr sz="1400">
                <a:solidFill>
                  <a:srgbClr val="455A64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400"/>
              <a:buChar char="■"/>
              <a:defRPr sz="1400">
                <a:solidFill>
                  <a:srgbClr val="455A64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400"/>
              <a:buChar char="●"/>
              <a:defRPr sz="1400">
                <a:solidFill>
                  <a:srgbClr val="455A64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400"/>
              <a:buChar char="○"/>
              <a:defRPr sz="1400">
                <a:solidFill>
                  <a:srgbClr val="455A64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400"/>
              <a:buChar char="■"/>
              <a:defRPr sz="1400">
                <a:solidFill>
                  <a:srgbClr val="455A64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400"/>
              <a:buChar char="●"/>
              <a:defRPr sz="1400">
                <a:solidFill>
                  <a:srgbClr val="455A64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55A64"/>
              </a:buClr>
              <a:buSzPts val="1400"/>
              <a:buChar char="○"/>
              <a:defRPr sz="1400">
                <a:solidFill>
                  <a:srgbClr val="455A64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55A64"/>
              </a:buClr>
              <a:buSzPts val="1400"/>
              <a:buChar char="■"/>
              <a:defRPr sz="1400">
                <a:solidFill>
                  <a:srgbClr val="455A64"/>
                </a:solidFill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3">
  <p:cSld name="AUTOLAYOUT_14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5"/>
          <p:cNvGrpSpPr/>
          <p:nvPr/>
        </p:nvGrpSpPr>
        <p:grpSpPr>
          <a:xfrm>
            <a:off x="0" y="0"/>
            <a:ext cx="9144153" cy="5143624"/>
            <a:chOff x="-77" y="25"/>
            <a:chExt cx="9144153" cy="5143624"/>
          </a:xfrm>
        </p:grpSpPr>
        <p:sp>
          <p:nvSpPr>
            <p:cNvPr id="142" name="Google Shape;142;p25"/>
            <p:cNvSpPr/>
            <p:nvPr/>
          </p:nvSpPr>
          <p:spPr>
            <a:xfrm rot="-5400000">
              <a:off x="-4765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 rot="-5400000">
              <a:off x="-4765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 rot="-5400000">
              <a:off x="-4765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 rot="-5400000">
              <a:off x="-4765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 rot="-5400000">
              <a:off x="-4765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 rot="5400000">
              <a:off x="714198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 rot="-5400000">
              <a:off x="714322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 rot="5400000">
              <a:off x="714198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 rot="-5400000">
              <a:off x="714322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 rot="5400000">
              <a:off x="714198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 rot="-5400000">
              <a:off x="714322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 rot="5400000">
              <a:off x="714198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 rot="5400000">
              <a:off x="714198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 rot="-5400000">
              <a:off x="714322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 rot="5400000">
              <a:off x="714198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 rot="-5400000">
              <a:off x="714322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 rot="5400000">
              <a:off x="1476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 rot="-5400000">
              <a:off x="1476296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 rot="5400000">
              <a:off x="1476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476296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 rot="5400000">
              <a:off x="1476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rot="-5400000">
              <a:off x="1476296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 rot="5400000">
              <a:off x="1476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 rot="5400000">
              <a:off x="1476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 rot="-5400000">
              <a:off x="1476296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 rot="5400000">
              <a:off x="1476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 rot="-5400000">
              <a:off x="1476296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 rot="5400000">
              <a:off x="223814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2238271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 rot="5400000">
              <a:off x="223814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 rot="-5400000">
              <a:off x="2238271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 rot="5400000">
              <a:off x="223814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 rot="-5400000">
              <a:off x="2238271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 rot="5400000">
              <a:off x="223814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 rot="5400000">
              <a:off x="223814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 rot="-5400000">
              <a:off x="2238271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 rot="5400000">
              <a:off x="223814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2238271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 rot="5400000">
              <a:off x="3000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 rot="-5400000">
              <a:off x="300029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rot="5400000">
              <a:off x="3000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 rot="-5400000">
              <a:off x="300029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 rot="5400000">
              <a:off x="3000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 rot="-5400000">
              <a:off x="300029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 rot="5400000">
              <a:off x="3000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 rot="5400000">
              <a:off x="3000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 rot="-5400000">
              <a:off x="300029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3000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 rot="-5400000">
              <a:off x="300029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 rot="5400000">
              <a:off x="3762251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 rot="-5400000">
              <a:off x="376237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 rot="5400000">
              <a:off x="3762251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 rot="-5400000">
              <a:off x="376237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 rot="5400000">
              <a:off x="3762251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-5400000">
              <a:off x="376237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 rot="5400000">
              <a:off x="3762251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 rot="5400000">
              <a:off x="3762251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 rot="-5400000">
              <a:off x="376237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5400000">
              <a:off x="3762251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 rot="-5400000">
              <a:off x="376237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 rot="5400000">
              <a:off x="-4777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 rot="5400000">
              <a:off x="-4777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 rot="5400000">
              <a:off x="-4777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 rot="5400000">
              <a:off x="-4777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 rot="-5400000">
              <a:off x="166697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 rot="5400000">
              <a:off x="-4777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 rot="5400000">
              <a:off x="-4777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 flipH="1" rot="-5400000">
              <a:off x="166697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 rot="-5400000">
              <a:off x="928672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 flipH="1" rot="-5400000">
              <a:off x="928672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5400000">
              <a:off x="1690646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 flipH="1" rot="-5400000">
              <a:off x="1690646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 rot="-5400000">
              <a:off x="2452621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 flipH="1" rot="-5400000">
              <a:off x="2452621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 rot="-5400000">
              <a:off x="3214647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 flipH="1" rot="-5400000">
              <a:off x="3214647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 rot="-5400000">
              <a:off x="3976724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flipH="1" rot="-5400000">
              <a:off x="3976724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452434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452434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452434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452434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452434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5400000">
              <a:off x="5286200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528632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5400000">
              <a:off x="5286200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528632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5400000">
              <a:off x="5286200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528632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5400000">
              <a:off x="5286200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5400000">
              <a:off x="5286200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528632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5400000">
              <a:off x="5286200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528632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5400000">
              <a:off x="6048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6048298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5400000">
              <a:off x="6048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6048298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5400000">
              <a:off x="6048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6048298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5400000">
              <a:off x="6048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5400000">
              <a:off x="6048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6048298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5400000">
              <a:off x="6048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 rot="-5400000">
              <a:off x="6048298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 rot="5400000">
              <a:off x="6810149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 rot="-5400000">
              <a:off x="681027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5400000">
              <a:off x="6810149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681027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5400000">
              <a:off x="6810149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681027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5400000">
              <a:off x="6810149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5400000">
              <a:off x="6810149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681027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 rot="5400000">
              <a:off x="6810149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 rot="-5400000">
              <a:off x="681027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 rot="5400000">
              <a:off x="7572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 rot="-5400000">
              <a:off x="757229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 rot="5400000">
              <a:off x="7572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 rot="-5400000">
              <a:off x="757229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 rot="5400000">
              <a:off x="7572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 rot="-5400000">
              <a:off x="757229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 rot="5400000">
              <a:off x="7572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 rot="5400000">
              <a:off x="7572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 rot="-5400000">
              <a:off x="757229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 rot="5400000">
              <a:off x="7572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 rot="-5400000">
              <a:off x="757229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 rot="5400000">
              <a:off x="833425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 rot="-5400000">
              <a:off x="833437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 rot="5400000">
              <a:off x="833425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 rot="-5400000">
              <a:off x="833437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 rot="5400000">
              <a:off x="833425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-5400000">
              <a:off x="833437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 rot="5400000">
              <a:off x="833425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 rot="5400000">
              <a:off x="833425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 rot="-5400000">
              <a:off x="833437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 rot="5400000">
              <a:off x="833425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 rot="-5400000">
              <a:off x="833437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 rot="5400000">
              <a:off x="452422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 rot="5400000">
              <a:off x="452422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 rot="5400000">
              <a:off x="452422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 rot="5400000">
              <a:off x="452422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 rot="-5400000">
              <a:off x="4738699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 rot="5400000">
              <a:off x="452422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 rot="5400000">
              <a:off x="452422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 flipH="1" rot="-5400000">
              <a:off x="4738699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 rot="-5400000">
              <a:off x="5500674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 flipH="1" rot="-5400000">
              <a:off x="5500674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 rot="-5400000">
              <a:off x="6262648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flipH="1" rot="-5400000">
              <a:off x="6262648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-5400000">
              <a:off x="7024623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flipH="1" rot="-5400000">
              <a:off x="7024623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-5400000">
              <a:off x="7786649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flipH="1" rot="-5400000">
              <a:off x="7786649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 rot="-5400000">
              <a:off x="8548727" y="4548163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flipH="1" rot="-5400000">
              <a:off x="8548727" y="-166420"/>
              <a:ext cx="428700" cy="7620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/>
          <p:nvPr/>
        </p:nvSpPr>
        <p:spPr>
          <a:xfrm>
            <a:off x="1527325" y="1290025"/>
            <a:ext cx="6089400" cy="25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 txBox="1"/>
          <p:nvPr>
            <p:ph type="title"/>
          </p:nvPr>
        </p:nvSpPr>
        <p:spPr>
          <a:xfrm>
            <a:off x="1885350" y="1897113"/>
            <a:ext cx="5373300" cy="134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15"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SMB Server</a:t>
            </a:r>
            <a:endParaRPr/>
          </a:p>
        </p:txBody>
      </p:sp>
      <p:sp>
        <p:nvSpPr>
          <p:cNvPr id="319" name="Google Shape;319;p2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to add subtitle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to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Share a folder</a:t>
            </a:r>
            <a:endParaRPr sz="30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fsmgmt.msc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Or just go to the folder’s properties and share it under the Share tab.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7"/>
          <p:cNvPicPr preferRelativeResize="0"/>
          <p:nvPr/>
        </p:nvPicPr>
        <p:blipFill rotWithShape="1">
          <a:blip r:embed="rId3">
            <a:alphaModFix/>
          </a:blip>
          <a:srcRect b="0" l="2162" r="2152" t="0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7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fsmgmt.msc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8"/>
          <p:cNvPicPr preferRelativeResize="0"/>
          <p:nvPr/>
        </p:nvPicPr>
        <p:blipFill rotWithShape="1">
          <a:blip r:embed="rId3">
            <a:alphaModFix/>
          </a:blip>
          <a:srcRect b="0" l="-26589" r="-26573" t="0"/>
          <a:stretch/>
        </p:blipFill>
        <p:spPr>
          <a:xfrm>
            <a:off x="0" y="-1"/>
            <a:ext cx="4562575" cy="39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4">
            <a:alphaModFix/>
          </a:blip>
          <a:srcRect b="0" l="-14022" r="-14035" t="0"/>
          <a:stretch/>
        </p:blipFill>
        <p:spPr>
          <a:xfrm>
            <a:off x="4581425" y="-1"/>
            <a:ext cx="4562575" cy="3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8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Folder’s Properties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everyone mean?</a:t>
            </a:r>
            <a:endParaRPr/>
          </a:p>
        </p:txBody>
      </p:sp>
      <p:sp>
        <p:nvSpPr>
          <p:cNvPr id="390" name="Google Shape;390;p3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Permission-  pertains to anyone who can get by your computer’s firewall for a file share</a:t>
            </a:r>
            <a:endParaRPr sz="30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If firewall is up to its max, someone from Russia cannot access your share</a:t>
            </a:r>
            <a:endParaRPr sz="24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Usually means users within your private network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Share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to access </a:t>
            </a:r>
            <a:r>
              <a:rPr lang="en">
                <a:solidFill>
                  <a:srgbClr val="FFFFFF"/>
                </a:solidFill>
              </a:rPr>
              <a:t>the</a:t>
            </a:r>
            <a:r>
              <a:rPr lang="en">
                <a:solidFill>
                  <a:srgbClr val="FFFFFF"/>
                </a:solidFill>
              </a:rPr>
              <a:t> share?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1" name="Google Shape;401;p41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 sz="3000">
                <a:solidFill>
                  <a:srgbClr val="FFFFFF"/>
                </a:solidFill>
              </a:rPr>
              <a:t>Go to file explorer 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 sz="3000">
                <a:solidFill>
                  <a:srgbClr val="FFFFFF"/>
                </a:solidFill>
              </a:rPr>
              <a:t>Enter the UNC (Universal Naming Convention) path</a:t>
            </a:r>
            <a:endParaRPr sz="30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en" sz="2400">
                <a:solidFill>
                  <a:srgbClr val="FFFFFF"/>
                </a:solidFill>
              </a:rPr>
              <a:t>EX: \\CLEM-COMPUTER\iPod Photo Cache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en" sz="2400">
                <a:solidFill>
                  <a:srgbClr val="FFFFFF"/>
                </a:solidFill>
              </a:rPr>
              <a:t>\\live.sysinternals.com\tools</a:t>
            </a:r>
            <a:endParaRPr sz="24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LcPeriod"/>
            </a:pPr>
            <a:r>
              <a:rPr lang="en" sz="1800">
                <a:solidFill>
                  <a:srgbClr val="FFFFFF"/>
                </a:solidFill>
              </a:rPr>
              <a:t>try this at home!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LcPeriod"/>
            </a:pPr>
            <a:r>
              <a:rPr lang="en" sz="1800">
                <a:solidFill>
                  <a:srgbClr val="FFFFFF"/>
                </a:solidFill>
              </a:rPr>
              <a:t>Access from Windows Explorer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2" name="Google Shape;4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38" y="1643375"/>
            <a:ext cx="3637675" cy="25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1"/>
          <p:cNvSpPr txBox="1"/>
          <p:nvPr/>
        </p:nvSpPr>
        <p:spPr>
          <a:xfrm>
            <a:off x="380588" y="4336325"/>
            <a:ext cx="33510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\\live.sysinternals.com\tools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1885350" y="1897113"/>
            <a:ext cx="5373300" cy="13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be Secured?</a:t>
            </a:r>
            <a:endParaRPr/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Use common sense</a:t>
            </a:r>
            <a:endParaRPr sz="30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Make sure the files in the share are what you want to share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Set the correct permissions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Ensure that the FREAKING PROTOCOL IS SECURE WHY WINDOWS WHY ARE YOU LIKE THIS ahem yeah just disable SMB1 and update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/>
          <p:nvPr>
            <p:ph type="title"/>
          </p:nvPr>
        </p:nvSpPr>
        <p:spPr>
          <a:xfrm>
            <a:off x="2647300" y="1300825"/>
            <a:ext cx="3842700" cy="17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0" name="Google Shape;420;p44"/>
          <p:cNvSpPr txBox="1"/>
          <p:nvPr>
            <p:ph idx="1" type="body"/>
          </p:nvPr>
        </p:nvSpPr>
        <p:spPr>
          <a:xfrm>
            <a:off x="3221800" y="3120025"/>
            <a:ext cx="26937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 Troy kid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AKA Asapre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336" name="Google Shape;336;p30"/>
          <p:cNvSpPr txBox="1"/>
          <p:nvPr>
            <p:ph idx="1" type="body"/>
          </p:nvPr>
        </p:nvSpPr>
        <p:spPr>
          <a:xfrm>
            <a:off x="0" y="2834825"/>
            <a:ext cx="90165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One of </a:t>
            </a:r>
            <a:r>
              <a:rPr lang="en" sz="3000"/>
              <a:t>the</a:t>
            </a:r>
            <a:r>
              <a:rPr lang="en" sz="3000"/>
              <a:t> simpleset protocols out there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Allows for a computer to share its files with others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That is why a file server realizes SMB roles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Trivia: linux’s version is called samba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Vulnerability History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Old SMB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3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Very vulnerable 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Bad stuff centered around it:</a:t>
            </a:r>
            <a:endParaRPr sz="30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Eternal</a:t>
            </a:r>
            <a:r>
              <a:rPr lang="en" sz="2400">
                <a:solidFill>
                  <a:srgbClr val="FFFFFF"/>
                </a:solidFill>
              </a:rPr>
              <a:t>Blue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Ransomware WannaCry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SMB / CIFS / SMB1</a:t>
            </a:r>
            <a:endParaRPr/>
          </a:p>
        </p:txBody>
      </p:sp>
      <p:sp>
        <p:nvSpPr>
          <p:cNvPr id="353" name="Google Shape;353;p3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If SMB1 is on… turn it OFF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2400">
                <a:solidFill>
                  <a:srgbClr val="FFFFFF"/>
                </a:solidFill>
              </a:rPr>
              <a:t>Is old and vulnerable to bad stuff mentioned previously-&gt; allows for possible remote code execution (RCE)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Only reason it exists: backwards compatibility with useless computers</a:t>
            </a:r>
            <a:endParaRPr sz="24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Use SMB2 or SMB3 (are more secure)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IF SMB1 is necessary get the patch (MS17-010)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SMB server be?</a:t>
            </a:r>
            <a:endParaRPr/>
          </a:p>
        </p:txBody>
      </p:sp>
      <p:sp>
        <p:nvSpPr>
          <p:cNvPr id="364" name="Google Shape;364;p35"/>
          <p:cNvSpPr txBox="1"/>
          <p:nvPr>
            <p:ph idx="1" type="body"/>
          </p:nvPr>
        </p:nvSpPr>
        <p:spPr>
          <a:xfrm>
            <a:off x="2490825" y="2477400"/>
            <a:ext cx="28401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Workstations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65" name="Google Shape;365;p35"/>
          <p:cNvSpPr txBox="1"/>
          <p:nvPr>
            <p:ph idx="2" type="body"/>
          </p:nvPr>
        </p:nvSpPr>
        <p:spPr>
          <a:xfrm>
            <a:off x="5506600" y="2477400"/>
            <a:ext cx="28401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Servers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