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oeHvyIfVu4GT9IyjsSL/AGzKW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3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1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1" name="Google Shape;28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2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2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2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2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2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2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2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2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2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0" name="Google Shape;300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Google Shape;302;p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2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2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6" name="Google Shape;306;p2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7" name="Google Shape;307;p2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3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5" name="Google Shape;315;p31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6" name="Google Shape;316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3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p3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3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33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3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3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34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3" name="Google Shape;333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7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7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1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1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1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1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3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5" name="Google Shape;27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6" name="Google Shape;276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4.4.1 FTP Intro and Microsoft FTP</a:t>
            </a:r>
            <a:endParaRPr/>
          </a:p>
        </p:txBody>
      </p:sp>
      <p:sp>
        <p:nvSpPr>
          <p:cNvPr id="341" name="Google Shape;341;p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SMB but across different networks and 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To Create FTP Site?</a:t>
            </a:r>
            <a:endParaRPr/>
          </a:p>
        </p:txBody>
      </p:sp>
      <p:sp>
        <p:nvSpPr>
          <p:cNvPr id="397" name="Google Shape;397;p10"/>
          <p:cNvSpPr txBox="1"/>
          <p:nvPr>
            <p:ph idx="1" type="body"/>
          </p:nvPr>
        </p:nvSpPr>
        <p:spPr>
          <a:xfrm>
            <a:off x="1303800" y="1990050"/>
            <a:ext cx="35712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/>
              <a:t>Right click on Sites and Select Add FTP Site…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2000"/>
              <a:t>Specify the site name and physical path of the share, then select the IP address and type port you want it to run under</a:t>
            </a:r>
            <a:endParaRPr sz="2000"/>
          </a:p>
        </p:txBody>
      </p:sp>
      <p:pic>
        <p:nvPicPr>
          <p:cNvPr id="398" name="Google Shape;398;p10"/>
          <p:cNvPicPr preferRelativeResize="0"/>
          <p:nvPr/>
        </p:nvPicPr>
        <p:blipFill rotWithShape="1">
          <a:blip r:embed="rId3">
            <a:alphaModFix/>
          </a:blip>
          <a:srcRect b="48754" l="0" r="67599" t="0"/>
          <a:stretch/>
        </p:blipFill>
        <p:spPr>
          <a:xfrm>
            <a:off x="5192250" y="1456700"/>
            <a:ext cx="3951749" cy="36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11"/>
          <p:cNvPicPr preferRelativeResize="0"/>
          <p:nvPr/>
        </p:nvPicPr>
        <p:blipFill rotWithShape="1">
          <a:blip r:embed="rId3">
            <a:alphaModFix/>
          </a:blip>
          <a:srcRect b="54377" l="0" r="0" t="0"/>
          <a:stretch/>
        </p:blipFill>
        <p:spPr>
          <a:xfrm>
            <a:off x="0" y="0"/>
            <a:ext cx="11472299" cy="38302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Manage settings here. You have authentication, directory browsing, logging, messages (like Message of the Day banners), SSL settings, and more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FTP?</a:t>
            </a:r>
            <a:endParaRPr/>
          </a:p>
        </p:txBody>
      </p:sp>
      <p:sp>
        <p:nvSpPr>
          <p:cNvPr id="347" name="Google Shape;347;p2"/>
          <p:cNvSpPr txBox="1"/>
          <p:nvPr>
            <p:ph idx="1" type="body"/>
          </p:nvPr>
        </p:nvSpPr>
        <p:spPr>
          <a:xfrm>
            <a:off x="929975" y="1191025"/>
            <a:ext cx="7994100" cy="30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File Transfer Protocol → client service protocol to transfer files between computers on the internet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Relies on communication channels between client and server</a:t>
            </a:r>
            <a:endParaRPr sz="20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Command channel for controlling conversation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channel for transmitting file content</a:t>
            </a:r>
            <a:endParaRPr sz="18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Security weaknesses: brute force attacks, FTP bounce, packet capture, port stealing, spoofing and username enumeration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With FTP, users can establish port connections with remote machine and perform any necessary data transfers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Executing an FTP port connection = two stage process</a:t>
            </a:r>
            <a:endParaRPr sz="20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Authorization of FTP client and connection to server made by client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More On FTP</a:t>
            </a:r>
            <a:endParaRPr/>
          </a:p>
        </p:txBody>
      </p:sp>
      <p:sp>
        <p:nvSpPr>
          <p:cNvPr id="353" name="Google Shape;353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Network functionality that allows users to upload files from personal computers to server where websites are located (also vice versa)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Is provided through a TCP network protocol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Default command port for FTP connections = port 21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Active v Passive FTP</a:t>
            </a:r>
            <a:endParaRPr/>
          </a:p>
        </p:txBody>
      </p:sp>
      <p:pic>
        <p:nvPicPr>
          <p:cNvPr id="359" name="Google Shape;3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9244" y="2571750"/>
            <a:ext cx="2781707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"/>
          <p:cNvSpPr txBox="1"/>
          <p:nvPr>
            <p:ph idx="1" type="body"/>
          </p:nvPr>
        </p:nvSpPr>
        <p:spPr>
          <a:xfrm>
            <a:off x="0" y="1292100"/>
            <a:ext cx="65538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Active Mode</a:t>
            </a:r>
            <a:endParaRPr sz="20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Connects from unprivileged port (N&gt;1023) to FTP server’s port (21)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Client listens to port N+1, sends to server, server connects to that specified port (from 20)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Incoming connections on port N+1 needs to be opened on the client!!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Active FTP:</a:t>
            </a:r>
            <a:endParaRPr sz="20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2000"/>
              <a:t>command: client (&gt;1023) -&gt; server (21)</a:t>
            </a:r>
            <a:endParaRPr sz="20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2000"/>
              <a:t>data: (client &gt;1023) &lt;- server (20)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Active v Passive FTP</a:t>
            </a:r>
            <a:endParaRPr/>
          </a:p>
        </p:txBody>
      </p:sp>
      <p:sp>
        <p:nvSpPr>
          <p:cNvPr id="366" name="Google Shape;366;p5"/>
          <p:cNvSpPr txBox="1"/>
          <p:nvPr>
            <p:ph idx="1" type="body"/>
          </p:nvPr>
        </p:nvSpPr>
        <p:spPr>
          <a:xfrm>
            <a:off x="155350" y="1301700"/>
            <a:ext cx="8846100" cy="3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Passive FTP (PASV)</a:t>
            </a:r>
            <a:endParaRPr sz="20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Designed to resolve problems with firewalls and routers (that didn’t allow active connection)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opening FTP connection, client opens two random unprivileged ports (N&gt;1023 and N+1)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Server opens its customized unprivileged port (P&gt;1023) and sends to client in response to PASV command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Incoming customized port needs to be opened on server!!</a:t>
            </a:r>
            <a:endParaRPr sz="18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Passive FTP:</a:t>
            </a:r>
            <a:endParaRPr sz="20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command: client (&gt;1023) -&gt; server (21)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data: client (&gt;1024) -&gt; server (&gt;1023)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FTP Commands</a:t>
            </a:r>
            <a:endParaRPr/>
          </a:p>
        </p:txBody>
      </p:sp>
      <p:sp>
        <p:nvSpPr>
          <p:cNvPr id="372" name="Google Shape;372;p6"/>
          <p:cNvSpPr txBox="1"/>
          <p:nvPr>
            <p:ph idx="1" type="body"/>
          </p:nvPr>
        </p:nvSpPr>
        <p:spPr>
          <a:xfrm>
            <a:off x="1303800" y="1426425"/>
            <a:ext cx="7030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Some Notable Commands (caps don’t matter)</a:t>
            </a:r>
            <a:endParaRPr sz="19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Cd </a:t>
            </a:r>
            <a:r>
              <a:rPr lang="en" sz="1700"/>
              <a:t>→ changes directory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Bye</a:t>
            </a:r>
            <a:r>
              <a:rPr lang="en" sz="1700"/>
              <a:t> or </a:t>
            </a:r>
            <a:r>
              <a:rPr i="1" lang="en" sz="1700"/>
              <a:t>Disconnect </a:t>
            </a:r>
            <a:r>
              <a:rPr lang="en" sz="1700"/>
              <a:t>→ exits from FTP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Delete</a:t>
            </a:r>
            <a:r>
              <a:rPr lang="en" sz="1700"/>
              <a:t> → deletes a file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Dir</a:t>
            </a:r>
            <a:r>
              <a:rPr lang="en" sz="1700"/>
              <a:t> OR Ls → lists files of the remotely connected computer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Get → get a file</a:t>
            </a:r>
            <a:endParaRPr i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Put → send a file</a:t>
            </a:r>
            <a:endParaRPr i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Pwd</a:t>
            </a:r>
            <a:r>
              <a:rPr lang="en" sz="1700"/>
              <a:t> → prints working directory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Remotehelp </a:t>
            </a:r>
            <a:r>
              <a:rPr lang="en" sz="1700"/>
              <a:t>→ get help from remote server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Type</a:t>
            </a:r>
            <a:r>
              <a:rPr lang="en" sz="1700"/>
              <a:t> → sets file transfer type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FTP Command-Line Options for Win</a:t>
            </a:r>
            <a:endParaRPr/>
          </a:p>
        </p:txBody>
      </p:sp>
      <p:sp>
        <p:nvSpPr>
          <p:cNvPr id="378" name="Google Shape;378;p7"/>
          <p:cNvSpPr txBox="1"/>
          <p:nvPr>
            <p:ph idx="1" type="body"/>
          </p:nvPr>
        </p:nvSpPr>
        <p:spPr>
          <a:xfrm>
            <a:off x="317300" y="1532850"/>
            <a:ext cx="86391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ftp [parameters]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-v	 		suppresses verbose display of remote server responses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-n	 		suppresses auto-login upon initial connection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-i	 		turns off interactive prompting during multiple file transfers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-d 	 		enables debugging	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-g	 		disables filename globbing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-s:filename		specifies text file w ftp commands that automatically run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-a			use any local interface when binding data connection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-w:windowsize		overrides default transfer buffer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Computer		specifies computer name or IP address of remote computer to connect to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Try the command-line out!</a:t>
            </a:r>
            <a:endParaRPr/>
          </a:p>
        </p:txBody>
      </p:sp>
      <p:sp>
        <p:nvSpPr>
          <p:cNvPr id="384" name="Google Shape;384;p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200"/>
              <a:t>Open cmd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type in “ftp speedtest.tele2.net”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specify “anonymous” for user and put anything you want for the password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once login is successful, run “dir” or “ls” to list the FTP directory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exit ftp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To Set Up FTP Role</a:t>
            </a:r>
            <a:endParaRPr/>
          </a:p>
        </p:txBody>
      </p:sp>
      <p:sp>
        <p:nvSpPr>
          <p:cNvPr id="390" name="Google Shape;390;p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2000"/>
              <a:t>Server Manager &gt; Add roles and features &gt; Expand Web Server (IIS) role &gt; Check FTP Server</a:t>
            </a:r>
            <a:endParaRPr sz="2000"/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3">
            <a:alphaModFix/>
          </a:blip>
          <a:srcRect b="11895" l="26853" r="31997" t="52155"/>
          <a:stretch/>
        </p:blipFill>
        <p:spPr>
          <a:xfrm>
            <a:off x="5151375" y="2682625"/>
            <a:ext cx="3992613" cy="246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