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Titillium Web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TitilliumWeb-bold.fntdata"/><Relationship Id="rId14" Type="http://schemas.openxmlformats.org/officeDocument/2006/relationships/slide" Target="slides/slide10.xml"/><Relationship Id="rId36" Type="http://schemas.openxmlformats.org/officeDocument/2006/relationships/font" Target="fonts/TitilliumWeb-regular.fntdata"/><Relationship Id="rId17" Type="http://schemas.openxmlformats.org/officeDocument/2006/relationships/slide" Target="slides/slide13.xml"/><Relationship Id="rId39" Type="http://schemas.openxmlformats.org/officeDocument/2006/relationships/font" Target="fonts/TitilliumWeb-boldItalic.fntdata"/><Relationship Id="rId16" Type="http://schemas.openxmlformats.org/officeDocument/2006/relationships/slide" Target="slides/slide12.xml"/><Relationship Id="rId38" Type="http://schemas.openxmlformats.org/officeDocument/2006/relationships/font" Target="fonts/TitilliumWeb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introduce a helpful analogy?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d6e41637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d6e416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d6e41637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d6e4163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d6e4163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d6e416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CNAME is useful when running multiple services from one IP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IP address changes, you only need to change one A record, instead of multiple A records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d6e4163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d6e41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d6e41637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d6e4163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d6e41637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d6e4163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only have one DNS server and no name servers then you can just disable zone transfers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d6e41637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d6e416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d6e41637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cd6e4163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is UDP, so it won’t check if IP address is spoofed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d6e41637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d6e4163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d6e41637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d6e4163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c37ec1c8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c37ec1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d4b51244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d4b5124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c37ec1c8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c37ec1c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d6e41637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d6e416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d6e41637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d6e4163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d6e41637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d6e4163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cd6e41637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cd6e4163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d6e41637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cd6e4163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d6e41637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cd6e416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cd6e41637_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cd6e4163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Glad you asked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d6e41637_2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d6e4163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stands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(yes this is intentional)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d6e41637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d6e416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d6e41637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d6e416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d6e4163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cd6e416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d6e41637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d6e416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top-level = .com, .gov, .net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authoritative = google.com, irs.gov, etc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2292000" cy="51435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" name="Google Shape;66;p12"/>
          <p:cNvSpPr/>
          <p:nvPr/>
        </p:nvSpPr>
        <p:spPr>
          <a:xfrm>
            <a:off x="579000" y="4467900"/>
            <a:ext cx="54300" cy="6756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439873" y="7423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lor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half">
  <p:cSld name="TITLE_ONL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>
              <a:buNone/>
              <a:defRPr b="1" sz="120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b="1" sz="120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b="1" sz="120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b="1" sz="120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b="1" sz="120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b="1" sz="120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b="1" sz="120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b="1" sz="120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slidescarnival.com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85800" y="1915625"/>
            <a:ext cx="6251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Server</a:t>
            </a:r>
            <a:endParaRPr/>
          </a:p>
        </p:txBody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6885300" y="3120625"/>
            <a:ext cx="22587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Clement Chan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Query Types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Recursive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Server will find IP on behalf of client, asking other DNS servers if it is not found in its local cache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Iterative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Server will check local cache; if not found, it will refer the client to another DNS server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Query Types (cont.)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Forward DNS lookup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IP of a domain 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Reverse DNS lookup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domain name of an IP</a:t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Record Types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"/>
              <a:t>A		Domain to IP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/>
              <a:t>CNAME	Domain name alias/forwarding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/>
              <a:t>MX		Mail routing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TXT		Information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NS		Authoritative nameserver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SOA		Administrative info for zone transfers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SRV		Service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/>
              <a:t>PTR		IP to Domain</a:t>
            </a:r>
            <a:endParaRPr b="1"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Typical Process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844425" y="1586325"/>
            <a:ext cx="23379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 checks its own DNS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Recursive DNS nameserver</a:t>
            </a:r>
            <a:r>
              <a:rPr lang="en"/>
              <a:t> checks its own DNS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Recursive DNS nameserver queries </a:t>
            </a:r>
            <a:r>
              <a:rPr b="1" lang="en"/>
              <a:t>authoritative DNS nameservers</a:t>
            </a:r>
            <a:endParaRPr b="1"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creen Shot 2014-07-16 at 10.56.09 AM" id="166" name="Google Shape;166;p27"/>
          <p:cNvPicPr preferRelativeResize="0"/>
          <p:nvPr/>
        </p:nvPicPr>
        <p:blipFill rotWithShape="1">
          <a:blip r:embed="rId3">
            <a:alphaModFix/>
          </a:blip>
          <a:srcRect b="16761" l="0" r="0" t="8038"/>
          <a:stretch/>
        </p:blipFill>
        <p:spPr>
          <a:xfrm>
            <a:off x="3105500" y="1386650"/>
            <a:ext cx="6038501" cy="24503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520000" dist="28575">
              <a:srgbClr val="000000">
                <a:alpha val="45000"/>
              </a:srgbClr>
            </a:outerShdw>
          </a:effectLst>
        </p:spPr>
      </p:pic>
      <p:sp>
        <p:nvSpPr>
          <p:cNvPr id="167" name="Google Shape;167;p27"/>
          <p:cNvSpPr txBox="1"/>
          <p:nvPr/>
        </p:nvSpPr>
        <p:spPr>
          <a:xfrm>
            <a:off x="3845950" y="1406950"/>
            <a:ext cx="16557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3rd Process: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Attacks and Security</a:t>
            </a:r>
            <a:endParaRPr/>
          </a:p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 time!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Zone Transfers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844425" y="1586325"/>
            <a:ext cx="4682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nslookup</a:t>
            </a:r>
            <a:r>
              <a:rPr lang="en"/>
              <a:t> can be used to obtain DNS records from DNS servers via zone transfers.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Zone transfers can expose a lot of information about your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should limit who can ask for a zone transfer, or </a:t>
            </a:r>
            <a:r>
              <a:rPr lang="en"/>
              <a:t>iust disable them completely</a:t>
            </a:r>
            <a:r>
              <a:rPr lang="en"/>
              <a:t>.</a:t>
            </a:r>
            <a:endParaRPr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673" y="1169050"/>
            <a:ext cx="3298598" cy="376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4E"/>
                </a:solidFill>
              </a:rPr>
              <a:t>‹#›</a:t>
            </a:fld>
            <a:endParaRPr>
              <a:solidFill>
                <a:srgbClr val="FF004E"/>
              </a:solidFill>
            </a:endParaRPr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844425" y="422500"/>
            <a:ext cx="390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Zone Transfer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Recon in Play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844425" y="1586325"/>
            <a:ext cx="5971500" cy="16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DNS zone transfers can obtain extra information where scanning would be impossible to detect.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Highlighted section implies critical systems that are not in the same network, but DNS records expose them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5374" l="0" r="0" t="0"/>
          <a:stretch/>
        </p:blipFill>
        <p:spPr>
          <a:xfrm>
            <a:off x="844425" y="3349824"/>
            <a:ext cx="6638925" cy="17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844425" y="1586325"/>
            <a:ext cx="59607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Hackers could pollute the DNS records if they are in a network where DNS servers allow nonsecure dynamic updates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Updates can be sent by a spoofed IP address to point a domain name to another IP address or create a fake malicious record</a:t>
            </a:r>
            <a:endParaRPr sz="900"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844425" y="422500"/>
            <a:ext cx="3411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Dynamic Updates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Zone Poisoning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899200" y="1586325"/>
            <a:ext cx="50886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“Secure only” limits updates to only computers who join a domain or are in the domain (Kerberos authenticates the requests)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“None” requires manual updating of records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only static IP addresses are used, set to this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</a:rPr>
              <a:t>“Nonsecure and secure” is used only if the DNS zone is not AD-integrated zone and if you want automatic updates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844425" y="422500"/>
            <a:ext cx="3411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Zone Poisoning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Mitigation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450" y="355413"/>
            <a:ext cx="3195827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 amt="12000"/>
          </a:blip>
          <a:srcRect b="0" l="12823" r="0" t="0"/>
          <a:stretch/>
        </p:blipFill>
        <p:spPr>
          <a:xfrm>
            <a:off x="0" y="-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Cache Poisoning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Malware can poison your DNS cache and redirect common sites to a malicious IP address instead.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View DNS resolver cache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ipconfig /displaydns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ipconfig /flushdns</a:t>
            </a:r>
            <a:r>
              <a:rPr lang="en"/>
              <a:t> to clear your DNS cache.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Domain Name Server (DNS) is the </a:t>
            </a:r>
            <a:r>
              <a:rPr lang="en">
                <a:solidFill>
                  <a:srgbClr val="3F3F3F"/>
                </a:solidFill>
              </a:rPr>
              <a:t>Achilles heel</a:t>
            </a:r>
            <a:r>
              <a:rPr lang="en"/>
              <a:t> of the Web. The important thing is that it's managed responsibly.</a:t>
            </a:r>
            <a:endParaRPr i="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i="0" lang="en"/>
              <a:t>Tim Berners-Lee</a:t>
            </a:r>
            <a:endParaRPr i="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DNSSEC - verification (prevents spoofing)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Uses public key cryptography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Creates DNSKEY, RRSIG and NSEC3 records</a:t>
            </a:r>
            <a:endParaRPr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16" y="2166425"/>
            <a:ext cx="7055751" cy="22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4E"/>
                </a:solidFill>
              </a:rPr>
              <a:t>Denial of Service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Allowing DNS recursion to resolve IPs outside the internal network can cause a DoS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Depends on company policy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If need to access Internet, leave recursion enabled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If DNS server is purely authoritative, disable recursion</a:t>
            </a:r>
            <a:endParaRPr/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5950"/>
            <a:ext cx="8180450" cy="4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150" y="427693"/>
            <a:ext cx="5227850" cy="3626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Lab</a:t>
            </a:r>
            <a:endParaRPr/>
          </a:p>
        </p:txBody>
      </p:sp>
      <p:sp>
        <p:nvSpPr>
          <p:cNvPr id="241" name="Google Shape;241;p37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what you have learned</a:t>
            </a:r>
            <a:endParaRPr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Lab!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844425" y="1586400"/>
            <a:ext cx="59715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Via terminal: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Access google.com in a web browser via its 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FQDN of 1.0.0.1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 the MX records of google.com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Zone transfer the entire google.com zone to a file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image: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Limit zone transfers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Allow only secure dynamic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Flush DNS cache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*use google to figure out the commands you need!</a:t>
            </a:r>
            <a:endParaRPr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Lab 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Exercise 1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Ping Google’s domain name to get their IP address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ping google.com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Alternatively, you can use nslookup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nslookup google.com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the IP address in a web browser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IP result may vary, but should be within this: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172.217.0.0\19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a subnet calculator to figure out what this means!</a:t>
            </a:r>
            <a:endParaRPr/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9"/>
          <p:cNvSpPr txBox="1"/>
          <p:nvPr>
            <p:ph type="title"/>
          </p:nvPr>
        </p:nvSpPr>
        <p:spPr>
          <a:xfrm>
            <a:off x="40712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</a:rPr>
              <a:t>Access google.com in a web browser via its IP address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Lab 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Exercise 2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nslookup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nslookup 1.0.0.1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one.one.one.one</a:t>
            </a:r>
            <a:endParaRPr b="1"/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0"/>
          <p:cNvSpPr txBox="1"/>
          <p:nvPr>
            <p:ph type="title"/>
          </p:nvPr>
        </p:nvSpPr>
        <p:spPr>
          <a:xfrm>
            <a:off x="40712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</a:rPr>
              <a:t>Find the FQDN of 1.0.0.1</a:t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Lab 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Exercise 3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nslookup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nslookup -type=mx google.com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nslookup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set type=mx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google.com</a:t>
            </a:r>
            <a:endParaRPr b="1" sz="700"/>
          </a:p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41"/>
          <p:cNvSpPr txBox="1"/>
          <p:nvPr>
            <p:ph type="title"/>
          </p:nvPr>
        </p:nvSpPr>
        <p:spPr>
          <a:xfrm>
            <a:off x="40712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</a:rPr>
              <a:t>Obtain the MX records of google.com</a:t>
            </a: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13" y="4143313"/>
            <a:ext cx="58388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Lab 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Exercise 4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844425" y="1586325"/>
            <a:ext cx="37659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/>
              <a:t>Get the nameservers of Google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nslookup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&gt; set type=ns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&gt; google.com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Set nameserver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&gt; server &lt;nameserver&gt;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Set query to get all information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&gt; set type=any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Zone transfer to a file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&gt; ls -d google.com &gt; output.txt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4610325" y="1586325"/>
            <a:ext cx="37659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won’t be able to zone transfer because the nameserver has probably denied zone transfers from anyone except a select few trusted DNS servers.</a:t>
            </a:r>
            <a:endParaRPr sz="1600"/>
          </a:p>
        </p:txBody>
      </p:sp>
      <p:sp>
        <p:nvSpPr>
          <p:cNvPr id="283" name="Google Shape;283;p42"/>
          <p:cNvSpPr txBox="1"/>
          <p:nvPr>
            <p:ph type="title"/>
          </p:nvPr>
        </p:nvSpPr>
        <p:spPr>
          <a:xfrm>
            <a:off x="40712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</a:rPr>
              <a:t>Zone transfer the entire google.com zone to a file</a:t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DNS ain’t happy, ain’t nobody happy.</a:t>
            </a:r>
            <a:endParaRPr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DNS?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Christo’s nickname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Presentation template by </a:t>
            </a:r>
            <a:r>
              <a:rPr lang="e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6" name="Google Shape;296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</a:t>
            </a: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02" name="Google Shape;302;p45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03" name="Google Shape;303;p45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5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5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5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5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5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5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5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45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18" name="Google Shape;318;p45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5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5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5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45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24" name="Google Shape;324;p45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5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5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5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5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45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45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32" name="Google Shape;332;p45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5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5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5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45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45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38" name="Google Shape;338;p4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45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46" name="Google Shape;346;p4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45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5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5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45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55" name="Google Shape;355;p45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45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58" name="Google Shape;358;p4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45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61" name="Google Shape;361;p45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45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65" name="Google Shape;365;p45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5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45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73" name="Google Shape;373;p4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45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80" name="Google Shape;380;p4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45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45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86" name="Google Shape;386;p45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45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89" name="Google Shape;389;p45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45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95" name="Google Shape;395;p45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5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45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98" name="Google Shape;398;p4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45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06" name="Google Shape;406;p45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45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12" name="Google Shape;412;p45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45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21" name="Google Shape;421;p45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45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26" name="Google Shape;426;p45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45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31" name="Google Shape;431;p45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45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36" name="Google Shape;436;p45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5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39" name="Google Shape;439;p45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45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42" name="Google Shape;442;p45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45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45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46" name="Google Shape;446;p4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45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49" name="Google Shape;449;p45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45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5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45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60" name="Google Shape;460;p45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45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45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64" name="Google Shape;464;p4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45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67" name="Google Shape;467;p4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45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72" name="Google Shape;472;p45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45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45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77" name="Google Shape;477;p45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45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84" name="Google Shape;484;p45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45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94" name="Google Shape;494;p45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45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98" name="Google Shape;498;p4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02" name="Google Shape;502;p45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45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08" name="Google Shape;508;p45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5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11" name="Google Shape;511;p45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5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19" name="Google Shape;519;p4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5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26" name="Google Shape;526;p45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5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29" name="Google Shape;529;p4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45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5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5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5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FF00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45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38" name="Google Shape;538;p45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45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47" name="Google Shape;547;p45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45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50" name="Google Shape;550;p45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45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57" name="Google Shape;557;p45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5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65" name="Google Shape;565;p45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45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69" name="Google Shape;569;p45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45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76" name="Google Shape;576;p45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45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80" name="Google Shape;580;p45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5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584" name="Google Shape;584;p45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45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90" name="Google Shape;590;p45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45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18" name="Google Shape;618;p45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45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42" name="Google Shape;642;p45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45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57" name="Google Shape;657;p45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45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61" name="Google Shape;661;p45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5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68" name="Google Shape;668;p4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45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77" name="Google Shape;677;p45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5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81" name="Google Shape;681;p45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5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87" name="Google Shape;687;p45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45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95" name="Google Shape;695;p45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45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02" name="Google Shape;702;p45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5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12" name="Google Shape;712;p45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5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5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5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45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24" name="Google Shape;724;p4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5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30" name="Google Shape;730;p45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FF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5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38" name="Google Shape;738;p4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5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41" name="Google Shape;741;p4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5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44" name="Google Shape;744;p4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45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5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5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8"/>
          <p:cNvSpPr txBox="1"/>
          <p:nvPr>
            <p:ph idx="4294967295" type="ctrTitle"/>
          </p:nvPr>
        </p:nvSpPr>
        <p:spPr>
          <a:xfrm>
            <a:off x="835925" y="1064550"/>
            <a:ext cx="1445400" cy="30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D	-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N	-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S		-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0" name="Google Shape;100;p18"/>
          <p:cNvSpPr txBox="1"/>
          <p:nvPr>
            <p:ph idx="4294967295" type="ctrTitle"/>
          </p:nvPr>
        </p:nvSpPr>
        <p:spPr>
          <a:xfrm>
            <a:off x="2281325" y="1064550"/>
            <a:ext cx="6651900" cy="30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 If you mess it up,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 you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 screwed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844425" y="422500"/>
            <a:ext cx="3631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Domain Name System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9968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Translates domain names and IP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Backbone of pretty much everything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Most servers depend on DNS to function properly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Common Implementations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BIND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Berkeley’s, de-facto for Unix, more common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MS DNS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Microsoft’s, de-facto for Windows, core component of AD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844425" y="422500"/>
            <a:ext cx="2797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Terminology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844425" y="1586325"/>
            <a:ext cx="26061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Zone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Portion of domain name space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Zone transfer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Replicates DNS databases across DNS servers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dns zone"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25" y="661350"/>
            <a:ext cx="5693474" cy="378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Dynamic Updates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844425" y="1601350"/>
            <a:ext cx="5970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Updates DNS records automatically when a new device joins the network or changes its IP address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Lessens administrative load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Home networks are under DHCP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Dynamic DNS allows you to link your changing home IP address to a custom domain 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use your hostname instead of your IP to connect to your home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Name Server Types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Root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Manage requests for top-level domains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Top-level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Contacts authoritative name servers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Authoritative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Stores DNS records for domain names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Recursive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Receives DNS queries and is responsible for finding an authoritative DNS server that can supply the IP address</a:t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310050" y="1092675"/>
            <a:ext cx="36426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name servers store some type of DNS record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computer and the recursive DNS server have local caches to speed up the process for common sites like Youtube or Google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