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86" r:id="rId4"/>
    <p:sldId id="257" r:id="rId5"/>
    <p:sldId id="258" r:id="rId6"/>
    <p:sldId id="259" r:id="rId7"/>
    <p:sldId id="261" r:id="rId8"/>
    <p:sldId id="268" r:id="rId9"/>
    <p:sldId id="267" r:id="rId10"/>
    <p:sldId id="266" r:id="rId11"/>
    <p:sldId id="287" r:id="rId12"/>
    <p:sldId id="291" r:id="rId13"/>
    <p:sldId id="289" r:id="rId14"/>
    <p:sldId id="292" r:id="rId15"/>
    <p:sldId id="265" r:id="rId16"/>
    <p:sldId id="284" r:id="rId17"/>
    <p:sldId id="293" r:id="rId18"/>
    <p:sldId id="264" r:id="rId19"/>
    <p:sldId id="276" r:id="rId20"/>
  </p:sldIdLst>
  <p:sldSz cx="9144000" cy="6858000" type="screen4x3"/>
  <p:notesSz cx="6873875" cy="1006157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CCFF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837" autoAdjust="0"/>
  </p:normalViewPr>
  <p:slideViewPr>
    <p:cSldViewPr>
      <p:cViewPr varScale="1">
        <p:scale>
          <a:sx n="68" d="100"/>
          <a:sy n="68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B13D85B-CB38-4769-8A3E-8705D3B64A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2E3C616-8D23-4EFD-80E9-5745BCE82E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4138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9611F2B-37A1-4508-924A-23D9F92DD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675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F483A975-4999-44C7-A525-65158C0C43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4138" y="955675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694BF4F7-F49C-4CF2-ADD7-7F8EF9A0701C}" type="slidenum">
              <a:rPr lang="el-GR" altLang="en-US"/>
              <a:pPr/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6C0976E-E8EB-45DA-9F11-3A9DE81820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941AFFC-6F55-425C-A013-D1E1499549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B31404B-5833-4584-96C1-E8CBBE04D45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54063"/>
            <a:ext cx="5030787" cy="377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E247D72-0068-41D9-AD3A-6D3E329323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79963"/>
            <a:ext cx="54991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B5FC50C-CC2E-42E9-8B99-1A164D9592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675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l-GR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35EEF05F-9854-401C-91C3-D3A1765D6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955675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5" rIns="96771" bIns="48385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CAF8DEDF-A54A-45EA-9615-98D7D195567A}" type="slidenum">
              <a:rPr lang="el-GR" altLang="en-US"/>
              <a:pPr/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B74E4-C34F-4699-932D-1221CDC31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48576-652A-4637-8033-3E5D09A26099}" type="slidenum">
              <a:rPr lang="el-GR" altLang="en-US"/>
              <a:pPr/>
              <a:t>1</a:t>
            </a:fld>
            <a:endParaRPr lang="el-GR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2B7E886-F561-4F55-9EC8-EB77078E8E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A7EC1E6-9BD6-4354-B082-38F618370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E0AF03-F5BA-4716-B20B-9D7DFDA18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D9AA2-582D-4A2B-A781-2B5AF5E3914B}" type="slidenum">
              <a:rPr lang="el-GR" altLang="en-US"/>
              <a:pPr/>
              <a:t>10</a:t>
            </a:fld>
            <a:endParaRPr lang="el-GR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D54BC47-6667-4171-8714-2AA8BF7A97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68F3A63-AF3B-46FA-BBEF-C5738CC4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E53B6C-96D1-44F1-85BE-3F41157A5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C734E-3F11-4E32-A254-351C7BCD5093}" type="slidenum">
              <a:rPr lang="el-GR" altLang="en-US"/>
              <a:pPr/>
              <a:t>11</a:t>
            </a:fld>
            <a:endParaRPr lang="el-GR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45751B7-FDDA-451B-AA03-CD0D59830D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1743B1A-7B43-4088-977F-5FE150F58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61A1F1-5760-44F8-BCAC-DB13CC838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8C7FC-48B4-46F1-8141-184D076978BA}" type="slidenum">
              <a:rPr lang="el-GR" altLang="en-US"/>
              <a:pPr/>
              <a:t>12</a:t>
            </a:fld>
            <a:endParaRPr lang="el-GR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B654F1E-BABE-4CAC-B8E5-69586C6CD7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F96BFF2-8DD8-4B0B-BA4F-E791F5F35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A036CB-5CB4-4111-BBE3-44C6B3F65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C81-9EEF-4546-B4AF-F827F4617C05}" type="slidenum">
              <a:rPr lang="el-GR" altLang="en-US"/>
              <a:pPr/>
              <a:t>13</a:t>
            </a:fld>
            <a:endParaRPr lang="el-GR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9CFD5BE-F2FB-4553-9C42-7FC4237874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B5248BA-6D9C-45A9-BCA4-6DC7D1488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1EA346-CB07-47D7-80DF-F8297E0B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1AE48-BCEE-44E4-AD84-7A37FA278010}" type="slidenum">
              <a:rPr lang="el-GR" altLang="en-US"/>
              <a:pPr/>
              <a:t>14</a:t>
            </a:fld>
            <a:endParaRPr lang="el-GR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9BB108-FD24-46E1-A79E-80E325ADCD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8076C97-36A0-409A-8A2C-C47B688FF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95E08-D39B-406F-AFC0-A19F1AE1D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D5627-0FEF-4D99-840A-F7498AC22D7C}" type="slidenum">
              <a:rPr lang="el-GR" altLang="en-US"/>
              <a:pPr/>
              <a:t>15</a:t>
            </a:fld>
            <a:endParaRPr lang="el-GR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867A53A-FE18-451E-9192-0D7B20F803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C2AC2B1-D7F6-42EA-B300-0D1DAF82A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559502-DF0F-4CF2-AFD5-CB22C25C1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E4C03-2344-4D8B-9D24-EB878BC7EAF0}" type="slidenum">
              <a:rPr lang="el-GR" altLang="en-US"/>
              <a:pPr/>
              <a:t>16</a:t>
            </a:fld>
            <a:endParaRPr lang="el-GR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B8B0FE2-1DC3-4901-970F-BD529D312E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0777EEC-C2F1-48DD-AD2F-1D6378EBA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FC8F8-5E5A-4240-BE6D-30D8EA420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3562B-2A84-4DAB-9632-3F1E7525C4A1}" type="slidenum">
              <a:rPr lang="el-GR" altLang="en-US"/>
              <a:pPr/>
              <a:t>17</a:t>
            </a:fld>
            <a:endParaRPr lang="el-GR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64C4FFC-E771-4561-9952-D4029017F3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031303C-8327-4CEA-8AB3-E1B0DE870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0A8589-3EC4-48C2-B93A-684C132CB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7A991-28AA-4DC1-B342-50423776A354}" type="slidenum">
              <a:rPr lang="el-GR" altLang="en-US"/>
              <a:pPr/>
              <a:t>18</a:t>
            </a:fld>
            <a:endParaRPr lang="el-GR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4C34F66-7089-4005-A2ED-82709DF89F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2CDF824-16A7-4E8E-BEA1-2DE4F0B4F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4025A6-8E58-4728-ADAB-F077AE35A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BBBD4-6780-44BB-8914-584A15A7B398}" type="slidenum">
              <a:rPr lang="el-GR" altLang="en-US"/>
              <a:pPr/>
              <a:t>19</a:t>
            </a:fld>
            <a:endParaRPr lang="el-GR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7927DC0-8277-48E5-B9F8-CAE39A9111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38DF2F4-7670-4A30-B21F-EF5581A85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79546A-1C03-474C-8869-733C281A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9CE76-CA7A-42CB-9EB9-BD667A6A3497}" type="slidenum">
              <a:rPr lang="el-GR" altLang="en-US"/>
              <a:pPr/>
              <a:t>2</a:t>
            </a:fld>
            <a:endParaRPr lang="el-GR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52D3D8C9-29EC-45FF-B644-3131E6221A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237E57-9E9C-472E-BF2F-D628FFA08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73D409-DAD2-4812-873E-66E1BE8E8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F3147-A261-46B2-A7FB-35C47BE3D3DB}" type="slidenum">
              <a:rPr lang="el-GR" altLang="en-US"/>
              <a:pPr/>
              <a:t>3</a:t>
            </a:fld>
            <a:endParaRPr lang="el-GR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B233A05-F0C8-44C3-9094-7CD292AFAF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88487DA-9544-46BC-8583-FE123B9CB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0735A8-9718-42E8-8210-B7844EB01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3EADF-336A-4861-B276-78C269906F0C}" type="slidenum">
              <a:rPr lang="el-GR" altLang="en-US"/>
              <a:pPr/>
              <a:t>4</a:t>
            </a:fld>
            <a:endParaRPr lang="el-GR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7623D43-4DD0-4570-81B5-BBBFF2B4BC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8847CEC-CF1B-4CE3-8661-511D180F4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A045BC-898A-4506-8F4D-AF87CAB25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9D40D-A412-4FEB-A2F4-9062A112D9B6}" type="slidenum">
              <a:rPr lang="el-GR" altLang="en-US"/>
              <a:pPr/>
              <a:t>5</a:t>
            </a:fld>
            <a:endParaRPr lang="el-GR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97F0B4D-2DF2-497E-9AD0-7C753C1403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3A0662E-C1CE-4DC2-8BF8-03912A7E3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622968-4E2F-498C-A586-C8CE6CBF8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68555-98F3-4B83-BE3D-1DE7EEAEDA4E}" type="slidenum">
              <a:rPr lang="el-GR" altLang="en-US"/>
              <a:pPr/>
              <a:t>6</a:t>
            </a:fld>
            <a:endParaRPr lang="el-GR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857E864-E3F9-47A4-8164-4C74F5FC59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0111BF1-5A4C-4DC9-ABB2-EBD72FAD2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EFA588-056F-4E9F-85D5-3F71B6329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9B2F0-FAA9-431E-8A92-508177ADA966}" type="slidenum">
              <a:rPr lang="el-GR" altLang="en-US"/>
              <a:pPr/>
              <a:t>7</a:t>
            </a:fld>
            <a:endParaRPr lang="el-GR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C72DE852-6809-4B82-A94D-08AFD6AF97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06D6D10-21C2-410A-9550-69D7B804C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27B2D5-72C3-4BD3-904E-C188A1FB2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25DCE-59A7-4CC8-8791-A4570AF14142}" type="slidenum">
              <a:rPr lang="el-GR" altLang="en-US"/>
              <a:pPr/>
              <a:t>8</a:t>
            </a:fld>
            <a:endParaRPr lang="el-GR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293B9D6-91D2-4D16-BF22-C80FC4DD95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0721532-C3BD-44E8-8202-3BA0D36C2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9E6020-CFBD-4465-A0BF-3C9B72E3A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AB9E3-9414-4A50-A461-266966D437DC}" type="slidenum">
              <a:rPr lang="el-GR" altLang="en-US"/>
              <a:pPr/>
              <a:t>9</a:t>
            </a:fld>
            <a:endParaRPr lang="el-GR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AB727B5F-6228-4D6A-9BF1-D35ED90730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095BC07-9BE6-4DDD-9983-6FD0B804D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2AFF1017-5E4E-4796-B8DE-F88802B1B57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1507" name="Freeform 3">
              <a:extLst>
                <a:ext uri="{FF2B5EF4-FFF2-40B4-BE49-F238E27FC236}">
                  <a16:creationId xmlns:a16="http://schemas.microsoft.com/office/drawing/2014/main" id="{B03EC976-7F42-478B-AF51-93D7CE3B6A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Freeform 4">
              <a:extLst>
                <a:ext uri="{FF2B5EF4-FFF2-40B4-BE49-F238E27FC236}">
                  <a16:creationId xmlns:a16="http://schemas.microsoft.com/office/drawing/2014/main" id="{6B8F29AE-87C2-4F28-9D49-2C8EB3BABC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Freeform 5">
              <a:extLst>
                <a:ext uri="{FF2B5EF4-FFF2-40B4-BE49-F238E27FC236}">
                  <a16:creationId xmlns:a16="http://schemas.microsoft.com/office/drawing/2014/main" id="{66BF9D14-D2A3-4A79-A6FA-8FB816FC77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6">
              <a:extLst>
                <a:ext uri="{FF2B5EF4-FFF2-40B4-BE49-F238E27FC236}">
                  <a16:creationId xmlns:a16="http://schemas.microsoft.com/office/drawing/2014/main" id="{CA51384B-712A-47E7-B605-7D19065302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7">
              <a:extLst>
                <a:ext uri="{FF2B5EF4-FFF2-40B4-BE49-F238E27FC236}">
                  <a16:creationId xmlns:a16="http://schemas.microsoft.com/office/drawing/2014/main" id="{C3DCC86A-847B-451C-921B-8BB101C8E2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8">
              <a:extLst>
                <a:ext uri="{FF2B5EF4-FFF2-40B4-BE49-F238E27FC236}">
                  <a16:creationId xmlns:a16="http://schemas.microsoft.com/office/drawing/2014/main" id="{5B3EE2E0-D56A-4D74-B07F-02DF45F814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9">
              <a:extLst>
                <a:ext uri="{FF2B5EF4-FFF2-40B4-BE49-F238E27FC236}">
                  <a16:creationId xmlns:a16="http://schemas.microsoft.com/office/drawing/2014/main" id="{98519D2C-645C-410E-8339-D06D739AED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10">
              <a:extLst>
                <a:ext uri="{FF2B5EF4-FFF2-40B4-BE49-F238E27FC236}">
                  <a16:creationId xmlns:a16="http://schemas.microsoft.com/office/drawing/2014/main" id="{43746E9C-F3D9-42E3-B1DC-21323F91AB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1">
              <a:extLst>
                <a:ext uri="{FF2B5EF4-FFF2-40B4-BE49-F238E27FC236}">
                  <a16:creationId xmlns:a16="http://schemas.microsoft.com/office/drawing/2014/main" id="{36FE88CD-6EFD-48B9-9944-F702650631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2">
              <a:extLst>
                <a:ext uri="{FF2B5EF4-FFF2-40B4-BE49-F238E27FC236}">
                  <a16:creationId xmlns:a16="http://schemas.microsoft.com/office/drawing/2014/main" id="{3C517909-C884-427C-BCEE-E3D774690AD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3">
              <a:extLst>
                <a:ext uri="{FF2B5EF4-FFF2-40B4-BE49-F238E27FC236}">
                  <a16:creationId xmlns:a16="http://schemas.microsoft.com/office/drawing/2014/main" id="{7E031B66-7724-4CE0-BF1C-2C07FA0867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4">
              <a:extLst>
                <a:ext uri="{FF2B5EF4-FFF2-40B4-BE49-F238E27FC236}">
                  <a16:creationId xmlns:a16="http://schemas.microsoft.com/office/drawing/2014/main" id="{F5EF0B24-7799-41E4-A331-5C981F430E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5">
              <a:extLst>
                <a:ext uri="{FF2B5EF4-FFF2-40B4-BE49-F238E27FC236}">
                  <a16:creationId xmlns:a16="http://schemas.microsoft.com/office/drawing/2014/main" id="{1C53D33E-DAD3-4D57-9170-7617AE9DC3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6">
              <a:extLst>
                <a:ext uri="{FF2B5EF4-FFF2-40B4-BE49-F238E27FC236}">
                  <a16:creationId xmlns:a16="http://schemas.microsoft.com/office/drawing/2014/main" id="{CC77395D-59EA-45B5-8752-1CD6483520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7">
              <a:extLst>
                <a:ext uri="{FF2B5EF4-FFF2-40B4-BE49-F238E27FC236}">
                  <a16:creationId xmlns:a16="http://schemas.microsoft.com/office/drawing/2014/main" id="{72E7E7D4-66F6-4EE8-950C-365AF1C68A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8">
              <a:extLst>
                <a:ext uri="{FF2B5EF4-FFF2-40B4-BE49-F238E27FC236}">
                  <a16:creationId xmlns:a16="http://schemas.microsoft.com/office/drawing/2014/main" id="{7A3750A1-0054-4F1D-BC94-CFCA789B29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9">
              <a:extLst>
                <a:ext uri="{FF2B5EF4-FFF2-40B4-BE49-F238E27FC236}">
                  <a16:creationId xmlns:a16="http://schemas.microsoft.com/office/drawing/2014/main" id="{3F413177-0CF3-4EFB-BA27-8E135DE3D2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20">
              <a:extLst>
                <a:ext uri="{FF2B5EF4-FFF2-40B4-BE49-F238E27FC236}">
                  <a16:creationId xmlns:a16="http://schemas.microsoft.com/office/drawing/2014/main" id="{6CFF6A25-9686-49B8-B706-89090B7965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1">
              <a:extLst>
                <a:ext uri="{FF2B5EF4-FFF2-40B4-BE49-F238E27FC236}">
                  <a16:creationId xmlns:a16="http://schemas.microsoft.com/office/drawing/2014/main" id="{BD032953-7A33-4A11-8DC7-B03A93CA13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2">
              <a:extLst>
                <a:ext uri="{FF2B5EF4-FFF2-40B4-BE49-F238E27FC236}">
                  <a16:creationId xmlns:a16="http://schemas.microsoft.com/office/drawing/2014/main" id="{E74ADB04-5B45-4C65-8CB5-748A1DC582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3">
              <a:extLst>
                <a:ext uri="{FF2B5EF4-FFF2-40B4-BE49-F238E27FC236}">
                  <a16:creationId xmlns:a16="http://schemas.microsoft.com/office/drawing/2014/main" id="{82129526-5DCC-4B89-85E2-986A65F32F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4">
              <a:extLst>
                <a:ext uri="{FF2B5EF4-FFF2-40B4-BE49-F238E27FC236}">
                  <a16:creationId xmlns:a16="http://schemas.microsoft.com/office/drawing/2014/main" id="{D0FE0C22-5B6A-4DE9-AB0D-63DF083AAD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5">
              <a:extLst>
                <a:ext uri="{FF2B5EF4-FFF2-40B4-BE49-F238E27FC236}">
                  <a16:creationId xmlns:a16="http://schemas.microsoft.com/office/drawing/2014/main" id="{40AB4D7E-4E94-4C60-B7E2-F3CF974258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6">
              <a:extLst>
                <a:ext uri="{FF2B5EF4-FFF2-40B4-BE49-F238E27FC236}">
                  <a16:creationId xmlns:a16="http://schemas.microsoft.com/office/drawing/2014/main" id="{B0743182-036F-46F5-A656-5454E3E8EC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27">
              <a:extLst>
                <a:ext uri="{FF2B5EF4-FFF2-40B4-BE49-F238E27FC236}">
                  <a16:creationId xmlns:a16="http://schemas.microsoft.com/office/drawing/2014/main" id="{91310F1D-2102-426D-A3B9-39983B3E46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28">
              <a:extLst>
                <a:ext uri="{FF2B5EF4-FFF2-40B4-BE49-F238E27FC236}">
                  <a16:creationId xmlns:a16="http://schemas.microsoft.com/office/drawing/2014/main" id="{DFE6D720-9472-44EC-AADB-2EE818125F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29">
              <a:extLst>
                <a:ext uri="{FF2B5EF4-FFF2-40B4-BE49-F238E27FC236}">
                  <a16:creationId xmlns:a16="http://schemas.microsoft.com/office/drawing/2014/main" id="{E041B207-A027-4BB8-959A-C6310DFD30F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30">
              <a:extLst>
                <a:ext uri="{FF2B5EF4-FFF2-40B4-BE49-F238E27FC236}">
                  <a16:creationId xmlns:a16="http://schemas.microsoft.com/office/drawing/2014/main" id="{C7FECDA1-7027-40B2-889F-37AE5600B8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31">
              <a:extLst>
                <a:ext uri="{FF2B5EF4-FFF2-40B4-BE49-F238E27FC236}">
                  <a16:creationId xmlns:a16="http://schemas.microsoft.com/office/drawing/2014/main" id="{DF260DA4-08A0-428C-AF5B-364D18623B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32">
              <a:extLst>
                <a:ext uri="{FF2B5EF4-FFF2-40B4-BE49-F238E27FC236}">
                  <a16:creationId xmlns:a16="http://schemas.microsoft.com/office/drawing/2014/main" id="{A989BBC8-4D08-40E5-8F39-63E2DC7150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3">
              <a:extLst>
                <a:ext uri="{FF2B5EF4-FFF2-40B4-BE49-F238E27FC236}">
                  <a16:creationId xmlns:a16="http://schemas.microsoft.com/office/drawing/2014/main" id="{EB17AB41-A7C2-458C-BBD9-FBB3486B23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4">
              <a:extLst>
                <a:ext uri="{FF2B5EF4-FFF2-40B4-BE49-F238E27FC236}">
                  <a16:creationId xmlns:a16="http://schemas.microsoft.com/office/drawing/2014/main" id="{58CBDDD7-4203-4E02-BB42-78A0CC5324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5">
              <a:extLst>
                <a:ext uri="{FF2B5EF4-FFF2-40B4-BE49-F238E27FC236}">
                  <a16:creationId xmlns:a16="http://schemas.microsoft.com/office/drawing/2014/main" id="{9252862E-3EF5-4D62-82F3-A7C884E470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36">
              <a:extLst>
                <a:ext uri="{FF2B5EF4-FFF2-40B4-BE49-F238E27FC236}">
                  <a16:creationId xmlns:a16="http://schemas.microsoft.com/office/drawing/2014/main" id="{06CA3200-BFD2-4859-9760-1AA3875F7D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7">
              <a:extLst>
                <a:ext uri="{FF2B5EF4-FFF2-40B4-BE49-F238E27FC236}">
                  <a16:creationId xmlns:a16="http://schemas.microsoft.com/office/drawing/2014/main" id="{2C850585-817D-4BF9-B0B7-1E0C21FAB1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38">
              <a:extLst>
                <a:ext uri="{FF2B5EF4-FFF2-40B4-BE49-F238E27FC236}">
                  <a16:creationId xmlns:a16="http://schemas.microsoft.com/office/drawing/2014/main" id="{C83DD414-173A-4EFD-845E-1C7A633200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43" name="Group 39">
              <a:extLst>
                <a:ext uri="{FF2B5EF4-FFF2-40B4-BE49-F238E27FC236}">
                  <a16:creationId xmlns:a16="http://schemas.microsoft.com/office/drawing/2014/main" id="{2E05445C-3988-4A00-BFEF-1296A61F0B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1544" name="Freeform 40">
                <a:extLst>
                  <a:ext uri="{FF2B5EF4-FFF2-40B4-BE49-F238E27FC236}">
                    <a16:creationId xmlns:a16="http://schemas.microsoft.com/office/drawing/2014/main" id="{2F85A9E9-D556-4C85-9015-C82478D91CF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Freeform 41">
                <a:extLst>
                  <a:ext uri="{FF2B5EF4-FFF2-40B4-BE49-F238E27FC236}">
                    <a16:creationId xmlns:a16="http://schemas.microsoft.com/office/drawing/2014/main" id="{B3157772-3C49-4C45-90B4-1A697EDA528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46" name="Rectangle 42">
            <a:extLst>
              <a:ext uri="{FF2B5EF4-FFF2-40B4-BE49-F238E27FC236}">
                <a16:creationId xmlns:a16="http://schemas.microsoft.com/office/drawing/2014/main" id="{3D3BB46A-FDC3-4A01-80F5-898C2FFE342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>
                <a:solidFill>
                  <a:srgbClr val="FF9900"/>
                </a:solidFill>
              </a:defRPr>
            </a:lvl1pPr>
          </a:lstStyle>
          <a:p>
            <a:pPr lvl="0"/>
            <a:r>
              <a:rPr lang="el-GR" altLang="en-US" noProof="0"/>
              <a:t>Click to edit Master title style</a:t>
            </a:r>
          </a:p>
        </p:txBody>
      </p:sp>
      <p:sp>
        <p:nvSpPr>
          <p:cNvPr id="21547" name="Rectangle 43">
            <a:extLst>
              <a:ext uri="{FF2B5EF4-FFF2-40B4-BE49-F238E27FC236}">
                <a16:creationId xmlns:a16="http://schemas.microsoft.com/office/drawing/2014/main" id="{5C9DF38D-B633-4BD9-8D6E-03EE9F254E1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l-GR" altLang="en-US" noProof="0"/>
              <a:t>Click to edit Master subtitle style</a:t>
            </a:r>
          </a:p>
        </p:txBody>
      </p:sp>
      <p:sp>
        <p:nvSpPr>
          <p:cNvPr id="21548" name="Rectangle 44">
            <a:extLst>
              <a:ext uri="{FF2B5EF4-FFF2-40B4-BE49-F238E27FC236}">
                <a16:creationId xmlns:a16="http://schemas.microsoft.com/office/drawing/2014/main" id="{69390917-796E-41D0-8349-FCC57328717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l-GR" altLang="en-US"/>
          </a:p>
        </p:txBody>
      </p:sp>
      <p:sp>
        <p:nvSpPr>
          <p:cNvPr id="21549" name="Rectangle 45">
            <a:extLst>
              <a:ext uri="{FF2B5EF4-FFF2-40B4-BE49-F238E27FC236}">
                <a16:creationId xmlns:a16="http://schemas.microsoft.com/office/drawing/2014/main" id="{3B1A7062-44DA-4738-B734-A023F233F9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l-GR" altLang="en-US"/>
              <a:t>Περιβάλλον προσομοίωσης της Μετάδοσης Κληρονομικών Παθήσεων </a:t>
            </a:r>
          </a:p>
        </p:txBody>
      </p:sp>
      <p:sp>
        <p:nvSpPr>
          <p:cNvPr id="21550" name="Rectangle 46">
            <a:extLst>
              <a:ext uri="{FF2B5EF4-FFF2-40B4-BE49-F238E27FC236}">
                <a16:creationId xmlns:a16="http://schemas.microsoft.com/office/drawing/2014/main" id="{FF2A116A-3B53-4CFE-98B4-00DC8E9A5E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80F2E17-A7BB-4097-AAEF-AD7D9535053A}" type="slidenum">
              <a:rPr lang="el-GR" altLang="en-US"/>
              <a:pPr/>
              <a:t>‹#›</a:t>
            </a:fld>
            <a:endParaRPr lang="el-G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8C8-D91D-4597-9D05-D8E797D9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2BAC0-FB43-4CB2-927D-DEAAA7CE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DF62-5EE5-4268-B6D3-CE9869EAB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D793-C5AD-49B9-933D-4B113A4D5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8F4B1B-D8DB-438F-815E-77B73A3BBF7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8471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D55EC-A05B-4CBD-A4B6-1167D458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172C0-CAFE-4E34-A296-927BE6CA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7550-D904-4F2F-AD52-0EB84E693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CC34-09FB-410D-B1F8-9100FABD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1B7800-0A3B-493B-9BA0-D89343B657BB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70072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E85B-A2DA-4A27-9E42-3F74737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EB3095E9-D69E-4FC8-8A68-AEF722D0B167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1243-164A-41DB-92F4-A3C4FC57E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48400"/>
            <a:ext cx="9144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67DED-DEF4-4D89-AE43-33A456985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324CB7-3B97-4169-926D-045885D1DB9C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7972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C054-D71C-44B5-AACE-C01E22F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2CF5-569B-47B0-AD0E-D8157F6BF9A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CC9F0-0CE1-44E6-8037-6B5140CE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2721-84D0-4C5C-B77B-D86B2EB9E8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48400"/>
            <a:ext cx="9144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9D23-1144-455D-92C7-2ACC912EE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B34E2C-D06A-4628-9FC5-80A55ABD7FB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76294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A39-F607-41A5-BCD8-DF72973A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00DC-8C20-483E-963A-8DA0650D3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1DF16-74AC-40ED-9192-249B7C2E781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B344E-ADB3-4E4A-85F0-F3694AD4DB9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778F-8F88-4906-9F89-BA3A0EB4B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248400"/>
            <a:ext cx="9144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ACCFC-D8D6-4167-8E0E-405BE7B82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A83B88A-EF02-4E06-8C30-6D7559C8E35F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2019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1267-50DE-4E46-B9B5-168C3EA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A32A-E18A-4932-BDFF-B90DD084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2031A-CA94-49C0-AEFA-0F7B5AA1C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E5601-3BF5-4E36-B453-19D664492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84D1A6-CDD1-4C72-939B-AE69EF8E1644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309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3AEF-19A8-4055-B17C-D2AF1DF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89D8-58D9-497A-87C6-CF63EF22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611C-B534-404E-942F-6ACC40DB10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2C133-0F84-4F9A-8B11-E5E39BC0D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227818-DED2-4877-8E2E-3D1DF4B12090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8634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5C60-F89F-4F27-998D-5FFAAC76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D271-7696-44C6-B140-B3DF5097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29D23-06F5-42B6-87AE-2906045E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BE55-9F28-4991-964A-F5E3E076EC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6C70-EAFD-4F10-8642-D57A7C2ED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CF74B6-DAFB-428E-8821-E8FBE1B9C392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50847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7B3-0EC8-4294-B979-0B5AC01B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E632-B136-438E-84A1-F576AAA1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7AEE8-95D9-474A-9806-55B61399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E8482-CF68-4ABD-978D-B4C0A2F8F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7B2A5-B88B-4F02-A896-F4346DDC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2D9EE-B71F-4185-B207-3567A2D69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01FD75-05F5-463B-8FAD-AE64FD62D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9E0B05-3C6A-47E8-92E6-78460A2B2CEC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078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7E9E-B29D-4D34-A4A4-850DE19E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D4C-C0A1-4454-ACD9-19629D434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DE5C1-6025-4E29-8FB5-99CA49007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94AD2-6798-48C8-8FB6-3B0D1AC161D4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7738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C3ED2-CDD6-4854-BE43-91330FA66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FD772-FC9F-4574-8913-8BE7C84CE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1DBA4-88DF-4AEE-84F9-E3E89C6BDF41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0813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4507-9CE5-466E-9EFD-1BC1A8DE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F805-5275-4791-A07D-35E2D6B8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E9B74-1C07-46C1-9EBD-A96F13555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EDFE-AE4F-4848-8070-746C8ED2B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997B-C9A9-4200-AE54-946BE367A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FDC31-C82D-4A66-ACD9-C3B1607A8F87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648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B959-B33C-4AA8-8FCE-74A26260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31D8-36A4-4D4D-8417-6FA1F3906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E3A9-449F-494E-8C54-07419BDE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E1C3-A698-468E-B332-AD191F1B2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DDAC-CED8-434B-93C0-5A4770FA1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70DABB-CC16-4D46-8180-3CD7971E7F2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757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5C5A29F4-1CE0-4ED0-93A0-D1F9402438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0483" name="Freeform 3">
              <a:extLst>
                <a:ext uri="{FF2B5EF4-FFF2-40B4-BE49-F238E27FC236}">
                  <a16:creationId xmlns:a16="http://schemas.microsoft.com/office/drawing/2014/main" id="{F2F3A4FE-60DA-480D-8BAA-147C71520F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" name="Freeform 4">
              <a:extLst>
                <a:ext uri="{FF2B5EF4-FFF2-40B4-BE49-F238E27FC236}">
                  <a16:creationId xmlns:a16="http://schemas.microsoft.com/office/drawing/2014/main" id="{FA8C1919-309A-4711-B17F-D199CBD002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Freeform 5">
              <a:extLst>
                <a:ext uri="{FF2B5EF4-FFF2-40B4-BE49-F238E27FC236}">
                  <a16:creationId xmlns:a16="http://schemas.microsoft.com/office/drawing/2014/main" id="{5B9167EE-30F6-4C2B-B77F-C029D760BE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Freeform 6">
              <a:extLst>
                <a:ext uri="{FF2B5EF4-FFF2-40B4-BE49-F238E27FC236}">
                  <a16:creationId xmlns:a16="http://schemas.microsoft.com/office/drawing/2014/main" id="{D618F0D7-7C61-43B0-B6CC-EA523DB30C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Freeform 7">
              <a:extLst>
                <a:ext uri="{FF2B5EF4-FFF2-40B4-BE49-F238E27FC236}">
                  <a16:creationId xmlns:a16="http://schemas.microsoft.com/office/drawing/2014/main" id="{5E232EC7-84AE-40F3-8154-B023B83730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Freeform 8">
              <a:extLst>
                <a:ext uri="{FF2B5EF4-FFF2-40B4-BE49-F238E27FC236}">
                  <a16:creationId xmlns:a16="http://schemas.microsoft.com/office/drawing/2014/main" id="{BB81328C-D9CA-4D67-B554-E0DC40208C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9">
              <a:extLst>
                <a:ext uri="{FF2B5EF4-FFF2-40B4-BE49-F238E27FC236}">
                  <a16:creationId xmlns:a16="http://schemas.microsoft.com/office/drawing/2014/main" id="{6FEB36B2-73AF-4571-A727-EFBDD37205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Freeform 10">
              <a:extLst>
                <a:ext uri="{FF2B5EF4-FFF2-40B4-BE49-F238E27FC236}">
                  <a16:creationId xmlns:a16="http://schemas.microsoft.com/office/drawing/2014/main" id="{4A05E5D3-F8DD-4E5F-84CF-B06EB04121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Freeform 11">
              <a:extLst>
                <a:ext uri="{FF2B5EF4-FFF2-40B4-BE49-F238E27FC236}">
                  <a16:creationId xmlns:a16="http://schemas.microsoft.com/office/drawing/2014/main" id="{AD31B1E6-3421-47C7-A8BC-34ACC5E090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2">
              <a:extLst>
                <a:ext uri="{FF2B5EF4-FFF2-40B4-BE49-F238E27FC236}">
                  <a16:creationId xmlns:a16="http://schemas.microsoft.com/office/drawing/2014/main" id="{DB711BC1-0B94-4DB1-8577-F50634CD47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3">
              <a:extLst>
                <a:ext uri="{FF2B5EF4-FFF2-40B4-BE49-F238E27FC236}">
                  <a16:creationId xmlns:a16="http://schemas.microsoft.com/office/drawing/2014/main" id="{DAA0DEBD-0F1A-4A73-8D6A-3BDEC8F6D5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14">
              <a:extLst>
                <a:ext uri="{FF2B5EF4-FFF2-40B4-BE49-F238E27FC236}">
                  <a16:creationId xmlns:a16="http://schemas.microsoft.com/office/drawing/2014/main" id="{A161C64E-63B8-42A2-869F-8AE7EA76CF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15">
              <a:extLst>
                <a:ext uri="{FF2B5EF4-FFF2-40B4-BE49-F238E27FC236}">
                  <a16:creationId xmlns:a16="http://schemas.microsoft.com/office/drawing/2014/main" id="{6FB32DC3-6588-4044-A1EB-979C0490B4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16">
              <a:extLst>
                <a:ext uri="{FF2B5EF4-FFF2-40B4-BE49-F238E27FC236}">
                  <a16:creationId xmlns:a16="http://schemas.microsoft.com/office/drawing/2014/main" id="{C08E0395-2ED0-43E2-B775-BB8295F110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17">
              <a:extLst>
                <a:ext uri="{FF2B5EF4-FFF2-40B4-BE49-F238E27FC236}">
                  <a16:creationId xmlns:a16="http://schemas.microsoft.com/office/drawing/2014/main" id="{4A6F8CA1-6D02-461B-9BF3-35A32293B6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18">
              <a:extLst>
                <a:ext uri="{FF2B5EF4-FFF2-40B4-BE49-F238E27FC236}">
                  <a16:creationId xmlns:a16="http://schemas.microsoft.com/office/drawing/2014/main" id="{37797A91-E648-4909-A831-BE411135D7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9">
              <a:extLst>
                <a:ext uri="{FF2B5EF4-FFF2-40B4-BE49-F238E27FC236}">
                  <a16:creationId xmlns:a16="http://schemas.microsoft.com/office/drawing/2014/main" id="{1BC8CEB2-E8A4-4AB1-843B-C69449CEC1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20">
              <a:extLst>
                <a:ext uri="{FF2B5EF4-FFF2-40B4-BE49-F238E27FC236}">
                  <a16:creationId xmlns:a16="http://schemas.microsoft.com/office/drawing/2014/main" id="{719C16DA-16F9-4EB3-834D-C32C7EDA45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1">
              <a:extLst>
                <a:ext uri="{FF2B5EF4-FFF2-40B4-BE49-F238E27FC236}">
                  <a16:creationId xmlns:a16="http://schemas.microsoft.com/office/drawing/2014/main" id="{D9C8F255-5FDB-4A1E-A061-08FC4B3E78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22">
              <a:extLst>
                <a:ext uri="{FF2B5EF4-FFF2-40B4-BE49-F238E27FC236}">
                  <a16:creationId xmlns:a16="http://schemas.microsoft.com/office/drawing/2014/main" id="{2F04DA8A-A44D-498E-9F67-FCC9F72688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>
              <a:extLst>
                <a:ext uri="{FF2B5EF4-FFF2-40B4-BE49-F238E27FC236}">
                  <a16:creationId xmlns:a16="http://schemas.microsoft.com/office/drawing/2014/main" id="{4C08FE11-B584-43EF-BADB-85999E27FD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4">
              <a:extLst>
                <a:ext uri="{FF2B5EF4-FFF2-40B4-BE49-F238E27FC236}">
                  <a16:creationId xmlns:a16="http://schemas.microsoft.com/office/drawing/2014/main" id="{2ACCAFE1-28DA-4251-B997-D31A46B4F7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5">
              <a:extLst>
                <a:ext uri="{FF2B5EF4-FFF2-40B4-BE49-F238E27FC236}">
                  <a16:creationId xmlns:a16="http://schemas.microsoft.com/office/drawing/2014/main" id="{5DFFA277-5620-46BE-9E12-40F3B696F4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AB028102-643F-45C2-B1E8-B62B3C02E4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27">
              <a:extLst>
                <a:ext uri="{FF2B5EF4-FFF2-40B4-BE49-F238E27FC236}">
                  <a16:creationId xmlns:a16="http://schemas.microsoft.com/office/drawing/2014/main" id="{5B9F2053-A785-43E1-B026-1427A8D7EE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Freeform 28">
              <a:extLst>
                <a:ext uri="{FF2B5EF4-FFF2-40B4-BE49-F238E27FC236}">
                  <a16:creationId xmlns:a16="http://schemas.microsoft.com/office/drawing/2014/main" id="{94023FEE-F2CE-43AF-B64A-532230532F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9">
              <a:extLst>
                <a:ext uri="{FF2B5EF4-FFF2-40B4-BE49-F238E27FC236}">
                  <a16:creationId xmlns:a16="http://schemas.microsoft.com/office/drawing/2014/main" id="{5767ADA1-EB5C-4C61-B613-1ABD810D66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Freeform 30">
              <a:extLst>
                <a:ext uri="{FF2B5EF4-FFF2-40B4-BE49-F238E27FC236}">
                  <a16:creationId xmlns:a16="http://schemas.microsoft.com/office/drawing/2014/main" id="{516AED0F-6EEC-411C-9904-27E1CD5C8D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Freeform 31">
              <a:extLst>
                <a:ext uri="{FF2B5EF4-FFF2-40B4-BE49-F238E27FC236}">
                  <a16:creationId xmlns:a16="http://schemas.microsoft.com/office/drawing/2014/main" id="{3F7E4CBA-820F-43DB-88B3-0F11D6C2FC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32">
              <a:extLst>
                <a:ext uri="{FF2B5EF4-FFF2-40B4-BE49-F238E27FC236}">
                  <a16:creationId xmlns:a16="http://schemas.microsoft.com/office/drawing/2014/main" id="{EBF22268-5978-4EB4-B302-2373C4DD1D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33">
              <a:extLst>
                <a:ext uri="{FF2B5EF4-FFF2-40B4-BE49-F238E27FC236}">
                  <a16:creationId xmlns:a16="http://schemas.microsoft.com/office/drawing/2014/main" id="{CD004D2D-1981-4D2D-A2B3-CC7361EC50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34">
              <a:extLst>
                <a:ext uri="{FF2B5EF4-FFF2-40B4-BE49-F238E27FC236}">
                  <a16:creationId xmlns:a16="http://schemas.microsoft.com/office/drawing/2014/main" id="{9E500828-E475-40D0-AD43-AF0C076DD8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35">
              <a:extLst>
                <a:ext uri="{FF2B5EF4-FFF2-40B4-BE49-F238E27FC236}">
                  <a16:creationId xmlns:a16="http://schemas.microsoft.com/office/drawing/2014/main" id="{B8337982-9598-4070-A614-C2E92E8FE0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Freeform 36">
              <a:extLst>
                <a:ext uri="{FF2B5EF4-FFF2-40B4-BE49-F238E27FC236}">
                  <a16:creationId xmlns:a16="http://schemas.microsoft.com/office/drawing/2014/main" id="{DAE3CC5A-6ED9-43AF-8E8C-1A14C10F76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Freeform 37">
              <a:extLst>
                <a:ext uri="{FF2B5EF4-FFF2-40B4-BE49-F238E27FC236}">
                  <a16:creationId xmlns:a16="http://schemas.microsoft.com/office/drawing/2014/main" id="{DDD12EEF-DF76-4229-8A2A-F0BFDBAF7C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38">
              <a:extLst>
                <a:ext uri="{FF2B5EF4-FFF2-40B4-BE49-F238E27FC236}">
                  <a16:creationId xmlns:a16="http://schemas.microsoft.com/office/drawing/2014/main" id="{22B85478-3C25-42E0-BAC7-EBB1ED04D4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9" name="Group 39">
              <a:extLst>
                <a:ext uri="{FF2B5EF4-FFF2-40B4-BE49-F238E27FC236}">
                  <a16:creationId xmlns:a16="http://schemas.microsoft.com/office/drawing/2014/main" id="{7AC30785-7445-4E96-B997-45105120A04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0520" name="Freeform 40">
                <a:extLst>
                  <a:ext uri="{FF2B5EF4-FFF2-40B4-BE49-F238E27FC236}">
                    <a16:creationId xmlns:a16="http://schemas.microsoft.com/office/drawing/2014/main" id="{C375E35D-08B4-4430-BA79-E9CC07C770A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Freeform 41">
                <a:extLst>
                  <a:ext uri="{FF2B5EF4-FFF2-40B4-BE49-F238E27FC236}">
                    <a16:creationId xmlns:a16="http://schemas.microsoft.com/office/drawing/2014/main" id="{F40C470D-FFDA-4E5C-B0DA-3EE95C38A84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22" name="Rectangle 42">
            <a:extLst>
              <a:ext uri="{FF2B5EF4-FFF2-40B4-BE49-F238E27FC236}">
                <a16:creationId xmlns:a16="http://schemas.microsoft.com/office/drawing/2014/main" id="{47C1322B-E676-49AE-AA12-AD72A808A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title style</a:t>
            </a:r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F90EEC27-49C1-45F7-872D-106423629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86DEFAC4-B5BC-4D19-9515-31EF29E44F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20526" name="Rectangle 46">
            <a:extLst>
              <a:ext uri="{FF2B5EF4-FFF2-40B4-BE49-F238E27FC236}">
                <a16:creationId xmlns:a16="http://schemas.microsoft.com/office/drawing/2014/main" id="{D3BA088F-B147-43D7-A7C9-E09FB20809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6633C11-2CC2-4D50-8830-85D7E48B8AA6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20527" name="Rectangle 47">
            <a:extLst>
              <a:ext uri="{FF2B5EF4-FFF2-40B4-BE49-F238E27FC236}">
                <a16:creationId xmlns:a16="http://schemas.microsoft.com/office/drawing/2014/main" id="{7B00729E-1913-431A-B789-FA7F6E90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GB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ELIADES DEMETRIOS</a:t>
            </a:r>
            <a:endParaRPr lang="el-GR" altLang="en-US" sz="1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28" name="Rectangle 48">
            <a:extLst>
              <a:ext uri="{FF2B5EF4-FFF2-40B4-BE49-F238E27FC236}">
                <a16:creationId xmlns:a16="http://schemas.microsoft.com/office/drawing/2014/main" id="{95A8911A-E97F-4CAE-8606-B85423E01D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GB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Tuesday</a:t>
            </a:r>
            <a:r>
              <a:rPr lang="el-GR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GB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l-GR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</a:t>
            </a:r>
            <a:r>
              <a:rPr lang="en-GB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November</a:t>
            </a:r>
            <a:r>
              <a:rPr lang="el-GR" altLang="en-US" sz="1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2004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6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7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8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BE4399B-34A0-40CF-B7A3-45DC7D6A86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420938"/>
            <a:ext cx="8424862" cy="1470025"/>
          </a:xfrm>
        </p:spPr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A Multi-Agent Simulation Environment </a:t>
            </a:r>
            <a:br>
              <a:rPr lang="en-GB" altLang="en-US" b="1">
                <a:latin typeface="Trebuchet MS" panose="020B0603020202020204" pitchFamily="34" charset="0"/>
              </a:rPr>
            </a:br>
            <a:r>
              <a:rPr lang="en-GB" altLang="en-US" b="1">
                <a:latin typeface="Trebuchet MS" panose="020B0603020202020204" pitchFamily="34" charset="0"/>
              </a:rPr>
              <a:t>of Hereditary Diseases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5894A6C-77A6-407A-AE60-404F26844C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75" y="5300663"/>
            <a:ext cx="6400800" cy="1296987"/>
          </a:xfrm>
        </p:spPr>
        <p:txBody>
          <a:bodyPr/>
          <a:lstStyle/>
          <a:p>
            <a:pPr algn="r"/>
            <a:r>
              <a:rPr lang="en-GB" altLang="en-US" i="1" dirty="0">
                <a:latin typeface="Trebuchet MS" panose="020B0603020202020204" pitchFamily="34" charset="0"/>
              </a:rPr>
              <a:t>Demetrios G. Eliades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BF23C0B9-F0DE-47BD-A6AE-142F3D7F7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24F2F1CB-2632-43C5-93FF-790033665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338FF-26F6-4E70-B5BE-81B80565A662}" type="slidenum">
              <a:rPr lang="el-GR" altLang="en-US"/>
              <a:pPr/>
              <a:t>10</a:t>
            </a:fld>
            <a:endParaRPr lang="el-GR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6D9E53D-10E2-4416-9197-6014D65A7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Genecity Environment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pic>
        <p:nvPicPr>
          <p:cNvPr id="41991" name="Picture 7">
            <a:extLst>
              <a:ext uri="{FF2B5EF4-FFF2-40B4-BE49-F238E27FC236}">
                <a16:creationId xmlns:a16="http://schemas.microsoft.com/office/drawing/2014/main" id="{293A0FFA-4617-475C-B45D-ECA1F538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568801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2" name="Line 8">
            <a:extLst>
              <a:ext uri="{FF2B5EF4-FFF2-40B4-BE49-F238E27FC236}">
                <a16:creationId xmlns:a16="http://schemas.microsoft.com/office/drawing/2014/main" id="{20B3F21E-C973-4E54-99A7-A30998F24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844675"/>
            <a:ext cx="48958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82EB9A06-9850-4047-BC64-B33019D09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2205038"/>
            <a:ext cx="233997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D160D5ED-9607-4BE8-9373-07BDF6F3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708275"/>
            <a:ext cx="5040312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B65B5404-2066-457C-9EF5-DB5321BAF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068638"/>
            <a:ext cx="24479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BC83C8AD-3F08-49E4-98A0-BE401424C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797425"/>
            <a:ext cx="453548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2E0117E9-3334-47DA-B5DA-22AA8E4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149725"/>
            <a:ext cx="122237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B49023F9-7497-4080-BE9B-2CF06AE87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300663"/>
            <a:ext cx="30956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3EA92D2D-D575-4DA6-AF9D-D1F1B114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1295400" cy="1428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58C67CC8-0C79-4D57-BADB-2B315488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16113"/>
            <a:ext cx="568801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1562306F-0325-40C2-A6C5-421DA61C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2087562" cy="2089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A9A85775-6096-4132-93AE-E521932A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276475"/>
            <a:ext cx="3600450" cy="2736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>
            <a:extLst>
              <a:ext uri="{FF2B5EF4-FFF2-40B4-BE49-F238E27FC236}">
                <a16:creationId xmlns:a16="http://schemas.microsoft.com/office/drawing/2014/main" id="{58EFAE16-C1D0-47BF-B2B8-74079E20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2087562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25862158-7F6F-428C-AC26-7C597B2E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013325"/>
            <a:ext cx="2087563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FF826851-D2C4-46D4-A315-CE5A6C5B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716338"/>
            <a:ext cx="1512887" cy="19446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A5339597-4436-41AF-9F53-5F6D6733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684338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Main Menu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0BD011D0-ECBA-4F38-851D-C8D7174A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044700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Selection Buttons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E41EEDE9-BE87-4F26-A6C7-DA2D4EAC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47938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Configuration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AE3BB318-80B0-4C6C-96DF-5D5218730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908300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Tables of Data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638818A6-D624-4241-A53E-87889F04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87800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Remote Control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FA4B7ED9-AF88-4900-8C1D-2ECB3971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637088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Agent Grid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6629F5F3-90A2-4C26-8BEB-0D9693B8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140325"/>
            <a:ext cx="2232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1">
                <a:latin typeface="Trebuchet MS" panose="020B0603020202020204" pitchFamily="34" charset="0"/>
              </a:rPr>
              <a:t>Dynamic Graphs</a:t>
            </a:r>
            <a:endParaRPr lang="el-GR" altLang="en-US" sz="1400" b="1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/>
      <p:bldP spid="42008" grpId="0"/>
      <p:bldP spid="42009" grpId="0"/>
      <p:bldP spid="42010" grpId="0"/>
      <p:bldP spid="42011" grpId="0"/>
      <p:bldP spid="420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CFCC9D31-E4B2-425E-903B-7DC815234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95A4BD50-2DED-4774-96E4-87065E833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A6F11-AA46-4CF8-93C4-D493ED5F9088}" type="slidenum">
              <a:rPr lang="el-GR" altLang="en-US"/>
              <a:pPr/>
              <a:t>11</a:t>
            </a:fld>
            <a:endParaRPr lang="el-GR" altLang="en-US"/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DD6655AF-B5DE-4AB7-A0C5-BF007CAC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2373313"/>
            <a:ext cx="1223963" cy="14636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99"/>
              </a:gs>
            </a:gsLst>
            <a:lin ang="5400000" scaled="1"/>
          </a:gra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</a:rPr>
              <a:t>SuperAgent</a:t>
            </a:r>
          </a:p>
          <a:p>
            <a:pPr>
              <a:spcBef>
                <a:spcPct val="50000"/>
              </a:spcBef>
            </a:pPr>
            <a:endParaRPr lang="en-US" altLang="en-US" sz="1400" b="1"/>
          </a:p>
          <a:p>
            <a:pPr>
              <a:spcBef>
                <a:spcPct val="50000"/>
              </a:spcBef>
            </a:pPr>
            <a:endParaRPr lang="en-US" altLang="en-US" sz="1200"/>
          </a:p>
          <a:p>
            <a:pPr>
              <a:spcBef>
                <a:spcPct val="50000"/>
              </a:spcBef>
            </a:pPr>
            <a:endParaRPr lang="en-US" altLang="en-US" sz="1200"/>
          </a:p>
          <a:p>
            <a:pPr>
              <a:spcBef>
                <a:spcPct val="50000"/>
              </a:spcBef>
            </a:pPr>
            <a:endParaRPr lang="el-GR" altLang="en-US" sz="12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F604583-64EE-4479-A5E0-08D35AAEF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Agent Communication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69636" name="Cloud">
            <a:extLst>
              <a:ext uri="{FF2B5EF4-FFF2-40B4-BE49-F238E27FC236}">
                <a16:creationId xmlns:a16="http://schemas.microsoft.com/office/drawing/2014/main" id="{2EF82444-4987-4C15-97FC-9526F38B875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0800000">
            <a:off x="3276600" y="1412875"/>
            <a:ext cx="2808288" cy="6540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0774C8BB-66FE-451B-8337-4230459D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84313"/>
            <a:ext cx="15763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1400" b="1" i="1">
                <a:solidFill>
                  <a:schemeClr val="bg1"/>
                </a:solidFill>
                <a:latin typeface="Trebuchet MS" panose="020B0603020202020204" pitchFamily="34" charset="0"/>
              </a:rPr>
              <a:t>Graphical Enviroment</a:t>
            </a:r>
            <a:endParaRPr lang="en-US" altLang="en-US" sz="1400" b="1" i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8763F7AD-3777-418A-BCEC-AA3673676FDD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4311650"/>
            <a:ext cx="2590800" cy="1871663"/>
            <a:chOff x="2064" y="2569"/>
            <a:chExt cx="1632" cy="1179"/>
          </a:xfrm>
        </p:grpSpPr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A1585C7B-5BE1-49B0-AC39-44D1D642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69"/>
              <a:ext cx="1632" cy="1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DCD2AC56-9BE3-4958-9685-5DB722212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3517"/>
              <a:ext cx="1573" cy="2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 b="1">
                  <a:solidFill>
                    <a:schemeClr val="bg1"/>
                  </a:solidFill>
                  <a:latin typeface="Trebuchet MS" panose="020B0603020202020204" pitchFamily="34" charset="0"/>
                </a:rPr>
                <a:t>Society of Agents</a:t>
              </a:r>
              <a:endParaRPr lang="en-US" altLang="en-US" sz="1600" b="1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69641" name="AutoShape 9">
            <a:extLst>
              <a:ext uri="{FF2B5EF4-FFF2-40B4-BE49-F238E27FC236}">
                <a16:creationId xmlns:a16="http://schemas.microsoft.com/office/drawing/2014/main" id="{C2BA4BB7-2697-4F4B-A982-F50B96C370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92625" y="3797300"/>
            <a:ext cx="377825" cy="504825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2" name="Group 10">
            <a:extLst>
              <a:ext uri="{FF2B5EF4-FFF2-40B4-BE49-F238E27FC236}">
                <a16:creationId xmlns:a16="http://schemas.microsoft.com/office/drawing/2014/main" id="{174797BF-42DF-492F-B726-49755D8443E5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959350"/>
            <a:ext cx="1439862" cy="792163"/>
            <a:chOff x="4195" y="2931"/>
            <a:chExt cx="907" cy="499"/>
          </a:xfrm>
        </p:grpSpPr>
        <p:sp>
          <p:nvSpPr>
            <p:cNvPr id="69643" name="Oval 11">
              <a:extLst>
                <a:ext uri="{FF2B5EF4-FFF2-40B4-BE49-F238E27FC236}">
                  <a16:creationId xmlns:a16="http://schemas.microsoft.com/office/drawing/2014/main" id="{A6CB8C7F-DEB0-4412-BD81-D0C4D27E6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931"/>
              <a:ext cx="907" cy="499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66CC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Text Box 12">
              <a:extLst>
                <a:ext uri="{FF2B5EF4-FFF2-40B4-BE49-F238E27FC236}">
                  <a16:creationId xmlns:a16="http://schemas.microsoft.com/office/drawing/2014/main" id="{D2CB9BA4-3E91-49F5-B915-5F7AB5213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068"/>
              <a:ext cx="9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bg1"/>
                  </a:solidFill>
                  <a:latin typeface="Trebuchet MS" panose="020B0603020202020204" pitchFamily="34" charset="0"/>
                </a:rPr>
                <a:t>MatchAgent</a:t>
              </a:r>
            </a:p>
          </p:txBody>
        </p:sp>
      </p:grpSp>
      <p:sp>
        <p:nvSpPr>
          <p:cNvPr id="69645" name="Oval 13">
            <a:extLst>
              <a:ext uri="{FF2B5EF4-FFF2-40B4-BE49-F238E27FC236}">
                <a16:creationId xmlns:a16="http://schemas.microsoft.com/office/drawing/2014/main" id="{1878CE53-D95A-4A58-A82B-5B192DD3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959350"/>
            <a:ext cx="1439863" cy="792163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2BE9EA39-ED38-452B-B432-FD456CE7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230813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altLang="en-US" sz="1400" b="1">
                <a:solidFill>
                  <a:srgbClr val="FF3300"/>
                </a:solidFill>
              </a:rPr>
              <a:t>Μ</a:t>
            </a:r>
            <a:r>
              <a:rPr lang="en-US" altLang="en-US" sz="1400" b="1">
                <a:solidFill>
                  <a:srgbClr val="FF3300"/>
                </a:solidFill>
              </a:rPr>
              <a:t>ediaAgent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223BAEAA-7402-483D-B11F-533172E1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59898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altLang="en-US" sz="1800"/>
          </a:p>
        </p:txBody>
      </p:sp>
      <p:sp>
        <p:nvSpPr>
          <p:cNvPr id="69648" name="AutoShape 16">
            <a:extLst>
              <a:ext uri="{FF2B5EF4-FFF2-40B4-BE49-F238E27FC236}">
                <a16:creationId xmlns:a16="http://schemas.microsoft.com/office/drawing/2014/main" id="{B9797B04-16D8-47E1-8601-005F3D5931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86475" y="5030788"/>
            <a:ext cx="503238" cy="504825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AutoShape 17">
            <a:extLst>
              <a:ext uri="{FF2B5EF4-FFF2-40B4-BE49-F238E27FC236}">
                <a16:creationId xmlns:a16="http://schemas.microsoft.com/office/drawing/2014/main" id="{7A661008-AD0B-44C5-A0E2-F37A1076CE9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01925" y="5030788"/>
            <a:ext cx="503238" cy="504825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50" name="AutoShape 18">
            <a:extLst>
              <a:ext uri="{FF2B5EF4-FFF2-40B4-BE49-F238E27FC236}">
                <a16:creationId xmlns:a16="http://schemas.microsoft.com/office/drawing/2014/main" id="{DDED9E7B-25CD-413A-9FC7-CAF49A5ECE10}"/>
              </a:ext>
            </a:extLst>
          </p:cNvPr>
          <p:cNvCxnSpPr>
            <a:cxnSpLocks noChangeShapeType="1"/>
            <a:stCxn id="69634" idx="1"/>
            <a:endCxn id="69645" idx="0"/>
          </p:cNvCxnSpPr>
          <p:nvPr/>
        </p:nvCxnSpPr>
        <p:spPr bwMode="auto">
          <a:xfrm rot="10800000" flipV="1">
            <a:off x="1765300" y="3105150"/>
            <a:ext cx="2297113" cy="1854200"/>
          </a:xfrm>
          <a:prstGeom prst="curvedConnector2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51" name="AutoShape 19">
            <a:extLst>
              <a:ext uri="{FF2B5EF4-FFF2-40B4-BE49-F238E27FC236}">
                <a16:creationId xmlns:a16="http://schemas.microsoft.com/office/drawing/2014/main" id="{2B3371F3-7416-49DF-AEF2-BCB0B883A8C9}"/>
              </a:ext>
            </a:extLst>
          </p:cNvPr>
          <p:cNvCxnSpPr>
            <a:cxnSpLocks noChangeShapeType="1"/>
            <a:stCxn id="69634" idx="3"/>
            <a:endCxn id="69643" idx="0"/>
          </p:cNvCxnSpPr>
          <p:nvPr/>
        </p:nvCxnSpPr>
        <p:spPr bwMode="auto">
          <a:xfrm>
            <a:off x="5302250" y="3105150"/>
            <a:ext cx="2151063" cy="1854200"/>
          </a:xfrm>
          <a:prstGeom prst="curvedConnector2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52" name="Line 20">
            <a:extLst>
              <a:ext uri="{FF2B5EF4-FFF2-40B4-BE49-F238E27FC236}">
                <a16:creationId xmlns:a16="http://schemas.microsoft.com/office/drawing/2014/main" id="{E0467643-E889-4D24-A86B-7D3BE5C8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916113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AB6BB43F-0066-4DAE-987F-53A59D415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1916113"/>
            <a:ext cx="0" cy="5048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654" name="Picture 22" descr="man">
            <a:extLst>
              <a:ext uri="{FF2B5EF4-FFF2-40B4-BE49-F238E27FC236}">
                <a16:creationId xmlns:a16="http://schemas.microsoft.com/office/drawing/2014/main" id="{CA5E170A-E9CB-45AE-9440-E4519FB9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2679700"/>
            <a:ext cx="1028700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55" name="Picture 23">
            <a:extLst>
              <a:ext uri="{FF2B5EF4-FFF2-40B4-BE49-F238E27FC236}">
                <a16:creationId xmlns:a16="http://schemas.microsoft.com/office/drawing/2014/main" id="{8AFB20A4-D9DA-4FBE-B12F-A1728FD9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4383088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56" name="Picture 24">
            <a:extLst>
              <a:ext uri="{FF2B5EF4-FFF2-40B4-BE49-F238E27FC236}">
                <a16:creationId xmlns:a16="http://schemas.microsoft.com/office/drawing/2014/main" id="{800ECC54-0BD5-4987-8AB1-5F039E6A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4383088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57" name="Picture 25">
            <a:extLst>
              <a:ext uri="{FF2B5EF4-FFF2-40B4-BE49-F238E27FC236}">
                <a16:creationId xmlns:a16="http://schemas.microsoft.com/office/drawing/2014/main" id="{44186216-22B4-464D-8E07-8D7B7812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383088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58" name="Picture 26">
            <a:extLst>
              <a:ext uri="{FF2B5EF4-FFF2-40B4-BE49-F238E27FC236}">
                <a16:creationId xmlns:a16="http://schemas.microsoft.com/office/drawing/2014/main" id="{DC34C20D-816A-4D06-8371-B199B55D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4383088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59" name="Picture 27">
            <a:extLst>
              <a:ext uri="{FF2B5EF4-FFF2-40B4-BE49-F238E27FC236}">
                <a16:creationId xmlns:a16="http://schemas.microsoft.com/office/drawing/2014/main" id="{87C50246-5FAB-4393-92C1-1D6F5186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5102225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C53F9685-4503-44D7-8004-341E381C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5102225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A2762554-E55B-408E-B3F3-93F48BDC1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5102225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C996414B-F848-44FA-ABED-8F606A39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5102225"/>
            <a:ext cx="53975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48A4DE68-E89C-45BD-A44C-79E264205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9E663697-3AF7-4A27-8D7B-8919A9CAC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0335-2F4B-4218-B39C-A77651A6A199}" type="slidenum">
              <a:rPr lang="el-GR" altLang="en-US"/>
              <a:pPr/>
              <a:t>12</a:t>
            </a:fld>
            <a:endParaRPr lang="el-GR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44480A7-3307-4CC2-BEE7-19D59862A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Agent Representation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061A68BF-427F-431C-90FA-8862E1A7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6C1E5535-67A2-47B3-9BE4-169093A1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2B4CD3F7-9BA9-4C3D-8DD4-E3E54A23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F51B2460-9D10-4913-9A98-DEEB8C46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1836F652-1B21-49FA-9C59-B9CD6725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01302E84-ED72-4930-88AB-ED398F77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32" name="Rectangle 56">
            <a:extLst>
              <a:ext uri="{FF2B5EF4-FFF2-40B4-BE49-F238E27FC236}">
                <a16:creationId xmlns:a16="http://schemas.microsoft.com/office/drawing/2014/main" id="{1BB6D7A6-AECD-4F13-8F85-B92E758A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34" name="Rectangle 58">
            <a:extLst>
              <a:ext uri="{FF2B5EF4-FFF2-40B4-BE49-F238E27FC236}">
                <a16:creationId xmlns:a16="http://schemas.microsoft.com/office/drawing/2014/main" id="{B25D1918-2E1F-4F9C-BCDE-B77CBAD7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36" name="Rectangle 60">
            <a:extLst>
              <a:ext uri="{FF2B5EF4-FFF2-40B4-BE49-F238E27FC236}">
                <a16:creationId xmlns:a16="http://schemas.microsoft.com/office/drawing/2014/main" id="{5F11F9FE-4F51-4B7D-B920-B9FD1839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38" name="Rectangle 62">
            <a:extLst>
              <a:ext uri="{FF2B5EF4-FFF2-40B4-BE49-F238E27FC236}">
                <a16:creationId xmlns:a16="http://schemas.microsoft.com/office/drawing/2014/main" id="{FD70F70A-5DE5-4F15-966E-F8C53BB9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40" name="Rectangle 64">
            <a:extLst>
              <a:ext uri="{FF2B5EF4-FFF2-40B4-BE49-F238E27FC236}">
                <a16:creationId xmlns:a16="http://schemas.microsoft.com/office/drawing/2014/main" id="{F9C9F2E9-1765-42E4-81D8-8E857C9A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42" name="Rectangle 66">
            <a:extLst>
              <a:ext uri="{FF2B5EF4-FFF2-40B4-BE49-F238E27FC236}">
                <a16:creationId xmlns:a16="http://schemas.microsoft.com/office/drawing/2014/main" id="{FCDD9656-896B-4719-BD8B-155A7D69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40063"/>
            <a:ext cx="523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5879" name="Group 103">
            <a:extLst>
              <a:ext uri="{FF2B5EF4-FFF2-40B4-BE49-F238E27FC236}">
                <a16:creationId xmlns:a16="http://schemas.microsoft.com/office/drawing/2014/main" id="{9FF03CE6-77E1-4F17-81E0-A8D485E1CF95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1844675"/>
            <a:ext cx="4279900" cy="3760788"/>
            <a:chOff x="431" y="1162"/>
            <a:chExt cx="2696" cy="2369"/>
          </a:xfrm>
        </p:grpSpPr>
        <p:pic>
          <p:nvPicPr>
            <p:cNvPr id="75831" name="Picture 55" descr="111">
              <a:extLst>
                <a:ext uri="{FF2B5EF4-FFF2-40B4-BE49-F238E27FC236}">
                  <a16:creationId xmlns:a16="http://schemas.microsoft.com/office/drawing/2014/main" id="{8953EAB5-068E-4AC8-9CD8-2B733C66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625"/>
              <a:ext cx="240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30" name="Picture 54" descr="121">
              <a:extLst>
                <a:ext uri="{FF2B5EF4-FFF2-40B4-BE49-F238E27FC236}">
                  <a16:creationId xmlns:a16="http://schemas.microsoft.com/office/drawing/2014/main" id="{FDB2C1A6-C49A-4372-8116-6F38921E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217"/>
              <a:ext cx="246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27" name="Picture 51" descr="311">
              <a:extLst>
                <a:ext uri="{FF2B5EF4-FFF2-40B4-BE49-F238E27FC236}">
                  <a16:creationId xmlns:a16="http://schemas.microsoft.com/office/drawing/2014/main" id="{1391EC49-BD82-410D-90AE-53B061180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245"/>
              <a:ext cx="240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26" name="Picture 50" descr="321">
              <a:extLst>
                <a:ext uri="{FF2B5EF4-FFF2-40B4-BE49-F238E27FC236}">
                  <a16:creationId xmlns:a16="http://schemas.microsoft.com/office/drawing/2014/main" id="{AAD81EDC-378D-4D15-B53F-E0F2A6C52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831"/>
              <a:ext cx="246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29" name="Picture 53" descr="211">
              <a:extLst>
                <a:ext uri="{FF2B5EF4-FFF2-40B4-BE49-F238E27FC236}">
                  <a16:creationId xmlns:a16="http://schemas.microsoft.com/office/drawing/2014/main" id="{0A708566-14EA-4799-933C-889BE52FB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442"/>
              <a:ext cx="240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28" name="Picture 52" descr="221">
              <a:extLst>
                <a:ext uri="{FF2B5EF4-FFF2-40B4-BE49-F238E27FC236}">
                  <a16:creationId xmlns:a16="http://schemas.microsoft.com/office/drawing/2014/main" id="{C05AB3C8-07E6-4607-A7F9-F4A4B311B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034"/>
              <a:ext cx="246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872" name="Text Box 96">
              <a:extLst>
                <a:ext uri="{FF2B5EF4-FFF2-40B4-BE49-F238E27FC236}">
                  <a16:creationId xmlns:a16="http://schemas.microsoft.com/office/drawing/2014/main" id="{22A6FD7C-8519-463C-96EA-86293860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162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Healthy Woman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  <p:sp>
          <p:nvSpPr>
            <p:cNvPr id="75873" name="Text Box 97">
              <a:extLst>
                <a:ext uri="{FF2B5EF4-FFF2-40B4-BE49-F238E27FC236}">
                  <a16:creationId xmlns:a16="http://schemas.microsoft.com/office/drawing/2014/main" id="{06356FCD-0975-4F6B-8F2A-C3E434CF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580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Healthy 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  <p:sp>
          <p:nvSpPr>
            <p:cNvPr id="75874" name="Text Box 98">
              <a:extLst>
                <a:ext uri="{FF2B5EF4-FFF2-40B4-BE49-F238E27FC236}">
                  <a16:creationId xmlns:a16="http://schemas.microsoft.com/office/drawing/2014/main" id="{F64E7965-1B72-48B6-8214-5505EF38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2397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Carrier 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  <p:sp>
          <p:nvSpPr>
            <p:cNvPr id="75875" name="Text Box 99">
              <a:extLst>
                <a:ext uri="{FF2B5EF4-FFF2-40B4-BE49-F238E27FC236}">
                  <a16:creationId xmlns:a16="http://schemas.microsoft.com/office/drawing/2014/main" id="{6EF4F47D-31DE-406C-9F88-E724E0C6F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2795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Patient Woman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  <p:sp>
          <p:nvSpPr>
            <p:cNvPr id="75876" name="Text Box 100">
              <a:extLst>
                <a:ext uri="{FF2B5EF4-FFF2-40B4-BE49-F238E27FC236}">
                  <a16:creationId xmlns:a16="http://schemas.microsoft.com/office/drawing/2014/main" id="{CAF46982-EC2A-4675-BAA7-A2335D4F1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3204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Patient 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  <p:sp>
          <p:nvSpPr>
            <p:cNvPr id="75878" name="Text Box 102">
              <a:extLst>
                <a:ext uri="{FF2B5EF4-FFF2-40B4-BE49-F238E27FC236}">
                  <a16:creationId xmlns:a16="http://schemas.microsoft.com/office/drawing/2014/main" id="{1E8F3E30-B500-48CC-BF45-5C4799281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" y="1988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latin typeface="Trebuchet MS" panose="020B0603020202020204" pitchFamily="34" charset="0"/>
                </a:rPr>
                <a:t>Carrier Woman</a:t>
              </a:r>
              <a:endParaRPr lang="el-G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75884" name="Rectangle 108">
            <a:extLst>
              <a:ext uri="{FF2B5EF4-FFF2-40B4-BE49-F238E27FC236}">
                <a16:creationId xmlns:a16="http://schemas.microsoft.com/office/drawing/2014/main" id="{A4DFCF4C-9D75-4922-A13D-F66B68AB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133725"/>
            <a:ext cx="841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5883" name="Picture 107" descr="40">
            <a:extLst>
              <a:ext uri="{FF2B5EF4-FFF2-40B4-BE49-F238E27FC236}">
                <a16:creationId xmlns:a16="http://schemas.microsoft.com/office/drawing/2014/main" id="{19A48292-B3DB-4F12-99AA-1DF1AF45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66913"/>
            <a:ext cx="41433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86" name="Rectangle 110">
            <a:extLst>
              <a:ext uri="{FF2B5EF4-FFF2-40B4-BE49-F238E27FC236}">
                <a16:creationId xmlns:a16="http://schemas.microsoft.com/office/drawing/2014/main" id="{6B75EDD5-0F25-4C6E-8808-70485704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133725"/>
            <a:ext cx="841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5882" name="Picture 106" descr="41">
            <a:extLst>
              <a:ext uri="{FF2B5EF4-FFF2-40B4-BE49-F238E27FC236}">
                <a16:creationId xmlns:a16="http://schemas.microsoft.com/office/drawing/2014/main" id="{BC486CEB-A793-417E-A72A-39129E4A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14613"/>
            <a:ext cx="41433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88" name="Rectangle 112">
            <a:extLst>
              <a:ext uri="{FF2B5EF4-FFF2-40B4-BE49-F238E27FC236}">
                <a16:creationId xmlns:a16="http://schemas.microsoft.com/office/drawing/2014/main" id="{000953BB-72B6-4B40-897C-9305D13C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133725"/>
            <a:ext cx="841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5881" name="Picture 105" descr="42">
            <a:extLst>
              <a:ext uri="{FF2B5EF4-FFF2-40B4-BE49-F238E27FC236}">
                <a16:creationId xmlns:a16="http://schemas.microsoft.com/office/drawing/2014/main" id="{AED9743A-BC07-484A-B887-8862F8BB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262313"/>
            <a:ext cx="41433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90" name="Rectangle 114">
            <a:extLst>
              <a:ext uri="{FF2B5EF4-FFF2-40B4-BE49-F238E27FC236}">
                <a16:creationId xmlns:a16="http://schemas.microsoft.com/office/drawing/2014/main" id="{47378CEF-FA57-47F1-838B-F3B65F99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3133725"/>
            <a:ext cx="841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5880" name="Picture 104" descr="45">
            <a:extLst>
              <a:ext uri="{FF2B5EF4-FFF2-40B4-BE49-F238E27FC236}">
                <a16:creationId xmlns:a16="http://schemas.microsoft.com/office/drawing/2014/main" id="{E1CDC391-5CF8-4942-8825-85FEB330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911600"/>
            <a:ext cx="41433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25" name="Text Box 149">
            <a:extLst>
              <a:ext uri="{FF2B5EF4-FFF2-40B4-BE49-F238E27FC236}">
                <a16:creationId xmlns:a16="http://schemas.microsoft.com/office/drawing/2014/main" id="{C5D8CFA5-AAA7-422B-BE0D-0CE2B666E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133600"/>
            <a:ext cx="45370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Trebuchet MS" panose="020B0603020202020204" pitchFamily="34" charset="0"/>
              </a:rPr>
              <a:t>Families Representation</a:t>
            </a:r>
            <a:br>
              <a:rPr lang="el-GR" altLang="en-US">
                <a:latin typeface="Trebuchet MS" panose="020B0603020202020204" pitchFamily="34" charset="0"/>
              </a:rPr>
            </a:br>
            <a:r>
              <a:rPr lang="el-GR" altLang="en-US">
                <a:latin typeface="Trebuchet MS" panose="020B0603020202020204" pitchFamily="34" charset="0"/>
              </a:rPr>
              <a:t> </a:t>
            </a:r>
            <a:br>
              <a:rPr lang="el-GR" altLang="en-US">
                <a:latin typeface="Trebuchet MS" panose="020B0603020202020204" pitchFamily="34" charset="0"/>
              </a:rPr>
            </a:br>
            <a:r>
              <a:rPr lang="en-GB" altLang="en-US">
                <a:latin typeface="Trebuchet MS" panose="020B0603020202020204" pitchFamily="34" charset="0"/>
              </a:rPr>
              <a:t>Green: %Healthy</a:t>
            </a:r>
            <a:endParaRPr lang="el-GR" altLang="en-US">
              <a:latin typeface="Trebuchet MS" panose="020B0603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>
                <a:latin typeface="Trebuchet MS" panose="020B0603020202020204" pitchFamily="34" charset="0"/>
              </a:rPr>
              <a:t>Red</a:t>
            </a:r>
            <a:r>
              <a:rPr lang="el-GR" altLang="en-US">
                <a:latin typeface="Trebuchet MS" panose="020B0603020202020204" pitchFamily="34" charset="0"/>
              </a:rPr>
              <a:t>: </a:t>
            </a:r>
            <a:r>
              <a:rPr lang="en-GB" altLang="en-US">
                <a:latin typeface="Trebuchet MS" panose="020B0603020202020204" pitchFamily="34" charset="0"/>
              </a:rPr>
              <a:t>%Diseased</a:t>
            </a:r>
            <a:endParaRPr lang="el-G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56E125D-70AC-4A6D-B0EF-AD62BF1EDD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F3680A-DD4C-4F33-855D-E7D119B80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A87E8-9656-456A-9DB6-2D97FB0CD252}" type="slidenum">
              <a:rPr lang="el-GR" altLang="en-US"/>
              <a:pPr/>
              <a:t>13</a:t>
            </a:fld>
            <a:endParaRPr lang="el-GR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FFEA2CD-63F7-43C9-BB32-A22DBC8EF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Partner Choice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8B882ADE-65CF-4E87-8151-F0EE2197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4019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>
            <a:extLst>
              <a:ext uri="{FF2B5EF4-FFF2-40B4-BE49-F238E27FC236}">
                <a16:creationId xmlns:a16="http://schemas.microsoft.com/office/drawing/2014/main" id="{851ED1DD-CF27-4D67-8296-F9EC111E0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0563" y="1484313"/>
            <a:ext cx="4197350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600" b="1">
                <a:latin typeface="Trebuchet MS" panose="020B0603020202020204" pitchFamily="34" charset="0"/>
              </a:rPr>
              <a:t>Agent Chosen Randomly</a:t>
            </a:r>
            <a:endParaRPr lang="el-GR" altLang="en-US" sz="2600" b="1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b="1">
                <a:latin typeface="Trebuchet MS" panose="020B0603020202020204" pitchFamily="34" charset="0"/>
              </a:rPr>
              <a:t>Exchange of Information about themselves</a:t>
            </a:r>
            <a:endParaRPr lang="el-GR" altLang="en-US" sz="2600" b="1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b="1">
                <a:latin typeface="Trebuchet MS" panose="020B0603020202020204" pitchFamily="34" charset="0"/>
              </a:rPr>
              <a:t>If marriage, then removed from Grid and return as family</a:t>
            </a:r>
            <a:endParaRPr lang="el-GR" altLang="en-US" sz="2600" b="1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b="1">
                <a:latin typeface="Trebuchet MS" panose="020B0603020202020204" pitchFamily="34" charset="0"/>
              </a:rPr>
              <a:t>Use a variation of the</a:t>
            </a:r>
            <a:r>
              <a:rPr lang="el-GR" altLang="en-US" sz="2600" b="1">
                <a:latin typeface="Trebuchet MS" panose="020B0603020202020204" pitchFamily="34" charset="0"/>
              </a:rPr>
              <a:t> </a:t>
            </a:r>
            <a:r>
              <a:rPr lang="en-US" altLang="en-US" sz="2600" b="1">
                <a:latin typeface="Trebuchet MS" panose="020B0603020202020204" pitchFamily="34" charset="0"/>
              </a:rPr>
              <a:t>Stable Marriage Problem Algorithm</a:t>
            </a:r>
            <a:endParaRPr lang="el-GR" altLang="en-US" sz="2600" b="1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el-GR" altLang="en-US" sz="2600" b="1">
              <a:latin typeface="Trebuchet MS" panose="020B0603020202020204" pitchFamily="34" charset="0"/>
            </a:endParaRP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8666AAB5-6981-4346-AD09-C9EE7BD4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205038"/>
            <a:ext cx="576262" cy="649287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344A97BA-4E78-4961-8357-634B5892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789363"/>
            <a:ext cx="576262" cy="649287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84E9-105F-4A35-8FFB-C7ED5023C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B2B9-7B1C-4819-80CC-0392E148F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BE7AE-D3A3-41F4-BDD4-3E13E7A616F9}" type="slidenum">
              <a:rPr lang="el-GR" altLang="en-US"/>
              <a:pPr/>
              <a:t>14</a:t>
            </a:fld>
            <a:endParaRPr lang="el-GR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447CC7B-F29C-4539-86DF-B2198F7F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Criteria of Selection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552B502-8A74-4BB5-BF91-4DC9D2769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GB" altLang="en-US" sz="2400" b="1">
                <a:latin typeface="Trebuchet MS" panose="020B0603020202020204" pitchFamily="34" charset="0"/>
              </a:rPr>
              <a:t>Is the other person a patient?</a:t>
            </a:r>
            <a:endParaRPr lang="el-GR" altLang="en-US" sz="2400" b="1">
              <a:latin typeface="Trebuchet MS" panose="020B0603020202020204" pitchFamily="34" charset="0"/>
            </a:endParaRPr>
          </a:p>
          <a:p>
            <a:r>
              <a:rPr lang="en-GB" altLang="en-US" sz="2400" b="1">
                <a:latin typeface="Trebuchet MS" panose="020B0603020202020204" pitchFamily="34" charset="0"/>
              </a:rPr>
              <a:t>What is the probability of having patient children if in marriage</a:t>
            </a:r>
            <a:r>
              <a:rPr lang="el-GR" altLang="en-US" sz="2400" b="1">
                <a:latin typeface="Trebuchet MS" panose="020B0603020202020204" pitchFamily="34" charset="0"/>
              </a:rPr>
              <a:t>;</a:t>
            </a:r>
          </a:p>
          <a:p>
            <a:r>
              <a:rPr lang="en-GB" altLang="en-US" sz="2400" b="1">
                <a:latin typeface="Trebuchet MS" panose="020B0603020202020204" pitchFamily="34" charset="0"/>
              </a:rPr>
              <a:t>Is the disease deadly</a:t>
            </a:r>
            <a:r>
              <a:rPr lang="el-GR" altLang="en-US" sz="2400" b="1">
                <a:latin typeface="Trebuchet MS" panose="020B0603020202020204" pitchFamily="34" charset="0"/>
              </a:rPr>
              <a:t>;</a:t>
            </a:r>
          </a:p>
          <a:p>
            <a:r>
              <a:rPr lang="en-GB" altLang="en-US" sz="2400" b="1">
                <a:latin typeface="Trebuchet MS" panose="020B0603020202020204" pitchFamily="34" charset="0"/>
              </a:rPr>
              <a:t>Does the other person have “negative Phenotype”</a:t>
            </a:r>
            <a:r>
              <a:rPr lang="el-GR" altLang="en-US" sz="2400" b="1">
                <a:latin typeface="Trebuchet MS" panose="020B0603020202020204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l-GR" altLang="en-US" sz="2400" b="1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i="1">
                <a:latin typeface="Trebuchet MS" panose="020B0603020202020204" pitchFamily="34" charset="0"/>
              </a:rPr>
              <a:t>Extra criteria</a:t>
            </a:r>
            <a:endParaRPr lang="el-GR" altLang="en-US" sz="2400" i="1">
              <a:latin typeface="Trebuchet MS" panose="020B0603020202020204" pitchFamily="34" charset="0"/>
            </a:endParaRPr>
          </a:p>
          <a:p>
            <a:r>
              <a:rPr lang="en-GB" altLang="en-US" sz="2400" b="1">
                <a:latin typeface="Trebuchet MS" panose="020B0603020202020204" pitchFamily="34" charset="0"/>
              </a:rPr>
              <a:t>Distance in Grid</a:t>
            </a:r>
            <a:r>
              <a:rPr lang="el-GR" altLang="en-US" sz="2400" b="1">
                <a:latin typeface="Trebuchet MS" panose="020B0603020202020204" pitchFamily="34" charset="0"/>
              </a:rPr>
              <a:t> (</a:t>
            </a:r>
            <a:r>
              <a:rPr lang="en-GB" altLang="en-US" sz="2400" b="1">
                <a:latin typeface="Trebuchet MS" panose="020B0603020202020204" pitchFamily="34" charset="0"/>
              </a:rPr>
              <a:t>social</a:t>
            </a:r>
            <a:r>
              <a:rPr lang="el-GR" altLang="en-US" sz="2400" b="1">
                <a:latin typeface="Trebuchet MS" panose="020B0603020202020204" pitchFamily="34" charset="0"/>
              </a:rPr>
              <a:t>, </a:t>
            </a:r>
            <a:r>
              <a:rPr lang="en-GB" altLang="en-US" sz="2400" b="1">
                <a:latin typeface="Trebuchet MS" panose="020B0603020202020204" pitchFamily="34" charset="0"/>
              </a:rPr>
              <a:t>natural</a:t>
            </a:r>
            <a:r>
              <a:rPr lang="el-GR" altLang="en-US" sz="2400" b="1">
                <a:latin typeface="Trebuchet MS" panose="020B0603020202020204" pitchFamily="34" charset="0"/>
              </a:rPr>
              <a:t>)</a:t>
            </a:r>
          </a:p>
          <a:p>
            <a:r>
              <a:rPr lang="en-GB" altLang="en-US" sz="2400" b="1">
                <a:latin typeface="Trebuchet MS" panose="020B0603020202020204" pitchFamily="34" charset="0"/>
              </a:rPr>
              <a:t>Wealth</a:t>
            </a:r>
            <a:r>
              <a:rPr lang="el-GR" altLang="en-US" sz="2400" b="1">
                <a:latin typeface="Trebuchet MS" panose="020B0603020202020204" pitchFamily="34" charset="0"/>
              </a:rPr>
              <a:t> (</a:t>
            </a:r>
            <a:r>
              <a:rPr lang="en-GB" altLang="en-US" sz="2400" b="1">
                <a:latin typeface="Trebuchet MS" panose="020B0603020202020204" pitchFamily="34" charset="0"/>
              </a:rPr>
              <a:t>beauty, money</a:t>
            </a:r>
            <a:r>
              <a:rPr lang="el-GR" altLang="en-US" sz="2400" b="1">
                <a:latin typeface="Trebuchet MS" panose="020B0603020202020204" pitchFamily="34" charset="0"/>
              </a:rPr>
              <a:t>)</a:t>
            </a:r>
          </a:p>
          <a:p>
            <a:r>
              <a:rPr lang="en-GB" altLang="en-US" sz="2400" b="1">
                <a:latin typeface="Trebuchet MS" panose="020B0603020202020204" pitchFamily="34" charset="0"/>
              </a:rPr>
              <a:t>Age Difference (etc)</a:t>
            </a:r>
            <a:endParaRPr lang="el-GR" altLang="en-US" sz="2400" b="1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endParaRPr lang="el-GR" altLang="en-US" sz="2400" b="1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DC0D8-6AED-4244-8B96-4DF5A7EC2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36D1-9051-40EB-B075-0AE92D86B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DE088A-8EF9-4492-991E-F3CB1BE1F51B}" type="slidenum">
              <a:rPr lang="el-GR" altLang="en-US"/>
              <a:pPr/>
              <a:t>15</a:t>
            </a:fld>
            <a:endParaRPr lang="el-GR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96B0E55-EC09-4320-9156-F12279486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What is Measured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0957388-B415-435E-A744-CE6C1529C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>
                <a:latin typeface="Trebuchet MS" panose="020B0603020202020204" pitchFamily="34" charset="0"/>
              </a:rPr>
              <a:t>Population of society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latin typeface="Trebuchet MS" panose="020B0603020202020204" pitchFamily="34" charset="0"/>
              </a:rPr>
              <a:t>Populations of diseased and carriers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latin typeface="Trebuchet MS" panose="020B0603020202020204" pitchFamily="34" charset="0"/>
              </a:rPr>
              <a:t>Mean value of exchange information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latin typeface="Trebuchet MS" panose="020B0603020202020204" pitchFamily="34" charset="0"/>
              </a:rPr>
              <a:t>Mean number of people informed for disease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latin typeface="Trebuchet MS" panose="020B0603020202020204" pitchFamily="34" charset="0"/>
              </a:rPr>
              <a:t>Mean amount of information by</a:t>
            </a:r>
            <a:r>
              <a:rPr lang="el-GR" altLang="en-US" sz="2800">
                <a:latin typeface="Trebuchet MS" panose="020B0603020202020204" pitchFamily="34" charset="0"/>
              </a:rPr>
              <a:t> </a:t>
            </a:r>
            <a:r>
              <a:rPr lang="en-US" altLang="en-US" sz="2800">
                <a:latin typeface="Trebuchet MS" panose="020B0603020202020204" pitchFamily="34" charset="0"/>
              </a:rPr>
              <a:t>Media</a:t>
            </a:r>
            <a:r>
              <a:rPr lang="el-GR" altLang="en-US" sz="2800">
                <a:latin typeface="Trebuchet MS" panose="020B0603020202020204" pitchFamily="34" charset="0"/>
              </a:rPr>
              <a:t> </a:t>
            </a:r>
            <a:r>
              <a:rPr lang="en-US" altLang="en-US" sz="2800">
                <a:latin typeface="Trebuchet MS" panose="020B0603020202020204" pitchFamily="34" charset="0"/>
              </a:rPr>
              <a:t>Agent</a:t>
            </a:r>
          </a:p>
          <a:p>
            <a:r>
              <a:rPr lang="en-GB" altLang="en-US" sz="2800">
                <a:latin typeface="Trebuchet MS" panose="020B0603020202020204" pitchFamily="34" charset="0"/>
              </a:rPr>
              <a:t>Births and Deaths per epoch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latin typeface="Trebuchet MS" panose="020B0603020202020204" pitchFamily="34" charset="0"/>
              </a:rPr>
              <a:t>Mean number of new families</a:t>
            </a:r>
            <a:endParaRPr lang="el-GR" altLang="en-US" sz="2800">
              <a:latin typeface="Trebuchet MS" panose="020B0603020202020204" pitchFamily="34" charset="0"/>
            </a:endParaRPr>
          </a:p>
          <a:p>
            <a:endParaRPr lang="el-GR" altLang="en-US" sz="2800">
              <a:latin typeface="Trebuchet MS" panose="020B0603020202020204" pitchFamily="34" charset="0"/>
            </a:endParaRPr>
          </a:p>
          <a:p>
            <a:endParaRPr lang="el-GR" altLang="en-US" sz="2800"/>
          </a:p>
          <a:p>
            <a:endParaRPr lang="el-GR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D728B2E-AFEE-4FAF-88F3-74038E554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D7A1F67-A3FB-4BBB-B75D-0D1D6256A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A6ACC-6740-40C9-81F3-8E3044454781}" type="slidenum">
              <a:rPr lang="el-GR" altLang="en-US"/>
              <a:pPr/>
              <a:t>16</a:t>
            </a:fld>
            <a:endParaRPr lang="el-GR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473A4F3-FC96-45C9-AD73-C68328399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Novelties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BFA8A1D-AD8A-49D5-836C-CD7834B76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FF00"/>
                </a:solidFill>
                <a:latin typeface="Trebuchet MS" panose="020B0603020202020204" pitchFamily="34" charset="0"/>
              </a:rPr>
              <a:t>Media – Agent:</a:t>
            </a:r>
            <a:r>
              <a:rPr lang="el-GR" altLang="en-US" sz="2800">
                <a:latin typeface="Trebuchet MS" panose="020B0603020202020204" pitchFamily="34" charset="0"/>
              </a:rPr>
              <a:t> </a:t>
            </a:r>
            <a:r>
              <a:rPr lang="en-GB" altLang="en-US" sz="2800">
                <a:latin typeface="Trebuchet MS" panose="020B0603020202020204" pitchFamily="34" charset="0"/>
              </a:rPr>
              <a:t>Provides information about a disease (as Media or Health Education)</a:t>
            </a:r>
            <a:endParaRPr lang="el-GR" altLang="en-US" sz="2800">
              <a:latin typeface="Trebuchet MS" panose="020B0603020202020204" pitchFamily="34" charset="0"/>
            </a:endParaRPr>
          </a:p>
          <a:p>
            <a:r>
              <a:rPr lang="en-GB" altLang="en-US" sz="2800">
                <a:solidFill>
                  <a:srgbClr val="FFFF00"/>
                </a:solidFill>
                <a:latin typeface="Trebuchet MS" panose="020B0603020202020204" pitchFamily="34" charset="0"/>
              </a:rPr>
              <a:t>Dynamic Instantiation of Agent </a:t>
            </a:r>
            <a:r>
              <a:rPr lang="en-GB" altLang="en-US" sz="2800">
                <a:latin typeface="Trebuchet MS" panose="020B0603020202020204" pitchFamily="34" charset="0"/>
              </a:rPr>
              <a:t>in the system, with its characteristics pre-defined</a:t>
            </a:r>
            <a:endParaRPr lang="el-GR" altLang="en-US">
              <a:latin typeface="Trebuchet MS" panose="020B0603020202020204" pitchFamily="34" charset="0"/>
            </a:endParaRP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599AA19A-8B55-4E37-983F-9ABC37CD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0713"/>
            <a:ext cx="2232025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0BC084D1-7290-4A1C-B707-12404A2F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30713"/>
            <a:ext cx="2232025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EBC5204-CB2E-4074-AEFE-2F5101308F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304C5C4-B75C-42F9-A7A1-141B8C2F4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881942-94C8-4D27-8D96-078F01541FA4}" type="slidenum">
              <a:rPr lang="el-GR" altLang="en-US"/>
              <a:pPr/>
              <a:t>17</a:t>
            </a:fld>
            <a:endParaRPr lang="el-GR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71C7EC52-63FC-43D0-A4C3-6D4B950C8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Novelties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pic>
        <p:nvPicPr>
          <p:cNvPr id="77829" name="Picture 5">
            <a:extLst>
              <a:ext uri="{FF2B5EF4-FFF2-40B4-BE49-F238E27FC236}">
                <a16:creationId xmlns:a16="http://schemas.microsoft.com/office/drawing/2014/main" id="{EA365B0F-22D9-40C7-9FFF-658E5718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105275"/>
            <a:ext cx="3371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8">
            <a:extLst>
              <a:ext uri="{FF2B5EF4-FFF2-40B4-BE49-F238E27FC236}">
                <a16:creationId xmlns:a16="http://schemas.microsoft.com/office/drawing/2014/main" id="{FF14C779-7974-45A9-8D3B-3B31FE41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84582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79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9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r>
              <a:rPr lang="en-GB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</a:rPr>
              <a:t>Medical Genealogical Tree</a:t>
            </a:r>
            <a:endParaRPr lang="el-GR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r>
              <a:rPr lang="en-GB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</a:rPr>
              <a:t>Information for the disease form </a:t>
            </a:r>
            <a:r>
              <a:rPr lang="en-GB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</a:rPr>
              <a:t>Neighbourhood</a:t>
            </a:r>
            <a:endParaRPr lang="el-GR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r>
              <a:rPr lang="en-GB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</a:rPr>
              <a:t>Total and Real-time change of Setup</a:t>
            </a:r>
            <a:endParaRPr lang="el-GR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endParaRPr lang="el-GR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endParaRPr lang="el-GR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endParaRPr lang="el-GR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77887" name="Picture 63">
            <a:extLst>
              <a:ext uri="{FF2B5EF4-FFF2-40B4-BE49-F238E27FC236}">
                <a16:creationId xmlns:a16="http://schemas.microsoft.com/office/drawing/2014/main" id="{B79411B1-762F-4579-A6D0-51C8212E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48138"/>
            <a:ext cx="2292350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435B36-9165-43ED-BEC5-07E8B8626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0ABB5F1-5D06-427E-BC38-4D4F41F3B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ADBA9-8A4E-4BF5-A210-995A01E9A13D}" type="slidenum">
              <a:rPr lang="el-GR" altLang="en-US"/>
              <a:pPr/>
              <a:t>18</a:t>
            </a:fld>
            <a:endParaRPr lang="el-GR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4CFE518-2F33-460D-AD1A-A26F0BEED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Example A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C47E793-F4EA-46E2-851E-F8A9B98F8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86800" cy="4530725"/>
          </a:xfrm>
        </p:spPr>
        <p:txBody>
          <a:bodyPr/>
          <a:lstStyle/>
          <a:p>
            <a:r>
              <a:rPr lang="en-GB" altLang="en-US">
                <a:latin typeface="Trebuchet MS" panose="020B0603020202020204" pitchFamily="34" charset="0"/>
              </a:rPr>
              <a:t>Entrance of an Autosome Dominant diseased person in a healthy population:</a:t>
            </a:r>
            <a:endParaRPr lang="el-GR" altLang="en-US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l-GR" altLang="en-US">
              <a:latin typeface="Trebuchet MS" panose="020B0603020202020204" pitchFamily="34" charset="0"/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ED56F062-E71A-48BC-B233-6CA856EE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781300"/>
            <a:ext cx="5618162" cy="3427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6C2ABC76-DC3B-4C4D-A7B2-42B45618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81600"/>
            <a:ext cx="304800" cy="1066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">
            <a:extLst>
              <a:ext uri="{FF2B5EF4-FFF2-40B4-BE49-F238E27FC236}">
                <a16:creationId xmlns:a16="http://schemas.microsoft.com/office/drawing/2014/main" id="{8649F693-81DE-40E4-863F-F9BFDAE0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357563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41C1894-524D-4442-96D2-3327E6922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FF9FC3C-BADE-4946-BEEA-37A6D784E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08778-D986-4852-BA03-7FEECAA361D2}" type="slidenum">
              <a:rPr lang="el-GR" altLang="en-US"/>
              <a:pPr/>
              <a:t>19</a:t>
            </a:fld>
            <a:endParaRPr lang="el-GR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F4C1DC0-3EA8-46AE-BE4E-D567C9FF0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Example B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FF0745-36CE-4AB0-9F64-8494C689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GB" altLang="en-US">
                <a:latin typeface="Trebuchet MS" panose="020B0603020202020204" pitchFamily="34" charset="0"/>
              </a:rPr>
              <a:t>Prejudice society for the X-link patients</a:t>
            </a:r>
            <a:endParaRPr lang="el-GR" altLang="en-US">
              <a:latin typeface="Trebuchet MS" panose="020B0603020202020204" pitchFamily="34" charset="0"/>
            </a:endParaRP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43CFE8A2-6AE7-4DEC-8524-CA518BBF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81300"/>
            <a:ext cx="5689600" cy="3470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9C812-1618-4708-B8D7-235088BAE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782B-D88D-4318-9F96-1BDFDDA60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03674-69C2-4C0A-BB58-BD46CEC6284B}" type="slidenum">
              <a:rPr lang="el-GR" altLang="en-US"/>
              <a:pPr/>
              <a:t>2</a:t>
            </a:fld>
            <a:endParaRPr lang="el-GR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82F5D6E-8562-4B39-A97D-087C2CFC7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Slides Index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DF182BF-10A6-4C1F-8BDA-A036473BF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 b="1" i="1">
                <a:solidFill>
                  <a:srgbClr val="FFFF00"/>
                </a:solidFill>
                <a:latin typeface="Trebuchet MS" panose="020B0603020202020204" pitchFamily="34" charset="0"/>
              </a:rPr>
              <a:t>How, What, Why?</a:t>
            </a:r>
            <a:endParaRPr lang="el-GR" altLang="en-US" b="1" i="1">
              <a:solidFill>
                <a:srgbClr val="FFFF00"/>
              </a:solidFill>
              <a:latin typeface="Trebuchet MS" panose="020B0603020202020204" pitchFamily="34" charset="0"/>
            </a:endParaRPr>
          </a:p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>
                <a:latin typeface="Trebuchet MS" panose="020B0603020202020204" pitchFamily="34" charset="0"/>
              </a:rPr>
              <a:t>Introduction to Hereditary Diseases</a:t>
            </a:r>
            <a:endParaRPr lang="el-GR" altLang="en-US">
              <a:latin typeface="Trebuchet MS" panose="020B0603020202020204" pitchFamily="34" charset="0"/>
            </a:endParaRPr>
          </a:p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>
                <a:latin typeface="Trebuchet MS" panose="020B0603020202020204" pitchFamily="34" charset="0"/>
              </a:rPr>
              <a:t>Presentation of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“</a:t>
            </a:r>
            <a:r>
              <a:rPr lang="en-US" altLang="en-US">
                <a:latin typeface="Trebuchet MS" panose="020B0603020202020204" pitchFamily="34" charset="0"/>
              </a:rPr>
              <a:t>GeneCity”</a:t>
            </a:r>
            <a:endParaRPr lang="el-GR" altLang="en-US">
              <a:latin typeface="Trebuchet MS" panose="020B0603020202020204" pitchFamily="34" charset="0"/>
            </a:endParaRPr>
          </a:p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>
                <a:latin typeface="Trebuchet MS" panose="020B0603020202020204" pitchFamily="34" charset="0"/>
              </a:rPr>
              <a:t>Novel Elements in use</a:t>
            </a:r>
            <a:endParaRPr lang="el-GR" altLang="en-US">
              <a:latin typeface="Trebuchet MS" panose="020B0603020202020204" pitchFamily="34" charset="0"/>
            </a:endParaRPr>
          </a:p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>
                <a:latin typeface="Trebuchet MS" panose="020B0603020202020204" pitchFamily="34" charset="0"/>
              </a:rPr>
              <a:t>Sample Experiments</a:t>
            </a:r>
          </a:p>
          <a:p>
            <a:pPr marL="609600" indent="-60960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GB" altLang="en-US">
                <a:latin typeface="Trebuchet MS" panose="020B0603020202020204" pitchFamily="34" charset="0"/>
              </a:rPr>
              <a:t>Conclusion</a:t>
            </a:r>
            <a:endParaRPr lang="el-G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2E327-BE91-4DB5-A3DC-106AC168E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136F0-4E47-455D-9F61-FE205377F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BF345-9B75-436B-A8A5-47B02FE12504}" type="slidenum">
              <a:rPr lang="el-GR" altLang="en-US"/>
              <a:pPr/>
              <a:t>3</a:t>
            </a:fld>
            <a:endParaRPr lang="el-GR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7D97903-FB4D-416A-9CA2-C998358D5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The Questions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B3E453C-2786-4381-9E21-2AF78C6AC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Trebuchet MS" panose="020B0603020202020204" pitchFamily="34" charset="0"/>
              </a:rPr>
              <a:t>In a society of healthy persons, a person with a hereditary disease enters. </a:t>
            </a:r>
            <a:r>
              <a:rPr lang="en-GB" altLang="en-US">
                <a:solidFill>
                  <a:srgbClr val="FFFF00"/>
                </a:solidFill>
                <a:latin typeface="Trebuchet MS" panose="020B0603020202020204" pitchFamily="34" charset="0"/>
              </a:rPr>
              <a:t>How is this spread with time?</a:t>
            </a:r>
            <a:endParaRPr lang="el-GR" altLang="en-US" b="1">
              <a:solidFill>
                <a:srgbClr val="FFFF00"/>
              </a:solidFill>
              <a:latin typeface="Trebuchet MS" panose="020B0603020202020204" pitchFamily="34" charset="0"/>
            </a:endParaRPr>
          </a:p>
          <a:p>
            <a:r>
              <a:rPr lang="en-GB" altLang="en-US">
                <a:latin typeface="Trebuchet MS" panose="020B0603020202020204" pitchFamily="34" charset="0"/>
              </a:rPr>
              <a:t>A person who is carrier of a disease, falls in love with another person, also a carrier. </a:t>
            </a:r>
            <a:r>
              <a:rPr lang="en-GB" altLang="en-US">
                <a:solidFill>
                  <a:srgbClr val="FFFF00"/>
                </a:solidFill>
                <a:latin typeface="Trebuchet MS" panose="020B0603020202020204" pitchFamily="34" charset="0"/>
              </a:rPr>
              <a:t>How does this changes the marriage selections?</a:t>
            </a:r>
            <a:endParaRPr lang="el-GR" altLang="en-US" b="1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9C50D-DF74-4367-B85C-1D787EC7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F2FD-2A99-47C8-8849-F0296F4E0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7269D-2B78-4AD8-AC32-9056408DFE06}" type="slidenum">
              <a:rPr lang="el-GR" altLang="en-US"/>
              <a:pPr/>
              <a:t>4</a:t>
            </a:fld>
            <a:endParaRPr lang="el-GR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799F54F-8A75-4E77-BB4A-DA6A6F50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Current Research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A0FC1FC-E85F-4677-821A-142A61CB08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600200"/>
            <a:ext cx="8229600" cy="4530725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i="1">
                <a:effectLst/>
                <a:latin typeface="Trebuchet MS" panose="020B0603020202020204" pitchFamily="34" charset="0"/>
              </a:rPr>
              <a:t>Different Approaches</a:t>
            </a:r>
            <a:endParaRPr lang="el-GR" altLang="en-US" sz="2800" b="1" i="1">
              <a:effectLst/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800">
                <a:latin typeface="Trebuchet MS" panose="020B0603020202020204" pitchFamily="34" charset="0"/>
              </a:rPr>
              <a:t>Medicine</a:t>
            </a:r>
            <a:r>
              <a:rPr lang="el-GR" altLang="en-US" sz="2800">
                <a:latin typeface="Trebuchet MS" panose="020B0603020202020204" pitchFamily="34" charset="0"/>
              </a:rPr>
              <a:t> – </a:t>
            </a:r>
            <a:r>
              <a:rPr lang="en-GB" altLang="en-US" sz="2800">
                <a:latin typeface="Trebuchet MS" panose="020B0603020202020204" pitchFamily="34" charset="0"/>
              </a:rPr>
              <a:t>Genetics</a:t>
            </a:r>
            <a:endParaRPr lang="el-GR" altLang="en-US" sz="28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800">
                <a:latin typeface="Trebuchet MS" panose="020B0603020202020204" pitchFamily="34" charset="0"/>
              </a:rPr>
              <a:t>Demography – Human Ecology</a:t>
            </a:r>
          </a:p>
          <a:p>
            <a:pPr>
              <a:lnSpc>
                <a:spcPct val="90000"/>
              </a:lnSpc>
            </a:pPr>
            <a:r>
              <a:rPr lang="en-GB" altLang="en-US" sz="2800">
                <a:latin typeface="Trebuchet MS" panose="020B0603020202020204" pitchFamily="34" charset="0"/>
              </a:rPr>
              <a:t>Mathematics – Statistics</a:t>
            </a:r>
            <a:endParaRPr lang="el-GR" altLang="en-US" sz="28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800">
                <a:latin typeface="Trebuchet MS" panose="020B0603020202020204" pitchFamily="34" charset="0"/>
              </a:rPr>
              <a:t>Psychology</a:t>
            </a:r>
            <a:endParaRPr lang="el-GR" altLang="en-US" sz="28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l-GR" altLang="en-US" sz="2800">
              <a:latin typeface="Trebuchet MS" panose="020B0603020202020204" pitchFamily="34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>
                <a:latin typeface="Trebuchet MS" panose="020B0603020202020204" pitchFamily="34" charset="0"/>
              </a:rPr>
              <a:t>Pursue of a</a:t>
            </a:r>
            <a:r>
              <a:rPr lang="el-GR" altLang="en-US" sz="2800">
                <a:latin typeface="Trebuchet MS" panose="020B0603020202020204" pitchFamily="34" charset="0"/>
              </a:rPr>
              <a:t> </a:t>
            </a:r>
            <a:r>
              <a:rPr lang="en-GB" altLang="en-US" sz="2800" i="1">
                <a:solidFill>
                  <a:srgbClr val="FFFF00"/>
                </a:solidFill>
                <a:latin typeface="Trebuchet MS" panose="020B0603020202020204" pitchFamily="34" charset="0"/>
              </a:rPr>
              <a:t>unified model</a:t>
            </a:r>
            <a:r>
              <a:rPr lang="el-GR" altLang="en-US" sz="2800">
                <a:latin typeface="Trebuchet MS" panose="020B0603020202020204" pitchFamily="34" charset="0"/>
              </a:rPr>
              <a:t> </a:t>
            </a:r>
            <a:r>
              <a:rPr lang="en-GB" altLang="en-US" sz="2800">
                <a:latin typeface="Trebuchet MS" panose="020B0603020202020204" pitchFamily="34" charset="0"/>
              </a:rPr>
              <a:t>for the research of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>
                <a:latin typeface="Trebuchet MS" panose="020B0603020202020204" pitchFamily="34" charset="0"/>
              </a:rPr>
              <a:t> the </a:t>
            </a:r>
            <a:r>
              <a:rPr lang="en-GB" altLang="en-US" sz="2800" i="1">
                <a:solidFill>
                  <a:srgbClr val="FFFF00"/>
                </a:solidFill>
                <a:latin typeface="Trebuchet MS" panose="020B0603020202020204" pitchFamily="34" charset="0"/>
              </a:rPr>
              <a:t>epidemiological behaviour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i="1">
                <a:latin typeface="Trebuchet MS" panose="020B0603020202020204" pitchFamily="34" charset="0"/>
              </a:rPr>
              <a:t>of </a:t>
            </a:r>
            <a:r>
              <a:rPr lang="en-GB" altLang="en-US" sz="2800" i="1">
                <a:solidFill>
                  <a:srgbClr val="FFFF00"/>
                </a:solidFill>
                <a:latin typeface="Trebuchet MS" panose="020B0603020202020204" pitchFamily="34" charset="0"/>
              </a:rPr>
              <a:t>hereditary diseases </a:t>
            </a:r>
            <a:r>
              <a:rPr lang="en-GB" altLang="en-US" sz="2800" i="1">
                <a:latin typeface="Trebuchet MS" panose="020B0603020202020204" pitchFamily="34" charset="0"/>
              </a:rPr>
              <a:t>in a</a:t>
            </a:r>
            <a:r>
              <a:rPr lang="en-GB" altLang="en-US" sz="2800" i="1">
                <a:solidFill>
                  <a:srgbClr val="FFFF00"/>
                </a:solidFill>
                <a:latin typeface="Trebuchet MS" panose="020B0603020202020204" pitchFamily="34" charset="0"/>
              </a:rPr>
              <a:t> society.</a:t>
            </a:r>
            <a:endParaRPr lang="el-GR" altLang="en-US" sz="2800">
              <a:latin typeface="Trebuchet MS" panose="020B0603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l-GR" altLang="en-US" sz="280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CC928-8D68-4820-BDF4-9A88D3864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2DBC0-C0FA-43CB-87BE-27F840718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F3C548-D795-4990-A4E2-5B39A5641178}" type="slidenum">
              <a:rPr lang="el-GR" altLang="en-US"/>
              <a:pPr/>
              <a:t>5</a:t>
            </a:fld>
            <a:endParaRPr lang="el-GR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5CCF49A-6556-4655-8C29-4387F37C9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Goals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63C135-49CC-44DC-B952-E53931B3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Trebuchet MS" panose="020B0603020202020204" pitchFamily="34" charset="0"/>
              </a:rPr>
              <a:t>Build a model which will</a:t>
            </a:r>
            <a:r>
              <a:rPr lang="el-GR" altLang="en-US">
                <a:latin typeface="Trebuchet MS" panose="020B0603020202020204" pitchFamily="34" charset="0"/>
              </a:rPr>
              <a:t> :</a:t>
            </a:r>
          </a:p>
          <a:p>
            <a:pPr lvl="1"/>
            <a:r>
              <a:rPr lang="en-GB" altLang="en-US">
                <a:latin typeface="Trebuchet MS" panose="020B0603020202020204" pitchFamily="34" charset="0"/>
              </a:rPr>
              <a:t>Simulate the Demographical Growth of a Population</a:t>
            </a:r>
          </a:p>
          <a:p>
            <a:pPr lvl="1"/>
            <a:r>
              <a:rPr lang="en-GB" altLang="en-US">
                <a:latin typeface="Trebuchet MS" panose="020B0603020202020204" pitchFamily="34" charset="0"/>
              </a:rPr>
              <a:t>Instantiate and Study of the Spread of a Disease</a:t>
            </a:r>
            <a:endParaRPr lang="el-GR" altLang="en-US">
              <a:latin typeface="Trebuchet MS" panose="020B0603020202020204" pitchFamily="34" charset="0"/>
            </a:endParaRPr>
          </a:p>
          <a:p>
            <a:r>
              <a:rPr lang="en-GB" altLang="en-US">
                <a:latin typeface="Trebuchet MS" panose="020B0603020202020204" pitchFamily="34" charset="0"/>
              </a:rPr>
              <a:t>Build necessary tools to observe the model</a:t>
            </a:r>
          </a:p>
          <a:p>
            <a:r>
              <a:rPr lang="en-GB" altLang="en-US">
                <a:latin typeface="Trebuchet MS" panose="020B0603020202020204" pitchFamily="34" charset="0"/>
              </a:rPr>
              <a:t>Output and store data for meta-analysis</a:t>
            </a:r>
            <a:endParaRPr lang="el-G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2621-A623-4418-AF55-3B0709135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06926-8500-4028-8DD2-F00981461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AD43C4-DEEF-4C6B-8525-47A4AABCBE32}" type="slidenum">
              <a:rPr lang="el-GR" altLang="en-US"/>
              <a:pPr/>
              <a:t>6</a:t>
            </a:fld>
            <a:endParaRPr lang="el-GR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5511B8D-6908-410D-ABA7-1F4CB9C54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549275"/>
            <a:ext cx="8229600" cy="1143000"/>
          </a:xfrm>
        </p:spPr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Technologies Used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D406768-6920-427E-987D-5F31E63F3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3960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500">
                <a:latin typeface="Trebuchet MS" panose="020B0603020202020204" pitchFamily="34" charset="0"/>
              </a:rPr>
              <a:t>Multi Agent Systems</a:t>
            </a:r>
            <a:endParaRPr lang="el-GR" altLang="en-US" sz="3500">
              <a:latin typeface="Trebuchet MS" panose="020B0603020202020204" pitchFamily="34" charset="0"/>
            </a:endParaRPr>
          </a:p>
          <a:p>
            <a:r>
              <a:rPr lang="en-US" altLang="en-US" sz="3500">
                <a:latin typeface="Trebuchet MS" panose="020B0603020202020204" pitchFamily="34" charset="0"/>
              </a:rPr>
              <a:t>Genetic Algorithms</a:t>
            </a:r>
            <a:endParaRPr lang="el-GR" altLang="en-US" sz="3500">
              <a:latin typeface="Trebuchet MS" panose="020B0603020202020204" pitchFamily="34" charset="0"/>
            </a:endParaRPr>
          </a:p>
          <a:p>
            <a:r>
              <a:rPr lang="en-US" altLang="en-US" sz="3500">
                <a:latin typeface="Trebuchet MS" panose="020B0603020202020204" pitchFamily="34" charset="0"/>
              </a:rPr>
              <a:t>Reinforced Learning</a:t>
            </a:r>
            <a:endParaRPr lang="el-GR" altLang="en-US" sz="3500">
              <a:latin typeface="Trebuchet MS" panose="020B0603020202020204" pitchFamily="34" charset="0"/>
            </a:endParaRPr>
          </a:p>
          <a:p>
            <a:r>
              <a:rPr lang="en-US" altLang="en-US" sz="3500">
                <a:latin typeface="Trebuchet MS" panose="020B0603020202020204" pitchFamily="34" charset="0"/>
              </a:rPr>
              <a:t>Cellular Automata </a:t>
            </a:r>
            <a:endParaRPr lang="el-GR" altLang="en-US" sz="350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l-GR" altLang="en-US" sz="350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D0F9-AE41-40B6-BDC3-C8FEF88AF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A512-94A7-410B-9B49-03C3A8F46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4BA4BF-7FC4-4C9E-A66B-C3840A4CB14E}" type="slidenum">
              <a:rPr lang="el-GR" altLang="en-US"/>
              <a:pPr/>
              <a:t>7</a:t>
            </a:fld>
            <a:endParaRPr lang="el-GR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13F6FE0-DA35-4240-A83A-96E68F47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Transmit Methods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288AE3F-3EEE-4336-99F7-2BE23B3938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18487" cy="3384550"/>
          </a:xfrm>
        </p:spPr>
        <p:txBody>
          <a:bodyPr/>
          <a:lstStyle/>
          <a:p>
            <a:r>
              <a:rPr lang="en-GB" altLang="en-US" i="1">
                <a:latin typeface="Trebuchet MS" panose="020B0603020202020204" pitchFamily="34" charset="0"/>
              </a:rPr>
              <a:t>Autosomal Recessive</a:t>
            </a:r>
            <a:r>
              <a:rPr lang="el-GR" altLang="en-US">
                <a:latin typeface="Trebuchet MS" panose="020B0603020202020204" pitchFamily="34" charset="0"/>
              </a:rPr>
              <a:t>:</a:t>
            </a:r>
            <a:r>
              <a:rPr lang="el-GR" altLang="en-US" sz="2400">
                <a:latin typeface="Trebuchet MS" panose="020B0603020202020204" pitchFamily="34" charset="0"/>
              </a:rPr>
              <a:t> </a:t>
            </a:r>
            <a:br>
              <a:rPr lang="el-GR" altLang="en-US" sz="2400">
                <a:latin typeface="Trebuchet MS" panose="020B0603020202020204" pitchFamily="34" charset="0"/>
              </a:rPr>
            </a:br>
            <a:r>
              <a:rPr lang="en-GB" altLang="en-US" sz="2400">
                <a:latin typeface="Trebuchet MS" panose="020B0603020202020204" pitchFamily="34" charset="0"/>
              </a:rPr>
              <a:t>heterozygote </a:t>
            </a:r>
            <a:r>
              <a:rPr lang="el-GR" altLang="en-US" sz="2400">
                <a:latin typeface="Trebuchet MS" panose="020B0603020202020204" pitchFamily="34" charset="0"/>
              </a:rPr>
              <a:t>(</a:t>
            </a:r>
            <a:r>
              <a:rPr lang="en-GB" altLang="en-US" sz="2400">
                <a:latin typeface="Trebuchet MS" panose="020B0603020202020204" pitchFamily="34" charset="0"/>
              </a:rPr>
              <a:t>or carrier</a:t>
            </a:r>
            <a:r>
              <a:rPr lang="el-GR" altLang="en-US" sz="2400">
                <a:latin typeface="Trebuchet MS" panose="020B0603020202020204" pitchFamily="34" charset="0"/>
              </a:rPr>
              <a:t>) </a:t>
            </a:r>
            <a:r>
              <a:rPr lang="en-GB" altLang="en-US" sz="2400" b="1">
                <a:solidFill>
                  <a:srgbClr val="FFFF00"/>
                </a:solidFill>
                <a:latin typeface="Trebuchet MS" panose="020B0603020202020204" pitchFamily="34" charset="0"/>
              </a:rPr>
              <a:t>Healthy</a:t>
            </a:r>
            <a:r>
              <a:rPr lang="el-GR" altLang="en-US" sz="2400">
                <a:latin typeface="Trebuchet MS" panose="020B0603020202020204" pitchFamily="34" charset="0"/>
              </a:rPr>
              <a:t>,</a:t>
            </a:r>
            <a:br>
              <a:rPr lang="el-GR" altLang="en-US" sz="2400" b="1" u="sng">
                <a:latin typeface="Trebuchet MS" panose="020B0603020202020204" pitchFamily="34" charset="0"/>
              </a:rPr>
            </a:br>
            <a:r>
              <a:rPr lang="en-GB" altLang="en-US" sz="2400" i="1">
                <a:latin typeface="Trebuchet MS" panose="020B0603020202020204" pitchFamily="34" charset="0"/>
              </a:rPr>
              <a:t>homozygote</a:t>
            </a:r>
            <a:r>
              <a:rPr lang="el-GR" altLang="en-US" sz="2400">
                <a:latin typeface="Trebuchet MS" panose="020B0603020202020204" pitchFamily="34" charset="0"/>
              </a:rPr>
              <a:t> </a:t>
            </a:r>
            <a:r>
              <a:rPr lang="en-GB" altLang="en-US" sz="2400" b="1">
                <a:solidFill>
                  <a:srgbClr val="FFFF00"/>
                </a:solidFill>
                <a:latin typeface="Trebuchet MS" panose="020B0603020202020204" pitchFamily="34" charset="0"/>
              </a:rPr>
              <a:t>Patient</a:t>
            </a:r>
            <a:r>
              <a:rPr lang="el-GR" altLang="en-US" sz="2400">
                <a:latin typeface="Trebuchet MS" panose="020B0603020202020204" pitchFamily="34" charset="0"/>
              </a:rPr>
              <a:t> </a:t>
            </a:r>
          </a:p>
          <a:p>
            <a:r>
              <a:rPr lang="en-GB" altLang="en-US" i="1">
                <a:latin typeface="Trebuchet MS" panose="020B0603020202020204" pitchFamily="34" charset="0"/>
              </a:rPr>
              <a:t>Autosomal Dominant</a:t>
            </a:r>
            <a:r>
              <a:rPr lang="el-GR" altLang="en-US">
                <a:latin typeface="Trebuchet MS" panose="020B0603020202020204" pitchFamily="34" charset="0"/>
              </a:rPr>
              <a:t>:</a:t>
            </a:r>
            <a:br>
              <a:rPr lang="el-GR" altLang="en-US" i="1">
                <a:latin typeface="Trebuchet MS" panose="020B0603020202020204" pitchFamily="34" charset="0"/>
              </a:rPr>
            </a:br>
            <a:r>
              <a:rPr lang="en-GB" altLang="en-US" sz="2400" i="1">
                <a:latin typeface="Trebuchet MS" panose="020B0603020202020204" pitchFamily="34" charset="0"/>
              </a:rPr>
              <a:t>heterozygote and homozygote </a:t>
            </a:r>
            <a:r>
              <a:rPr lang="en-GB" altLang="en-US" sz="2400" b="1">
                <a:solidFill>
                  <a:srgbClr val="FFFF00"/>
                </a:solidFill>
                <a:latin typeface="Trebuchet MS" panose="020B0603020202020204" pitchFamily="34" charset="0"/>
              </a:rPr>
              <a:t>Patient</a:t>
            </a:r>
            <a:r>
              <a:rPr lang="el-GR" altLang="en-US" sz="2400">
                <a:latin typeface="Trebuchet MS" panose="020B0603020202020204" pitchFamily="34" charset="0"/>
              </a:rPr>
              <a:t> </a:t>
            </a:r>
            <a:endParaRPr lang="el-GR" altLang="en-US">
              <a:latin typeface="Trebuchet MS" panose="020B0603020202020204" pitchFamily="34" charset="0"/>
            </a:endParaRPr>
          </a:p>
          <a:p>
            <a:r>
              <a:rPr lang="el-GR" altLang="en-US" i="1">
                <a:latin typeface="Trebuchet MS" panose="020B0603020202020204" pitchFamily="34" charset="0"/>
              </a:rPr>
              <a:t>Χ</a:t>
            </a:r>
            <a:r>
              <a:rPr lang="en-GB" altLang="en-US" i="1">
                <a:latin typeface="Trebuchet MS" panose="020B0603020202020204" pitchFamily="34" charset="0"/>
              </a:rPr>
              <a:t>-Linked (Sex Related)</a:t>
            </a:r>
            <a:r>
              <a:rPr lang="el-GR" altLang="en-US">
                <a:latin typeface="Trebuchet MS" panose="020B0603020202020204" pitchFamily="34" charset="0"/>
              </a:rPr>
              <a:t>:</a:t>
            </a:r>
            <a:endParaRPr lang="el-GR" altLang="en-US" i="1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l-GR" altLang="en-US" sz="2400">
                <a:latin typeface="Trebuchet MS" panose="020B0603020202020204" pitchFamily="34" charset="0"/>
              </a:rPr>
              <a:t>	</a:t>
            </a:r>
            <a:r>
              <a:rPr lang="en-GB" altLang="en-US" sz="2400">
                <a:latin typeface="Trebuchet MS" panose="020B0603020202020204" pitchFamily="34" charset="0"/>
              </a:rPr>
              <a:t>man and X-mutation </a:t>
            </a:r>
            <a:r>
              <a:rPr lang="en-GB" altLang="en-US" sz="2400" b="1">
                <a:solidFill>
                  <a:srgbClr val="FFFF00"/>
                </a:solidFill>
                <a:latin typeface="Trebuchet MS" panose="020B0603020202020204" pitchFamily="34" charset="0"/>
              </a:rPr>
              <a:t>Patient</a:t>
            </a:r>
            <a:endParaRPr lang="el-GR" altLang="en-US" sz="2400" b="1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66C7A9B1-ADA4-4381-8D39-8C517491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73688"/>
            <a:ext cx="756126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l-GR" altLang="en-US" sz="1600" b="1" i="1">
                <a:latin typeface="Trebuchet MS" panose="020B0603020202020204" pitchFamily="34" charset="0"/>
              </a:rPr>
              <a:t>46  </a:t>
            </a:r>
            <a:r>
              <a:rPr lang="en-GB" altLang="en-US" sz="1600" b="1" i="1">
                <a:latin typeface="Trebuchet MS" panose="020B0603020202020204" pitchFamily="34" charset="0"/>
              </a:rPr>
              <a:t>Chromosomes</a:t>
            </a:r>
            <a:r>
              <a:rPr lang="el-GR" altLang="en-US" sz="1600" b="1" i="1">
                <a:latin typeface="Trebuchet MS" panose="020B0603020202020204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l-GR" altLang="en-US" sz="1600" b="1">
                <a:latin typeface="Trebuchet MS" panose="020B0603020202020204" pitchFamily="34" charset="0"/>
              </a:rPr>
              <a:t>22 </a:t>
            </a:r>
            <a:r>
              <a:rPr lang="en-GB" altLang="en-US" sz="1600" b="1">
                <a:latin typeface="Trebuchet MS" panose="020B0603020202020204" pitchFamily="34" charset="0"/>
              </a:rPr>
              <a:t>Pairs</a:t>
            </a:r>
            <a:r>
              <a:rPr lang="el-GR" altLang="en-US" sz="1600" b="1">
                <a:latin typeface="Trebuchet MS" panose="020B0603020202020204" pitchFamily="34" charset="0"/>
              </a:rPr>
              <a:t> </a:t>
            </a:r>
            <a:r>
              <a:rPr lang="en-GB" altLang="en-US" sz="1600" b="1">
                <a:latin typeface="Trebuchet MS" panose="020B0603020202020204" pitchFamily="34" charset="0"/>
              </a:rPr>
              <a:t>Autosomes</a:t>
            </a:r>
            <a:endParaRPr lang="el-GR" altLang="en-US" sz="1600" b="1">
              <a:latin typeface="Trebuchet MS" panose="020B0603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l-GR" altLang="en-US" sz="1600" b="1">
                <a:latin typeface="Trebuchet MS" panose="020B0603020202020204" pitchFamily="34" charset="0"/>
              </a:rPr>
              <a:t>2 </a:t>
            </a:r>
            <a:r>
              <a:rPr lang="en-GB" altLang="en-US" sz="1600" b="1">
                <a:latin typeface="Trebuchet MS" panose="020B0603020202020204" pitchFamily="34" charset="0"/>
              </a:rPr>
              <a:t>Sex</a:t>
            </a:r>
            <a:r>
              <a:rPr lang="el-GR" altLang="en-US" sz="1600" b="1">
                <a:latin typeface="Trebuchet MS" panose="020B0603020202020204" pitchFamily="34" charset="0"/>
              </a:rPr>
              <a:t> </a:t>
            </a:r>
            <a:r>
              <a:rPr lang="el-GR" altLang="ug-CN" sz="1600" b="1">
                <a:latin typeface="Trebuchet MS" panose="020B0603020202020204" pitchFamily="34" charset="0"/>
              </a:rPr>
              <a:t> </a:t>
            </a:r>
            <a:r>
              <a:rPr lang="el-GR" altLang="en-US" sz="1600" b="1" i="1">
                <a:latin typeface="Trebuchet MS" panose="020B0603020202020204" pitchFamily="34" charset="0"/>
              </a:rPr>
              <a:t>{</a:t>
            </a:r>
            <a:r>
              <a:rPr lang="en-GB" altLang="en-US" sz="1600" b="1" i="1">
                <a:latin typeface="Trebuchet MS" panose="020B0603020202020204" pitchFamily="34" charset="0"/>
              </a:rPr>
              <a:t>Male</a:t>
            </a:r>
            <a:r>
              <a:rPr lang="el-GR" altLang="en-US" sz="1600" b="1" i="1">
                <a:latin typeface="Trebuchet MS" panose="020B0603020202020204" pitchFamily="34" charset="0"/>
              </a:rPr>
              <a:t> Χ</a:t>
            </a:r>
            <a:r>
              <a:rPr lang="en-US" altLang="en-US" sz="1600" b="1" i="1">
                <a:latin typeface="Trebuchet MS" panose="020B0603020202020204" pitchFamily="34" charset="0"/>
              </a:rPr>
              <a:t>Υ</a:t>
            </a:r>
            <a:r>
              <a:rPr lang="el-GR" altLang="en-US" sz="1600" b="1" i="1">
                <a:latin typeface="Trebuchet MS" panose="020B0603020202020204" pitchFamily="34" charset="0"/>
              </a:rPr>
              <a:t>, </a:t>
            </a:r>
            <a:r>
              <a:rPr lang="en-GB" altLang="en-US" sz="1600" b="1" i="1">
                <a:latin typeface="Trebuchet MS" panose="020B0603020202020204" pitchFamily="34" charset="0"/>
              </a:rPr>
              <a:t>Female</a:t>
            </a:r>
            <a:r>
              <a:rPr lang="el-GR" altLang="en-US" sz="1600" b="1" i="1">
                <a:latin typeface="Trebuchet MS" panose="020B0603020202020204" pitchFamily="34" charset="0"/>
              </a:rPr>
              <a:t> ΧΧ}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0C798-6057-4A8B-916D-D5BF33F2A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BAE-034C-4B14-8A3A-089003384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BFF7B-D9D8-49A4-8232-89F671D38A61}" type="slidenum">
              <a:rPr lang="el-GR" altLang="en-US"/>
              <a:pPr/>
              <a:t>8</a:t>
            </a:fld>
            <a:endParaRPr lang="el-GR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2A18260-8B6F-435B-88F4-96F282D76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143000"/>
          </a:xfrm>
        </p:spPr>
        <p:txBody>
          <a:bodyPr/>
          <a:lstStyle/>
          <a:p>
            <a:r>
              <a:rPr lang="en-GB" altLang="en-US" sz="4000" b="1">
                <a:latin typeface="Trebuchet MS" panose="020B0603020202020204" pitchFamily="34" charset="0"/>
              </a:rPr>
              <a:t>Autosomal</a:t>
            </a:r>
            <a:endParaRPr lang="el-GR" altLang="en-US" sz="4000" b="1">
              <a:latin typeface="Trebuchet MS" panose="020B0603020202020204" pitchFamily="34" charset="0"/>
            </a:endParaRPr>
          </a:p>
        </p:txBody>
      </p:sp>
      <p:pic>
        <p:nvPicPr>
          <p:cNvPr id="44036" name="Picture 4" descr="diseases">
            <a:extLst>
              <a:ext uri="{FF2B5EF4-FFF2-40B4-BE49-F238E27FC236}">
                <a16:creationId xmlns:a16="http://schemas.microsoft.com/office/drawing/2014/main" id="{E545C605-1FF8-46DB-8A52-3484C87FDCC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628775"/>
            <a:ext cx="6264275" cy="3609975"/>
          </a:xfrm>
          <a:ln>
            <a:solidFill>
              <a:srgbClr val="333333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4BA5-BE79-4B41-B870-13F8D7A57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Multi – Agent Simulation of Hereditary Diseases</a:t>
            </a:r>
            <a:endParaRPr lang="el-G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2CFA-1B03-4287-9976-2C5A04175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C56AD-D698-45FF-83A4-B0BDF987B16C}" type="slidenum">
              <a:rPr lang="el-GR" altLang="en-US"/>
              <a:pPr/>
              <a:t>9</a:t>
            </a:fld>
            <a:endParaRPr lang="el-GR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F0D1B75-E6A5-44A3-ABE8-CFA91841F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143000"/>
          </a:xfrm>
        </p:spPr>
        <p:txBody>
          <a:bodyPr/>
          <a:lstStyle/>
          <a:p>
            <a:r>
              <a:rPr lang="en-GB" altLang="en-US" b="1">
                <a:latin typeface="Trebuchet MS" panose="020B0603020202020204" pitchFamily="34" charset="0"/>
              </a:rPr>
              <a:t>X-Linked</a:t>
            </a:r>
            <a:endParaRPr lang="el-GR" altLang="en-US" b="1">
              <a:latin typeface="Trebuchet MS" panose="020B0603020202020204" pitchFamily="34" charset="0"/>
            </a:endParaRPr>
          </a:p>
        </p:txBody>
      </p:sp>
      <p:pic>
        <p:nvPicPr>
          <p:cNvPr id="43016" name="Picture 8" descr="x-chromosome">
            <a:extLst>
              <a:ext uri="{FF2B5EF4-FFF2-40B4-BE49-F238E27FC236}">
                <a16:creationId xmlns:a16="http://schemas.microsoft.com/office/drawing/2014/main" id="{5ED08411-09DD-4652-AD06-0E28D725184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573463"/>
            <a:ext cx="6121400" cy="2536825"/>
          </a:xfrm>
          <a:ln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43020" name="Rectangle 12">
            <a:extLst>
              <a:ext uri="{FF2B5EF4-FFF2-40B4-BE49-F238E27FC236}">
                <a16:creationId xmlns:a16="http://schemas.microsoft.com/office/drawing/2014/main" id="{BA3311C5-B0E7-4405-BB77-3246A8F0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628775"/>
            <a:ext cx="3178175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rebuchet MS" panose="020B0603020202020204" pitchFamily="34" charset="0"/>
              </a:rPr>
              <a:t>Male</a:t>
            </a:r>
            <a:r>
              <a:rPr lang="el-GR" altLang="en-US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el-GR" altLang="en-US" i="1">
                <a:latin typeface="Trebuchet MS" panose="020B0603020202020204" pitchFamily="34" charset="0"/>
              </a:rPr>
              <a:t>ΧΥ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healthy</a:t>
            </a:r>
            <a:endParaRPr lang="el-GR" altLang="en-US">
              <a:latin typeface="Trebuchet MS" panose="020B0603020202020204" pitchFamily="34" charset="0"/>
            </a:endParaRPr>
          </a:p>
          <a:p>
            <a:pPr lvl="1"/>
            <a:r>
              <a:rPr lang="el-GR" altLang="en-US" b="1" i="1">
                <a:solidFill>
                  <a:srgbClr val="FF3300"/>
                </a:solidFill>
                <a:latin typeface="Trebuchet MS" panose="020B0603020202020204" pitchFamily="34" charset="0"/>
              </a:rPr>
              <a:t>χ</a:t>
            </a:r>
            <a:r>
              <a:rPr lang="el-GR" altLang="en-US" i="1">
                <a:latin typeface="Trebuchet MS" panose="020B0603020202020204" pitchFamily="34" charset="0"/>
              </a:rPr>
              <a:t>Υ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patient</a:t>
            </a:r>
            <a:endParaRPr lang="el-GR" altLang="en-US">
              <a:latin typeface="Trebuchet MS" panose="020B0603020202020204" pitchFamily="34" charset="0"/>
            </a:endParaRPr>
          </a:p>
          <a:p>
            <a:pPr lvl="1">
              <a:buFontTx/>
              <a:buNone/>
            </a:pPr>
            <a:endParaRPr lang="el-GR" altLang="en-US">
              <a:latin typeface="Trebuchet MS" panose="020B0603020202020204" pitchFamily="34" charset="0"/>
            </a:endParaRPr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4FEC6015-0813-43C2-9E8D-580991EF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628775"/>
            <a:ext cx="3178175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rebuchet MS" panose="020B0603020202020204" pitchFamily="34" charset="0"/>
              </a:rPr>
              <a:t>Female</a:t>
            </a:r>
            <a:r>
              <a:rPr lang="el-GR" altLang="en-US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el-GR" altLang="en-US" i="1">
                <a:latin typeface="Trebuchet MS" panose="020B0603020202020204" pitchFamily="34" charset="0"/>
              </a:rPr>
              <a:t>ΧΧ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healthy</a:t>
            </a:r>
            <a:endParaRPr lang="el-GR" altLang="en-US">
              <a:latin typeface="Trebuchet MS" panose="020B0603020202020204" pitchFamily="34" charset="0"/>
            </a:endParaRPr>
          </a:p>
          <a:p>
            <a:pPr lvl="1"/>
            <a:r>
              <a:rPr lang="el-GR" altLang="en-US" b="1" i="1">
                <a:solidFill>
                  <a:srgbClr val="FF3300"/>
                </a:solidFill>
                <a:latin typeface="Trebuchet MS" panose="020B0603020202020204" pitchFamily="34" charset="0"/>
              </a:rPr>
              <a:t>χ</a:t>
            </a:r>
            <a:r>
              <a:rPr lang="el-GR" altLang="en-US" i="1">
                <a:latin typeface="Trebuchet MS" panose="020B0603020202020204" pitchFamily="34" charset="0"/>
              </a:rPr>
              <a:t>Χ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healthy</a:t>
            </a:r>
            <a:endParaRPr lang="el-GR" altLang="en-US">
              <a:latin typeface="Trebuchet MS" panose="020B0603020202020204" pitchFamily="34" charset="0"/>
            </a:endParaRPr>
          </a:p>
          <a:p>
            <a:pPr lvl="1"/>
            <a:r>
              <a:rPr lang="el-GR" altLang="en-US" i="1">
                <a:latin typeface="Trebuchet MS" panose="020B0603020202020204" pitchFamily="34" charset="0"/>
              </a:rPr>
              <a:t>Χ</a:t>
            </a:r>
            <a:r>
              <a:rPr lang="el-GR" altLang="en-US" b="1" i="1">
                <a:solidFill>
                  <a:srgbClr val="FF3300"/>
                </a:solidFill>
                <a:latin typeface="Trebuchet MS" panose="020B0603020202020204" pitchFamily="34" charset="0"/>
              </a:rPr>
              <a:t>χ</a:t>
            </a:r>
            <a:r>
              <a:rPr lang="el-GR" altLang="en-US">
                <a:latin typeface="Trebuchet MS" panose="020B0603020202020204" pitchFamily="34" charset="0"/>
              </a:rPr>
              <a:t> </a:t>
            </a:r>
            <a:r>
              <a:rPr lang="en-GB" altLang="en-US">
                <a:latin typeface="Trebuchet MS" panose="020B0603020202020204" pitchFamily="34" charset="0"/>
              </a:rPr>
              <a:t>healthy</a:t>
            </a:r>
            <a:endParaRPr lang="el-GR" altLang="en-US">
              <a:latin typeface="Trebuchet MS" panose="020B0603020202020204" pitchFamily="34" charset="0"/>
            </a:endParaRPr>
          </a:p>
          <a:p>
            <a:pPr lvl="1">
              <a:buFontTx/>
              <a:buNone/>
            </a:pPr>
            <a:endParaRPr lang="el-G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604</Words>
  <Application>Microsoft Office PowerPoint</Application>
  <PresentationFormat>On-screen Show (4:3)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Wingdings</vt:lpstr>
      <vt:lpstr>Trebuchet MS</vt:lpstr>
      <vt:lpstr>Beam</vt:lpstr>
      <vt:lpstr>A Multi-Agent Simulation Environment  of Hereditary Diseases</vt:lpstr>
      <vt:lpstr>Slides Index</vt:lpstr>
      <vt:lpstr>The Questions</vt:lpstr>
      <vt:lpstr>Current Research</vt:lpstr>
      <vt:lpstr>Goals</vt:lpstr>
      <vt:lpstr>Technologies Used</vt:lpstr>
      <vt:lpstr>Transmit Methods</vt:lpstr>
      <vt:lpstr>Autosomal</vt:lpstr>
      <vt:lpstr>X-Linked</vt:lpstr>
      <vt:lpstr>Genecity Environment</vt:lpstr>
      <vt:lpstr>Agent Communication</vt:lpstr>
      <vt:lpstr>Agent Representation</vt:lpstr>
      <vt:lpstr>Partner Choice</vt:lpstr>
      <vt:lpstr>Criteria of Selection</vt:lpstr>
      <vt:lpstr>What is Measured</vt:lpstr>
      <vt:lpstr>Novelties</vt:lpstr>
      <vt:lpstr>Novelties</vt:lpstr>
      <vt:lpstr>Example A</vt:lpstr>
      <vt:lpstr>Example B</vt:lpstr>
    </vt:vector>
  </TitlesOfParts>
  <Company>HELLAS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Περιβάλλον Προσομοίωσης  της Μετάδοσης Κληρονομικών Παθήσεων</dc:title>
  <dc:creator>EliadesD</dc:creator>
  <cp:lastModifiedBy>Demetris Eliades</cp:lastModifiedBy>
  <cp:revision>76</cp:revision>
  <dcterms:created xsi:type="dcterms:W3CDTF">2004-07-03T08:48:41Z</dcterms:created>
  <dcterms:modified xsi:type="dcterms:W3CDTF">2018-06-02T13:10:21Z</dcterms:modified>
</cp:coreProperties>
</file>