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140138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38C62-FA78-4C43-99BC-BC62B708628F}"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410033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334495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8613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412550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419134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1892722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461995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209650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76358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38C62-FA78-4C43-99BC-BC62B708628F}"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332063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438C62-FA78-4C43-99BC-BC62B708628F}"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14121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438C62-FA78-4C43-99BC-BC62B708628F}"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183985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38C62-FA78-4C43-99BC-BC62B708628F}"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37286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38C62-FA78-4C43-99BC-BC62B708628F}"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24061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38C62-FA78-4C43-99BC-BC62B708628F}"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125215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38C62-FA78-4C43-99BC-BC62B708628F}"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A96CD-BA39-450C-AAE1-7300AA5E2789}" type="slidenum">
              <a:rPr lang="en-IN" smtClean="0"/>
              <a:t>‹#›</a:t>
            </a:fld>
            <a:endParaRPr lang="en-IN"/>
          </a:p>
        </p:txBody>
      </p:sp>
    </p:spTree>
    <p:extLst>
      <p:ext uri="{BB962C8B-B14F-4D97-AF65-F5344CB8AC3E}">
        <p14:creationId xmlns:p14="http://schemas.microsoft.com/office/powerpoint/2010/main" val="429205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438C62-FA78-4C43-99BC-BC62B708628F}" type="datetimeFigureOut">
              <a:rPr lang="en-IN" smtClean="0"/>
              <a:t>20-03-2023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A96CD-BA39-450C-AAE1-7300AA5E2789}" type="slidenum">
              <a:rPr lang="en-IN" smtClean="0"/>
              <a:t>‹#›</a:t>
            </a:fld>
            <a:endParaRPr lang="en-IN"/>
          </a:p>
        </p:txBody>
      </p:sp>
    </p:spTree>
    <p:extLst>
      <p:ext uri="{BB962C8B-B14F-4D97-AF65-F5344CB8AC3E}">
        <p14:creationId xmlns:p14="http://schemas.microsoft.com/office/powerpoint/2010/main" val="30900935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101114" y="1848950"/>
            <a:ext cx="4813072" cy="1969186"/>
          </a:xfrm>
        </p:spPr>
        <p:txBody>
          <a:bodyPr>
            <a:normAutofit/>
          </a:bodyPr>
          <a:lstStyle/>
          <a:p>
            <a:pPr algn="ctr"/>
            <a:r>
              <a:rPr lang="en-US" dirty="0"/>
              <a:t>ETL Testing Training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101114" y="4256675"/>
            <a:ext cx="4886613" cy="1238616"/>
          </a:xfrm>
        </p:spPr>
        <p:txBody>
          <a:bodyPr>
            <a:normAutofit/>
          </a:bodyPr>
          <a:lstStyle/>
          <a:p>
            <a:pPr algn="ctr"/>
            <a:r>
              <a:rPr lang="en-US" dirty="0"/>
              <a:t>By,</a:t>
            </a:r>
          </a:p>
          <a:p>
            <a:pPr algn="ctr"/>
            <a:r>
              <a:rPr lang="en-US" dirty="0" err="1"/>
              <a:t>Edureka</a:t>
            </a:r>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545C-4DBB-4ACA-6702-707787623020}"/>
              </a:ext>
            </a:extLst>
          </p:cNvPr>
          <p:cNvSpPr>
            <a:spLocks noGrp="1"/>
          </p:cNvSpPr>
          <p:nvPr>
            <p:ph type="title"/>
          </p:nvPr>
        </p:nvSpPr>
        <p:spPr>
          <a:xfrm>
            <a:off x="2298044" y="729842"/>
            <a:ext cx="8616034" cy="622882"/>
          </a:xfrm>
        </p:spPr>
        <p:txBody>
          <a:bodyPr>
            <a:noAutofit/>
          </a:bodyPr>
          <a:lstStyle/>
          <a:p>
            <a:r>
              <a:rPr lang="en-US" sz="3600" dirty="0">
                <a:solidFill>
                  <a:srgbClr val="FF0000"/>
                </a:solidFill>
              </a:rPr>
              <a:t>ETL Process</a:t>
            </a:r>
            <a:endParaRPr lang="en-IN" sz="3600" dirty="0">
              <a:solidFill>
                <a:srgbClr val="FF0000"/>
              </a:solidFill>
            </a:endParaRPr>
          </a:p>
        </p:txBody>
      </p:sp>
      <p:pic>
        <p:nvPicPr>
          <p:cNvPr id="2050" name="Picture 2">
            <a:extLst>
              <a:ext uri="{FF2B5EF4-FFF2-40B4-BE49-F238E27FC236}">
                <a16:creationId xmlns:a16="http://schemas.microsoft.com/office/drawing/2014/main" id="{3455CAD8-197E-DF82-0F3B-4917A1592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36221" y="2033496"/>
            <a:ext cx="5694641" cy="254689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0B66CE8-8C69-8B77-5DD7-387D031DCCCF}"/>
              </a:ext>
            </a:extLst>
          </p:cNvPr>
          <p:cNvSpPr>
            <a:spLocks noGrp="1"/>
          </p:cNvSpPr>
          <p:nvPr>
            <p:ph type="body" sz="half" idx="2"/>
          </p:nvPr>
        </p:nvSpPr>
        <p:spPr>
          <a:xfrm>
            <a:off x="1208016" y="2033495"/>
            <a:ext cx="4887984" cy="2983122"/>
          </a:xfrm>
        </p:spPr>
        <p:txBody>
          <a:bodyPr>
            <a:normAutofit/>
          </a:bodyPr>
          <a:lstStyle/>
          <a:p>
            <a:pPr algn="just"/>
            <a:r>
              <a:rPr lang="en-US" sz="2000" b="0" i="0" dirty="0">
                <a:solidFill>
                  <a:srgbClr val="374151"/>
                </a:solidFill>
                <a:effectLst/>
                <a:latin typeface="Söhne"/>
              </a:rPr>
              <a:t>ETL stands for </a:t>
            </a:r>
            <a:r>
              <a:rPr lang="en-US" sz="2000" b="0" i="0" dirty="0">
                <a:solidFill>
                  <a:srgbClr val="FF0000"/>
                </a:solidFill>
                <a:effectLst/>
                <a:latin typeface="Söhne"/>
              </a:rPr>
              <a:t>Extract, Transform, and Load</a:t>
            </a:r>
            <a:r>
              <a:rPr lang="en-US" sz="2000" b="0" i="0" dirty="0">
                <a:solidFill>
                  <a:srgbClr val="374151"/>
                </a:solidFill>
                <a:effectLst/>
                <a:latin typeface="Söhne"/>
              </a:rPr>
              <a:t>, and it is a process used to extract data from various sources, transform it into a format that is appropriate for analysis, and load it into a target database or data warehouse.</a:t>
            </a:r>
            <a:endParaRPr lang="en-IN" sz="2000" dirty="0"/>
          </a:p>
        </p:txBody>
      </p:sp>
    </p:spTree>
    <p:extLst>
      <p:ext uri="{BB962C8B-B14F-4D97-AF65-F5344CB8AC3E}">
        <p14:creationId xmlns:p14="http://schemas.microsoft.com/office/powerpoint/2010/main" val="148384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2FFE3B-6053-1D65-02B0-C2371924E410}"/>
              </a:ext>
            </a:extLst>
          </p:cNvPr>
          <p:cNvSpPr>
            <a:spLocks noGrp="1"/>
          </p:cNvSpPr>
          <p:nvPr>
            <p:ph type="title"/>
          </p:nvPr>
        </p:nvSpPr>
        <p:spPr>
          <a:xfrm>
            <a:off x="1484310" y="14682"/>
            <a:ext cx="10018713" cy="1752599"/>
          </a:xfrm>
        </p:spPr>
        <p:txBody>
          <a:bodyPr/>
          <a:lstStyle/>
          <a:p>
            <a:pPr algn="l"/>
            <a:r>
              <a:rPr lang="en-US" dirty="0">
                <a:solidFill>
                  <a:srgbClr val="FF0000"/>
                </a:solidFill>
              </a:rPr>
              <a:t>ETL Process cont..</a:t>
            </a:r>
            <a:endParaRPr lang="en-IN" dirty="0">
              <a:solidFill>
                <a:srgbClr val="FF0000"/>
              </a:solidFill>
            </a:endParaRPr>
          </a:p>
        </p:txBody>
      </p:sp>
      <p:sp>
        <p:nvSpPr>
          <p:cNvPr id="8" name="Content Placeholder 7">
            <a:extLst>
              <a:ext uri="{FF2B5EF4-FFF2-40B4-BE49-F238E27FC236}">
                <a16:creationId xmlns:a16="http://schemas.microsoft.com/office/drawing/2014/main" id="{F4D25915-3426-3BD7-A05B-539574A6AE60}"/>
              </a:ext>
            </a:extLst>
          </p:cNvPr>
          <p:cNvSpPr>
            <a:spLocks noGrp="1"/>
          </p:cNvSpPr>
          <p:nvPr>
            <p:ph idx="1"/>
          </p:nvPr>
        </p:nvSpPr>
        <p:spPr>
          <a:xfrm>
            <a:off x="1484310" y="1895912"/>
            <a:ext cx="10018713" cy="4276287"/>
          </a:xfrm>
        </p:spPr>
        <p:txBody>
          <a:bodyPr>
            <a:normAutofit fontScale="92500" lnSpcReduction="20000"/>
          </a:bodyPr>
          <a:lstStyle/>
          <a:p>
            <a:pPr marL="0" indent="0" algn="l">
              <a:buNone/>
            </a:pPr>
            <a:r>
              <a:rPr lang="en-US" b="0" i="0" dirty="0">
                <a:solidFill>
                  <a:srgbClr val="374151"/>
                </a:solidFill>
                <a:effectLst/>
                <a:latin typeface="Söhne"/>
              </a:rPr>
              <a:t>The ETL process typically involves the following steps:</a:t>
            </a:r>
          </a:p>
          <a:p>
            <a:r>
              <a:rPr lang="en-US" b="0" i="0" dirty="0">
                <a:solidFill>
                  <a:srgbClr val="374151"/>
                </a:solidFill>
                <a:effectLst/>
                <a:latin typeface="Söhne"/>
              </a:rPr>
              <a:t>Extraction:</a:t>
            </a:r>
          </a:p>
          <a:p>
            <a:pPr marL="457200" lvl="1" indent="0">
              <a:buNone/>
            </a:pPr>
            <a:r>
              <a:rPr lang="en-US" b="0" i="0" dirty="0">
                <a:solidFill>
                  <a:srgbClr val="374151"/>
                </a:solidFill>
                <a:effectLst/>
                <a:latin typeface="Söhne"/>
              </a:rPr>
              <a:t>In this step, data is extracted from one or more source systems, which can include databases, files, APIs, and other sources. The data is usually extracted based on a set of predefined rules or criteria.</a:t>
            </a:r>
          </a:p>
          <a:p>
            <a:r>
              <a:rPr lang="en-US" b="0" i="0" dirty="0">
                <a:solidFill>
                  <a:srgbClr val="374151"/>
                </a:solidFill>
                <a:effectLst/>
                <a:latin typeface="Söhne"/>
              </a:rPr>
              <a:t>Transformation:</a:t>
            </a:r>
          </a:p>
          <a:p>
            <a:pPr marL="457200" lvl="1" indent="0">
              <a:buNone/>
            </a:pPr>
            <a:r>
              <a:rPr lang="en-US" b="0" i="0" dirty="0">
                <a:solidFill>
                  <a:srgbClr val="374151"/>
                </a:solidFill>
                <a:effectLst/>
                <a:latin typeface="Söhne"/>
              </a:rPr>
              <a:t>The extracted data is then transformed into a format that is consistent with the target database or data warehouse. This can involve cleaning and standardizing the data, applying business rules, and converting data types.</a:t>
            </a:r>
          </a:p>
          <a:p>
            <a:r>
              <a:rPr lang="en-US" b="0" i="0" dirty="0">
                <a:solidFill>
                  <a:srgbClr val="374151"/>
                </a:solidFill>
                <a:effectLst/>
                <a:latin typeface="Söhne"/>
              </a:rPr>
              <a:t>Loading:</a:t>
            </a:r>
          </a:p>
          <a:p>
            <a:pPr marL="457200" lvl="1" indent="0">
              <a:buNone/>
            </a:pPr>
            <a:r>
              <a:rPr lang="en-US" b="0" i="0" dirty="0">
                <a:solidFill>
                  <a:srgbClr val="374151"/>
                </a:solidFill>
                <a:effectLst/>
                <a:latin typeface="Söhne"/>
              </a:rPr>
              <a:t>Finally, the transformed data is loaded into the target database or data warehouse. This involves mapping the data to the appropriate tables and columns and performing any necessary validation checks.</a:t>
            </a:r>
            <a:endParaRPr lang="en-IN" dirty="0"/>
          </a:p>
        </p:txBody>
      </p:sp>
    </p:spTree>
    <p:extLst>
      <p:ext uri="{BB962C8B-B14F-4D97-AF65-F5344CB8AC3E}">
        <p14:creationId xmlns:p14="http://schemas.microsoft.com/office/powerpoint/2010/main" val="199514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8D3F8-6D59-02D2-5466-ED65DF0F26AC}"/>
              </a:ext>
            </a:extLst>
          </p:cNvPr>
          <p:cNvSpPr>
            <a:spLocks noGrp="1"/>
          </p:cNvSpPr>
          <p:nvPr>
            <p:ph idx="1"/>
          </p:nvPr>
        </p:nvSpPr>
        <p:spPr/>
        <p:txBody>
          <a:bodyPr/>
          <a:lstStyle/>
          <a:p>
            <a:pPr algn="l"/>
            <a:r>
              <a:rPr lang="en-US" b="0" i="0" dirty="0">
                <a:solidFill>
                  <a:srgbClr val="374151"/>
                </a:solidFill>
                <a:effectLst/>
                <a:latin typeface="Söhne"/>
              </a:rPr>
              <a:t>The ETL process is </a:t>
            </a:r>
            <a:r>
              <a:rPr lang="en-US" b="1" i="0" dirty="0">
                <a:solidFill>
                  <a:srgbClr val="FF0000"/>
                </a:solidFill>
                <a:effectLst/>
                <a:latin typeface="Söhne"/>
              </a:rPr>
              <a:t>critical for data warehousing and business intelligence applications</a:t>
            </a:r>
            <a:r>
              <a:rPr lang="en-US" b="0" i="0" dirty="0">
                <a:solidFill>
                  <a:srgbClr val="374151"/>
                </a:solidFill>
                <a:effectLst/>
                <a:latin typeface="Söhne"/>
              </a:rPr>
              <a:t>, as it allows organizations to consolidate data from multiple sources into a single repository for analysis and reporting.</a:t>
            </a:r>
          </a:p>
          <a:p>
            <a:pPr algn="l"/>
            <a:r>
              <a:rPr lang="en-US" b="0" i="0" dirty="0">
                <a:solidFill>
                  <a:srgbClr val="374151"/>
                </a:solidFill>
                <a:effectLst/>
                <a:latin typeface="Söhne"/>
              </a:rPr>
              <a:t>The process can be </a:t>
            </a:r>
            <a:r>
              <a:rPr lang="en-US" b="0" i="0" dirty="0">
                <a:solidFill>
                  <a:srgbClr val="FF0000"/>
                </a:solidFill>
                <a:effectLst/>
                <a:latin typeface="Söhne"/>
              </a:rPr>
              <a:t>complex</a:t>
            </a:r>
            <a:r>
              <a:rPr lang="en-US" b="0" i="0" dirty="0">
                <a:solidFill>
                  <a:srgbClr val="374151"/>
                </a:solidFill>
                <a:effectLst/>
                <a:latin typeface="Söhne"/>
              </a:rPr>
              <a:t>, and it </a:t>
            </a:r>
            <a:r>
              <a:rPr lang="en-US" b="0" i="0" dirty="0">
                <a:solidFill>
                  <a:srgbClr val="FF0000"/>
                </a:solidFill>
                <a:effectLst/>
                <a:latin typeface="Söhne"/>
              </a:rPr>
              <a:t>requires a high level of expertise to design, develop, and maintain an ETL system effectively</a:t>
            </a:r>
            <a:r>
              <a:rPr lang="en-US" b="0" i="0" dirty="0">
                <a:solidFill>
                  <a:srgbClr val="374151"/>
                </a:solidFill>
                <a:effectLst/>
                <a:latin typeface="Söhne"/>
              </a:rPr>
              <a:t>.</a:t>
            </a:r>
          </a:p>
          <a:p>
            <a:pPr algn="just"/>
            <a:r>
              <a:rPr lang="en-US" b="0" i="0" dirty="0">
                <a:solidFill>
                  <a:srgbClr val="374151"/>
                </a:solidFill>
                <a:effectLst/>
                <a:latin typeface="Söhne"/>
              </a:rPr>
              <a:t>ETL tools are often used to automate the process and reduce the risk of errors and inconsistencies.</a:t>
            </a:r>
            <a:endParaRPr lang="en-IN" dirty="0"/>
          </a:p>
        </p:txBody>
      </p:sp>
      <p:sp>
        <p:nvSpPr>
          <p:cNvPr id="4" name="Title 6">
            <a:extLst>
              <a:ext uri="{FF2B5EF4-FFF2-40B4-BE49-F238E27FC236}">
                <a16:creationId xmlns:a16="http://schemas.microsoft.com/office/drawing/2014/main" id="{8F553F39-3A73-A8C4-F1D1-589D391CE122}"/>
              </a:ext>
            </a:extLst>
          </p:cNvPr>
          <p:cNvSpPr>
            <a:spLocks noGrp="1"/>
          </p:cNvSpPr>
          <p:nvPr>
            <p:ph type="title"/>
          </p:nvPr>
        </p:nvSpPr>
        <p:spPr>
          <a:xfrm>
            <a:off x="1584978" y="551577"/>
            <a:ext cx="10018713" cy="1752599"/>
          </a:xfrm>
        </p:spPr>
        <p:txBody>
          <a:bodyPr/>
          <a:lstStyle/>
          <a:p>
            <a:pPr algn="l"/>
            <a:r>
              <a:rPr lang="en-US" dirty="0">
                <a:solidFill>
                  <a:srgbClr val="FF0000"/>
                </a:solidFill>
              </a:rPr>
              <a:t>ETL Process cont..</a:t>
            </a:r>
            <a:endParaRPr lang="en-IN" dirty="0">
              <a:solidFill>
                <a:srgbClr val="FF0000"/>
              </a:solidFill>
            </a:endParaRPr>
          </a:p>
        </p:txBody>
      </p:sp>
    </p:spTree>
    <p:extLst>
      <p:ext uri="{BB962C8B-B14F-4D97-AF65-F5344CB8AC3E}">
        <p14:creationId xmlns:p14="http://schemas.microsoft.com/office/powerpoint/2010/main" val="306500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p:txBody>
          <a:bodyPr/>
          <a:lstStyle/>
          <a:p>
            <a:r>
              <a:rPr lang="en-US" dirty="0">
                <a:solidFill>
                  <a:srgbClr val="FF0000"/>
                </a:solidFill>
              </a:rPr>
              <a:t>ETL Testing</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84310" y="2172749"/>
            <a:ext cx="10018713" cy="3618451"/>
          </a:xfrm>
        </p:spPr>
        <p:txBody>
          <a:bodyPr/>
          <a:lstStyle/>
          <a:p>
            <a:pPr algn="just">
              <a:buFont typeface="Wingdings" panose="05000000000000000000" pitchFamily="2" charset="2"/>
              <a:buChar char="ü"/>
            </a:pPr>
            <a:r>
              <a:rPr lang="en-US" b="0" i="0" dirty="0">
                <a:solidFill>
                  <a:srgbClr val="374151"/>
                </a:solidFill>
                <a:effectLst/>
                <a:latin typeface="Söhne"/>
              </a:rPr>
              <a:t>ETL testing is a type of software testing that focuses on verifying the accuracy, completeness, and reliability of the ETL process.</a:t>
            </a:r>
          </a:p>
          <a:p>
            <a:pPr algn="just">
              <a:buFont typeface="Wingdings" panose="05000000000000000000" pitchFamily="2" charset="2"/>
              <a:buChar char="ü"/>
            </a:pPr>
            <a:r>
              <a:rPr lang="en-US" b="0" i="0" dirty="0">
                <a:solidFill>
                  <a:srgbClr val="374151"/>
                </a:solidFill>
                <a:effectLst/>
                <a:latin typeface="Söhne"/>
              </a:rPr>
              <a:t>The goal of ETL testing is to ensure that data is extracted from source systems correctly, transformed to the appropriate format, and loaded into the target database or data warehouse without any errors or inconsistencies. </a:t>
            </a:r>
            <a:endParaRPr lang="en-IN" dirty="0"/>
          </a:p>
        </p:txBody>
      </p:sp>
    </p:spTree>
    <p:extLst>
      <p:ext uri="{BB962C8B-B14F-4D97-AF65-F5344CB8AC3E}">
        <p14:creationId xmlns:p14="http://schemas.microsoft.com/office/powerpoint/2010/main" val="28272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a:xfrm>
            <a:off x="1408810" y="6292"/>
            <a:ext cx="10018713" cy="1752599"/>
          </a:xfrm>
        </p:spPr>
        <p:txBody>
          <a:bodyPr/>
          <a:lstStyle/>
          <a:p>
            <a:r>
              <a:rPr lang="en-US" dirty="0">
                <a:solidFill>
                  <a:srgbClr val="FF0000"/>
                </a:solidFill>
              </a:rPr>
              <a:t>ETL Testing </a:t>
            </a:r>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84310" y="1426129"/>
            <a:ext cx="10018713" cy="4746072"/>
          </a:xfrm>
        </p:spPr>
        <p:txBody>
          <a:bodyPr>
            <a:normAutofit fontScale="77500" lnSpcReduction="20000"/>
          </a:bodyPr>
          <a:lstStyle/>
          <a:p>
            <a:pPr marL="0" indent="0" algn="just">
              <a:buNone/>
            </a:pPr>
            <a:r>
              <a:rPr lang="en-US" b="0" i="0" dirty="0">
                <a:solidFill>
                  <a:srgbClr val="374151"/>
                </a:solidFill>
                <a:effectLst/>
                <a:latin typeface="Söhne"/>
              </a:rPr>
              <a:t>ETL testing involves a series of tests that are designed to validate the various stages of the ETL process, including:</a:t>
            </a:r>
          </a:p>
          <a:p>
            <a:r>
              <a:rPr lang="en-US" b="0" i="0" dirty="0">
                <a:solidFill>
                  <a:srgbClr val="374151"/>
                </a:solidFill>
                <a:effectLst/>
                <a:latin typeface="Söhne"/>
              </a:rPr>
              <a:t>Data validation: </a:t>
            </a:r>
          </a:p>
          <a:p>
            <a:pPr marL="457200" lvl="1" indent="0">
              <a:buNone/>
            </a:pPr>
            <a:r>
              <a:rPr lang="en-US" b="0" i="0" dirty="0">
                <a:solidFill>
                  <a:srgbClr val="374151"/>
                </a:solidFill>
                <a:effectLst/>
                <a:latin typeface="Söhne"/>
              </a:rPr>
              <a:t>This involves verifying that the data extracted from source systems is accurate and complete.</a:t>
            </a:r>
          </a:p>
          <a:p>
            <a:r>
              <a:rPr lang="en-US" b="0" i="0" dirty="0">
                <a:solidFill>
                  <a:srgbClr val="374151"/>
                </a:solidFill>
                <a:effectLst/>
                <a:latin typeface="Söhne"/>
              </a:rPr>
              <a:t>Data transformation:</a:t>
            </a:r>
          </a:p>
          <a:p>
            <a:pPr marL="457200" lvl="1" indent="0">
              <a:buNone/>
            </a:pPr>
            <a:r>
              <a:rPr lang="en-US" b="0" i="0" dirty="0">
                <a:solidFill>
                  <a:srgbClr val="374151"/>
                </a:solidFill>
                <a:effectLst/>
                <a:latin typeface="Söhne"/>
              </a:rPr>
              <a:t>This involves testing the accuracy of data transformations performed during the ETL process, such as data conversions, aggregations, or filtering.</a:t>
            </a:r>
          </a:p>
          <a:p>
            <a:r>
              <a:rPr lang="en-US" b="0" i="0" dirty="0">
                <a:solidFill>
                  <a:srgbClr val="374151"/>
                </a:solidFill>
                <a:effectLst/>
                <a:latin typeface="Söhne"/>
              </a:rPr>
              <a:t>Data reconciliation:</a:t>
            </a:r>
          </a:p>
          <a:p>
            <a:pPr marL="457200" lvl="1" indent="0">
              <a:buNone/>
            </a:pPr>
            <a:r>
              <a:rPr lang="en-US" b="0" i="0" dirty="0">
                <a:solidFill>
                  <a:srgbClr val="374151"/>
                </a:solidFill>
                <a:effectLst/>
                <a:latin typeface="Söhne"/>
              </a:rPr>
              <a:t>This involves comparing the data in the source and target systems to ensure that the data has been loaded correctly and that there are no discrepancies.</a:t>
            </a:r>
          </a:p>
          <a:p>
            <a:r>
              <a:rPr lang="en-US" b="0" i="0" dirty="0">
                <a:solidFill>
                  <a:srgbClr val="374151"/>
                </a:solidFill>
                <a:effectLst/>
                <a:latin typeface="Söhne"/>
              </a:rPr>
              <a:t>Performance testing:</a:t>
            </a:r>
          </a:p>
          <a:p>
            <a:pPr marL="457200" lvl="1" indent="0">
              <a:buNone/>
            </a:pPr>
            <a:r>
              <a:rPr lang="en-US" b="0" i="0" dirty="0">
                <a:solidFill>
                  <a:srgbClr val="374151"/>
                </a:solidFill>
                <a:effectLst/>
                <a:latin typeface="Söhne"/>
              </a:rPr>
              <a:t>This involves testing the performance of the ETL process, including data throughput, processing speed, and scalability.</a:t>
            </a:r>
          </a:p>
          <a:p>
            <a:r>
              <a:rPr lang="en-US" b="0" i="0" dirty="0">
                <a:solidFill>
                  <a:srgbClr val="374151"/>
                </a:solidFill>
                <a:effectLst/>
                <a:latin typeface="Söhne"/>
              </a:rPr>
              <a:t>Error handling:</a:t>
            </a:r>
          </a:p>
          <a:p>
            <a:pPr marL="457200" lvl="1" indent="0">
              <a:buNone/>
            </a:pPr>
            <a:r>
              <a:rPr lang="en-US" b="0" i="0" dirty="0">
                <a:solidFill>
                  <a:srgbClr val="374151"/>
                </a:solidFill>
                <a:effectLst/>
                <a:latin typeface="Söhne"/>
              </a:rPr>
              <a:t>This involves testing the ability of the ETL system to handle errors and exceptions, such as missing or invalid data.</a:t>
            </a:r>
            <a:endParaRPr lang="en-IN" dirty="0"/>
          </a:p>
        </p:txBody>
      </p:sp>
    </p:spTree>
    <p:extLst>
      <p:ext uri="{BB962C8B-B14F-4D97-AF65-F5344CB8AC3E}">
        <p14:creationId xmlns:p14="http://schemas.microsoft.com/office/powerpoint/2010/main" val="325222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a:xfrm>
            <a:off x="1408810" y="6292"/>
            <a:ext cx="10018713" cy="1752599"/>
          </a:xfrm>
        </p:spPr>
        <p:txBody>
          <a:bodyPr/>
          <a:lstStyle/>
          <a:p>
            <a:r>
              <a:rPr lang="en-US" dirty="0">
                <a:solidFill>
                  <a:srgbClr val="FF0000"/>
                </a:solidFill>
              </a:rPr>
              <a:t>ETL Testing </a:t>
            </a:r>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84310" y="1426129"/>
            <a:ext cx="10018713" cy="4746072"/>
          </a:xfrm>
        </p:spPr>
        <p:txBody>
          <a:bodyPr>
            <a:normAutofit/>
          </a:bodyPr>
          <a:lstStyle/>
          <a:p>
            <a:pPr algn="just"/>
            <a:r>
              <a:rPr lang="en-US" b="0" i="0" dirty="0">
                <a:solidFill>
                  <a:srgbClr val="374151"/>
                </a:solidFill>
                <a:effectLst/>
                <a:latin typeface="Söhne"/>
              </a:rPr>
              <a:t>ETL testing is critical to ensuring the quality and reliability of the data warehousing and business intelligence applications.</a:t>
            </a:r>
          </a:p>
          <a:p>
            <a:pPr algn="just"/>
            <a:r>
              <a:rPr lang="en-US" b="0" i="0" dirty="0">
                <a:solidFill>
                  <a:srgbClr val="374151"/>
                </a:solidFill>
                <a:effectLst/>
                <a:latin typeface="Söhne"/>
              </a:rPr>
              <a:t>ETL testing can help identify and resolve data quality issues early in the development cycle, reducing the risk of data inconsistencies and errors in the production environment. </a:t>
            </a:r>
          </a:p>
          <a:p>
            <a:pPr algn="just"/>
            <a:r>
              <a:rPr lang="en-US" b="0" i="0" dirty="0">
                <a:solidFill>
                  <a:srgbClr val="374151"/>
                </a:solidFill>
                <a:effectLst/>
                <a:latin typeface="Söhne"/>
              </a:rPr>
              <a:t>ETL testing is often automated using specialized tools, which can help improve the efficiency and effectiveness of the testing process.</a:t>
            </a:r>
            <a:endParaRPr lang="en-IN" dirty="0"/>
          </a:p>
        </p:txBody>
      </p:sp>
    </p:spTree>
    <p:extLst>
      <p:ext uri="{BB962C8B-B14F-4D97-AF65-F5344CB8AC3E}">
        <p14:creationId xmlns:p14="http://schemas.microsoft.com/office/powerpoint/2010/main" val="286280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a:xfrm>
            <a:off x="1408810" y="6292"/>
            <a:ext cx="10018713" cy="1752599"/>
          </a:xfrm>
        </p:spPr>
        <p:txBody>
          <a:bodyPr/>
          <a:lstStyle/>
          <a:p>
            <a:r>
              <a:rPr lang="en-US" dirty="0">
                <a:solidFill>
                  <a:srgbClr val="FF0000"/>
                </a:solidFill>
              </a:rPr>
              <a:t>Database Testing</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84310" y="1426129"/>
            <a:ext cx="10018713" cy="4746072"/>
          </a:xfrm>
        </p:spPr>
        <p:txBody>
          <a:bodyPr>
            <a:normAutofit/>
          </a:bodyPr>
          <a:lstStyle/>
          <a:p>
            <a:pPr marL="0" indent="0" algn="just">
              <a:buNone/>
            </a:pPr>
            <a:r>
              <a:rPr lang="en-US" b="0" i="0" dirty="0">
                <a:solidFill>
                  <a:srgbClr val="374151"/>
                </a:solidFill>
                <a:effectLst/>
                <a:latin typeface="Söhne"/>
              </a:rPr>
              <a:t>Database testing is a process used to verify the </a:t>
            </a:r>
            <a:r>
              <a:rPr lang="en-US" b="0" i="0" dirty="0">
                <a:solidFill>
                  <a:srgbClr val="FF0000"/>
                </a:solidFill>
                <a:effectLst/>
                <a:latin typeface="Söhne"/>
              </a:rPr>
              <a:t>accuracy, completeness, and reliability</a:t>
            </a:r>
            <a:r>
              <a:rPr lang="en-US" b="0" i="0" dirty="0">
                <a:solidFill>
                  <a:srgbClr val="374151"/>
                </a:solidFill>
                <a:effectLst/>
                <a:latin typeface="Söhne"/>
              </a:rPr>
              <a:t> of the data stored in a database. </a:t>
            </a:r>
          </a:p>
          <a:p>
            <a:pPr marL="0" indent="0" algn="just">
              <a:buNone/>
            </a:pPr>
            <a:r>
              <a:rPr lang="en-US" b="0" i="0" dirty="0">
                <a:solidFill>
                  <a:srgbClr val="374151"/>
                </a:solidFill>
                <a:effectLst/>
                <a:latin typeface="Söhne"/>
              </a:rPr>
              <a:t>The purpose of database testing is to ensure that the data in the database is </a:t>
            </a:r>
            <a:r>
              <a:rPr lang="en-US" b="0" i="0" dirty="0">
                <a:solidFill>
                  <a:srgbClr val="FF0000"/>
                </a:solidFill>
                <a:effectLst/>
                <a:latin typeface="Söhne"/>
              </a:rPr>
              <a:t>consistent, accurate, and can be retrieved and manipulated as expected</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98495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a:xfrm>
            <a:off x="1408810" y="6292"/>
            <a:ext cx="10018713" cy="1752599"/>
          </a:xfrm>
        </p:spPr>
        <p:txBody>
          <a:bodyPr/>
          <a:lstStyle/>
          <a:p>
            <a:r>
              <a:rPr lang="en-US" dirty="0">
                <a:solidFill>
                  <a:srgbClr val="FF0000"/>
                </a:solidFill>
              </a:rPr>
              <a:t>Database Testing </a:t>
            </a:r>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84310" y="1426129"/>
            <a:ext cx="10394501" cy="5268286"/>
          </a:xfrm>
        </p:spPr>
        <p:txBody>
          <a:bodyPr>
            <a:normAutofit fontScale="70000" lnSpcReduction="20000"/>
          </a:bodyPr>
          <a:lstStyle/>
          <a:p>
            <a:pPr marL="0" indent="0" algn="l">
              <a:buNone/>
            </a:pPr>
            <a:r>
              <a:rPr lang="en-US" b="0" i="0" dirty="0">
                <a:solidFill>
                  <a:srgbClr val="374151"/>
                </a:solidFill>
                <a:effectLst/>
                <a:latin typeface="Söhne"/>
              </a:rPr>
              <a:t>Database testing typically involves a series of tests that are designed to verify the following aspects of the database:</a:t>
            </a:r>
          </a:p>
          <a:p>
            <a:pPr marL="0" indent="0" algn="l">
              <a:buNone/>
            </a:pPr>
            <a:endParaRPr lang="en-US" b="0" i="0" dirty="0">
              <a:solidFill>
                <a:srgbClr val="374151"/>
              </a:solidFill>
              <a:effectLst/>
              <a:latin typeface="Söhne"/>
            </a:endParaRPr>
          </a:p>
          <a:p>
            <a:r>
              <a:rPr lang="en-US" b="0" i="0" dirty="0">
                <a:solidFill>
                  <a:srgbClr val="374151"/>
                </a:solidFill>
                <a:effectLst/>
                <a:latin typeface="Söhne"/>
              </a:rPr>
              <a:t>Data integrity: </a:t>
            </a:r>
          </a:p>
          <a:p>
            <a:pPr marL="457200" lvl="1" indent="0" algn="just">
              <a:buNone/>
            </a:pPr>
            <a:r>
              <a:rPr lang="en-US" b="0" i="0" dirty="0">
                <a:solidFill>
                  <a:srgbClr val="374151"/>
                </a:solidFill>
                <a:effectLst/>
                <a:latin typeface="Söhne"/>
              </a:rPr>
              <a:t>This involves verifying that the data in the database is accurate, complete, and consistent. Data integrity testing involves checking for duplicate data, missing data, incorrect data, and data that violates business rules.</a:t>
            </a:r>
          </a:p>
          <a:p>
            <a:r>
              <a:rPr lang="en-US" b="0" i="0" dirty="0">
                <a:solidFill>
                  <a:srgbClr val="374151"/>
                </a:solidFill>
                <a:effectLst/>
                <a:latin typeface="Söhne"/>
              </a:rPr>
              <a:t>Data validity: </a:t>
            </a:r>
          </a:p>
          <a:p>
            <a:pPr marL="457200" lvl="1" indent="0">
              <a:buNone/>
            </a:pPr>
            <a:r>
              <a:rPr lang="en-US" b="0" i="0" dirty="0">
                <a:solidFill>
                  <a:srgbClr val="374151"/>
                </a:solidFill>
                <a:effectLst/>
                <a:latin typeface="Söhne"/>
              </a:rPr>
              <a:t>This involves verifying that the data in the database is valid, meaning that it conforms to the data types and constraints defined in the database schema. Data validity testing involves checking for data types, data ranges, null values, and other constraints.</a:t>
            </a:r>
          </a:p>
          <a:p>
            <a:r>
              <a:rPr lang="en-US" b="0" i="0" dirty="0">
                <a:solidFill>
                  <a:srgbClr val="374151"/>
                </a:solidFill>
                <a:effectLst/>
                <a:latin typeface="Söhne"/>
              </a:rPr>
              <a:t>Data manipulation: </a:t>
            </a:r>
          </a:p>
          <a:p>
            <a:pPr marL="457200" lvl="1" indent="0">
              <a:buNone/>
            </a:pPr>
            <a:r>
              <a:rPr lang="en-US" b="0" i="0" dirty="0">
                <a:solidFill>
                  <a:srgbClr val="374151"/>
                </a:solidFill>
                <a:effectLst/>
                <a:latin typeface="Söhne"/>
              </a:rPr>
              <a:t>This involves verifying that the data in the database can be retrieved, updated, and deleted as expected. Data manipulation testing involves testing SQL queries, stored procedures, triggers, and other database objects.</a:t>
            </a:r>
          </a:p>
          <a:p>
            <a:r>
              <a:rPr lang="en-US" b="0" i="0" dirty="0">
                <a:solidFill>
                  <a:srgbClr val="374151"/>
                </a:solidFill>
                <a:effectLst/>
                <a:latin typeface="Söhne"/>
              </a:rPr>
              <a:t>Performance:</a:t>
            </a:r>
          </a:p>
          <a:p>
            <a:pPr marL="457200" lvl="1" indent="0">
              <a:buNone/>
            </a:pPr>
            <a:r>
              <a:rPr lang="en-US" b="0" i="0" dirty="0">
                <a:solidFill>
                  <a:srgbClr val="374151"/>
                </a:solidFill>
                <a:effectLst/>
                <a:latin typeface="Söhne"/>
              </a:rPr>
              <a:t>This involves testing the performance of the database, including its response time, scalability, and concurrency. Performance testing involves running queries and transactions under different load conditions to determine the maximum capacity of the database.</a:t>
            </a:r>
          </a:p>
          <a:p>
            <a:r>
              <a:rPr lang="en-US" b="0" i="0" dirty="0">
                <a:solidFill>
                  <a:srgbClr val="374151"/>
                </a:solidFill>
                <a:effectLst/>
                <a:latin typeface="Söhne"/>
              </a:rPr>
              <a:t>Security:</a:t>
            </a:r>
          </a:p>
          <a:p>
            <a:pPr marL="457200" lvl="1" indent="0">
              <a:buNone/>
            </a:pPr>
            <a:r>
              <a:rPr lang="en-US" b="0" i="0" dirty="0">
                <a:solidFill>
                  <a:srgbClr val="374151"/>
                </a:solidFill>
                <a:effectLst/>
                <a:latin typeface="Söhne"/>
              </a:rPr>
              <a:t>This involves testing the security of the database, including access control, authentication, and authorization. Security testing involves checking for vulnerabilities, such as SQL injection, and verifying that the database is compliant with security standards.</a:t>
            </a:r>
          </a:p>
          <a:p>
            <a:pPr algn="just"/>
            <a:endParaRPr lang="en-IN" dirty="0"/>
          </a:p>
        </p:txBody>
      </p:sp>
    </p:spTree>
    <p:extLst>
      <p:ext uri="{BB962C8B-B14F-4D97-AF65-F5344CB8AC3E}">
        <p14:creationId xmlns:p14="http://schemas.microsoft.com/office/powerpoint/2010/main" val="162957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CBB-DDC4-EC80-D1B5-70BB713331AA}"/>
              </a:ext>
            </a:extLst>
          </p:cNvPr>
          <p:cNvSpPr>
            <a:spLocks noGrp="1"/>
          </p:cNvSpPr>
          <p:nvPr>
            <p:ph type="title"/>
          </p:nvPr>
        </p:nvSpPr>
        <p:spPr>
          <a:xfrm>
            <a:off x="1408810" y="6292"/>
            <a:ext cx="10018713" cy="1752599"/>
          </a:xfrm>
        </p:spPr>
        <p:txBody>
          <a:bodyPr/>
          <a:lstStyle/>
          <a:p>
            <a:r>
              <a:rPr lang="en-US" dirty="0">
                <a:solidFill>
                  <a:srgbClr val="FF0000"/>
                </a:solidFill>
              </a:rPr>
              <a:t>Database Testing </a:t>
            </a:r>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C367E365-042A-8ADC-CF4B-4C35BBBEBB26}"/>
              </a:ext>
            </a:extLst>
          </p:cNvPr>
          <p:cNvSpPr>
            <a:spLocks noGrp="1"/>
          </p:cNvSpPr>
          <p:nvPr>
            <p:ph idx="1"/>
          </p:nvPr>
        </p:nvSpPr>
        <p:spPr>
          <a:xfrm>
            <a:off x="1408810" y="1758891"/>
            <a:ext cx="10394501" cy="3265415"/>
          </a:xfrm>
        </p:spPr>
        <p:txBody>
          <a:bodyPr>
            <a:normAutofit/>
          </a:bodyPr>
          <a:lstStyle/>
          <a:p>
            <a:pPr algn="just"/>
            <a:r>
              <a:rPr lang="en-US" b="0" i="0" dirty="0">
                <a:solidFill>
                  <a:srgbClr val="374151"/>
                </a:solidFill>
                <a:effectLst/>
                <a:latin typeface="Söhne"/>
              </a:rPr>
              <a:t>Database testing is critical to ensuring the quality and reliability of the data stored in a database.</a:t>
            </a:r>
          </a:p>
          <a:p>
            <a:pPr algn="just"/>
            <a:r>
              <a:rPr lang="en-US" b="0" i="0" dirty="0">
                <a:solidFill>
                  <a:srgbClr val="374151"/>
                </a:solidFill>
                <a:effectLst/>
                <a:latin typeface="Söhne"/>
              </a:rPr>
              <a:t>It can help identify and resolve data quality issues early in the development cycle, reducing the risk of data inconsistencies and errors in the production environment.</a:t>
            </a:r>
          </a:p>
          <a:p>
            <a:pPr algn="just"/>
            <a:r>
              <a:rPr lang="en-US" b="0" i="0" dirty="0">
                <a:solidFill>
                  <a:srgbClr val="374151"/>
                </a:solidFill>
                <a:effectLst/>
                <a:latin typeface="Söhne"/>
              </a:rPr>
              <a:t>Database testing can be performed manually or using automated tools, which can help improve the efficiency and effectiveness of the testing process.</a:t>
            </a:r>
            <a:endParaRPr lang="en-IN" dirty="0"/>
          </a:p>
        </p:txBody>
      </p:sp>
    </p:spTree>
    <p:extLst>
      <p:ext uri="{BB962C8B-B14F-4D97-AF65-F5344CB8AC3E}">
        <p14:creationId xmlns:p14="http://schemas.microsoft.com/office/powerpoint/2010/main" val="190604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DAA1-9732-C18E-DC8D-8858B3A47017}"/>
              </a:ext>
            </a:extLst>
          </p:cNvPr>
          <p:cNvSpPr>
            <a:spLocks noGrp="1"/>
          </p:cNvSpPr>
          <p:nvPr>
            <p:ph type="title"/>
          </p:nvPr>
        </p:nvSpPr>
        <p:spPr>
          <a:xfrm>
            <a:off x="1719203" y="193647"/>
            <a:ext cx="10018713" cy="1752599"/>
          </a:xfrm>
        </p:spPr>
        <p:txBody>
          <a:bodyPr/>
          <a:lstStyle/>
          <a:p>
            <a:r>
              <a:rPr lang="en-US" dirty="0"/>
              <a:t>Types of Database Testing</a:t>
            </a:r>
            <a:endParaRPr lang="en-IN" dirty="0"/>
          </a:p>
        </p:txBody>
      </p:sp>
      <p:sp>
        <p:nvSpPr>
          <p:cNvPr id="3" name="Content Placeholder 2">
            <a:extLst>
              <a:ext uri="{FF2B5EF4-FFF2-40B4-BE49-F238E27FC236}">
                <a16:creationId xmlns:a16="http://schemas.microsoft.com/office/drawing/2014/main" id="{E5F34C73-C5AA-6ED2-771B-D4947E1C3908}"/>
              </a:ext>
            </a:extLst>
          </p:cNvPr>
          <p:cNvSpPr>
            <a:spLocks noGrp="1"/>
          </p:cNvSpPr>
          <p:nvPr>
            <p:ph idx="1"/>
          </p:nvPr>
        </p:nvSpPr>
        <p:spPr>
          <a:xfrm>
            <a:off x="1484311" y="1946246"/>
            <a:ext cx="10018713" cy="4105014"/>
          </a:xfrm>
        </p:spPr>
        <p:txBody>
          <a:bodyPr>
            <a:normAutofit lnSpcReduction="10000"/>
          </a:bodyPr>
          <a:lstStyle/>
          <a:p>
            <a:pPr marL="0" indent="0" algn="l">
              <a:buNone/>
            </a:pPr>
            <a:r>
              <a:rPr lang="en-US" b="0" i="0" dirty="0">
                <a:solidFill>
                  <a:srgbClr val="374151"/>
                </a:solidFill>
                <a:effectLst/>
                <a:latin typeface="Söhne"/>
              </a:rPr>
              <a:t>There are several types of database testing that can be performed to ensure the quality and reliability of the data stored in a database. Some of the most common types of database testing include:</a:t>
            </a:r>
          </a:p>
          <a:p>
            <a:pPr lvl="1"/>
            <a:r>
              <a:rPr lang="en-US" b="0" i="0" dirty="0">
                <a:solidFill>
                  <a:srgbClr val="374151"/>
                </a:solidFill>
                <a:effectLst/>
                <a:latin typeface="Söhne"/>
              </a:rPr>
              <a:t>Functional testing:</a:t>
            </a:r>
          </a:p>
          <a:p>
            <a:pPr lvl="1"/>
            <a:r>
              <a:rPr lang="en-US" b="0" i="0" dirty="0">
                <a:solidFill>
                  <a:srgbClr val="374151"/>
                </a:solidFill>
                <a:effectLst/>
                <a:latin typeface="Söhne"/>
              </a:rPr>
              <a:t>Data integrity testing</a:t>
            </a:r>
          </a:p>
          <a:p>
            <a:pPr lvl="1"/>
            <a:r>
              <a:rPr lang="en-US" b="0" i="0" dirty="0">
                <a:solidFill>
                  <a:srgbClr val="374151"/>
                </a:solidFill>
                <a:effectLst/>
                <a:latin typeface="Söhne"/>
              </a:rPr>
              <a:t>Performance testing</a:t>
            </a:r>
          </a:p>
          <a:p>
            <a:pPr lvl="1"/>
            <a:r>
              <a:rPr lang="en-US" b="0" i="0" dirty="0">
                <a:solidFill>
                  <a:srgbClr val="374151"/>
                </a:solidFill>
                <a:effectLst/>
                <a:latin typeface="Söhne"/>
              </a:rPr>
              <a:t>Security testing</a:t>
            </a:r>
          </a:p>
          <a:p>
            <a:pPr lvl="1"/>
            <a:r>
              <a:rPr lang="en-US" b="0" i="0" dirty="0">
                <a:solidFill>
                  <a:srgbClr val="374151"/>
                </a:solidFill>
                <a:effectLst/>
                <a:latin typeface="Söhne"/>
              </a:rPr>
              <a:t>Usability testing</a:t>
            </a:r>
          </a:p>
          <a:p>
            <a:pPr lvl="1"/>
            <a:r>
              <a:rPr lang="en-US" b="0" i="0" dirty="0">
                <a:solidFill>
                  <a:srgbClr val="374151"/>
                </a:solidFill>
                <a:effectLst/>
                <a:latin typeface="Söhne"/>
              </a:rPr>
              <a:t>Regression testing</a:t>
            </a:r>
          </a:p>
          <a:p>
            <a:pPr lvl="1"/>
            <a:r>
              <a:rPr lang="en-US" b="0" i="0" dirty="0">
                <a:solidFill>
                  <a:srgbClr val="374151"/>
                </a:solidFill>
                <a:effectLst/>
                <a:latin typeface="Söhne"/>
              </a:rPr>
              <a:t>Disaster recovery testing</a:t>
            </a:r>
            <a:endParaRPr lang="en-IN" dirty="0"/>
          </a:p>
        </p:txBody>
      </p:sp>
    </p:spTree>
    <p:extLst>
      <p:ext uri="{BB962C8B-B14F-4D97-AF65-F5344CB8AC3E}">
        <p14:creationId xmlns:p14="http://schemas.microsoft.com/office/powerpoint/2010/main" val="189445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E8D7-8990-5E9B-513B-CC4FA109289D}"/>
              </a:ext>
            </a:extLst>
          </p:cNvPr>
          <p:cNvSpPr>
            <a:spLocks noGrp="1"/>
          </p:cNvSpPr>
          <p:nvPr>
            <p:ph type="title"/>
          </p:nvPr>
        </p:nvSpPr>
        <p:spPr>
          <a:xfrm>
            <a:off x="1601474" y="643811"/>
            <a:ext cx="9697897" cy="634483"/>
          </a:xfrm>
        </p:spPr>
        <p:txBody>
          <a:bodyPr>
            <a:noAutofit/>
          </a:bodyPr>
          <a:lstStyle/>
          <a:p>
            <a:r>
              <a:rPr lang="en-US" sz="4000" dirty="0"/>
              <a:t>Introduction to Data Centric Applications</a:t>
            </a:r>
            <a:endParaRPr lang="en-IN" sz="4000" dirty="0"/>
          </a:p>
        </p:txBody>
      </p:sp>
      <p:sp>
        <p:nvSpPr>
          <p:cNvPr id="4" name="Text Placeholder 3">
            <a:extLst>
              <a:ext uri="{FF2B5EF4-FFF2-40B4-BE49-F238E27FC236}">
                <a16:creationId xmlns:a16="http://schemas.microsoft.com/office/drawing/2014/main" id="{12DB99A9-1D83-AF43-2CBE-36DF6CCBA92C}"/>
              </a:ext>
            </a:extLst>
          </p:cNvPr>
          <p:cNvSpPr>
            <a:spLocks noGrp="1"/>
          </p:cNvSpPr>
          <p:nvPr>
            <p:ph type="body" sz="half" idx="2"/>
          </p:nvPr>
        </p:nvSpPr>
        <p:spPr>
          <a:xfrm>
            <a:off x="1315616" y="1278295"/>
            <a:ext cx="5598368" cy="4401544"/>
          </a:xfrm>
        </p:spPr>
        <p:txBody>
          <a:bodyPr>
            <a:normAutofit/>
          </a:bodyPr>
          <a:lstStyle/>
          <a:p>
            <a:pPr algn="just"/>
            <a:r>
              <a:rPr lang="en-US" b="0" i="0" dirty="0">
                <a:solidFill>
                  <a:srgbClr val="FF0000"/>
                </a:solidFill>
                <a:effectLst/>
                <a:latin typeface="Söhne"/>
              </a:rPr>
              <a:t>Data-centric</a:t>
            </a:r>
            <a:r>
              <a:rPr lang="en-US" b="0" i="0" dirty="0">
                <a:solidFill>
                  <a:srgbClr val="374151"/>
                </a:solidFill>
                <a:effectLst/>
                <a:latin typeface="Söhne"/>
              </a:rPr>
              <a:t> refers to an approach or methodology that places the </a:t>
            </a:r>
            <a:r>
              <a:rPr lang="en-US" b="0" i="0" dirty="0">
                <a:solidFill>
                  <a:srgbClr val="FF0000"/>
                </a:solidFill>
                <a:effectLst/>
                <a:latin typeface="Söhne"/>
              </a:rPr>
              <a:t>focus on data as the primary asset </a:t>
            </a:r>
            <a:r>
              <a:rPr lang="en-US" b="0" i="0" dirty="0">
                <a:solidFill>
                  <a:srgbClr val="374151"/>
                </a:solidFill>
                <a:effectLst/>
                <a:latin typeface="Söhne"/>
              </a:rPr>
              <a:t>of an organization or system.</a:t>
            </a:r>
          </a:p>
          <a:p>
            <a:pPr algn="just"/>
            <a:r>
              <a:rPr lang="en-US" b="0" i="0" dirty="0">
                <a:solidFill>
                  <a:srgbClr val="374151"/>
                </a:solidFill>
                <a:effectLst/>
                <a:latin typeface="Söhne"/>
              </a:rPr>
              <a:t>In this approach, </a:t>
            </a:r>
            <a:r>
              <a:rPr lang="en-US" b="0" i="0" dirty="0">
                <a:solidFill>
                  <a:srgbClr val="FF0000"/>
                </a:solidFill>
                <a:effectLst/>
                <a:latin typeface="Söhne"/>
              </a:rPr>
              <a:t>data is treated as a valuable resource that must be managed, protected, and optimized</a:t>
            </a:r>
            <a:r>
              <a:rPr lang="en-US" b="0" i="0" dirty="0">
                <a:solidFill>
                  <a:srgbClr val="374151"/>
                </a:solidFill>
                <a:effectLst/>
                <a:latin typeface="Söhne"/>
              </a:rPr>
              <a:t> to support the goals and objectives of the organization.</a:t>
            </a:r>
          </a:p>
          <a:p>
            <a:pPr algn="just"/>
            <a:endParaRPr lang="en-US" dirty="0">
              <a:solidFill>
                <a:srgbClr val="374151"/>
              </a:solidFill>
              <a:latin typeface="Söhne"/>
            </a:endParaRPr>
          </a:p>
          <a:p>
            <a:pPr marL="285750" indent="-285750" algn="just">
              <a:buFont typeface="Arial" panose="020B0604020202020204" pitchFamily="34" charset="0"/>
              <a:buChar char="•"/>
            </a:pPr>
            <a:r>
              <a:rPr lang="en-US" b="0" i="0" dirty="0">
                <a:solidFill>
                  <a:srgbClr val="374151"/>
                </a:solidFill>
                <a:effectLst/>
                <a:latin typeface="Söhne"/>
              </a:rPr>
              <a:t>Data-centric systems are designed to facilitate the </a:t>
            </a:r>
            <a:r>
              <a:rPr lang="en-US" b="0" i="0" dirty="0">
                <a:solidFill>
                  <a:srgbClr val="FF0000"/>
                </a:solidFill>
                <a:effectLst/>
                <a:latin typeface="Söhne"/>
              </a:rPr>
              <a:t>collection, storage, processing, and analysis of data</a:t>
            </a:r>
            <a:r>
              <a:rPr lang="en-US" b="0" i="0" dirty="0">
                <a:solidFill>
                  <a:srgbClr val="374151"/>
                </a:solidFill>
                <a:effectLst/>
                <a:latin typeface="Söhne"/>
              </a:rPr>
              <a:t>. </a:t>
            </a:r>
          </a:p>
          <a:p>
            <a:pPr marL="285750" indent="-285750" algn="just">
              <a:buFont typeface="Arial" panose="020B0604020202020204" pitchFamily="34" charset="0"/>
              <a:buChar char="•"/>
            </a:pPr>
            <a:r>
              <a:rPr lang="en-US" b="0" i="0" dirty="0">
                <a:solidFill>
                  <a:srgbClr val="374151"/>
                </a:solidFill>
                <a:effectLst/>
                <a:latin typeface="Söhne"/>
              </a:rPr>
              <a:t>These systems are typically characterized by a </a:t>
            </a:r>
            <a:r>
              <a:rPr lang="en-US" b="0" i="0" dirty="0">
                <a:solidFill>
                  <a:srgbClr val="FF0000"/>
                </a:solidFill>
                <a:effectLst/>
                <a:latin typeface="Söhne"/>
              </a:rPr>
              <a:t>centralized data repository or data warehouse</a:t>
            </a:r>
            <a:r>
              <a:rPr lang="en-US" b="0" i="0" dirty="0">
                <a:solidFill>
                  <a:srgbClr val="374151"/>
                </a:solidFill>
                <a:effectLst/>
                <a:latin typeface="Söhne"/>
              </a:rPr>
              <a:t>, which serves as a </a:t>
            </a:r>
            <a:r>
              <a:rPr lang="en-US" b="0" i="0" dirty="0">
                <a:solidFill>
                  <a:srgbClr val="FF0000"/>
                </a:solidFill>
                <a:effectLst/>
                <a:latin typeface="Söhne"/>
              </a:rPr>
              <a:t>single source of truth</a:t>
            </a:r>
            <a:r>
              <a:rPr lang="en-US" b="0" i="0" dirty="0">
                <a:solidFill>
                  <a:srgbClr val="374151"/>
                </a:solidFill>
                <a:effectLst/>
                <a:latin typeface="Söhne"/>
              </a:rPr>
              <a:t> for all data-related activities.</a:t>
            </a:r>
            <a:endParaRPr lang="en-IN" dirty="0"/>
          </a:p>
        </p:txBody>
      </p:sp>
      <p:pic>
        <p:nvPicPr>
          <p:cNvPr id="1028" name="Picture 4" descr="Domain-centric vs data-centric approaches to software development ·  Enterprise Craftsmanship">
            <a:extLst>
              <a:ext uri="{FF2B5EF4-FFF2-40B4-BE49-F238E27FC236}">
                <a16:creationId xmlns:a16="http://schemas.microsoft.com/office/drawing/2014/main" id="{F08C5A6C-A956-7639-3B6E-FA968648B1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9061" y="1663750"/>
            <a:ext cx="4755292" cy="401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9E87B-CDC0-C436-AFFA-8431214472E3}"/>
              </a:ext>
            </a:extLst>
          </p:cNvPr>
          <p:cNvSpPr>
            <a:spLocks noGrp="1"/>
          </p:cNvSpPr>
          <p:nvPr>
            <p:ph idx="1"/>
          </p:nvPr>
        </p:nvSpPr>
        <p:spPr>
          <a:xfrm>
            <a:off x="1593367" y="411061"/>
            <a:ext cx="10018713" cy="5682143"/>
          </a:xfrm>
        </p:spPr>
        <p:txBody>
          <a:bodyPr>
            <a:normAutofit/>
          </a:bodyPr>
          <a:lstStyle/>
          <a:p>
            <a:r>
              <a:rPr lang="en-US" b="1" i="0" dirty="0">
                <a:solidFill>
                  <a:srgbClr val="FF0000"/>
                </a:solidFill>
                <a:effectLst/>
                <a:latin typeface="Söhne"/>
              </a:rPr>
              <a:t>Functional testing: </a:t>
            </a:r>
          </a:p>
          <a:p>
            <a:pPr marL="457200" lvl="1" indent="0">
              <a:buNone/>
            </a:pPr>
            <a:r>
              <a:rPr lang="en-US" b="0" i="0" dirty="0">
                <a:solidFill>
                  <a:srgbClr val="374151"/>
                </a:solidFill>
                <a:effectLst/>
                <a:latin typeface="Söhne"/>
              </a:rPr>
              <a:t>This involves testing the functionality of the database, including its ability to store, retrieve, and manipulate data. Functional testing involves checking that the database meets the requirements specified in the functional specification.</a:t>
            </a:r>
          </a:p>
          <a:p>
            <a:r>
              <a:rPr lang="en-US" b="1" i="0" dirty="0">
                <a:solidFill>
                  <a:srgbClr val="FF0000"/>
                </a:solidFill>
                <a:effectLst/>
                <a:latin typeface="Söhne"/>
              </a:rPr>
              <a:t>Data integrity testing:</a:t>
            </a:r>
          </a:p>
          <a:p>
            <a:pPr marL="457200" lvl="1" indent="0">
              <a:buNone/>
            </a:pPr>
            <a:r>
              <a:rPr lang="en-US" b="0" i="0" dirty="0">
                <a:solidFill>
                  <a:srgbClr val="374151"/>
                </a:solidFill>
                <a:effectLst/>
                <a:latin typeface="Söhne"/>
              </a:rPr>
              <a:t> This involves testing the accuracy, completeness, and consistency of the data stored in the database. Data integrity testing involves verifying that the data is correct and consistent with business rules and constraints.</a:t>
            </a:r>
          </a:p>
          <a:p>
            <a:r>
              <a:rPr lang="en-US" b="1" i="0" dirty="0">
                <a:solidFill>
                  <a:srgbClr val="FF0000"/>
                </a:solidFill>
                <a:effectLst/>
                <a:latin typeface="Söhne"/>
              </a:rPr>
              <a:t>Performance testing:</a:t>
            </a:r>
          </a:p>
          <a:p>
            <a:pPr marL="457200" lvl="1" indent="0">
              <a:buNone/>
            </a:pPr>
            <a:r>
              <a:rPr lang="en-US" b="0" i="0" dirty="0">
                <a:solidFill>
                  <a:srgbClr val="374151"/>
                </a:solidFill>
                <a:effectLst/>
                <a:latin typeface="Söhne"/>
              </a:rPr>
              <a:t> This involves testing the performance of the database, including its response time, scalability, and concurrency. Performance testing involves running queries and transactions under different load conditions to determine the maximum capacity of the database.</a:t>
            </a:r>
          </a:p>
        </p:txBody>
      </p:sp>
    </p:spTree>
    <p:extLst>
      <p:ext uri="{BB962C8B-B14F-4D97-AF65-F5344CB8AC3E}">
        <p14:creationId xmlns:p14="http://schemas.microsoft.com/office/powerpoint/2010/main" val="1109545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9E87B-CDC0-C436-AFFA-8431214472E3}"/>
              </a:ext>
            </a:extLst>
          </p:cNvPr>
          <p:cNvSpPr>
            <a:spLocks noGrp="1"/>
          </p:cNvSpPr>
          <p:nvPr>
            <p:ph idx="1"/>
          </p:nvPr>
        </p:nvSpPr>
        <p:spPr>
          <a:xfrm>
            <a:off x="1593367" y="411061"/>
            <a:ext cx="10018713" cy="5682143"/>
          </a:xfrm>
        </p:spPr>
        <p:txBody>
          <a:bodyPr>
            <a:normAutofit fontScale="92500" lnSpcReduction="20000"/>
          </a:bodyPr>
          <a:lstStyle/>
          <a:p>
            <a:r>
              <a:rPr lang="en-US" b="0" i="0" dirty="0">
                <a:solidFill>
                  <a:srgbClr val="FF0000"/>
                </a:solidFill>
                <a:effectLst/>
                <a:latin typeface="Söhne"/>
              </a:rPr>
              <a:t>Security testing: </a:t>
            </a:r>
          </a:p>
          <a:p>
            <a:pPr marL="457200" lvl="1" indent="0">
              <a:buNone/>
            </a:pPr>
            <a:r>
              <a:rPr lang="en-US" b="0" i="0" dirty="0">
                <a:solidFill>
                  <a:srgbClr val="374151"/>
                </a:solidFill>
                <a:effectLst/>
                <a:latin typeface="Söhne"/>
              </a:rPr>
              <a:t>This involves testing the security of the database, including access control, authentication, and authorization. Security testing involves checking for vulnerabilities, such as SQL injection, and verifying that the database is compliant with security standards.</a:t>
            </a:r>
          </a:p>
          <a:p>
            <a:r>
              <a:rPr lang="en-US" b="0" i="0" dirty="0">
                <a:solidFill>
                  <a:srgbClr val="FF0000"/>
                </a:solidFill>
                <a:effectLst/>
                <a:latin typeface="Söhne"/>
              </a:rPr>
              <a:t>Usability testing:</a:t>
            </a:r>
          </a:p>
          <a:p>
            <a:pPr marL="457200" lvl="1" indent="0">
              <a:buNone/>
            </a:pPr>
            <a:r>
              <a:rPr lang="en-US" b="0" i="0" dirty="0">
                <a:solidFill>
                  <a:srgbClr val="374151"/>
                </a:solidFill>
                <a:effectLst/>
                <a:latin typeface="Söhne"/>
              </a:rPr>
              <a:t>This involves testing the usability of the database, including its user interface and user experience. Usability testing involves verifying that the database is easy to use, intuitive, and efficient.</a:t>
            </a:r>
          </a:p>
          <a:p>
            <a:r>
              <a:rPr lang="en-US" b="0" i="0" dirty="0">
                <a:solidFill>
                  <a:srgbClr val="FF0000"/>
                </a:solidFill>
                <a:effectLst/>
                <a:latin typeface="Söhne"/>
              </a:rPr>
              <a:t>Regression testing:</a:t>
            </a:r>
          </a:p>
          <a:p>
            <a:pPr marL="457200" lvl="1" indent="0">
              <a:buNone/>
            </a:pPr>
            <a:r>
              <a:rPr lang="en-US" b="0" i="0" dirty="0">
                <a:solidFill>
                  <a:srgbClr val="374151"/>
                </a:solidFill>
                <a:effectLst/>
                <a:latin typeface="Söhne"/>
              </a:rPr>
              <a:t>This involves testing the database after changes have been made to it, to ensure that the changes have not introduced any errors or issues. Regression testing involves running the same tests that were previously run on the database and comparing the results to detect any discrepancies.</a:t>
            </a:r>
          </a:p>
          <a:p>
            <a:r>
              <a:rPr lang="en-US" b="1" i="0" dirty="0">
                <a:solidFill>
                  <a:srgbClr val="FF0000"/>
                </a:solidFill>
                <a:effectLst/>
                <a:latin typeface="Söhne"/>
              </a:rPr>
              <a:t>Disaster recovery testing:</a:t>
            </a:r>
          </a:p>
          <a:p>
            <a:pPr marL="457200" lvl="1" indent="0">
              <a:buNone/>
            </a:pPr>
            <a:r>
              <a:rPr lang="en-US" b="0" i="0" dirty="0">
                <a:solidFill>
                  <a:srgbClr val="374151"/>
                </a:solidFill>
                <a:effectLst/>
                <a:latin typeface="Söhne"/>
              </a:rPr>
              <a:t>This involves testing the ability of the database to recover from disasters, such as hardware failures, network outages, or natural disasters. Disaster recovery testing involves simulating various disaster scenarios and verifying that the database can recover and resume normal operations.</a:t>
            </a:r>
          </a:p>
        </p:txBody>
      </p:sp>
    </p:spTree>
    <p:extLst>
      <p:ext uri="{BB962C8B-B14F-4D97-AF65-F5344CB8AC3E}">
        <p14:creationId xmlns:p14="http://schemas.microsoft.com/office/powerpoint/2010/main" val="394788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B11E1BD-6D2E-11EA-9A2F-E22AE8F1350E}"/>
              </a:ext>
            </a:extLst>
          </p:cNvPr>
          <p:cNvSpPr>
            <a:spLocks noGrp="1"/>
          </p:cNvSpPr>
          <p:nvPr>
            <p:ph idx="1"/>
          </p:nvPr>
        </p:nvSpPr>
        <p:spPr>
          <a:xfrm>
            <a:off x="1736236" y="2108720"/>
            <a:ext cx="10018713" cy="4292080"/>
          </a:xfrm>
        </p:spPr>
        <p:txBody>
          <a:bodyPr>
            <a:normAutofit lnSpcReduction="10000"/>
          </a:bodyPr>
          <a:lstStyle/>
          <a:p>
            <a:pPr algn="just"/>
            <a:r>
              <a:rPr lang="en-US" b="0" i="0" dirty="0">
                <a:solidFill>
                  <a:srgbClr val="374151"/>
                </a:solidFill>
                <a:effectLst/>
                <a:latin typeface="Söhne"/>
              </a:rPr>
              <a:t>Data-centric systems can be found in a wide range of applications and industries, </a:t>
            </a:r>
            <a:r>
              <a:rPr lang="en-US" b="0" i="0" dirty="0">
                <a:solidFill>
                  <a:srgbClr val="FF0000"/>
                </a:solidFill>
                <a:effectLst/>
                <a:latin typeface="Söhne"/>
              </a:rPr>
              <a:t>including finance, healthcare, retail, and manufacturing</a:t>
            </a:r>
            <a:r>
              <a:rPr lang="en-US" b="0" i="0" dirty="0">
                <a:solidFill>
                  <a:srgbClr val="374151"/>
                </a:solidFill>
                <a:effectLst/>
                <a:latin typeface="Söhne"/>
              </a:rPr>
              <a:t>.</a:t>
            </a:r>
          </a:p>
          <a:p>
            <a:pPr algn="just"/>
            <a:r>
              <a:rPr lang="en-US" b="0" i="0" dirty="0">
                <a:solidFill>
                  <a:srgbClr val="374151"/>
                </a:solidFill>
                <a:effectLst/>
                <a:latin typeface="Söhne"/>
              </a:rPr>
              <a:t>In each of these industries, data is critical to the success of the organization and is used to </a:t>
            </a:r>
            <a:r>
              <a:rPr lang="en-US" b="0" i="0" dirty="0">
                <a:solidFill>
                  <a:srgbClr val="FF0000"/>
                </a:solidFill>
                <a:effectLst/>
                <a:latin typeface="Söhne"/>
              </a:rPr>
              <a:t>make informed business decisions, improve operational efficiency, and gain a competitive advantage</a:t>
            </a:r>
            <a:r>
              <a:rPr lang="en-US" b="0" i="0" dirty="0">
                <a:solidFill>
                  <a:srgbClr val="374151"/>
                </a:solidFill>
                <a:effectLst/>
                <a:latin typeface="Söhne"/>
              </a:rPr>
              <a:t>.</a:t>
            </a:r>
          </a:p>
          <a:p>
            <a:pPr algn="just"/>
            <a:r>
              <a:rPr lang="en-US" b="0" i="0" dirty="0">
                <a:solidFill>
                  <a:srgbClr val="374151"/>
                </a:solidFill>
                <a:effectLst/>
                <a:latin typeface="Söhne"/>
              </a:rPr>
              <a:t>Data-centric approaches are becoming increasingly important in today's digital age, where organizations are generating vast amounts of data from a variety of sources.</a:t>
            </a:r>
          </a:p>
          <a:p>
            <a:pPr algn="just"/>
            <a:r>
              <a:rPr lang="en-US" b="0" i="0" dirty="0">
                <a:solidFill>
                  <a:srgbClr val="374151"/>
                </a:solidFill>
                <a:effectLst/>
                <a:latin typeface="Söhne"/>
              </a:rPr>
              <a:t>By adopting a data-centric approach, organizations can ensure that their data is </a:t>
            </a:r>
            <a:r>
              <a:rPr lang="en-US" b="0" i="0" dirty="0">
                <a:solidFill>
                  <a:srgbClr val="FF0000"/>
                </a:solidFill>
                <a:effectLst/>
                <a:latin typeface="Söhne"/>
              </a:rPr>
              <a:t>accurate, secure, and readily accessible</a:t>
            </a:r>
            <a:r>
              <a:rPr lang="en-US" b="0" i="0" dirty="0">
                <a:solidFill>
                  <a:srgbClr val="374151"/>
                </a:solidFill>
                <a:effectLst/>
                <a:latin typeface="Söhne"/>
              </a:rPr>
              <a:t>, enabling them to make more </a:t>
            </a:r>
            <a:r>
              <a:rPr lang="en-US" b="0" i="0" dirty="0">
                <a:solidFill>
                  <a:srgbClr val="FF0000"/>
                </a:solidFill>
                <a:effectLst/>
                <a:latin typeface="Söhne"/>
              </a:rPr>
              <a:t>informed decisions and achieve better business outcomes</a:t>
            </a:r>
            <a:r>
              <a:rPr lang="en-US" b="0" i="0" dirty="0">
                <a:solidFill>
                  <a:srgbClr val="374151"/>
                </a:solidFill>
                <a:effectLst/>
                <a:latin typeface="Söhne"/>
              </a:rPr>
              <a:t>.</a:t>
            </a:r>
            <a:endParaRPr lang="en-IN" dirty="0"/>
          </a:p>
        </p:txBody>
      </p:sp>
      <p:sp>
        <p:nvSpPr>
          <p:cNvPr id="12" name="Title 1">
            <a:extLst>
              <a:ext uri="{FF2B5EF4-FFF2-40B4-BE49-F238E27FC236}">
                <a16:creationId xmlns:a16="http://schemas.microsoft.com/office/drawing/2014/main" id="{C242380F-2574-E6A1-F254-DA192D6DFBE7}"/>
              </a:ext>
            </a:extLst>
          </p:cNvPr>
          <p:cNvSpPr>
            <a:spLocks noGrp="1"/>
          </p:cNvSpPr>
          <p:nvPr>
            <p:ph type="title"/>
          </p:nvPr>
        </p:nvSpPr>
        <p:spPr>
          <a:xfrm>
            <a:off x="1601474" y="643811"/>
            <a:ext cx="9697897" cy="1632858"/>
          </a:xfrm>
        </p:spPr>
        <p:txBody>
          <a:bodyPr>
            <a:noAutofit/>
          </a:bodyPr>
          <a:lstStyle/>
          <a:p>
            <a:r>
              <a:rPr lang="en-US" sz="4000" dirty="0"/>
              <a:t>Introduction to Data Centric Applications </a:t>
            </a:r>
            <a:r>
              <a:rPr lang="en-US" sz="4000" dirty="0" err="1"/>
              <a:t>cont</a:t>
            </a:r>
            <a:r>
              <a:rPr lang="en-US" sz="4000" dirty="0"/>
              <a:t>…</a:t>
            </a:r>
            <a:endParaRPr lang="en-IN" sz="4000" dirty="0"/>
          </a:p>
        </p:txBody>
      </p:sp>
    </p:spTree>
    <p:extLst>
      <p:ext uri="{BB962C8B-B14F-4D97-AF65-F5344CB8AC3E}">
        <p14:creationId xmlns:p14="http://schemas.microsoft.com/office/powerpoint/2010/main" val="130176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CA8F-5055-CBD2-8970-36DF29816297}"/>
              </a:ext>
            </a:extLst>
          </p:cNvPr>
          <p:cNvSpPr>
            <a:spLocks noGrp="1"/>
          </p:cNvSpPr>
          <p:nvPr>
            <p:ph type="title"/>
          </p:nvPr>
        </p:nvSpPr>
        <p:spPr>
          <a:xfrm>
            <a:off x="1643701" y="293616"/>
            <a:ext cx="10018713" cy="1066800"/>
          </a:xfrm>
        </p:spPr>
        <p:txBody>
          <a:bodyPr/>
          <a:lstStyle/>
          <a:p>
            <a:r>
              <a:rPr lang="en-US" dirty="0"/>
              <a:t>Data Centric Testing</a:t>
            </a:r>
            <a:endParaRPr lang="en-IN" dirty="0"/>
          </a:p>
        </p:txBody>
      </p:sp>
      <p:sp>
        <p:nvSpPr>
          <p:cNvPr id="3" name="Content Placeholder 2">
            <a:extLst>
              <a:ext uri="{FF2B5EF4-FFF2-40B4-BE49-F238E27FC236}">
                <a16:creationId xmlns:a16="http://schemas.microsoft.com/office/drawing/2014/main" id="{01A4A744-052E-2783-0838-26FF69B782F0}"/>
              </a:ext>
            </a:extLst>
          </p:cNvPr>
          <p:cNvSpPr>
            <a:spLocks noGrp="1"/>
          </p:cNvSpPr>
          <p:nvPr>
            <p:ph idx="1"/>
          </p:nvPr>
        </p:nvSpPr>
        <p:spPr>
          <a:xfrm>
            <a:off x="1643701" y="1518407"/>
            <a:ext cx="10018713" cy="4499296"/>
          </a:xfrm>
        </p:spPr>
        <p:txBody>
          <a:bodyPr>
            <a:normAutofit/>
          </a:bodyPr>
          <a:lstStyle/>
          <a:p>
            <a:pPr algn="just"/>
            <a:r>
              <a:rPr lang="en-US" b="1" i="0" dirty="0">
                <a:solidFill>
                  <a:srgbClr val="374151"/>
                </a:solidFill>
                <a:effectLst/>
                <a:latin typeface="Söhne"/>
              </a:rPr>
              <a:t>Data-centric</a:t>
            </a:r>
            <a:r>
              <a:rPr lang="en-US" b="0" i="0" dirty="0">
                <a:solidFill>
                  <a:srgbClr val="374151"/>
                </a:solidFill>
                <a:effectLst/>
                <a:latin typeface="Söhne"/>
              </a:rPr>
              <a:t> testing is a type of software testing that </a:t>
            </a:r>
            <a:r>
              <a:rPr lang="en-US" b="0" i="0" dirty="0">
                <a:solidFill>
                  <a:srgbClr val="FF0000"/>
                </a:solidFill>
                <a:effectLst/>
                <a:latin typeface="Söhne"/>
              </a:rPr>
              <a:t>focuses on the accuracy, completeness, and consistency</a:t>
            </a:r>
            <a:r>
              <a:rPr lang="en-US" b="0" i="0" dirty="0">
                <a:solidFill>
                  <a:srgbClr val="374151"/>
                </a:solidFill>
                <a:effectLst/>
                <a:latin typeface="Söhne"/>
              </a:rPr>
              <a:t> of data used by an application or system. </a:t>
            </a:r>
          </a:p>
          <a:p>
            <a:pPr algn="just"/>
            <a:r>
              <a:rPr lang="en-US" b="0" i="0" dirty="0">
                <a:solidFill>
                  <a:srgbClr val="374151"/>
                </a:solidFill>
                <a:effectLst/>
                <a:latin typeface="Söhne"/>
              </a:rPr>
              <a:t>In this approach, </a:t>
            </a:r>
            <a:r>
              <a:rPr lang="en-US" b="0" i="0" dirty="0">
                <a:solidFill>
                  <a:srgbClr val="FF0000"/>
                </a:solidFill>
                <a:effectLst/>
                <a:latin typeface="Söhne"/>
              </a:rPr>
              <a:t>testing is performed on the data that is being input into the system and the output produced by the system </a:t>
            </a:r>
            <a:r>
              <a:rPr lang="en-US" b="0" i="0" dirty="0">
                <a:solidFill>
                  <a:srgbClr val="374151"/>
                </a:solidFill>
                <a:effectLst/>
                <a:latin typeface="Söhne"/>
              </a:rPr>
              <a:t>in response to that data.</a:t>
            </a:r>
          </a:p>
          <a:p>
            <a:pPr algn="just"/>
            <a:r>
              <a:rPr lang="en-US" b="0" i="0" dirty="0">
                <a:solidFill>
                  <a:srgbClr val="374151"/>
                </a:solidFill>
                <a:effectLst/>
                <a:latin typeface="Söhne"/>
              </a:rPr>
              <a:t>The primary objective of data-centric testing is to </a:t>
            </a:r>
            <a:r>
              <a:rPr lang="en-US" b="0" i="0" dirty="0">
                <a:solidFill>
                  <a:srgbClr val="FF0000"/>
                </a:solidFill>
                <a:effectLst/>
                <a:latin typeface="Söhne"/>
              </a:rPr>
              <a:t>identify defects related to the handling of data, such as incorrect calculations, data truncation or data loss, invalid data types or formats, missing data, and inconsistent data</a:t>
            </a:r>
            <a:r>
              <a:rPr lang="en-US" b="0" i="0" dirty="0">
                <a:solidFill>
                  <a:srgbClr val="374151"/>
                </a:solidFill>
                <a:effectLst/>
                <a:latin typeface="Söhne"/>
              </a:rPr>
              <a:t>.</a:t>
            </a:r>
          </a:p>
          <a:p>
            <a:pPr algn="just"/>
            <a:r>
              <a:rPr lang="en-US" b="0" i="0" dirty="0">
                <a:solidFill>
                  <a:srgbClr val="374151"/>
                </a:solidFill>
                <a:effectLst/>
                <a:latin typeface="Söhne"/>
              </a:rPr>
              <a:t>This type of testing is particularly important for systems that involve </a:t>
            </a:r>
            <a:r>
              <a:rPr lang="en-US" b="0" i="0" dirty="0">
                <a:solidFill>
                  <a:srgbClr val="FFFF00"/>
                </a:solidFill>
                <a:effectLst/>
                <a:latin typeface="Söhne"/>
              </a:rPr>
              <a:t>complex data processing, such as financial, healthcare, or scientific applications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33142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3D7C-B59E-98F5-B3AD-9045C4E1C49F}"/>
              </a:ext>
            </a:extLst>
          </p:cNvPr>
          <p:cNvSpPr>
            <a:spLocks noGrp="1"/>
          </p:cNvSpPr>
          <p:nvPr>
            <p:ph type="title"/>
          </p:nvPr>
        </p:nvSpPr>
        <p:spPr>
          <a:xfrm>
            <a:off x="1668869" y="98571"/>
            <a:ext cx="10018713" cy="1752599"/>
          </a:xfrm>
        </p:spPr>
        <p:txBody>
          <a:bodyPr/>
          <a:lstStyle/>
          <a:p>
            <a:r>
              <a:rPr lang="en-US" b="0" i="0" dirty="0">
                <a:solidFill>
                  <a:srgbClr val="FF0000"/>
                </a:solidFill>
                <a:effectLst/>
                <a:latin typeface="Söhne"/>
              </a:rPr>
              <a:t>Data-Centric Testing Techniques</a:t>
            </a:r>
            <a:endParaRPr lang="en-IN" dirty="0">
              <a:solidFill>
                <a:srgbClr val="FF0000"/>
              </a:solidFill>
            </a:endParaRPr>
          </a:p>
        </p:txBody>
      </p:sp>
      <p:sp>
        <p:nvSpPr>
          <p:cNvPr id="3" name="Content Placeholder 2">
            <a:extLst>
              <a:ext uri="{FF2B5EF4-FFF2-40B4-BE49-F238E27FC236}">
                <a16:creationId xmlns:a16="http://schemas.microsoft.com/office/drawing/2014/main" id="{ACD8D85A-4603-9571-B769-AA21047790F9}"/>
              </a:ext>
            </a:extLst>
          </p:cNvPr>
          <p:cNvSpPr>
            <a:spLocks noGrp="1"/>
          </p:cNvSpPr>
          <p:nvPr>
            <p:ph idx="1"/>
          </p:nvPr>
        </p:nvSpPr>
        <p:spPr>
          <a:xfrm>
            <a:off x="1484310" y="1350628"/>
            <a:ext cx="10018713" cy="4865613"/>
          </a:xfrm>
        </p:spPr>
        <p:txBody>
          <a:bodyPr>
            <a:normAutofit/>
          </a:bodyPr>
          <a:lstStyle/>
          <a:p>
            <a:r>
              <a:rPr lang="en-US" b="1" i="0" dirty="0">
                <a:solidFill>
                  <a:srgbClr val="374151"/>
                </a:solidFill>
                <a:effectLst/>
                <a:latin typeface="Söhne"/>
              </a:rPr>
              <a:t>Data validation:</a:t>
            </a:r>
          </a:p>
          <a:p>
            <a:pPr marL="457200" lvl="1" indent="0">
              <a:buNone/>
            </a:pPr>
            <a:r>
              <a:rPr lang="en-US" b="0" i="0" dirty="0">
                <a:solidFill>
                  <a:srgbClr val="374151"/>
                </a:solidFill>
                <a:effectLst/>
                <a:latin typeface="Söhne"/>
              </a:rPr>
              <a:t>This involves verifying that the data entered into the system is valid and conforms to the expected format and data type.</a:t>
            </a:r>
          </a:p>
          <a:p>
            <a:r>
              <a:rPr lang="en-US" b="1" i="0" dirty="0">
                <a:solidFill>
                  <a:srgbClr val="374151"/>
                </a:solidFill>
                <a:effectLst/>
                <a:latin typeface="Söhne"/>
              </a:rPr>
              <a:t>Data integrity testing: </a:t>
            </a:r>
          </a:p>
          <a:p>
            <a:pPr marL="457200" lvl="1" indent="0">
              <a:buNone/>
            </a:pPr>
            <a:r>
              <a:rPr lang="en-US" dirty="0">
                <a:solidFill>
                  <a:srgbClr val="374151"/>
                </a:solidFill>
                <a:latin typeface="Söhne"/>
              </a:rPr>
              <a:t>T</a:t>
            </a:r>
            <a:r>
              <a:rPr lang="en-US" b="0" i="0" dirty="0">
                <a:solidFill>
                  <a:srgbClr val="374151"/>
                </a:solidFill>
                <a:effectLst/>
                <a:latin typeface="Söhne"/>
              </a:rPr>
              <a:t>his involves testing the accuracy and completeness of data stored in the system.</a:t>
            </a:r>
          </a:p>
          <a:p>
            <a:r>
              <a:rPr lang="en-US" b="1" i="0" dirty="0">
                <a:solidFill>
                  <a:srgbClr val="374151"/>
                </a:solidFill>
                <a:effectLst/>
                <a:latin typeface="Söhne"/>
              </a:rPr>
              <a:t>Data transformation testing: </a:t>
            </a:r>
          </a:p>
          <a:p>
            <a:pPr marL="457200" lvl="1" indent="0">
              <a:buNone/>
            </a:pPr>
            <a:r>
              <a:rPr lang="en-US" b="0" i="0" dirty="0">
                <a:solidFill>
                  <a:srgbClr val="374151"/>
                </a:solidFill>
                <a:effectLst/>
                <a:latin typeface="Söhne"/>
              </a:rPr>
              <a:t>This involves testing the accuracy of data transformations performed by the system, such as data conversion, aggregation, or filtering.</a:t>
            </a:r>
          </a:p>
          <a:p>
            <a:r>
              <a:rPr lang="en-US" b="1" i="0" dirty="0">
                <a:solidFill>
                  <a:srgbClr val="374151"/>
                </a:solidFill>
                <a:effectLst/>
                <a:latin typeface="Söhne"/>
              </a:rPr>
              <a:t>Data comparison testing:</a:t>
            </a:r>
          </a:p>
          <a:p>
            <a:pPr marL="457200" lvl="1" indent="0">
              <a:buNone/>
            </a:pPr>
            <a:r>
              <a:rPr lang="en-US" b="0" i="0" dirty="0">
                <a:solidFill>
                  <a:srgbClr val="374151"/>
                </a:solidFill>
                <a:effectLst/>
                <a:latin typeface="Söhne"/>
              </a:rPr>
              <a:t>This involves comparing the output produced by the system against expected results based on the input data.</a:t>
            </a:r>
            <a:endParaRPr lang="en-IN" dirty="0"/>
          </a:p>
        </p:txBody>
      </p:sp>
    </p:spTree>
    <p:extLst>
      <p:ext uri="{BB962C8B-B14F-4D97-AF65-F5344CB8AC3E}">
        <p14:creationId xmlns:p14="http://schemas.microsoft.com/office/powerpoint/2010/main" val="34678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AB63-3394-6C9C-F24D-F7A3B6338BBF}"/>
              </a:ext>
            </a:extLst>
          </p:cNvPr>
          <p:cNvSpPr>
            <a:spLocks noGrp="1"/>
          </p:cNvSpPr>
          <p:nvPr>
            <p:ph type="title"/>
          </p:nvPr>
        </p:nvSpPr>
        <p:spPr/>
        <p:txBody>
          <a:bodyPr/>
          <a:lstStyle/>
          <a:p>
            <a:r>
              <a:rPr lang="en-US" dirty="0"/>
              <a:t>Data Warehousing and Business Intelligence</a:t>
            </a:r>
            <a:endParaRPr lang="en-IN" dirty="0"/>
          </a:p>
        </p:txBody>
      </p:sp>
      <p:sp>
        <p:nvSpPr>
          <p:cNvPr id="3" name="Content Placeholder 2">
            <a:extLst>
              <a:ext uri="{FF2B5EF4-FFF2-40B4-BE49-F238E27FC236}">
                <a16:creationId xmlns:a16="http://schemas.microsoft.com/office/drawing/2014/main" id="{156981EF-B7E0-6E31-EEE2-CF5252ADF9B9}"/>
              </a:ext>
            </a:extLst>
          </p:cNvPr>
          <p:cNvSpPr>
            <a:spLocks noGrp="1"/>
          </p:cNvSpPr>
          <p:nvPr>
            <p:ph idx="1"/>
          </p:nvPr>
        </p:nvSpPr>
        <p:spPr/>
        <p:txBody>
          <a:bodyPr/>
          <a:lstStyle/>
          <a:p>
            <a:pPr marL="0" indent="0" algn="just">
              <a:buNone/>
            </a:pPr>
            <a:r>
              <a:rPr lang="en-US" b="0" i="0" dirty="0">
                <a:solidFill>
                  <a:srgbClr val="FF0000"/>
                </a:solidFill>
                <a:effectLst/>
                <a:latin typeface="Söhne"/>
              </a:rPr>
              <a:t>Business intelligence (BI) </a:t>
            </a:r>
            <a:r>
              <a:rPr lang="en-US" b="0" i="0" dirty="0">
                <a:solidFill>
                  <a:srgbClr val="374151"/>
                </a:solidFill>
                <a:effectLst/>
                <a:latin typeface="Söhne"/>
              </a:rPr>
              <a:t>and </a:t>
            </a:r>
            <a:r>
              <a:rPr lang="en-US" b="0" i="0" dirty="0">
                <a:solidFill>
                  <a:srgbClr val="FF0000"/>
                </a:solidFill>
                <a:effectLst/>
                <a:latin typeface="Söhne"/>
              </a:rPr>
              <a:t>Data Warehousing(DWH) </a:t>
            </a:r>
            <a:r>
              <a:rPr lang="en-US" b="0" i="0" dirty="0">
                <a:solidFill>
                  <a:srgbClr val="374151"/>
                </a:solidFill>
                <a:effectLst/>
                <a:latin typeface="Söhne"/>
              </a:rPr>
              <a:t>are two closely related concepts that are used to help organizations better manage and analyze their data.</a:t>
            </a:r>
            <a:endParaRPr lang="en-IN" dirty="0"/>
          </a:p>
        </p:txBody>
      </p:sp>
    </p:spTree>
    <p:extLst>
      <p:ext uri="{BB962C8B-B14F-4D97-AF65-F5344CB8AC3E}">
        <p14:creationId xmlns:p14="http://schemas.microsoft.com/office/powerpoint/2010/main" val="218540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3821-688D-084B-8FD4-BFC69EAD775C}"/>
              </a:ext>
            </a:extLst>
          </p:cNvPr>
          <p:cNvSpPr>
            <a:spLocks noGrp="1"/>
          </p:cNvSpPr>
          <p:nvPr>
            <p:ph type="title"/>
          </p:nvPr>
        </p:nvSpPr>
        <p:spPr/>
        <p:txBody>
          <a:bodyPr/>
          <a:lstStyle/>
          <a:p>
            <a:r>
              <a:rPr lang="en-US" dirty="0"/>
              <a:t>Business Intelligence (BI)</a:t>
            </a:r>
            <a:endParaRPr lang="en-IN" dirty="0"/>
          </a:p>
        </p:txBody>
      </p:sp>
      <p:sp>
        <p:nvSpPr>
          <p:cNvPr id="3" name="Content Placeholder 2">
            <a:extLst>
              <a:ext uri="{FF2B5EF4-FFF2-40B4-BE49-F238E27FC236}">
                <a16:creationId xmlns:a16="http://schemas.microsoft.com/office/drawing/2014/main" id="{F1905140-A170-6001-8235-9B0F818F3C7A}"/>
              </a:ext>
            </a:extLst>
          </p:cNvPr>
          <p:cNvSpPr>
            <a:spLocks noGrp="1"/>
          </p:cNvSpPr>
          <p:nvPr>
            <p:ph idx="1"/>
          </p:nvPr>
        </p:nvSpPr>
        <p:spPr/>
        <p:txBody>
          <a:bodyPr/>
          <a:lstStyle/>
          <a:p>
            <a:pPr marL="0" indent="0" algn="just">
              <a:buNone/>
            </a:pPr>
            <a:r>
              <a:rPr lang="en-US" b="0" i="0" dirty="0">
                <a:solidFill>
                  <a:srgbClr val="374151"/>
                </a:solidFill>
                <a:effectLst/>
                <a:latin typeface="Söhne"/>
              </a:rPr>
              <a:t>BI refers to the set of tools, technologies, and practices that organizations use to collect, integrate, analyze, and present data in a way that supports decision-making.</a:t>
            </a:r>
          </a:p>
          <a:p>
            <a:pPr marL="0" indent="0" algn="just">
              <a:buNone/>
            </a:pPr>
            <a:r>
              <a:rPr lang="en-US" b="0" i="0" dirty="0">
                <a:solidFill>
                  <a:srgbClr val="374151"/>
                </a:solidFill>
                <a:effectLst/>
                <a:latin typeface="Söhne"/>
              </a:rPr>
              <a:t>The goal of BI is to transform data into actionable insights that can be used to drive business growth and improve operational efficiency.</a:t>
            </a:r>
            <a:endParaRPr lang="en-IN" dirty="0"/>
          </a:p>
        </p:txBody>
      </p:sp>
    </p:spTree>
    <p:extLst>
      <p:ext uri="{BB962C8B-B14F-4D97-AF65-F5344CB8AC3E}">
        <p14:creationId xmlns:p14="http://schemas.microsoft.com/office/powerpoint/2010/main" val="224252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63E7-0332-845B-E3F9-7D40BB7C16B4}"/>
              </a:ext>
            </a:extLst>
          </p:cNvPr>
          <p:cNvSpPr>
            <a:spLocks noGrp="1"/>
          </p:cNvSpPr>
          <p:nvPr>
            <p:ph type="title"/>
          </p:nvPr>
        </p:nvSpPr>
        <p:spPr/>
        <p:txBody>
          <a:bodyPr/>
          <a:lstStyle/>
          <a:p>
            <a:r>
              <a:rPr lang="en-US" dirty="0">
                <a:solidFill>
                  <a:srgbClr val="374151"/>
                </a:solidFill>
                <a:latin typeface="Söhne"/>
              </a:rPr>
              <a:t>D</a:t>
            </a:r>
            <a:r>
              <a:rPr lang="en-US" b="0" i="0" dirty="0">
                <a:solidFill>
                  <a:srgbClr val="374151"/>
                </a:solidFill>
                <a:effectLst/>
                <a:latin typeface="Söhne"/>
              </a:rPr>
              <a:t>ata Warehousing (DWH)</a:t>
            </a:r>
            <a:endParaRPr lang="en-IN" dirty="0"/>
          </a:p>
        </p:txBody>
      </p:sp>
      <p:sp>
        <p:nvSpPr>
          <p:cNvPr id="3" name="Content Placeholder 2">
            <a:extLst>
              <a:ext uri="{FF2B5EF4-FFF2-40B4-BE49-F238E27FC236}">
                <a16:creationId xmlns:a16="http://schemas.microsoft.com/office/drawing/2014/main" id="{E5E5ED9D-000A-14A5-3196-5EC9D82D764D}"/>
              </a:ext>
            </a:extLst>
          </p:cNvPr>
          <p:cNvSpPr>
            <a:spLocks noGrp="1"/>
          </p:cNvSpPr>
          <p:nvPr>
            <p:ph idx="1"/>
          </p:nvPr>
        </p:nvSpPr>
        <p:spPr/>
        <p:txBody>
          <a:bodyPr/>
          <a:lstStyle/>
          <a:p>
            <a:pPr algn="just"/>
            <a:r>
              <a:rPr lang="en-US" b="0" i="0" dirty="0">
                <a:solidFill>
                  <a:srgbClr val="374151"/>
                </a:solidFill>
                <a:effectLst/>
                <a:latin typeface="Söhne"/>
              </a:rPr>
              <a:t>Data warehousing, on the other hand, refers to the process of collecting, storing, and organizing large amounts of data from various sources in a centralized repository.</a:t>
            </a:r>
          </a:p>
          <a:p>
            <a:pPr algn="just"/>
            <a:r>
              <a:rPr lang="en-US" b="0" i="0" dirty="0">
                <a:solidFill>
                  <a:srgbClr val="374151"/>
                </a:solidFill>
                <a:effectLst/>
                <a:latin typeface="Söhne"/>
              </a:rPr>
              <a:t>The data warehouse is designed to support complex queries and analysis, allowing organizations to gain a comprehensive view of their operations and make informed decisions.</a:t>
            </a:r>
            <a:endParaRPr lang="en-IN" dirty="0"/>
          </a:p>
        </p:txBody>
      </p:sp>
    </p:spTree>
    <p:extLst>
      <p:ext uri="{BB962C8B-B14F-4D97-AF65-F5344CB8AC3E}">
        <p14:creationId xmlns:p14="http://schemas.microsoft.com/office/powerpoint/2010/main" val="135427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11A6-7C48-5CD1-4785-085E20FE7A21}"/>
              </a:ext>
            </a:extLst>
          </p:cNvPr>
          <p:cNvSpPr>
            <a:spLocks noGrp="1"/>
          </p:cNvSpPr>
          <p:nvPr>
            <p:ph type="title"/>
          </p:nvPr>
        </p:nvSpPr>
        <p:spPr/>
        <p:txBody>
          <a:bodyPr/>
          <a:lstStyle/>
          <a:p>
            <a:r>
              <a:rPr lang="en-US" dirty="0"/>
              <a:t>DWH and BI</a:t>
            </a:r>
            <a:endParaRPr lang="en-IN" dirty="0"/>
          </a:p>
        </p:txBody>
      </p:sp>
      <p:sp>
        <p:nvSpPr>
          <p:cNvPr id="3" name="Content Placeholder 2">
            <a:extLst>
              <a:ext uri="{FF2B5EF4-FFF2-40B4-BE49-F238E27FC236}">
                <a16:creationId xmlns:a16="http://schemas.microsoft.com/office/drawing/2014/main" id="{88A8AFD1-6339-990A-6C5C-7C8CBEB44D53}"/>
              </a:ext>
            </a:extLst>
          </p:cNvPr>
          <p:cNvSpPr>
            <a:spLocks noGrp="1"/>
          </p:cNvSpPr>
          <p:nvPr>
            <p:ph idx="1"/>
          </p:nvPr>
        </p:nvSpPr>
        <p:spPr>
          <a:xfrm>
            <a:off x="1484311" y="2147583"/>
            <a:ext cx="10018713" cy="3794620"/>
          </a:xfrm>
        </p:spPr>
        <p:txBody>
          <a:bodyPr>
            <a:normAutofit lnSpcReduction="10000"/>
          </a:bodyPr>
          <a:lstStyle/>
          <a:p>
            <a:pPr algn="just"/>
            <a:r>
              <a:rPr lang="en-US" b="0" i="0" dirty="0">
                <a:solidFill>
                  <a:srgbClr val="374151"/>
                </a:solidFill>
                <a:effectLst/>
                <a:latin typeface="Söhne"/>
              </a:rPr>
              <a:t>In many cases, data warehousing is a critical component of BI, as it provides the foundation for data analysis and reporting. By consolidating data from various sources into a single repository, organizations can gain a holistic view of their operations and use BI tools to extract insights and make data-driven decisions.</a:t>
            </a:r>
          </a:p>
          <a:p>
            <a:pPr algn="just"/>
            <a:r>
              <a:rPr lang="en-US" b="0" i="0" dirty="0">
                <a:solidFill>
                  <a:srgbClr val="374151"/>
                </a:solidFill>
                <a:effectLst/>
                <a:latin typeface="Söhne"/>
              </a:rPr>
              <a:t>Together, BI and data warehousing enable organizations to gain deeper insights into their operations, improve their decision-making capabilities, and achieve better business outcomes. By leveraging these technologies, organizations can better understand their customers, optimize their operations, and drive growth and profitability.</a:t>
            </a:r>
            <a:endParaRPr lang="en-IN" dirty="0"/>
          </a:p>
        </p:txBody>
      </p:sp>
    </p:spTree>
    <p:extLst>
      <p:ext uri="{BB962C8B-B14F-4D97-AF65-F5344CB8AC3E}">
        <p14:creationId xmlns:p14="http://schemas.microsoft.com/office/powerpoint/2010/main" val="215183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6626898-C28C-4D5F-90A7-A25E664FD27B}" vid="{5EDDD4F1-17BF-4948-B6D7-B005FA97C75C}"/>
    </a:ext>
  </a:extLst>
</a:theme>
</file>

<file path=docProps/app.xml><?xml version="1.0" encoding="utf-8"?>
<Properties xmlns="http://schemas.openxmlformats.org/officeDocument/2006/extended-properties" xmlns:vt="http://schemas.openxmlformats.org/officeDocument/2006/docPropsVTypes">
  <Template>Theme1</Template>
  <TotalTime>1408</TotalTime>
  <Words>1997</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Söhne</vt:lpstr>
      <vt:lpstr>Wingdings</vt:lpstr>
      <vt:lpstr>Theme1</vt:lpstr>
      <vt:lpstr>ETL Testing Training</vt:lpstr>
      <vt:lpstr>Introduction to Data Centric Applications</vt:lpstr>
      <vt:lpstr>Introduction to Data Centric Applications cont…</vt:lpstr>
      <vt:lpstr>Data Centric Testing</vt:lpstr>
      <vt:lpstr>Data-Centric Testing Techniques</vt:lpstr>
      <vt:lpstr>Data Warehousing and Business Intelligence</vt:lpstr>
      <vt:lpstr>Business Intelligence (BI)</vt:lpstr>
      <vt:lpstr>Data Warehousing (DWH)</vt:lpstr>
      <vt:lpstr>DWH and BI</vt:lpstr>
      <vt:lpstr>ETL Process</vt:lpstr>
      <vt:lpstr>ETL Process cont..</vt:lpstr>
      <vt:lpstr>ETL Process cont..</vt:lpstr>
      <vt:lpstr>ETL Testing</vt:lpstr>
      <vt:lpstr>ETL Testing cont…</vt:lpstr>
      <vt:lpstr>ETL Testing cont…</vt:lpstr>
      <vt:lpstr>Database Testing</vt:lpstr>
      <vt:lpstr>Database Testing cont…</vt:lpstr>
      <vt:lpstr>Database Testing cont…</vt:lpstr>
      <vt:lpstr>Types of Database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ETL Testing Training</dc:title>
  <dc:creator>Ramesh A</dc:creator>
  <cp:lastModifiedBy>Ramesh A</cp:lastModifiedBy>
  <cp:revision>23</cp:revision>
  <dcterms:created xsi:type="dcterms:W3CDTF">2023-03-20T02:52:51Z</dcterms:created>
  <dcterms:modified xsi:type="dcterms:W3CDTF">2023-03-21T02:21:15Z</dcterms:modified>
</cp:coreProperties>
</file>