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3.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4.xml" ContentType="application/vnd.openxmlformats-officedocument.theme+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theme/theme5.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 id="2147483681" r:id="rId2"/>
    <p:sldMasterId id="2147483699" r:id="rId3"/>
    <p:sldMasterId id="2147483717" r:id="rId4"/>
    <p:sldMasterId id="2147483735"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9" r:id="rId28"/>
    <p:sldId id="280" r:id="rId29"/>
    <p:sldId id="278"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5" r:id="rId54"/>
    <p:sldId id="304" r:id="rId55"/>
    <p:sldId id="306" r:id="rId5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7" Type="http://schemas.openxmlformats.org/officeDocument/2006/relationships/slide" Target="slides/slide2.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viewProps" Target="viewProps.xml"/><Relationship Id="rId5" Type="http://schemas.openxmlformats.org/officeDocument/2006/relationships/slideMaster" Target="slideMasters/slideMaster5.xml"/><Relationship Id="rId19" Type="http://schemas.openxmlformats.org/officeDocument/2006/relationships/slide" Target="slides/slide14.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theme" Target="theme/theme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presProps" Target="presProps.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48A87A34-81AB-432B-8DAE-1953F412C126}" type="datetimeFigureOut">
              <a:rPr lang="en-US" smtClean="0"/>
              <a:t>3/21/2023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85831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786685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02997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579563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8A87A34-81AB-432B-8DAE-1953F412C126}" type="datetimeFigureOut">
              <a:rPr lang="en-US" smtClean="0"/>
              <a:t>3/21/2023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969119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3/21/2023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932213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3/21/2023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87160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3/21/2023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36579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8A87A34-81AB-432B-8DAE-1953F412C126}" type="datetimeFigureOut">
              <a:rPr lang="en-US" smtClean="0"/>
              <a:t>3/21/2023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406337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8A87A34-81AB-432B-8DAE-1953F412C126}" type="datetimeFigureOut">
              <a:rPr lang="en-US" smtClean="0"/>
              <a:t>3/21/2023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6956169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8A87A34-81AB-432B-8DAE-1953F412C126}" type="datetimeFigureOut">
              <a:rPr lang="en-US" smtClean="0"/>
              <a:t>3/21/2023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41389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7121416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5129550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3/21/2023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53518365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3/21/2023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5264175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3/21/2023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17986435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3/21/2023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66463926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8A87A34-81AB-432B-8DAE-1953F412C126}" type="datetimeFigureOut">
              <a:rPr lang="en-US" smtClean="0"/>
              <a:pPr/>
              <a:t>3/21/2023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60630022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8A87A34-81AB-432B-8DAE-1953F412C126}" type="datetimeFigureOut">
              <a:rPr lang="en-US" smtClean="0"/>
              <a:pPr/>
              <a:t>3/21/2023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93387851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3926195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1121790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180359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3/21/2023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458486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7691367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3/21/2023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8746272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3/21/2023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7345771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3/21/2023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1286198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3/21/2023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1034904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3/21/2023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1054889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9755023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7865496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3/21/2023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58290224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3/21/2023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1468857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3/21/2023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7602198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3/21/2023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7375398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3/21/2023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6779479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3/21/2023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32842561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3/21/2023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1967244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7131752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1783436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3/21/2023</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6672424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2357660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3/21/2023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0182740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3/21/2023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765778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3/21/2023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9182681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3/21/2023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6817175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3/21/2023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7002665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3/21/2023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6062493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1294929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4932884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3/21/2023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22650463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3/21/2023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422905030"/>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3/21/2023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468833112"/>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3/21/2023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00611188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3/21/2023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9284165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3/21/2023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65938701"/>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3/21/2023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4039788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63511418"/>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0039779"/>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3/21/2023</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smtClean="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74087475"/>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95918729"/>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3/21/2023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38573250"/>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3/21/2023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3141588"/>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3/21/2023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099318"/>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3/21/2023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91346428"/>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3/21/2023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62382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3/21/2023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45884504"/>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55149126"/>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smtClean="0"/>
              <a:t>3/21/2023</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13448868"/>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02738896"/>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421966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975963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57940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21" Type="http://schemas.openxmlformats.org/officeDocument/2006/relationships/image" Target="../media/image5.png"/><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image" Target="../media/image4.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3.pn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image" Target="../media/image6.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slideLayout" Target="../slideLayouts/slideLayout41.xml"/><Relationship Id="rId18" Type="http://schemas.openxmlformats.org/officeDocument/2006/relationships/theme" Target="../theme/theme3.xml"/><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slideLayout" Target="../slideLayouts/slideLayout40.xml"/><Relationship Id="rId17" Type="http://schemas.openxmlformats.org/officeDocument/2006/relationships/slideLayout" Target="../slideLayouts/slideLayout45.xml"/><Relationship Id="rId2" Type="http://schemas.openxmlformats.org/officeDocument/2006/relationships/slideLayout" Target="../slideLayouts/slideLayout30.xml"/><Relationship Id="rId16" Type="http://schemas.openxmlformats.org/officeDocument/2006/relationships/slideLayout" Target="../slideLayouts/slideLayout44.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5" Type="http://schemas.openxmlformats.org/officeDocument/2006/relationships/slideLayout" Target="../slideLayouts/slideLayout43.xml"/><Relationship Id="rId10" Type="http://schemas.openxmlformats.org/officeDocument/2006/relationships/slideLayout" Target="../slideLayouts/slideLayout38.xml"/><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slideLayout" Target="../slideLayouts/slideLayout4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3.xml"/><Relationship Id="rId13" Type="http://schemas.openxmlformats.org/officeDocument/2006/relationships/slideLayout" Target="../slideLayouts/slideLayout58.xml"/><Relationship Id="rId18" Type="http://schemas.openxmlformats.org/officeDocument/2006/relationships/theme" Target="../theme/theme4.xml"/><Relationship Id="rId3" Type="http://schemas.openxmlformats.org/officeDocument/2006/relationships/slideLayout" Target="../slideLayouts/slideLayout48.xml"/><Relationship Id="rId7" Type="http://schemas.openxmlformats.org/officeDocument/2006/relationships/slideLayout" Target="../slideLayouts/slideLayout52.xml"/><Relationship Id="rId12" Type="http://schemas.openxmlformats.org/officeDocument/2006/relationships/slideLayout" Target="../slideLayouts/slideLayout57.xml"/><Relationship Id="rId17" Type="http://schemas.openxmlformats.org/officeDocument/2006/relationships/slideLayout" Target="../slideLayouts/slideLayout62.xml"/><Relationship Id="rId2" Type="http://schemas.openxmlformats.org/officeDocument/2006/relationships/slideLayout" Target="../slideLayouts/slideLayout47.xml"/><Relationship Id="rId16" Type="http://schemas.openxmlformats.org/officeDocument/2006/relationships/slideLayout" Target="../slideLayouts/slideLayout61.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5" Type="http://schemas.openxmlformats.org/officeDocument/2006/relationships/slideLayout" Target="../slideLayouts/slideLayout50.xml"/><Relationship Id="rId15" Type="http://schemas.openxmlformats.org/officeDocument/2006/relationships/slideLayout" Target="../slideLayouts/slideLayout60.xml"/><Relationship Id="rId10" Type="http://schemas.openxmlformats.org/officeDocument/2006/relationships/slideLayout" Target="../slideLayouts/slideLayout55.xml"/><Relationship Id="rId4" Type="http://schemas.openxmlformats.org/officeDocument/2006/relationships/slideLayout" Target="../slideLayouts/slideLayout49.xml"/><Relationship Id="rId9" Type="http://schemas.openxmlformats.org/officeDocument/2006/relationships/slideLayout" Target="../slideLayouts/slideLayout54.xml"/><Relationship Id="rId14" Type="http://schemas.openxmlformats.org/officeDocument/2006/relationships/slideLayout" Target="../slideLayouts/slideLayout59.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70.xml"/><Relationship Id="rId13" Type="http://schemas.openxmlformats.org/officeDocument/2006/relationships/image" Target="../media/image8.jpg"/><Relationship Id="rId3" Type="http://schemas.openxmlformats.org/officeDocument/2006/relationships/slideLayout" Target="../slideLayouts/slideLayout65.xml"/><Relationship Id="rId7" Type="http://schemas.openxmlformats.org/officeDocument/2006/relationships/slideLayout" Target="../slideLayouts/slideLayout69.xml"/><Relationship Id="rId12" Type="http://schemas.openxmlformats.org/officeDocument/2006/relationships/theme" Target="../theme/theme5.xml"/><Relationship Id="rId2" Type="http://schemas.openxmlformats.org/officeDocument/2006/relationships/slideLayout" Target="../slideLayouts/slideLayout64.xml"/><Relationship Id="rId1" Type="http://schemas.openxmlformats.org/officeDocument/2006/relationships/slideLayout" Target="../slideLayouts/slideLayout63.xml"/><Relationship Id="rId6" Type="http://schemas.openxmlformats.org/officeDocument/2006/relationships/slideLayout" Target="../slideLayouts/slideLayout68.xml"/><Relationship Id="rId11" Type="http://schemas.openxmlformats.org/officeDocument/2006/relationships/slideLayout" Target="../slideLayouts/slideLayout73.xml"/><Relationship Id="rId5" Type="http://schemas.openxmlformats.org/officeDocument/2006/relationships/slideLayout" Target="../slideLayouts/slideLayout67.xml"/><Relationship Id="rId10" Type="http://schemas.openxmlformats.org/officeDocument/2006/relationships/slideLayout" Target="../slideLayouts/slideLayout72.xml"/><Relationship Id="rId4" Type="http://schemas.openxmlformats.org/officeDocument/2006/relationships/slideLayout" Target="../slideLayouts/slideLayout66.xml"/><Relationship Id="rId9" Type="http://schemas.openxmlformats.org/officeDocument/2006/relationships/slideLayout" Target="../slideLayouts/slideLayout7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8A87A34-81AB-432B-8DAE-1953F412C126}" type="datetimeFigureOut">
              <a:rPr lang="en-US" smtClean="0"/>
              <a:pPr/>
              <a:t>3/21/2023</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6D22F896-40B5-4ADD-8801-0D06FADFA095}" type="slidenum">
              <a:rPr lang="en-US" smtClean="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0101436"/>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8A87A34-81AB-432B-8DAE-1953F412C126}" type="datetimeFigureOut">
              <a:rPr lang="en-US" smtClean="0"/>
              <a:pPr/>
              <a:t>3/21/2023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268192258"/>
      </p:ext>
    </p:extLst>
  </p:cSld>
  <p:clrMap bg1="dk1" tx1="lt1" bg2="dk2" tx2="lt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 id="2147483695" r:id="rId14"/>
    <p:sldLayoutId id="2147483696" r:id="rId15"/>
    <p:sldLayoutId id="2147483697" r:id="rId16"/>
    <p:sldLayoutId id="2147483698"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48A87A34-81AB-432B-8DAE-1953F412C126}" type="datetimeFigureOut">
              <a:rPr lang="en-US" smtClean="0"/>
              <a:pPr/>
              <a:t>3/21/2023</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848978999"/>
      </p:ext>
    </p:extLst>
  </p:cSld>
  <p:clrMap bg1="dk1" tx1="lt1" bg2="dk2" tx2="lt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 id="2147483713" r:id="rId14"/>
    <p:sldLayoutId id="2147483714" r:id="rId15"/>
    <p:sldLayoutId id="2147483715" r:id="rId16"/>
    <p:sldLayoutId id="2147483716"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8A87A34-81AB-432B-8DAE-1953F412C126}" type="datetimeFigureOut">
              <a:rPr lang="en-US" smtClean="0"/>
              <a:pPr/>
              <a:t>3/21/2023</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000653480"/>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 id="2147483729" r:id="rId12"/>
    <p:sldLayoutId id="2147483730" r:id="rId13"/>
    <p:sldLayoutId id="2147483731" r:id="rId14"/>
    <p:sldLayoutId id="2147483732" r:id="rId15"/>
    <p:sldLayoutId id="2147483733" r:id="rId16"/>
    <p:sldLayoutId id="2147483734"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smtClean="0"/>
              <a:pPr/>
              <a:t>3/21/2023</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smtClean="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6089953"/>
      </p:ext>
    </p:extLst>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47.xml"/><Relationship Id="rId1" Type="http://schemas.openxmlformats.org/officeDocument/2006/relationships/themeOverride" Target="../theme/themeOverride3.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47.xml"/><Relationship Id="rId1" Type="http://schemas.openxmlformats.org/officeDocument/2006/relationships/themeOverride" Target="../theme/themeOverride4.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47.xml"/><Relationship Id="rId1" Type="http://schemas.openxmlformats.org/officeDocument/2006/relationships/themeOverride" Target="../theme/themeOverride5.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47.xml"/><Relationship Id="rId1" Type="http://schemas.openxmlformats.org/officeDocument/2006/relationships/themeOverride" Target="../theme/themeOverride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7.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47.xml"/><Relationship Id="rId1" Type="http://schemas.openxmlformats.org/officeDocument/2006/relationships/themeOverride" Target="../theme/themeOverride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BE3D5-1D78-D979-E52D-2BDDC64AE1F6}"/>
              </a:ext>
            </a:extLst>
          </p:cNvPr>
          <p:cNvSpPr>
            <a:spLocks noGrp="1"/>
          </p:cNvSpPr>
          <p:nvPr>
            <p:ph type="ctrTitle"/>
          </p:nvPr>
        </p:nvSpPr>
        <p:spPr/>
        <p:txBody>
          <a:bodyPr/>
          <a:lstStyle/>
          <a:p>
            <a:pPr algn="ctr"/>
            <a:r>
              <a:rPr lang="en-US" dirty="0"/>
              <a:t>Data Warehouse</a:t>
            </a:r>
            <a:endParaRPr lang="en-IN" dirty="0"/>
          </a:p>
        </p:txBody>
      </p:sp>
      <p:sp>
        <p:nvSpPr>
          <p:cNvPr id="3" name="Subtitle 2">
            <a:extLst>
              <a:ext uri="{FF2B5EF4-FFF2-40B4-BE49-F238E27FC236}">
                <a16:creationId xmlns:a16="http://schemas.microsoft.com/office/drawing/2014/main" id="{2542F34E-9FD5-56D3-BDF0-368734604CD5}"/>
              </a:ext>
            </a:extLst>
          </p:cNvPr>
          <p:cNvSpPr>
            <a:spLocks noGrp="1"/>
          </p:cNvSpPr>
          <p:nvPr>
            <p:ph type="subTitle" idx="1"/>
          </p:nvPr>
        </p:nvSpPr>
        <p:spPr/>
        <p:txBody>
          <a:bodyPr/>
          <a:lstStyle/>
          <a:p>
            <a:pPr algn="ctr"/>
            <a:r>
              <a:rPr lang="en-US" dirty="0"/>
              <a:t>By,</a:t>
            </a:r>
          </a:p>
          <a:p>
            <a:pPr algn="ctr"/>
            <a:r>
              <a:rPr lang="en-US" dirty="0" err="1"/>
              <a:t>Edureka</a:t>
            </a:r>
            <a:endParaRPr lang="en-IN" dirty="0"/>
          </a:p>
        </p:txBody>
      </p:sp>
    </p:spTree>
    <p:extLst>
      <p:ext uri="{BB962C8B-B14F-4D97-AF65-F5344CB8AC3E}">
        <p14:creationId xmlns:p14="http://schemas.microsoft.com/office/powerpoint/2010/main" val="4748166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1CA614B-CD6D-3F7A-9DC6-417C12BB5E18}"/>
              </a:ext>
            </a:extLst>
          </p:cNvPr>
          <p:cNvSpPr>
            <a:spLocks noGrp="1"/>
          </p:cNvSpPr>
          <p:nvPr>
            <p:ph idx="1"/>
          </p:nvPr>
        </p:nvSpPr>
        <p:spPr>
          <a:xfrm>
            <a:off x="1484310" y="679509"/>
            <a:ext cx="10018713" cy="5111692"/>
          </a:xfrm>
        </p:spPr>
        <p:txBody>
          <a:bodyPr>
            <a:normAutofit/>
          </a:bodyPr>
          <a:lstStyle/>
          <a:p>
            <a:r>
              <a:rPr lang="en-US" dirty="0">
                <a:solidFill>
                  <a:srgbClr val="FF0000"/>
                </a:solidFill>
              </a:rPr>
              <a:t>Granularity: </a:t>
            </a:r>
          </a:p>
          <a:p>
            <a:pPr marL="457200" lvl="1" indent="0" algn="just">
              <a:buNone/>
            </a:pPr>
            <a:r>
              <a:rPr lang="en-US" dirty="0"/>
              <a:t>The level of detail at which data is stored in a data warehouse. The granularity can range from a high level, such as quarterly sales data, to a low level, such as individual transactions.</a:t>
            </a:r>
          </a:p>
          <a:p>
            <a:pPr marL="457200" lvl="1" indent="0">
              <a:buNone/>
            </a:pPr>
            <a:endParaRPr lang="en-US" dirty="0"/>
          </a:p>
          <a:p>
            <a:r>
              <a:rPr lang="en-US" dirty="0">
                <a:solidFill>
                  <a:srgbClr val="FF0000"/>
                </a:solidFill>
              </a:rPr>
              <a:t>Aggregation: </a:t>
            </a:r>
          </a:p>
          <a:p>
            <a:pPr marL="457200" lvl="1" indent="0">
              <a:buNone/>
            </a:pPr>
            <a:r>
              <a:rPr lang="en-US" dirty="0"/>
              <a:t>The process of combining and summarizing data from multiple sources into a more concise and manageable form for analysis. Aggregation can improve query performance and reduce the amount of storage required for data.</a:t>
            </a:r>
          </a:p>
          <a:p>
            <a:endParaRPr lang="en-US" dirty="0"/>
          </a:p>
          <a:p>
            <a:r>
              <a:rPr lang="en-US" dirty="0">
                <a:solidFill>
                  <a:srgbClr val="FF0000"/>
                </a:solidFill>
              </a:rPr>
              <a:t>Conformed Dimensions:</a:t>
            </a:r>
          </a:p>
          <a:p>
            <a:pPr marL="457200" lvl="1" indent="0">
              <a:buNone/>
            </a:pPr>
            <a:r>
              <a:rPr lang="en-US" dirty="0"/>
              <a:t>Dimensions that have the same structure and meaning across different areas of the data warehouse. Conformed dimensions allow for consistent analysis across different subject areas.</a:t>
            </a:r>
          </a:p>
          <a:p>
            <a:endParaRPr lang="en-IN" dirty="0"/>
          </a:p>
        </p:txBody>
      </p:sp>
    </p:spTree>
    <p:extLst>
      <p:ext uri="{BB962C8B-B14F-4D97-AF65-F5344CB8AC3E}">
        <p14:creationId xmlns:p14="http://schemas.microsoft.com/office/powerpoint/2010/main" val="12162780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1CA614B-CD6D-3F7A-9DC6-417C12BB5E18}"/>
              </a:ext>
            </a:extLst>
          </p:cNvPr>
          <p:cNvSpPr>
            <a:spLocks noGrp="1"/>
          </p:cNvSpPr>
          <p:nvPr>
            <p:ph idx="1"/>
          </p:nvPr>
        </p:nvSpPr>
        <p:spPr>
          <a:xfrm>
            <a:off x="1484310" y="679509"/>
            <a:ext cx="10018713" cy="5111692"/>
          </a:xfrm>
        </p:spPr>
        <p:txBody>
          <a:bodyPr>
            <a:normAutofit/>
          </a:bodyPr>
          <a:lstStyle/>
          <a:p>
            <a:pPr algn="just"/>
            <a:r>
              <a:rPr lang="en-US" dirty="0">
                <a:solidFill>
                  <a:srgbClr val="FF0000"/>
                </a:solidFill>
              </a:rPr>
              <a:t>Slowly Changing Dimensions (SCD): </a:t>
            </a:r>
          </a:p>
          <a:p>
            <a:pPr marL="457200" lvl="1" indent="0" algn="just">
              <a:buNone/>
            </a:pPr>
            <a:r>
              <a:rPr lang="en-US" sz="2100" dirty="0"/>
              <a:t>Dimensions that change over time, such as customer or product information. SCDs are classified into different types based on how the dimension changes, and are managed using specific techniques to maintain the historical accuracy of the data.</a:t>
            </a:r>
          </a:p>
          <a:p>
            <a:pPr algn="just"/>
            <a:endParaRPr lang="en-US" dirty="0">
              <a:solidFill>
                <a:srgbClr val="FF0000"/>
              </a:solidFill>
            </a:endParaRPr>
          </a:p>
          <a:p>
            <a:pPr algn="just"/>
            <a:r>
              <a:rPr lang="en-US" dirty="0">
                <a:solidFill>
                  <a:srgbClr val="FF0000"/>
                </a:solidFill>
              </a:rPr>
              <a:t>Data Warehouse Schema:</a:t>
            </a:r>
          </a:p>
          <a:p>
            <a:pPr marL="457200" lvl="1" indent="0" algn="just">
              <a:buNone/>
            </a:pPr>
            <a:r>
              <a:rPr lang="en-US" sz="2100" dirty="0"/>
              <a:t>The logical or physical structure of a data warehouse. There are different types of schemas, such as star schema, snowflake schema, and hybrid schema, that are designed to meet different requirements for querying and analyzing data.</a:t>
            </a:r>
          </a:p>
          <a:p>
            <a:pPr algn="just"/>
            <a:endParaRPr lang="en-US" dirty="0">
              <a:solidFill>
                <a:srgbClr val="FF0000"/>
              </a:solidFill>
            </a:endParaRPr>
          </a:p>
          <a:p>
            <a:pPr algn="just"/>
            <a:r>
              <a:rPr lang="en-US" dirty="0">
                <a:solidFill>
                  <a:srgbClr val="FF0000"/>
                </a:solidFill>
              </a:rPr>
              <a:t>Data Mart: </a:t>
            </a:r>
          </a:p>
          <a:p>
            <a:pPr marL="457200" lvl="1" indent="0" algn="just">
              <a:buNone/>
            </a:pPr>
            <a:r>
              <a:rPr lang="en-US" dirty="0"/>
              <a:t>A subset of a data warehouse that is designed to serve a specific business function or department, such as sales or finance. Data marts are smaller and more focused than a data warehouse, and can be built using a subset of the data from the larger data warehouse.</a:t>
            </a:r>
            <a:endParaRPr lang="en-IN" dirty="0"/>
          </a:p>
        </p:txBody>
      </p:sp>
    </p:spTree>
    <p:extLst>
      <p:ext uri="{BB962C8B-B14F-4D97-AF65-F5344CB8AC3E}">
        <p14:creationId xmlns:p14="http://schemas.microsoft.com/office/powerpoint/2010/main" val="3762157887"/>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1CA614B-CD6D-3F7A-9DC6-417C12BB5E18}"/>
              </a:ext>
            </a:extLst>
          </p:cNvPr>
          <p:cNvSpPr>
            <a:spLocks noGrp="1"/>
          </p:cNvSpPr>
          <p:nvPr>
            <p:ph idx="1"/>
          </p:nvPr>
        </p:nvSpPr>
        <p:spPr>
          <a:xfrm>
            <a:off x="1484310" y="679509"/>
            <a:ext cx="10018713" cy="5111692"/>
          </a:xfrm>
        </p:spPr>
        <p:txBody>
          <a:bodyPr>
            <a:normAutofit/>
          </a:bodyPr>
          <a:lstStyle/>
          <a:p>
            <a:pPr algn="just"/>
            <a:r>
              <a:rPr lang="en-US" dirty="0">
                <a:solidFill>
                  <a:srgbClr val="FF0000"/>
                </a:solidFill>
              </a:rPr>
              <a:t>Data Lineage:</a:t>
            </a:r>
          </a:p>
          <a:p>
            <a:pPr marL="457200" lvl="1" indent="0" algn="just">
              <a:buNone/>
            </a:pPr>
            <a:r>
              <a:rPr lang="en-US" dirty="0"/>
              <a:t>The process of tracing the origin, movement, and transformation of data within a data warehouse. Data lineage is important for ensuring data accuracy and compliance, and can help with troubleshooting and debugging issues.</a:t>
            </a:r>
          </a:p>
          <a:p>
            <a:pPr algn="just"/>
            <a:endParaRPr lang="en-US" dirty="0"/>
          </a:p>
          <a:p>
            <a:pPr algn="just"/>
            <a:r>
              <a:rPr lang="en-US" dirty="0">
                <a:solidFill>
                  <a:srgbClr val="FF0000"/>
                </a:solidFill>
              </a:rPr>
              <a:t>Partitioning:</a:t>
            </a:r>
          </a:p>
          <a:p>
            <a:pPr marL="457200" lvl="1" indent="0" algn="just">
              <a:buNone/>
            </a:pPr>
            <a:r>
              <a:rPr lang="en-US" dirty="0"/>
              <a:t>The process of dividing large tables into smaller, more manageable parts. Partitioning can improve query performance and reduce the amount of storage required for data.</a:t>
            </a:r>
          </a:p>
          <a:p>
            <a:pPr algn="just"/>
            <a:endParaRPr lang="en-US" dirty="0"/>
          </a:p>
          <a:p>
            <a:pPr algn="just"/>
            <a:r>
              <a:rPr lang="en-US" dirty="0">
                <a:solidFill>
                  <a:srgbClr val="FF0000"/>
                </a:solidFill>
              </a:rPr>
              <a:t>Dimensional Modeling:</a:t>
            </a:r>
          </a:p>
          <a:p>
            <a:pPr marL="457200" lvl="1" indent="0" algn="just">
              <a:buNone/>
            </a:pPr>
            <a:r>
              <a:rPr lang="en-US" dirty="0"/>
              <a:t>A design approach for building data warehouses that emphasizes the use of dimensions and fact tables to organize and store data. Dimensional modeling is optimized for query performance and ease of use, and is widely used in data warehousing.</a:t>
            </a:r>
            <a:endParaRPr lang="en-IN" dirty="0"/>
          </a:p>
        </p:txBody>
      </p:sp>
    </p:spTree>
    <p:extLst>
      <p:ext uri="{BB962C8B-B14F-4D97-AF65-F5344CB8AC3E}">
        <p14:creationId xmlns:p14="http://schemas.microsoft.com/office/powerpoint/2010/main" val="2215118817"/>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8A268-A43D-F3C7-9E06-A56A0CD4079D}"/>
              </a:ext>
            </a:extLst>
          </p:cNvPr>
          <p:cNvSpPr>
            <a:spLocks noGrp="1"/>
          </p:cNvSpPr>
          <p:nvPr>
            <p:ph type="title"/>
          </p:nvPr>
        </p:nvSpPr>
        <p:spPr>
          <a:xfrm>
            <a:off x="1484309" y="140516"/>
            <a:ext cx="10018713" cy="1218501"/>
          </a:xfrm>
        </p:spPr>
        <p:txBody>
          <a:bodyPr>
            <a:normAutofit/>
          </a:bodyPr>
          <a:lstStyle/>
          <a:p>
            <a:r>
              <a:rPr lang="en-US" b="0" i="0" u="none" strike="noStrike" dirty="0">
                <a:solidFill>
                  <a:srgbClr val="000000"/>
                </a:solidFill>
                <a:effectLst/>
                <a:latin typeface="Calibri" panose="020F0502020204030204" pitchFamily="34" charset="0"/>
              </a:rPr>
              <a:t>Data Warehouse terminologies</a:t>
            </a:r>
            <a:endParaRPr lang="en-IN" dirty="0"/>
          </a:p>
        </p:txBody>
      </p:sp>
      <p:sp>
        <p:nvSpPr>
          <p:cNvPr id="3" name="Content Placeholder 2">
            <a:extLst>
              <a:ext uri="{FF2B5EF4-FFF2-40B4-BE49-F238E27FC236}">
                <a16:creationId xmlns:a16="http://schemas.microsoft.com/office/drawing/2014/main" id="{428823BD-F8E1-1132-556A-87A90FF03495}"/>
              </a:ext>
            </a:extLst>
          </p:cNvPr>
          <p:cNvSpPr>
            <a:spLocks noGrp="1"/>
          </p:cNvSpPr>
          <p:nvPr>
            <p:ph idx="1"/>
          </p:nvPr>
        </p:nvSpPr>
        <p:spPr>
          <a:xfrm>
            <a:off x="1484310" y="1107348"/>
            <a:ext cx="10018713" cy="5064852"/>
          </a:xfrm>
        </p:spPr>
        <p:txBody>
          <a:bodyPr>
            <a:normAutofit fontScale="92500" lnSpcReduction="10000"/>
          </a:bodyPr>
          <a:lstStyle/>
          <a:p>
            <a:pPr algn="just"/>
            <a:r>
              <a:rPr lang="en-US" dirty="0">
                <a:solidFill>
                  <a:srgbClr val="FF0000"/>
                </a:solidFill>
              </a:rPr>
              <a:t>Query: </a:t>
            </a:r>
          </a:p>
          <a:p>
            <a:pPr marL="457200" lvl="1" indent="0" algn="just">
              <a:buNone/>
            </a:pPr>
            <a:r>
              <a:rPr lang="en-US" dirty="0"/>
              <a:t>A request for information from a data warehouse. Queries are used to retrieve data for analysis and reporting.</a:t>
            </a:r>
          </a:p>
          <a:p>
            <a:pPr algn="just"/>
            <a:r>
              <a:rPr lang="en-US" dirty="0">
                <a:solidFill>
                  <a:srgbClr val="FF0000"/>
                </a:solidFill>
              </a:rPr>
              <a:t>Cube:</a:t>
            </a:r>
          </a:p>
          <a:p>
            <a:pPr marL="457200" lvl="1" indent="0" algn="just">
              <a:buNone/>
            </a:pPr>
            <a:r>
              <a:rPr lang="en-US" dirty="0"/>
              <a:t> A multi-dimensional structure used for storing and querying data in a data warehouse. A cube allows for fast and efficient analysis of large data sets.</a:t>
            </a:r>
          </a:p>
          <a:p>
            <a:pPr algn="just"/>
            <a:r>
              <a:rPr lang="en-US" dirty="0">
                <a:solidFill>
                  <a:srgbClr val="FF0000"/>
                </a:solidFill>
              </a:rPr>
              <a:t>Drill-Down:</a:t>
            </a:r>
          </a:p>
          <a:p>
            <a:pPr marL="457200" lvl="1" indent="0" algn="just">
              <a:buNone/>
            </a:pPr>
            <a:r>
              <a:rPr lang="en-US" dirty="0"/>
              <a:t> The ability to view data at a more detailed level by navigating from a summary view to a more granular view of the data.</a:t>
            </a:r>
          </a:p>
          <a:p>
            <a:pPr algn="just"/>
            <a:r>
              <a:rPr lang="en-US" dirty="0">
                <a:solidFill>
                  <a:srgbClr val="FF0000"/>
                </a:solidFill>
              </a:rPr>
              <a:t>Roll-Up:</a:t>
            </a:r>
          </a:p>
          <a:p>
            <a:pPr marL="457200" lvl="1" indent="0" algn="just">
              <a:buNone/>
            </a:pPr>
            <a:r>
              <a:rPr lang="en-US" dirty="0"/>
              <a:t> The ability to aggregate data from a more granular level to a higher level of abstraction.</a:t>
            </a:r>
          </a:p>
          <a:p>
            <a:pPr algn="just"/>
            <a:r>
              <a:rPr lang="en-US" dirty="0">
                <a:solidFill>
                  <a:srgbClr val="FF0000"/>
                </a:solidFill>
              </a:rPr>
              <a:t>Star Join: </a:t>
            </a:r>
          </a:p>
          <a:p>
            <a:pPr marL="457200" lvl="1" indent="0" algn="just">
              <a:buNone/>
            </a:pPr>
            <a:r>
              <a:rPr lang="en-US" dirty="0"/>
              <a:t>A join operation that links a fact table to a single dimension table in a star schema.</a:t>
            </a:r>
            <a:endParaRPr lang="en-IN" dirty="0"/>
          </a:p>
        </p:txBody>
      </p:sp>
    </p:spTree>
    <p:extLst>
      <p:ext uri="{BB962C8B-B14F-4D97-AF65-F5344CB8AC3E}">
        <p14:creationId xmlns:p14="http://schemas.microsoft.com/office/powerpoint/2010/main" val="15931596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8A268-A43D-F3C7-9E06-A56A0CD4079D}"/>
              </a:ext>
            </a:extLst>
          </p:cNvPr>
          <p:cNvSpPr>
            <a:spLocks noGrp="1"/>
          </p:cNvSpPr>
          <p:nvPr>
            <p:ph type="title"/>
          </p:nvPr>
        </p:nvSpPr>
        <p:spPr>
          <a:xfrm>
            <a:off x="1484309" y="140516"/>
            <a:ext cx="10018713" cy="1218501"/>
          </a:xfrm>
        </p:spPr>
        <p:txBody>
          <a:bodyPr>
            <a:normAutofit/>
          </a:bodyPr>
          <a:lstStyle/>
          <a:p>
            <a:r>
              <a:rPr lang="en-US" b="0" i="0" u="none" strike="noStrike" dirty="0">
                <a:solidFill>
                  <a:srgbClr val="000000"/>
                </a:solidFill>
                <a:effectLst/>
                <a:latin typeface="Calibri" panose="020F0502020204030204" pitchFamily="34" charset="0"/>
              </a:rPr>
              <a:t>Data Warehouse terminologies</a:t>
            </a:r>
            <a:endParaRPr lang="en-IN" dirty="0"/>
          </a:p>
        </p:txBody>
      </p:sp>
      <p:sp>
        <p:nvSpPr>
          <p:cNvPr id="3" name="Content Placeholder 2">
            <a:extLst>
              <a:ext uri="{FF2B5EF4-FFF2-40B4-BE49-F238E27FC236}">
                <a16:creationId xmlns:a16="http://schemas.microsoft.com/office/drawing/2014/main" id="{428823BD-F8E1-1132-556A-87A90FF03495}"/>
              </a:ext>
            </a:extLst>
          </p:cNvPr>
          <p:cNvSpPr>
            <a:spLocks noGrp="1"/>
          </p:cNvSpPr>
          <p:nvPr>
            <p:ph idx="1"/>
          </p:nvPr>
        </p:nvSpPr>
        <p:spPr>
          <a:xfrm>
            <a:off x="1484310" y="1107348"/>
            <a:ext cx="10018713" cy="5064852"/>
          </a:xfrm>
        </p:spPr>
        <p:txBody>
          <a:bodyPr>
            <a:normAutofit fontScale="92500" lnSpcReduction="10000"/>
          </a:bodyPr>
          <a:lstStyle/>
          <a:p>
            <a:pPr algn="just"/>
            <a:r>
              <a:rPr lang="en-US" dirty="0">
                <a:solidFill>
                  <a:srgbClr val="FF0000"/>
                </a:solidFill>
              </a:rPr>
              <a:t>Snowflake Join:</a:t>
            </a:r>
          </a:p>
          <a:p>
            <a:pPr marL="457200" lvl="1" indent="0" algn="just">
              <a:buNone/>
            </a:pPr>
            <a:r>
              <a:rPr lang="en-US" dirty="0"/>
              <a:t>A join operation that links a fact table to a dimension table that is normalized into multiple tables in a snowflake schema.</a:t>
            </a:r>
            <a:endParaRPr lang="en-US" dirty="0">
              <a:solidFill>
                <a:srgbClr val="FF0000"/>
              </a:solidFill>
            </a:endParaRPr>
          </a:p>
          <a:p>
            <a:pPr algn="just"/>
            <a:r>
              <a:rPr lang="en-US" dirty="0">
                <a:solidFill>
                  <a:srgbClr val="FF0000"/>
                </a:solidFill>
              </a:rPr>
              <a:t>Extract: </a:t>
            </a:r>
          </a:p>
          <a:p>
            <a:pPr marL="457200" lvl="1" indent="0" algn="just">
              <a:buNone/>
            </a:pPr>
            <a:r>
              <a:rPr lang="en-US" dirty="0"/>
              <a:t>The process of copying data from source systems into a data warehouse.</a:t>
            </a:r>
            <a:endParaRPr lang="en-US" dirty="0">
              <a:solidFill>
                <a:srgbClr val="FF0000"/>
              </a:solidFill>
            </a:endParaRPr>
          </a:p>
          <a:p>
            <a:pPr algn="just"/>
            <a:r>
              <a:rPr lang="en-US" dirty="0">
                <a:solidFill>
                  <a:srgbClr val="FF0000"/>
                </a:solidFill>
              </a:rPr>
              <a:t>Transform: </a:t>
            </a:r>
          </a:p>
          <a:p>
            <a:pPr marL="457200" lvl="1" indent="0" algn="just">
              <a:buNone/>
            </a:pPr>
            <a:r>
              <a:rPr lang="en-US" dirty="0"/>
              <a:t>The process of converting and preparing data for analysis in a data warehouse. This can include cleaning, consolidating, and formatting the data.</a:t>
            </a:r>
            <a:endParaRPr lang="en-US" dirty="0">
              <a:solidFill>
                <a:srgbClr val="FF0000"/>
              </a:solidFill>
            </a:endParaRPr>
          </a:p>
          <a:p>
            <a:pPr algn="just"/>
            <a:r>
              <a:rPr lang="en-US" dirty="0">
                <a:solidFill>
                  <a:srgbClr val="FF0000"/>
                </a:solidFill>
              </a:rPr>
              <a:t>Load: </a:t>
            </a:r>
          </a:p>
          <a:p>
            <a:pPr marL="457200" lvl="1" indent="0" algn="just">
              <a:buNone/>
            </a:pPr>
            <a:r>
              <a:rPr lang="en-US" dirty="0"/>
              <a:t>The process of inserting data into a data warehouse after it has been extracted and transformed.</a:t>
            </a:r>
            <a:endParaRPr lang="en-US" dirty="0">
              <a:solidFill>
                <a:srgbClr val="FF0000"/>
              </a:solidFill>
            </a:endParaRPr>
          </a:p>
          <a:p>
            <a:pPr algn="just"/>
            <a:r>
              <a:rPr lang="en-US" dirty="0">
                <a:solidFill>
                  <a:srgbClr val="FF0000"/>
                </a:solidFill>
              </a:rPr>
              <a:t>Data Integration:</a:t>
            </a:r>
          </a:p>
          <a:p>
            <a:pPr marL="457200" lvl="1" indent="0" algn="just">
              <a:buNone/>
            </a:pPr>
            <a:r>
              <a:rPr lang="en-US" dirty="0">
                <a:solidFill>
                  <a:srgbClr val="FF0000"/>
                </a:solidFill>
              </a:rPr>
              <a:t> </a:t>
            </a:r>
            <a:r>
              <a:rPr lang="en-US" dirty="0"/>
              <a:t>The process of combining data from multiple sources into a unified view in a data warehouse.</a:t>
            </a:r>
          </a:p>
        </p:txBody>
      </p:sp>
    </p:spTree>
    <p:extLst>
      <p:ext uri="{BB962C8B-B14F-4D97-AF65-F5344CB8AC3E}">
        <p14:creationId xmlns:p14="http://schemas.microsoft.com/office/powerpoint/2010/main" val="1734845929"/>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8A268-A43D-F3C7-9E06-A56A0CD4079D}"/>
              </a:ext>
            </a:extLst>
          </p:cNvPr>
          <p:cNvSpPr>
            <a:spLocks noGrp="1"/>
          </p:cNvSpPr>
          <p:nvPr>
            <p:ph type="title"/>
          </p:nvPr>
        </p:nvSpPr>
        <p:spPr>
          <a:xfrm>
            <a:off x="1484309" y="140516"/>
            <a:ext cx="10018713" cy="1218501"/>
          </a:xfrm>
        </p:spPr>
        <p:txBody>
          <a:bodyPr>
            <a:normAutofit/>
          </a:bodyPr>
          <a:lstStyle/>
          <a:p>
            <a:r>
              <a:rPr lang="en-US" b="0" i="0" u="none" strike="noStrike" dirty="0">
                <a:solidFill>
                  <a:srgbClr val="000000"/>
                </a:solidFill>
                <a:effectLst/>
                <a:latin typeface="Calibri" panose="020F0502020204030204" pitchFamily="34" charset="0"/>
              </a:rPr>
              <a:t>Data Warehouse terminologies</a:t>
            </a:r>
            <a:endParaRPr lang="en-IN" dirty="0"/>
          </a:p>
        </p:txBody>
      </p:sp>
      <p:sp>
        <p:nvSpPr>
          <p:cNvPr id="3" name="Content Placeholder 2">
            <a:extLst>
              <a:ext uri="{FF2B5EF4-FFF2-40B4-BE49-F238E27FC236}">
                <a16:creationId xmlns:a16="http://schemas.microsoft.com/office/drawing/2014/main" id="{428823BD-F8E1-1132-556A-87A90FF03495}"/>
              </a:ext>
            </a:extLst>
          </p:cNvPr>
          <p:cNvSpPr>
            <a:spLocks noGrp="1"/>
          </p:cNvSpPr>
          <p:nvPr>
            <p:ph idx="1"/>
          </p:nvPr>
        </p:nvSpPr>
        <p:spPr>
          <a:xfrm>
            <a:off x="1484310" y="1107348"/>
            <a:ext cx="10018713" cy="5064852"/>
          </a:xfrm>
        </p:spPr>
        <p:txBody>
          <a:bodyPr>
            <a:normAutofit/>
          </a:bodyPr>
          <a:lstStyle/>
          <a:p>
            <a:pPr algn="just"/>
            <a:r>
              <a:rPr lang="en-US" dirty="0">
                <a:solidFill>
                  <a:srgbClr val="FF0000"/>
                </a:solidFill>
              </a:rPr>
              <a:t>Data Mart Bus Matrix:</a:t>
            </a:r>
          </a:p>
          <a:p>
            <a:pPr marL="457200" lvl="1" indent="0" algn="just">
              <a:buNone/>
            </a:pPr>
            <a:r>
              <a:rPr lang="en-US" dirty="0"/>
              <a:t> A matrix that maps the relationships between data marts and business functions within an organization.</a:t>
            </a:r>
          </a:p>
          <a:p>
            <a:pPr algn="just"/>
            <a:r>
              <a:rPr lang="en-US" dirty="0">
                <a:solidFill>
                  <a:srgbClr val="FF0000"/>
                </a:solidFill>
              </a:rPr>
              <a:t>Staging Area: </a:t>
            </a:r>
          </a:p>
          <a:p>
            <a:pPr marL="457200" lvl="1" indent="0" algn="just">
              <a:buNone/>
            </a:pPr>
            <a:r>
              <a:rPr lang="en-US" dirty="0"/>
              <a:t>A temporary storage area used for storing data before it is transformed and loaded into a data warehouse.</a:t>
            </a:r>
          </a:p>
          <a:p>
            <a:pPr algn="just"/>
            <a:r>
              <a:rPr lang="en-US" dirty="0">
                <a:solidFill>
                  <a:srgbClr val="FF0000"/>
                </a:solidFill>
              </a:rPr>
              <a:t>Data Warehouse Appliance: </a:t>
            </a:r>
          </a:p>
          <a:p>
            <a:pPr marL="457200" lvl="1" indent="0" algn="just">
              <a:buNone/>
            </a:pPr>
            <a:r>
              <a:rPr lang="en-US" dirty="0"/>
              <a:t>A pre-configured and optimized hardware and software system for hosting a data warehouse.</a:t>
            </a:r>
          </a:p>
          <a:p>
            <a:pPr algn="just"/>
            <a:r>
              <a:rPr lang="en-US" dirty="0">
                <a:solidFill>
                  <a:srgbClr val="FF0000"/>
                </a:solidFill>
              </a:rPr>
              <a:t>Data Warehouse as a Service (</a:t>
            </a:r>
            <a:r>
              <a:rPr lang="en-US" dirty="0" err="1">
                <a:solidFill>
                  <a:srgbClr val="FF0000"/>
                </a:solidFill>
              </a:rPr>
              <a:t>DWaaS</a:t>
            </a:r>
            <a:r>
              <a:rPr lang="en-US" dirty="0">
                <a:solidFill>
                  <a:srgbClr val="FF0000"/>
                </a:solidFill>
              </a:rPr>
              <a:t>):</a:t>
            </a:r>
          </a:p>
          <a:p>
            <a:pPr marL="457200" lvl="1" indent="0" algn="just">
              <a:buNone/>
            </a:pPr>
            <a:r>
              <a:rPr lang="en-US" dirty="0"/>
              <a:t>A cloud-based service that provides data warehousing capabilities without the need for on-premise hardware and software.</a:t>
            </a:r>
          </a:p>
        </p:txBody>
      </p:sp>
    </p:spTree>
    <p:extLst>
      <p:ext uri="{BB962C8B-B14F-4D97-AF65-F5344CB8AC3E}">
        <p14:creationId xmlns:p14="http://schemas.microsoft.com/office/powerpoint/2010/main" val="232958303"/>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8A268-A43D-F3C7-9E06-A56A0CD4079D}"/>
              </a:ext>
            </a:extLst>
          </p:cNvPr>
          <p:cNvSpPr>
            <a:spLocks noGrp="1"/>
          </p:cNvSpPr>
          <p:nvPr>
            <p:ph type="title"/>
          </p:nvPr>
        </p:nvSpPr>
        <p:spPr>
          <a:xfrm>
            <a:off x="1484309" y="140516"/>
            <a:ext cx="10018713" cy="1218501"/>
          </a:xfrm>
        </p:spPr>
        <p:txBody>
          <a:bodyPr>
            <a:normAutofit/>
          </a:bodyPr>
          <a:lstStyle/>
          <a:p>
            <a:r>
              <a:rPr lang="en-US" b="0" i="0" u="none" strike="noStrike" dirty="0">
                <a:solidFill>
                  <a:srgbClr val="000000"/>
                </a:solidFill>
                <a:effectLst/>
                <a:latin typeface="Calibri" panose="020F0502020204030204" pitchFamily="34" charset="0"/>
              </a:rPr>
              <a:t>Data Warehouse terminologies</a:t>
            </a:r>
            <a:endParaRPr lang="en-IN" dirty="0"/>
          </a:p>
        </p:txBody>
      </p:sp>
      <p:sp>
        <p:nvSpPr>
          <p:cNvPr id="3" name="Content Placeholder 2">
            <a:extLst>
              <a:ext uri="{FF2B5EF4-FFF2-40B4-BE49-F238E27FC236}">
                <a16:creationId xmlns:a16="http://schemas.microsoft.com/office/drawing/2014/main" id="{428823BD-F8E1-1132-556A-87A90FF03495}"/>
              </a:ext>
            </a:extLst>
          </p:cNvPr>
          <p:cNvSpPr>
            <a:spLocks noGrp="1"/>
          </p:cNvSpPr>
          <p:nvPr>
            <p:ph idx="1"/>
          </p:nvPr>
        </p:nvSpPr>
        <p:spPr>
          <a:xfrm>
            <a:off x="1484310" y="1107348"/>
            <a:ext cx="10018713" cy="5064852"/>
          </a:xfrm>
        </p:spPr>
        <p:txBody>
          <a:bodyPr>
            <a:normAutofit fontScale="85000" lnSpcReduction="20000"/>
          </a:bodyPr>
          <a:lstStyle/>
          <a:p>
            <a:pPr algn="just"/>
            <a:r>
              <a:rPr lang="en-US" dirty="0">
                <a:solidFill>
                  <a:srgbClr val="FF0000"/>
                </a:solidFill>
              </a:rPr>
              <a:t>Fact Table:</a:t>
            </a:r>
          </a:p>
          <a:p>
            <a:pPr marL="457200" lvl="1" indent="0" algn="just">
              <a:buNone/>
            </a:pPr>
            <a:r>
              <a:rPr lang="en-US" dirty="0"/>
              <a:t> A table in a data warehouse that contains quantitative data, such as sales figures or customer transactions.</a:t>
            </a:r>
            <a:endParaRPr lang="en-US" dirty="0">
              <a:solidFill>
                <a:srgbClr val="FF0000"/>
              </a:solidFill>
            </a:endParaRPr>
          </a:p>
          <a:p>
            <a:pPr algn="just"/>
            <a:r>
              <a:rPr lang="en-US" dirty="0">
                <a:solidFill>
                  <a:srgbClr val="FF0000"/>
                </a:solidFill>
              </a:rPr>
              <a:t>Dimension Table: </a:t>
            </a:r>
          </a:p>
          <a:p>
            <a:pPr marL="457200" lvl="1" indent="0" algn="just">
              <a:buNone/>
            </a:pPr>
            <a:r>
              <a:rPr lang="en-US" dirty="0"/>
              <a:t>A table in a data warehouse that provides context for the data in the fact tables, such as product or customer information.</a:t>
            </a:r>
          </a:p>
          <a:p>
            <a:pPr algn="just"/>
            <a:r>
              <a:rPr lang="en-US" dirty="0">
                <a:solidFill>
                  <a:srgbClr val="FF0000"/>
                </a:solidFill>
              </a:rPr>
              <a:t>Star Schema:</a:t>
            </a:r>
          </a:p>
          <a:p>
            <a:pPr marL="457200" lvl="1" indent="0" algn="just">
              <a:buNone/>
            </a:pPr>
            <a:r>
              <a:rPr lang="en-US" dirty="0"/>
              <a:t> A schema in which one or more fact tables are connected to several dimension tables in a star-like structure.</a:t>
            </a:r>
          </a:p>
          <a:p>
            <a:pPr algn="just"/>
            <a:r>
              <a:rPr lang="en-US" dirty="0">
                <a:solidFill>
                  <a:srgbClr val="FF0000"/>
                </a:solidFill>
              </a:rPr>
              <a:t>Snowflake Schema:</a:t>
            </a:r>
          </a:p>
          <a:p>
            <a:pPr marL="457200" lvl="1" indent="0" algn="just">
              <a:buNone/>
            </a:pPr>
            <a:r>
              <a:rPr lang="en-US" dirty="0"/>
              <a:t>A schema in which the dimension tables are normalized into multiple tables, creating a snowflake-like structure.</a:t>
            </a:r>
          </a:p>
          <a:p>
            <a:pPr algn="just"/>
            <a:r>
              <a:rPr lang="en-US" dirty="0">
                <a:solidFill>
                  <a:srgbClr val="FF0000"/>
                </a:solidFill>
              </a:rPr>
              <a:t>OLAP (Online Analytical Processing):</a:t>
            </a:r>
          </a:p>
          <a:p>
            <a:pPr marL="457200" lvl="1" indent="0" algn="just">
              <a:buNone/>
            </a:pPr>
            <a:r>
              <a:rPr lang="en-US" sz="2400" dirty="0"/>
              <a:t>A method of querying and analyzing data in a data warehouse that allows users to drill down into the data and view it from different perspectives.</a:t>
            </a:r>
          </a:p>
        </p:txBody>
      </p:sp>
    </p:spTree>
    <p:extLst>
      <p:ext uri="{BB962C8B-B14F-4D97-AF65-F5344CB8AC3E}">
        <p14:creationId xmlns:p14="http://schemas.microsoft.com/office/powerpoint/2010/main" val="3107875457"/>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8A268-A43D-F3C7-9E06-A56A0CD4079D}"/>
              </a:ext>
            </a:extLst>
          </p:cNvPr>
          <p:cNvSpPr>
            <a:spLocks noGrp="1"/>
          </p:cNvSpPr>
          <p:nvPr>
            <p:ph type="title"/>
          </p:nvPr>
        </p:nvSpPr>
        <p:spPr>
          <a:xfrm>
            <a:off x="1484309" y="140516"/>
            <a:ext cx="10018713" cy="1218501"/>
          </a:xfrm>
        </p:spPr>
        <p:txBody>
          <a:bodyPr>
            <a:normAutofit/>
          </a:bodyPr>
          <a:lstStyle/>
          <a:p>
            <a:r>
              <a:rPr lang="en-US" b="0" i="0" u="none" strike="noStrike" dirty="0">
                <a:solidFill>
                  <a:srgbClr val="000000"/>
                </a:solidFill>
                <a:effectLst/>
                <a:latin typeface="Calibri" panose="020F0502020204030204" pitchFamily="34" charset="0"/>
              </a:rPr>
              <a:t>Data Warehouse terminologies</a:t>
            </a:r>
            <a:endParaRPr lang="en-IN" dirty="0"/>
          </a:p>
        </p:txBody>
      </p:sp>
      <p:sp>
        <p:nvSpPr>
          <p:cNvPr id="3" name="Content Placeholder 2">
            <a:extLst>
              <a:ext uri="{FF2B5EF4-FFF2-40B4-BE49-F238E27FC236}">
                <a16:creationId xmlns:a16="http://schemas.microsoft.com/office/drawing/2014/main" id="{428823BD-F8E1-1132-556A-87A90FF03495}"/>
              </a:ext>
            </a:extLst>
          </p:cNvPr>
          <p:cNvSpPr>
            <a:spLocks noGrp="1"/>
          </p:cNvSpPr>
          <p:nvPr>
            <p:ph idx="1"/>
          </p:nvPr>
        </p:nvSpPr>
        <p:spPr>
          <a:xfrm>
            <a:off x="1484310" y="1107348"/>
            <a:ext cx="10018713" cy="5064852"/>
          </a:xfrm>
        </p:spPr>
        <p:txBody>
          <a:bodyPr>
            <a:normAutofit/>
          </a:bodyPr>
          <a:lstStyle/>
          <a:p>
            <a:pPr algn="just"/>
            <a:r>
              <a:rPr lang="en-US" dirty="0">
                <a:solidFill>
                  <a:srgbClr val="FF0000"/>
                </a:solidFill>
              </a:rPr>
              <a:t>Data Mart:</a:t>
            </a:r>
          </a:p>
          <a:p>
            <a:pPr marL="457200" lvl="1" indent="0" algn="just">
              <a:buNone/>
            </a:pPr>
            <a:r>
              <a:rPr lang="en-US" dirty="0">
                <a:solidFill>
                  <a:srgbClr val="FF0000"/>
                </a:solidFill>
              </a:rPr>
              <a:t> </a:t>
            </a:r>
            <a:r>
              <a:rPr lang="en-US" dirty="0"/>
              <a:t>A subset of a data warehouse that is designed to serve a specific business function, such as sales or marketing.</a:t>
            </a:r>
            <a:endParaRPr lang="en-US" dirty="0">
              <a:solidFill>
                <a:srgbClr val="FF0000"/>
              </a:solidFill>
            </a:endParaRPr>
          </a:p>
          <a:p>
            <a:pPr algn="just"/>
            <a:r>
              <a:rPr lang="en-US" dirty="0">
                <a:solidFill>
                  <a:srgbClr val="FF0000"/>
                </a:solidFill>
              </a:rPr>
              <a:t>Metadata: Data about data.</a:t>
            </a:r>
          </a:p>
          <a:p>
            <a:pPr marL="457200" lvl="1" indent="0" algn="just">
              <a:buNone/>
            </a:pPr>
            <a:r>
              <a:rPr lang="en-US" dirty="0">
                <a:solidFill>
                  <a:srgbClr val="FF0000"/>
                </a:solidFill>
              </a:rPr>
              <a:t> </a:t>
            </a:r>
            <a:r>
              <a:rPr lang="en-US" dirty="0"/>
              <a:t>In the context of a data warehouse, metadata includes information about the structure and meaning of the data.</a:t>
            </a:r>
            <a:endParaRPr lang="en-US" dirty="0">
              <a:solidFill>
                <a:srgbClr val="FF0000"/>
              </a:solidFill>
            </a:endParaRPr>
          </a:p>
          <a:p>
            <a:pPr algn="just"/>
            <a:r>
              <a:rPr lang="en-US" dirty="0">
                <a:solidFill>
                  <a:srgbClr val="FF0000"/>
                </a:solidFill>
              </a:rPr>
              <a:t>Data Mining:</a:t>
            </a:r>
          </a:p>
          <a:p>
            <a:pPr marL="457200" lvl="1" indent="0" algn="just">
              <a:buNone/>
            </a:pPr>
            <a:r>
              <a:rPr lang="en-US" dirty="0"/>
              <a:t>The process of using statistical techniques and algorithms to discover patterns and relationships in data.</a:t>
            </a:r>
            <a:endParaRPr lang="en-US" dirty="0">
              <a:solidFill>
                <a:srgbClr val="FF0000"/>
              </a:solidFill>
            </a:endParaRPr>
          </a:p>
          <a:p>
            <a:pPr algn="just"/>
            <a:r>
              <a:rPr lang="en-US" dirty="0">
                <a:solidFill>
                  <a:srgbClr val="FF0000"/>
                </a:solidFill>
              </a:rPr>
              <a:t>Data Governance: </a:t>
            </a:r>
          </a:p>
          <a:p>
            <a:pPr marL="457200" lvl="1" indent="0" algn="just">
              <a:buNone/>
            </a:pPr>
            <a:r>
              <a:rPr lang="en-US" dirty="0"/>
              <a:t>The process of managing the availability, usability, integrity, and security of an organization's data assets.</a:t>
            </a:r>
          </a:p>
        </p:txBody>
      </p:sp>
    </p:spTree>
    <p:extLst>
      <p:ext uri="{BB962C8B-B14F-4D97-AF65-F5344CB8AC3E}">
        <p14:creationId xmlns:p14="http://schemas.microsoft.com/office/powerpoint/2010/main" val="1831619110"/>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DE37D-873C-0907-A206-E0B31780DC19}"/>
              </a:ext>
            </a:extLst>
          </p:cNvPr>
          <p:cNvSpPr>
            <a:spLocks noGrp="1"/>
          </p:cNvSpPr>
          <p:nvPr>
            <p:ph type="title"/>
          </p:nvPr>
        </p:nvSpPr>
        <p:spPr>
          <a:xfrm>
            <a:off x="1484310" y="454754"/>
            <a:ext cx="10018713" cy="1224092"/>
          </a:xfrm>
        </p:spPr>
        <p:txBody>
          <a:bodyPr/>
          <a:lstStyle/>
          <a:p>
            <a:r>
              <a:rPr lang="en-US" dirty="0"/>
              <a:t>OLTP</a:t>
            </a:r>
            <a:endParaRPr lang="en-IN" dirty="0"/>
          </a:p>
        </p:txBody>
      </p:sp>
      <p:sp>
        <p:nvSpPr>
          <p:cNvPr id="3" name="Content Placeholder 2">
            <a:extLst>
              <a:ext uri="{FF2B5EF4-FFF2-40B4-BE49-F238E27FC236}">
                <a16:creationId xmlns:a16="http://schemas.microsoft.com/office/drawing/2014/main" id="{C5D8199C-FF84-276A-D45B-9874E0E644DF}"/>
              </a:ext>
            </a:extLst>
          </p:cNvPr>
          <p:cNvSpPr>
            <a:spLocks noGrp="1"/>
          </p:cNvSpPr>
          <p:nvPr>
            <p:ph idx="1"/>
          </p:nvPr>
        </p:nvSpPr>
        <p:spPr>
          <a:xfrm>
            <a:off x="1484310" y="1904301"/>
            <a:ext cx="10018713" cy="3886899"/>
          </a:xfrm>
        </p:spPr>
        <p:txBody>
          <a:bodyPr>
            <a:normAutofit/>
          </a:bodyPr>
          <a:lstStyle/>
          <a:p>
            <a:pPr marL="0" indent="0" algn="just">
              <a:buNone/>
            </a:pPr>
            <a:r>
              <a:rPr lang="en-US" b="0" i="0" dirty="0">
                <a:solidFill>
                  <a:srgbClr val="374151"/>
                </a:solidFill>
                <a:effectLst/>
                <a:latin typeface="Söhne"/>
              </a:rPr>
              <a:t>OLTP stands for </a:t>
            </a:r>
            <a:r>
              <a:rPr lang="en-US" b="0" i="0" dirty="0">
                <a:solidFill>
                  <a:srgbClr val="FF0000"/>
                </a:solidFill>
                <a:effectLst/>
                <a:latin typeface="Söhne"/>
              </a:rPr>
              <a:t>Online Transaction Processing</a:t>
            </a:r>
            <a:r>
              <a:rPr lang="en-US" b="0" i="0" dirty="0">
                <a:solidFill>
                  <a:srgbClr val="374151"/>
                </a:solidFill>
                <a:effectLst/>
                <a:latin typeface="Söhne"/>
              </a:rPr>
              <a:t>.</a:t>
            </a:r>
          </a:p>
          <a:p>
            <a:pPr lvl="1" algn="just"/>
            <a:r>
              <a:rPr lang="en-US" b="0" i="0" dirty="0">
                <a:solidFill>
                  <a:srgbClr val="374151"/>
                </a:solidFill>
                <a:effectLst/>
                <a:latin typeface="Söhne"/>
              </a:rPr>
              <a:t>It is a type of database system designed for </a:t>
            </a:r>
            <a:r>
              <a:rPr lang="en-US" b="0" i="0" dirty="0">
                <a:solidFill>
                  <a:srgbClr val="FF0000"/>
                </a:solidFill>
                <a:effectLst/>
                <a:latin typeface="Söhne"/>
              </a:rPr>
              <a:t>processing and managing transaction-oriented applications </a:t>
            </a:r>
            <a:r>
              <a:rPr lang="en-US" b="0" i="0" dirty="0">
                <a:solidFill>
                  <a:srgbClr val="374151"/>
                </a:solidFill>
                <a:effectLst/>
                <a:latin typeface="Söhne"/>
              </a:rPr>
              <a:t>such as online banking, point of sale (POS) systems, and e-commerce websites.</a:t>
            </a:r>
          </a:p>
          <a:p>
            <a:pPr lvl="1" algn="just"/>
            <a:r>
              <a:rPr lang="en-US" b="0" i="0" dirty="0">
                <a:solidFill>
                  <a:srgbClr val="374151"/>
                </a:solidFill>
                <a:effectLst/>
                <a:latin typeface="Söhne"/>
              </a:rPr>
              <a:t>OLTP databases are optimized for </a:t>
            </a:r>
            <a:r>
              <a:rPr lang="en-US" b="0" i="0" dirty="0">
                <a:solidFill>
                  <a:srgbClr val="FF0000"/>
                </a:solidFill>
                <a:effectLst/>
                <a:latin typeface="Söhne"/>
              </a:rPr>
              <a:t>fast and efficient transaction processing</a:t>
            </a:r>
            <a:r>
              <a:rPr lang="en-US" b="0" i="0" dirty="0">
                <a:solidFill>
                  <a:srgbClr val="374151"/>
                </a:solidFill>
                <a:effectLst/>
                <a:latin typeface="Söhne"/>
              </a:rPr>
              <a:t>, which </a:t>
            </a:r>
            <a:r>
              <a:rPr lang="en-US" b="0" i="0" dirty="0">
                <a:solidFill>
                  <a:srgbClr val="FF0000"/>
                </a:solidFill>
                <a:effectLst/>
                <a:latin typeface="Söhne"/>
              </a:rPr>
              <a:t>involves inserting, updating, and deleting small amounts of data in real-time</a:t>
            </a:r>
            <a:r>
              <a:rPr lang="en-US" b="0" i="0" dirty="0">
                <a:solidFill>
                  <a:srgbClr val="374151"/>
                </a:solidFill>
                <a:effectLst/>
                <a:latin typeface="Söhne"/>
              </a:rPr>
              <a:t>.</a:t>
            </a:r>
          </a:p>
          <a:p>
            <a:pPr lvl="1" algn="just"/>
            <a:r>
              <a:rPr lang="en-US" b="0" i="0" dirty="0">
                <a:solidFill>
                  <a:srgbClr val="374151"/>
                </a:solidFill>
                <a:effectLst/>
                <a:latin typeface="Söhne"/>
              </a:rPr>
              <a:t>The data is organized into tables with </a:t>
            </a:r>
            <a:r>
              <a:rPr lang="en-US" b="0" i="0" dirty="0">
                <a:solidFill>
                  <a:srgbClr val="FF0000"/>
                </a:solidFill>
                <a:effectLst/>
                <a:latin typeface="Söhne"/>
              </a:rPr>
              <a:t>strict data integrity constraints and normalized to eliminate data redundancy</a:t>
            </a:r>
            <a:r>
              <a:rPr lang="en-US" b="0" i="0" dirty="0">
                <a:solidFill>
                  <a:srgbClr val="374151"/>
                </a:solidFill>
                <a:effectLst/>
                <a:latin typeface="Söhne"/>
              </a:rPr>
              <a:t>.</a:t>
            </a:r>
            <a:endParaRPr lang="en-IN" dirty="0"/>
          </a:p>
        </p:txBody>
      </p:sp>
    </p:spTree>
    <p:extLst>
      <p:ext uri="{BB962C8B-B14F-4D97-AF65-F5344CB8AC3E}">
        <p14:creationId xmlns:p14="http://schemas.microsoft.com/office/powerpoint/2010/main" val="21190986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82B89-CD2C-ECD0-A4AB-D0EA646C3F03}"/>
              </a:ext>
            </a:extLst>
          </p:cNvPr>
          <p:cNvSpPr>
            <a:spLocks noGrp="1"/>
          </p:cNvSpPr>
          <p:nvPr>
            <p:ph type="title"/>
          </p:nvPr>
        </p:nvSpPr>
        <p:spPr/>
        <p:txBody>
          <a:bodyPr/>
          <a:lstStyle/>
          <a:p>
            <a:r>
              <a:rPr lang="en-US" dirty="0"/>
              <a:t>OLTP cont.</a:t>
            </a:r>
            <a:endParaRPr lang="en-IN" dirty="0"/>
          </a:p>
        </p:txBody>
      </p:sp>
      <p:sp>
        <p:nvSpPr>
          <p:cNvPr id="3" name="Content Placeholder 2">
            <a:extLst>
              <a:ext uri="{FF2B5EF4-FFF2-40B4-BE49-F238E27FC236}">
                <a16:creationId xmlns:a16="http://schemas.microsoft.com/office/drawing/2014/main" id="{953EEB9C-B3AB-2346-BF36-56C59B3E4D93}"/>
              </a:ext>
            </a:extLst>
          </p:cNvPr>
          <p:cNvSpPr>
            <a:spLocks noGrp="1"/>
          </p:cNvSpPr>
          <p:nvPr>
            <p:ph idx="1"/>
          </p:nvPr>
        </p:nvSpPr>
        <p:spPr>
          <a:xfrm>
            <a:off x="1484310" y="2013359"/>
            <a:ext cx="10018713" cy="3777842"/>
          </a:xfrm>
        </p:spPr>
        <p:txBody>
          <a:bodyPr>
            <a:normAutofit/>
          </a:bodyPr>
          <a:lstStyle/>
          <a:p>
            <a:pPr marL="0" indent="0">
              <a:buNone/>
            </a:pPr>
            <a:r>
              <a:rPr lang="en-US" b="0" i="0" dirty="0">
                <a:solidFill>
                  <a:srgbClr val="374151"/>
                </a:solidFill>
                <a:effectLst/>
                <a:latin typeface="Söhne"/>
              </a:rPr>
              <a:t>OLTP databases typically use the </a:t>
            </a:r>
            <a:r>
              <a:rPr lang="en-US" b="0" i="0" dirty="0">
                <a:solidFill>
                  <a:srgbClr val="FF0000"/>
                </a:solidFill>
                <a:effectLst/>
                <a:latin typeface="Söhne"/>
              </a:rPr>
              <a:t>ACID (Atomicity, Consistency, Isolation, Durability) </a:t>
            </a:r>
            <a:r>
              <a:rPr lang="en-US" b="0" i="0" dirty="0">
                <a:solidFill>
                  <a:srgbClr val="374151"/>
                </a:solidFill>
                <a:effectLst/>
                <a:latin typeface="Söhne"/>
              </a:rPr>
              <a:t>properties to ensure </a:t>
            </a:r>
            <a:r>
              <a:rPr lang="en-US" b="0" i="0" dirty="0">
                <a:solidFill>
                  <a:srgbClr val="FF0000"/>
                </a:solidFill>
                <a:effectLst/>
                <a:latin typeface="Söhne"/>
              </a:rPr>
              <a:t>data consistency and reliability</a:t>
            </a:r>
            <a:r>
              <a:rPr lang="en-US" b="0" i="0" dirty="0">
                <a:solidFill>
                  <a:srgbClr val="374151"/>
                </a:solidFill>
                <a:effectLst/>
                <a:latin typeface="Söhne"/>
              </a:rPr>
              <a:t>. </a:t>
            </a:r>
          </a:p>
          <a:p>
            <a:pPr lvl="1" algn="just"/>
            <a:r>
              <a:rPr lang="en-US" b="0" i="0" dirty="0">
                <a:solidFill>
                  <a:srgbClr val="FF0000"/>
                </a:solidFill>
                <a:effectLst/>
                <a:latin typeface="Söhne"/>
              </a:rPr>
              <a:t>Atomicity</a:t>
            </a:r>
            <a:r>
              <a:rPr lang="en-US" b="0" i="0" dirty="0">
                <a:solidFill>
                  <a:srgbClr val="374151"/>
                </a:solidFill>
                <a:effectLst/>
                <a:latin typeface="Söhne"/>
              </a:rPr>
              <a:t> ensures that each transaction is treated as a single unit of work</a:t>
            </a:r>
          </a:p>
          <a:p>
            <a:pPr lvl="1"/>
            <a:r>
              <a:rPr lang="en-US" b="0" i="0" dirty="0">
                <a:solidFill>
                  <a:srgbClr val="FF0000"/>
                </a:solidFill>
                <a:effectLst/>
                <a:latin typeface="Söhne"/>
              </a:rPr>
              <a:t>Consistency</a:t>
            </a:r>
            <a:r>
              <a:rPr lang="en-US" b="0" i="0" dirty="0">
                <a:solidFill>
                  <a:srgbClr val="374151"/>
                </a:solidFill>
                <a:effectLst/>
                <a:latin typeface="Söhne"/>
              </a:rPr>
              <a:t> ensures that the database is in a valid state before and after each transaction</a:t>
            </a:r>
          </a:p>
          <a:p>
            <a:pPr lvl="1"/>
            <a:r>
              <a:rPr lang="en-US" b="0" i="0" dirty="0">
                <a:solidFill>
                  <a:srgbClr val="FF0000"/>
                </a:solidFill>
                <a:effectLst/>
                <a:latin typeface="Söhne"/>
              </a:rPr>
              <a:t>Isolation</a:t>
            </a:r>
            <a:r>
              <a:rPr lang="en-US" b="0" i="0" dirty="0">
                <a:solidFill>
                  <a:srgbClr val="374151"/>
                </a:solidFill>
                <a:effectLst/>
                <a:latin typeface="Söhne"/>
              </a:rPr>
              <a:t> ensures that multiple transactions can be executed simultaneously without interfering with each other</a:t>
            </a:r>
          </a:p>
          <a:p>
            <a:pPr lvl="1"/>
            <a:r>
              <a:rPr lang="en-US" b="0" i="0" dirty="0">
                <a:solidFill>
                  <a:srgbClr val="FF0000"/>
                </a:solidFill>
                <a:effectLst/>
                <a:latin typeface="Söhne"/>
              </a:rPr>
              <a:t>Durability</a:t>
            </a:r>
            <a:r>
              <a:rPr lang="en-US" b="0" i="0" dirty="0">
                <a:solidFill>
                  <a:srgbClr val="374151"/>
                </a:solidFill>
                <a:effectLst/>
                <a:latin typeface="Söhne"/>
              </a:rPr>
              <a:t> ensures that once a transaction is committed, the changes are permanent and cannot be lost.</a:t>
            </a:r>
            <a:endParaRPr lang="en-IN" dirty="0"/>
          </a:p>
        </p:txBody>
      </p:sp>
    </p:spTree>
    <p:extLst>
      <p:ext uri="{BB962C8B-B14F-4D97-AF65-F5344CB8AC3E}">
        <p14:creationId xmlns:p14="http://schemas.microsoft.com/office/powerpoint/2010/main" val="2651087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549EE-37F2-4D9C-CF3C-996807EE2C6E}"/>
              </a:ext>
            </a:extLst>
          </p:cNvPr>
          <p:cNvSpPr>
            <a:spLocks noGrp="1"/>
          </p:cNvSpPr>
          <p:nvPr>
            <p:ph type="title"/>
          </p:nvPr>
        </p:nvSpPr>
        <p:spPr/>
        <p:txBody>
          <a:bodyPr/>
          <a:lstStyle/>
          <a:p>
            <a:r>
              <a:rPr lang="en-US" dirty="0"/>
              <a:t>Introduction to Data Warehouse</a:t>
            </a:r>
            <a:endParaRPr lang="en-IN" dirty="0"/>
          </a:p>
        </p:txBody>
      </p:sp>
      <p:sp>
        <p:nvSpPr>
          <p:cNvPr id="3" name="Content Placeholder 2">
            <a:extLst>
              <a:ext uri="{FF2B5EF4-FFF2-40B4-BE49-F238E27FC236}">
                <a16:creationId xmlns:a16="http://schemas.microsoft.com/office/drawing/2014/main" id="{18822615-4BC9-BAD2-23F0-514F57B6A5C1}"/>
              </a:ext>
            </a:extLst>
          </p:cNvPr>
          <p:cNvSpPr>
            <a:spLocks noGrp="1"/>
          </p:cNvSpPr>
          <p:nvPr>
            <p:ph idx="1"/>
          </p:nvPr>
        </p:nvSpPr>
        <p:spPr>
          <a:xfrm>
            <a:off x="1024129" y="2286000"/>
            <a:ext cx="5343116" cy="4023360"/>
          </a:xfrm>
        </p:spPr>
        <p:txBody>
          <a:bodyPr/>
          <a:lstStyle/>
          <a:p>
            <a:pPr algn="just"/>
            <a:r>
              <a:rPr lang="en-US" b="0" i="0" dirty="0">
                <a:solidFill>
                  <a:srgbClr val="374151"/>
                </a:solidFill>
                <a:effectLst/>
                <a:latin typeface="Söhne"/>
              </a:rPr>
              <a:t>A data warehouse is a large and centralized repository of data that is used for reporting and analysis. It is designed to support business intelligence (BI) activities by providing a single, unified view of an organization's data. Data warehouses typically integrate data from multiple sources, including operational systems, external sources, and other data warehouses.</a:t>
            </a:r>
            <a:endParaRPr lang="en-IN" dirty="0"/>
          </a:p>
        </p:txBody>
      </p:sp>
      <p:pic>
        <p:nvPicPr>
          <p:cNvPr id="1026" name="Picture 2" descr="Data Warehousing">
            <a:extLst>
              <a:ext uri="{FF2B5EF4-FFF2-40B4-BE49-F238E27FC236}">
                <a16:creationId xmlns:a16="http://schemas.microsoft.com/office/drawing/2014/main" id="{B001325C-A4D3-C749-8875-7229F69D16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6416" y="2084832"/>
            <a:ext cx="4901763" cy="39059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09283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82B89-CD2C-ECD0-A4AB-D0EA646C3F03}"/>
              </a:ext>
            </a:extLst>
          </p:cNvPr>
          <p:cNvSpPr>
            <a:spLocks noGrp="1"/>
          </p:cNvSpPr>
          <p:nvPr>
            <p:ph type="title"/>
          </p:nvPr>
        </p:nvSpPr>
        <p:spPr/>
        <p:txBody>
          <a:bodyPr/>
          <a:lstStyle/>
          <a:p>
            <a:r>
              <a:rPr lang="en-US" dirty="0"/>
              <a:t>OLTP cont.</a:t>
            </a:r>
            <a:endParaRPr lang="en-IN" dirty="0"/>
          </a:p>
        </p:txBody>
      </p:sp>
      <p:sp>
        <p:nvSpPr>
          <p:cNvPr id="3" name="Content Placeholder 2">
            <a:extLst>
              <a:ext uri="{FF2B5EF4-FFF2-40B4-BE49-F238E27FC236}">
                <a16:creationId xmlns:a16="http://schemas.microsoft.com/office/drawing/2014/main" id="{953EEB9C-B3AB-2346-BF36-56C59B3E4D93}"/>
              </a:ext>
            </a:extLst>
          </p:cNvPr>
          <p:cNvSpPr>
            <a:spLocks noGrp="1"/>
          </p:cNvSpPr>
          <p:nvPr>
            <p:ph idx="1"/>
          </p:nvPr>
        </p:nvSpPr>
        <p:spPr>
          <a:xfrm>
            <a:off x="1484310" y="2013359"/>
            <a:ext cx="10018713" cy="3777842"/>
          </a:xfrm>
        </p:spPr>
        <p:txBody>
          <a:bodyPr>
            <a:normAutofit/>
          </a:bodyPr>
          <a:lstStyle/>
          <a:p>
            <a:pPr marL="0" indent="0" algn="just">
              <a:buNone/>
            </a:pPr>
            <a:r>
              <a:rPr lang="en-US" b="0" i="0" dirty="0">
                <a:solidFill>
                  <a:srgbClr val="374151"/>
                </a:solidFill>
                <a:effectLst/>
                <a:latin typeface="Söhne"/>
              </a:rPr>
              <a:t>OLTP databases are </a:t>
            </a:r>
          </a:p>
          <a:p>
            <a:pPr lvl="1" algn="just"/>
            <a:r>
              <a:rPr lang="en-US" b="0" i="0" dirty="0">
                <a:solidFill>
                  <a:srgbClr val="374151"/>
                </a:solidFill>
                <a:effectLst/>
                <a:latin typeface="Söhne"/>
              </a:rPr>
              <a:t>optimized for read and write operations</a:t>
            </a:r>
          </a:p>
          <a:p>
            <a:pPr lvl="1" algn="just"/>
            <a:r>
              <a:rPr lang="en-US" dirty="0">
                <a:solidFill>
                  <a:srgbClr val="374151"/>
                </a:solidFill>
                <a:latin typeface="Söhne"/>
              </a:rPr>
              <a:t>T</a:t>
            </a:r>
            <a:r>
              <a:rPr lang="en-US" b="0" i="0" dirty="0">
                <a:solidFill>
                  <a:srgbClr val="374151"/>
                </a:solidFill>
                <a:effectLst/>
                <a:latin typeface="Söhne"/>
              </a:rPr>
              <a:t>ypically store a small amount of data compared to data warehouses.</a:t>
            </a:r>
          </a:p>
          <a:p>
            <a:pPr lvl="1" algn="just"/>
            <a:r>
              <a:rPr lang="en-US" b="0" i="0" dirty="0">
                <a:solidFill>
                  <a:srgbClr val="374151"/>
                </a:solidFill>
                <a:effectLst/>
                <a:latin typeface="Söhne"/>
              </a:rPr>
              <a:t>Designed to handle high transaction volumes</a:t>
            </a:r>
          </a:p>
          <a:p>
            <a:pPr lvl="1" algn="just"/>
            <a:r>
              <a:rPr lang="en-US" dirty="0">
                <a:solidFill>
                  <a:srgbClr val="374151"/>
                </a:solidFill>
                <a:latin typeface="Söhne"/>
              </a:rPr>
              <a:t>P</a:t>
            </a:r>
            <a:r>
              <a:rPr lang="en-US" b="0" i="0" dirty="0">
                <a:solidFill>
                  <a:srgbClr val="374151"/>
                </a:solidFill>
                <a:effectLst/>
                <a:latin typeface="Söhne"/>
              </a:rPr>
              <a:t>rovide quick and reliable access to data for end-users.</a:t>
            </a:r>
            <a:endParaRPr lang="en-IN" dirty="0"/>
          </a:p>
        </p:txBody>
      </p:sp>
    </p:spTree>
    <p:extLst>
      <p:ext uri="{BB962C8B-B14F-4D97-AF65-F5344CB8AC3E}">
        <p14:creationId xmlns:p14="http://schemas.microsoft.com/office/powerpoint/2010/main" val="37929341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82B89-CD2C-ECD0-A4AB-D0EA646C3F03}"/>
              </a:ext>
            </a:extLst>
          </p:cNvPr>
          <p:cNvSpPr>
            <a:spLocks noGrp="1"/>
          </p:cNvSpPr>
          <p:nvPr>
            <p:ph type="title"/>
          </p:nvPr>
        </p:nvSpPr>
        <p:spPr/>
        <p:txBody>
          <a:bodyPr/>
          <a:lstStyle/>
          <a:p>
            <a:r>
              <a:rPr lang="en-US" dirty="0"/>
              <a:t>OLAP</a:t>
            </a:r>
            <a:endParaRPr lang="en-IN" dirty="0"/>
          </a:p>
        </p:txBody>
      </p:sp>
      <p:sp>
        <p:nvSpPr>
          <p:cNvPr id="3" name="Content Placeholder 2">
            <a:extLst>
              <a:ext uri="{FF2B5EF4-FFF2-40B4-BE49-F238E27FC236}">
                <a16:creationId xmlns:a16="http://schemas.microsoft.com/office/drawing/2014/main" id="{953EEB9C-B3AB-2346-BF36-56C59B3E4D93}"/>
              </a:ext>
            </a:extLst>
          </p:cNvPr>
          <p:cNvSpPr>
            <a:spLocks noGrp="1"/>
          </p:cNvSpPr>
          <p:nvPr>
            <p:ph idx="1"/>
          </p:nvPr>
        </p:nvSpPr>
        <p:spPr>
          <a:xfrm>
            <a:off x="1484310" y="2013359"/>
            <a:ext cx="10018713" cy="3777842"/>
          </a:xfrm>
        </p:spPr>
        <p:txBody>
          <a:bodyPr>
            <a:normAutofit/>
          </a:bodyPr>
          <a:lstStyle/>
          <a:p>
            <a:pPr marL="0" indent="0" algn="just">
              <a:buNone/>
            </a:pPr>
            <a:r>
              <a:rPr lang="en-US" b="0" i="0" dirty="0">
                <a:solidFill>
                  <a:srgbClr val="374151"/>
                </a:solidFill>
                <a:effectLst/>
                <a:latin typeface="Söhne"/>
              </a:rPr>
              <a:t>OLAP stands for </a:t>
            </a:r>
            <a:r>
              <a:rPr lang="en-US" b="0" i="0" dirty="0">
                <a:solidFill>
                  <a:srgbClr val="FF0000"/>
                </a:solidFill>
                <a:effectLst/>
                <a:latin typeface="Söhne"/>
              </a:rPr>
              <a:t>Online Analytical Processing</a:t>
            </a:r>
            <a:r>
              <a:rPr lang="en-US" b="0" i="0" dirty="0">
                <a:solidFill>
                  <a:srgbClr val="374151"/>
                </a:solidFill>
                <a:effectLst/>
                <a:latin typeface="Söhne"/>
              </a:rPr>
              <a:t>.</a:t>
            </a:r>
          </a:p>
          <a:p>
            <a:pPr lvl="1" algn="just"/>
            <a:r>
              <a:rPr lang="en-US" b="0" i="0" dirty="0">
                <a:solidFill>
                  <a:srgbClr val="374151"/>
                </a:solidFill>
                <a:effectLst/>
                <a:latin typeface="Söhne"/>
              </a:rPr>
              <a:t> It is a </a:t>
            </a:r>
            <a:r>
              <a:rPr lang="en-US" b="0" i="0" dirty="0">
                <a:solidFill>
                  <a:srgbClr val="FF0000"/>
                </a:solidFill>
                <a:effectLst/>
                <a:latin typeface="Söhne"/>
              </a:rPr>
              <a:t>technique for analyzing large volumes of multidimensional data </a:t>
            </a:r>
            <a:r>
              <a:rPr lang="en-US" b="0" i="0" dirty="0">
                <a:solidFill>
                  <a:srgbClr val="374151"/>
                </a:solidFill>
                <a:effectLst/>
                <a:latin typeface="Söhne"/>
              </a:rPr>
              <a:t>from multiple perspectives, such as time, geography, product, or customer.</a:t>
            </a:r>
          </a:p>
          <a:p>
            <a:pPr lvl="1" algn="just"/>
            <a:r>
              <a:rPr lang="en-US" b="0" i="0" dirty="0">
                <a:solidFill>
                  <a:srgbClr val="374151"/>
                </a:solidFill>
                <a:effectLst/>
                <a:latin typeface="Söhne"/>
              </a:rPr>
              <a:t>OLAP provides a </a:t>
            </a:r>
            <a:r>
              <a:rPr lang="en-US" b="0" i="0" dirty="0">
                <a:solidFill>
                  <a:srgbClr val="FF0000"/>
                </a:solidFill>
                <a:effectLst/>
                <a:latin typeface="Söhne"/>
              </a:rPr>
              <a:t>flexible and interactive way to query and analyze data</a:t>
            </a:r>
            <a:r>
              <a:rPr lang="en-US" b="0" i="0" dirty="0">
                <a:solidFill>
                  <a:srgbClr val="374151"/>
                </a:solidFill>
                <a:effectLst/>
                <a:latin typeface="Söhne"/>
              </a:rPr>
              <a:t> in a data warehouse.</a:t>
            </a:r>
          </a:p>
          <a:p>
            <a:pPr lvl="1" algn="just"/>
            <a:r>
              <a:rPr lang="en-US" b="0" i="0" dirty="0">
                <a:solidFill>
                  <a:srgbClr val="374151"/>
                </a:solidFill>
                <a:effectLst/>
                <a:latin typeface="Söhne"/>
              </a:rPr>
              <a:t>It allows users to drill down into the data and view it from different angles or dimensions, enabling them to gain insights and make better decisions.</a:t>
            </a:r>
            <a:br>
              <a:rPr lang="en-US" dirty="0"/>
            </a:br>
            <a:endParaRPr lang="en-IN" dirty="0"/>
          </a:p>
        </p:txBody>
      </p:sp>
    </p:spTree>
    <p:extLst>
      <p:ext uri="{BB962C8B-B14F-4D97-AF65-F5344CB8AC3E}">
        <p14:creationId xmlns:p14="http://schemas.microsoft.com/office/powerpoint/2010/main" val="2974726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82B89-CD2C-ECD0-A4AB-D0EA646C3F03}"/>
              </a:ext>
            </a:extLst>
          </p:cNvPr>
          <p:cNvSpPr>
            <a:spLocks noGrp="1"/>
          </p:cNvSpPr>
          <p:nvPr>
            <p:ph type="title"/>
          </p:nvPr>
        </p:nvSpPr>
        <p:spPr>
          <a:xfrm>
            <a:off x="1484310" y="585133"/>
            <a:ext cx="10018713" cy="975220"/>
          </a:xfrm>
        </p:spPr>
        <p:txBody>
          <a:bodyPr/>
          <a:lstStyle/>
          <a:p>
            <a:r>
              <a:rPr lang="en-US" dirty="0"/>
              <a:t>OLAP cont.</a:t>
            </a:r>
            <a:endParaRPr lang="en-IN" dirty="0"/>
          </a:p>
        </p:txBody>
      </p:sp>
      <p:sp>
        <p:nvSpPr>
          <p:cNvPr id="3" name="Content Placeholder 2">
            <a:extLst>
              <a:ext uri="{FF2B5EF4-FFF2-40B4-BE49-F238E27FC236}">
                <a16:creationId xmlns:a16="http://schemas.microsoft.com/office/drawing/2014/main" id="{953EEB9C-B3AB-2346-BF36-56C59B3E4D93}"/>
              </a:ext>
            </a:extLst>
          </p:cNvPr>
          <p:cNvSpPr>
            <a:spLocks noGrp="1"/>
          </p:cNvSpPr>
          <p:nvPr>
            <p:ph idx="1"/>
          </p:nvPr>
        </p:nvSpPr>
        <p:spPr>
          <a:xfrm>
            <a:off x="1484310" y="2013359"/>
            <a:ext cx="10018713" cy="4345496"/>
          </a:xfrm>
        </p:spPr>
        <p:txBody>
          <a:bodyPr>
            <a:normAutofit lnSpcReduction="10000"/>
          </a:bodyPr>
          <a:lstStyle/>
          <a:p>
            <a:pPr algn="just"/>
            <a:r>
              <a:rPr lang="en-US" b="0" i="0" dirty="0">
                <a:solidFill>
                  <a:srgbClr val="374151"/>
                </a:solidFill>
                <a:effectLst/>
                <a:latin typeface="Söhne"/>
              </a:rPr>
              <a:t>OLAP data is stored in </a:t>
            </a:r>
            <a:r>
              <a:rPr lang="en-US" b="0" i="0" dirty="0">
                <a:solidFill>
                  <a:srgbClr val="FF0000"/>
                </a:solidFill>
                <a:effectLst/>
                <a:latin typeface="Söhne"/>
              </a:rPr>
              <a:t>cubes</a:t>
            </a:r>
            <a:r>
              <a:rPr lang="en-US" b="0" i="0" dirty="0">
                <a:solidFill>
                  <a:srgbClr val="374151"/>
                </a:solidFill>
                <a:effectLst/>
                <a:latin typeface="Söhne"/>
              </a:rPr>
              <a:t>, which are </a:t>
            </a:r>
            <a:r>
              <a:rPr lang="en-US" b="0" i="0" dirty="0">
                <a:solidFill>
                  <a:srgbClr val="FF0000"/>
                </a:solidFill>
                <a:effectLst/>
                <a:latin typeface="Söhne"/>
              </a:rPr>
              <a:t>multi-dimensional structures </a:t>
            </a:r>
            <a:r>
              <a:rPr lang="en-US" b="0" i="0" dirty="0">
                <a:solidFill>
                  <a:srgbClr val="374151"/>
                </a:solidFill>
                <a:effectLst/>
                <a:latin typeface="Söhne"/>
              </a:rPr>
              <a:t>that contain measures (such as sales, revenue, or profit) and dimensions (such as time, product, or location).</a:t>
            </a:r>
          </a:p>
          <a:p>
            <a:pPr algn="just"/>
            <a:r>
              <a:rPr lang="en-US" b="0" i="0" dirty="0">
                <a:solidFill>
                  <a:srgbClr val="374151"/>
                </a:solidFill>
                <a:effectLst/>
                <a:latin typeface="Söhne"/>
              </a:rPr>
              <a:t>The </a:t>
            </a:r>
            <a:r>
              <a:rPr lang="en-US" b="0" i="0" dirty="0">
                <a:solidFill>
                  <a:srgbClr val="FF0000"/>
                </a:solidFill>
                <a:effectLst/>
                <a:latin typeface="Söhne"/>
              </a:rPr>
              <a:t>cube structure </a:t>
            </a:r>
            <a:r>
              <a:rPr lang="en-US" b="0" i="0" dirty="0">
                <a:solidFill>
                  <a:srgbClr val="374151"/>
                </a:solidFill>
                <a:effectLst/>
                <a:latin typeface="Söhne"/>
              </a:rPr>
              <a:t>provides a way to </a:t>
            </a:r>
            <a:r>
              <a:rPr lang="en-US" b="0" i="0" dirty="0">
                <a:solidFill>
                  <a:srgbClr val="FF0000"/>
                </a:solidFill>
                <a:effectLst/>
                <a:latin typeface="Söhne"/>
              </a:rPr>
              <a:t>organize and store large amounts of data in a format that is optimized for query performance </a:t>
            </a:r>
            <a:r>
              <a:rPr lang="en-US" b="0" i="0" dirty="0">
                <a:solidFill>
                  <a:srgbClr val="374151"/>
                </a:solidFill>
                <a:effectLst/>
                <a:latin typeface="Söhne"/>
              </a:rPr>
              <a:t>and ease of use.</a:t>
            </a:r>
          </a:p>
          <a:p>
            <a:pPr algn="just"/>
            <a:r>
              <a:rPr lang="en-US" b="0" i="0" dirty="0">
                <a:solidFill>
                  <a:srgbClr val="374151"/>
                </a:solidFill>
                <a:effectLst/>
                <a:latin typeface="Söhne"/>
              </a:rPr>
              <a:t>OLAP tools typically provide a graphical user interface that allows users to interact with the data using drag-and-drop operations or point-and-click selections.</a:t>
            </a:r>
          </a:p>
          <a:p>
            <a:pPr algn="just"/>
            <a:r>
              <a:rPr lang="en-US" b="0" i="0" dirty="0">
                <a:solidFill>
                  <a:srgbClr val="374151"/>
                </a:solidFill>
                <a:effectLst/>
                <a:latin typeface="Söhne"/>
              </a:rPr>
              <a:t>Users can </a:t>
            </a:r>
            <a:r>
              <a:rPr lang="en-US" b="0" i="0" dirty="0">
                <a:solidFill>
                  <a:srgbClr val="FF0000"/>
                </a:solidFill>
                <a:effectLst/>
                <a:latin typeface="Söhne"/>
              </a:rPr>
              <a:t>create custom reports, charts, and dashboards to visualize the data in different ways</a:t>
            </a:r>
            <a:r>
              <a:rPr lang="en-US" b="0" i="0" dirty="0">
                <a:solidFill>
                  <a:srgbClr val="374151"/>
                </a:solidFill>
                <a:effectLst/>
                <a:latin typeface="Söhne"/>
              </a:rPr>
              <a:t>, and can drill down or roll up the data to see more or less detail.</a:t>
            </a:r>
            <a:endParaRPr lang="en-IN" dirty="0"/>
          </a:p>
        </p:txBody>
      </p:sp>
    </p:spTree>
    <p:extLst>
      <p:ext uri="{BB962C8B-B14F-4D97-AF65-F5344CB8AC3E}">
        <p14:creationId xmlns:p14="http://schemas.microsoft.com/office/powerpoint/2010/main" val="21649809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82B89-CD2C-ECD0-A4AB-D0EA646C3F03}"/>
              </a:ext>
            </a:extLst>
          </p:cNvPr>
          <p:cNvSpPr>
            <a:spLocks noGrp="1"/>
          </p:cNvSpPr>
          <p:nvPr>
            <p:ph type="title"/>
          </p:nvPr>
        </p:nvSpPr>
        <p:spPr>
          <a:xfrm>
            <a:off x="1484309" y="140517"/>
            <a:ext cx="10018713" cy="975220"/>
          </a:xfrm>
        </p:spPr>
        <p:txBody>
          <a:bodyPr/>
          <a:lstStyle/>
          <a:p>
            <a:r>
              <a:rPr lang="en-US" dirty="0"/>
              <a:t>Difference between OLTP and OLAP</a:t>
            </a:r>
            <a:endParaRPr lang="en-IN" dirty="0"/>
          </a:p>
        </p:txBody>
      </p:sp>
      <p:sp>
        <p:nvSpPr>
          <p:cNvPr id="3" name="Content Placeholder 2">
            <a:extLst>
              <a:ext uri="{FF2B5EF4-FFF2-40B4-BE49-F238E27FC236}">
                <a16:creationId xmlns:a16="http://schemas.microsoft.com/office/drawing/2014/main" id="{953EEB9C-B3AB-2346-BF36-56C59B3E4D93}"/>
              </a:ext>
            </a:extLst>
          </p:cNvPr>
          <p:cNvSpPr>
            <a:spLocks noGrp="1"/>
          </p:cNvSpPr>
          <p:nvPr>
            <p:ph idx="1"/>
          </p:nvPr>
        </p:nvSpPr>
        <p:spPr>
          <a:xfrm>
            <a:off x="1484310" y="1006680"/>
            <a:ext cx="10562281" cy="5851320"/>
          </a:xfrm>
        </p:spPr>
        <p:txBody>
          <a:bodyPr>
            <a:normAutofit/>
          </a:bodyPr>
          <a:lstStyle/>
          <a:p>
            <a:pPr marL="0" indent="0" algn="just">
              <a:buNone/>
            </a:pPr>
            <a:r>
              <a:rPr lang="en-US" b="0" i="0" dirty="0">
                <a:solidFill>
                  <a:srgbClr val="374151"/>
                </a:solidFill>
                <a:effectLst/>
                <a:latin typeface="Söhne"/>
              </a:rPr>
              <a:t>OLTP and OLAP (Online Analytical Processing) are two different types of database systems designed for different purposes. Here are some key differences between OLTP and OLAP:</a:t>
            </a:r>
          </a:p>
          <a:p>
            <a:pPr lvl="1" algn="just"/>
            <a:r>
              <a:rPr lang="en-US" b="0" i="0" dirty="0">
                <a:solidFill>
                  <a:srgbClr val="FF0000"/>
                </a:solidFill>
                <a:effectLst/>
                <a:latin typeface="Söhne"/>
              </a:rPr>
              <a:t>Purpose: </a:t>
            </a:r>
          </a:p>
          <a:p>
            <a:pPr marL="914400" lvl="2" indent="0" algn="just">
              <a:buNone/>
            </a:pPr>
            <a:r>
              <a:rPr lang="en-US" b="0" i="0" dirty="0">
                <a:solidFill>
                  <a:srgbClr val="374151"/>
                </a:solidFill>
                <a:effectLst/>
                <a:latin typeface="Söhne"/>
              </a:rPr>
              <a:t>OLTP databases are designed for transaction-oriented applications such as online banking, point of sale (POS) systems, and e-commerce websites, where the focus is on real-time transaction processing. OLAP databases, on the other hand, are designed for analytical applications such as business intelligence (BI) and data mining, where the focus is on analyzing large volumes of historical data.</a:t>
            </a:r>
          </a:p>
          <a:p>
            <a:pPr lvl="1" algn="just"/>
            <a:r>
              <a:rPr lang="en-US" b="0" i="0" dirty="0">
                <a:solidFill>
                  <a:srgbClr val="FF0000"/>
                </a:solidFill>
                <a:effectLst/>
                <a:latin typeface="Söhne"/>
              </a:rPr>
              <a:t>Data Size: </a:t>
            </a:r>
          </a:p>
          <a:p>
            <a:pPr marL="914400" lvl="2" indent="0" algn="just">
              <a:buNone/>
            </a:pPr>
            <a:r>
              <a:rPr lang="en-US" b="0" i="0" dirty="0">
                <a:solidFill>
                  <a:srgbClr val="374151"/>
                </a:solidFill>
                <a:effectLst/>
                <a:latin typeface="Söhne"/>
              </a:rPr>
              <a:t>OLTP databases typically store a relatively small amount of data, while OLAP databases store much larger amounts of data. OLTP databases focus on individual transactions and maintain a high degree of data normalization, while OLAP databases focus on aggregating data from multiple sources and organizing it into multidimensional structures for efficient querying and analysis.</a:t>
            </a:r>
            <a:endParaRPr lang="en-IN" b="0" i="0" dirty="0">
              <a:solidFill>
                <a:srgbClr val="374151"/>
              </a:solidFill>
              <a:effectLst/>
              <a:latin typeface="Söhne"/>
            </a:endParaRPr>
          </a:p>
        </p:txBody>
      </p:sp>
    </p:spTree>
    <p:extLst>
      <p:ext uri="{BB962C8B-B14F-4D97-AF65-F5344CB8AC3E}">
        <p14:creationId xmlns:p14="http://schemas.microsoft.com/office/powerpoint/2010/main" val="8460322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82B89-CD2C-ECD0-A4AB-D0EA646C3F03}"/>
              </a:ext>
            </a:extLst>
          </p:cNvPr>
          <p:cNvSpPr>
            <a:spLocks noGrp="1"/>
          </p:cNvSpPr>
          <p:nvPr>
            <p:ph type="title"/>
          </p:nvPr>
        </p:nvSpPr>
        <p:spPr>
          <a:xfrm>
            <a:off x="1484309" y="140517"/>
            <a:ext cx="10018713" cy="975220"/>
          </a:xfrm>
        </p:spPr>
        <p:txBody>
          <a:bodyPr/>
          <a:lstStyle/>
          <a:p>
            <a:r>
              <a:rPr lang="en-US" dirty="0"/>
              <a:t>Difference between OLTP and OLAP</a:t>
            </a:r>
            <a:endParaRPr lang="en-IN" dirty="0"/>
          </a:p>
        </p:txBody>
      </p:sp>
      <p:sp>
        <p:nvSpPr>
          <p:cNvPr id="3" name="Content Placeholder 2">
            <a:extLst>
              <a:ext uri="{FF2B5EF4-FFF2-40B4-BE49-F238E27FC236}">
                <a16:creationId xmlns:a16="http://schemas.microsoft.com/office/drawing/2014/main" id="{953EEB9C-B3AB-2346-BF36-56C59B3E4D93}"/>
              </a:ext>
            </a:extLst>
          </p:cNvPr>
          <p:cNvSpPr>
            <a:spLocks noGrp="1"/>
          </p:cNvSpPr>
          <p:nvPr>
            <p:ph idx="1"/>
          </p:nvPr>
        </p:nvSpPr>
        <p:spPr>
          <a:xfrm>
            <a:off x="1484310" y="1006680"/>
            <a:ext cx="10562281" cy="5851320"/>
          </a:xfrm>
        </p:spPr>
        <p:txBody>
          <a:bodyPr>
            <a:normAutofit/>
          </a:bodyPr>
          <a:lstStyle/>
          <a:p>
            <a:pPr algn="just"/>
            <a:r>
              <a:rPr lang="en-US" b="0" i="0" dirty="0">
                <a:solidFill>
                  <a:srgbClr val="FF0000"/>
                </a:solidFill>
                <a:effectLst/>
                <a:latin typeface="Söhne"/>
              </a:rPr>
              <a:t>Data Structure: </a:t>
            </a:r>
          </a:p>
          <a:p>
            <a:pPr marL="457200" lvl="1" indent="0" algn="just">
              <a:buNone/>
            </a:pPr>
            <a:r>
              <a:rPr lang="en-US" b="0" i="0" dirty="0">
                <a:solidFill>
                  <a:srgbClr val="374151"/>
                </a:solidFill>
                <a:effectLst/>
                <a:latin typeface="Söhne"/>
              </a:rPr>
              <a:t>OLTP databases use normalized data structures to minimize data redundancy and ensure data consistency, while OLAP databases use denormalized data structures such as cubes or star schemas to enable fast and efficient querying and analysis.</a:t>
            </a:r>
          </a:p>
          <a:p>
            <a:pPr algn="just"/>
            <a:r>
              <a:rPr lang="en-US" b="0" i="0" dirty="0">
                <a:solidFill>
                  <a:srgbClr val="FF0000"/>
                </a:solidFill>
                <a:effectLst/>
                <a:latin typeface="Söhne"/>
              </a:rPr>
              <a:t>Querying and Reporting: </a:t>
            </a:r>
          </a:p>
          <a:p>
            <a:pPr marL="457200" lvl="1" indent="0" algn="just">
              <a:buNone/>
            </a:pPr>
            <a:r>
              <a:rPr lang="en-US" b="0" i="0" dirty="0">
                <a:solidFill>
                  <a:srgbClr val="374151"/>
                </a:solidFill>
                <a:effectLst/>
                <a:latin typeface="Söhne"/>
              </a:rPr>
              <a:t>OLTP databases are optimized for transaction processing and simple querying, while OLAP databases are optimized for complex querying and ad-hoc reporting. OLAP databases provide users with powerful tools to analyze data from multiple perspectives and dimensions.</a:t>
            </a:r>
          </a:p>
          <a:p>
            <a:pPr algn="just"/>
            <a:r>
              <a:rPr lang="en-US" b="0" i="0" dirty="0">
                <a:solidFill>
                  <a:srgbClr val="FF0000"/>
                </a:solidFill>
                <a:effectLst/>
                <a:latin typeface="Söhne"/>
              </a:rPr>
              <a:t>Performance: </a:t>
            </a:r>
          </a:p>
          <a:p>
            <a:pPr marL="457200" lvl="1" indent="0" algn="just">
              <a:buNone/>
            </a:pPr>
            <a:r>
              <a:rPr lang="en-US" b="0" i="0" dirty="0">
                <a:solidFill>
                  <a:srgbClr val="374151"/>
                </a:solidFill>
                <a:effectLst/>
                <a:latin typeface="Söhne"/>
              </a:rPr>
              <a:t>OLTP databases are optimized for fast transaction processing and maintain high levels of data integrity, while OLAP databases are optimized for fast and efficient querying and analysis.</a:t>
            </a:r>
            <a:endParaRPr lang="en-IN" b="0" i="0" dirty="0">
              <a:solidFill>
                <a:srgbClr val="374151"/>
              </a:solidFill>
              <a:effectLst/>
              <a:latin typeface="Söhne"/>
            </a:endParaRPr>
          </a:p>
        </p:txBody>
      </p:sp>
    </p:spTree>
    <p:extLst>
      <p:ext uri="{BB962C8B-B14F-4D97-AF65-F5344CB8AC3E}">
        <p14:creationId xmlns:p14="http://schemas.microsoft.com/office/powerpoint/2010/main" val="42154113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BD2EF-C965-DD9F-8E69-3625D2E470BE}"/>
              </a:ext>
            </a:extLst>
          </p:cNvPr>
          <p:cNvSpPr>
            <a:spLocks noGrp="1"/>
          </p:cNvSpPr>
          <p:nvPr>
            <p:ph type="title"/>
          </p:nvPr>
        </p:nvSpPr>
        <p:spPr>
          <a:xfrm>
            <a:off x="1484311" y="685800"/>
            <a:ext cx="10018713" cy="983609"/>
          </a:xfrm>
        </p:spPr>
        <p:txBody>
          <a:bodyPr/>
          <a:lstStyle/>
          <a:p>
            <a:r>
              <a:rPr lang="en-US" dirty="0"/>
              <a:t>Types of OLAP</a:t>
            </a:r>
            <a:endParaRPr lang="en-IN" dirty="0"/>
          </a:p>
        </p:txBody>
      </p:sp>
      <p:sp>
        <p:nvSpPr>
          <p:cNvPr id="3" name="Content Placeholder 2">
            <a:extLst>
              <a:ext uri="{FF2B5EF4-FFF2-40B4-BE49-F238E27FC236}">
                <a16:creationId xmlns:a16="http://schemas.microsoft.com/office/drawing/2014/main" id="{F59DEEED-439A-69EF-DA3D-06EDFE8077A1}"/>
              </a:ext>
            </a:extLst>
          </p:cNvPr>
          <p:cNvSpPr>
            <a:spLocks noGrp="1"/>
          </p:cNvSpPr>
          <p:nvPr>
            <p:ph idx="1"/>
          </p:nvPr>
        </p:nvSpPr>
        <p:spPr>
          <a:xfrm>
            <a:off x="1484310" y="1610687"/>
            <a:ext cx="10018713" cy="4180514"/>
          </a:xfrm>
        </p:spPr>
        <p:txBody>
          <a:bodyPr>
            <a:normAutofit fontScale="85000" lnSpcReduction="20000"/>
          </a:bodyPr>
          <a:lstStyle/>
          <a:p>
            <a:r>
              <a:rPr lang="en-US" b="0" i="0" dirty="0">
                <a:solidFill>
                  <a:srgbClr val="FF0000"/>
                </a:solidFill>
                <a:effectLst/>
                <a:latin typeface="Söhne"/>
              </a:rPr>
              <a:t>Multidimensional OLAP (MOLAP): </a:t>
            </a:r>
          </a:p>
          <a:p>
            <a:pPr marL="457200" lvl="1" indent="0">
              <a:buNone/>
            </a:pPr>
            <a:r>
              <a:rPr lang="en-US" b="0" i="0" dirty="0">
                <a:solidFill>
                  <a:srgbClr val="374151"/>
                </a:solidFill>
                <a:effectLst/>
                <a:latin typeface="Söhne"/>
              </a:rPr>
              <a:t>MOLAP stores data in multidimensional cubes, which are pre-aggregated and stored in memory or on disk. MOLAP provides fast query performance and high interactivity, making it ideal for small to medium-sized datasets. MOLAP is the most traditional form of OLAP, and it is widely used for business intelligence and data mining applications.</a:t>
            </a:r>
          </a:p>
          <a:p>
            <a:r>
              <a:rPr lang="en-US" b="0" i="0" dirty="0">
                <a:solidFill>
                  <a:srgbClr val="FF0000"/>
                </a:solidFill>
                <a:effectLst/>
                <a:latin typeface="Söhne"/>
              </a:rPr>
              <a:t>Relational OLAP (ROLAP):</a:t>
            </a:r>
          </a:p>
          <a:p>
            <a:pPr marL="457200" lvl="1" indent="0">
              <a:buNone/>
            </a:pPr>
            <a:r>
              <a:rPr lang="en-US" b="0" i="0" dirty="0">
                <a:solidFill>
                  <a:srgbClr val="374151"/>
                </a:solidFill>
                <a:effectLst/>
                <a:latin typeface="Söhne"/>
              </a:rPr>
              <a:t>ROLAP stores data in a relational database, such as SQL Server or Oracle. ROLAP provides greater scalability and flexibility than MOLAP, and it can handle larger datasets. ROLAP retrieves data from the underlying relational database and uses SQL queries to aggregate and summarize the data. ROLAP is ideal for large-scale data warehousing applications.</a:t>
            </a:r>
          </a:p>
          <a:p>
            <a:r>
              <a:rPr lang="en-US" b="0" i="0" dirty="0">
                <a:solidFill>
                  <a:srgbClr val="FF0000"/>
                </a:solidFill>
                <a:effectLst/>
                <a:latin typeface="Söhne"/>
              </a:rPr>
              <a:t>Hybrid OLAP (HOLAP):</a:t>
            </a:r>
          </a:p>
          <a:p>
            <a:pPr marL="457200" lvl="1" indent="0">
              <a:buNone/>
            </a:pPr>
            <a:r>
              <a:rPr lang="en-US" b="0" i="0" dirty="0">
                <a:solidFill>
                  <a:srgbClr val="374151"/>
                </a:solidFill>
                <a:effectLst/>
                <a:latin typeface="Söhne"/>
              </a:rPr>
              <a:t>HOLAP combines the benefits of MOLAP and ROLAP by using both multidimensional cubes and relational databases. HOLAP stores the most frequently accessed data in memory as multidimensional cubes, while less frequently accessed data is stored in a relational database. HOLAP provides fast query performance and the ability to handle large datasets, making it ideal for data warehousing applications.</a:t>
            </a:r>
            <a:endParaRPr lang="en-IN" dirty="0"/>
          </a:p>
        </p:txBody>
      </p:sp>
    </p:spTree>
    <p:extLst>
      <p:ext uri="{BB962C8B-B14F-4D97-AF65-F5344CB8AC3E}">
        <p14:creationId xmlns:p14="http://schemas.microsoft.com/office/powerpoint/2010/main" val="26529917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BD2EF-C965-DD9F-8E69-3625D2E470BE}"/>
              </a:ext>
            </a:extLst>
          </p:cNvPr>
          <p:cNvSpPr>
            <a:spLocks noGrp="1"/>
          </p:cNvSpPr>
          <p:nvPr>
            <p:ph type="title"/>
          </p:nvPr>
        </p:nvSpPr>
        <p:spPr>
          <a:xfrm>
            <a:off x="1484311" y="685800"/>
            <a:ext cx="10018713" cy="983609"/>
          </a:xfrm>
        </p:spPr>
        <p:txBody>
          <a:bodyPr/>
          <a:lstStyle/>
          <a:p>
            <a:r>
              <a:rPr lang="en-US" dirty="0"/>
              <a:t>Types of OLAP cont.</a:t>
            </a:r>
            <a:endParaRPr lang="en-IN" dirty="0"/>
          </a:p>
        </p:txBody>
      </p:sp>
      <p:sp>
        <p:nvSpPr>
          <p:cNvPr id="3" name="Content Placeholder 2">
            <a:extLst>
              <a:ext uri="{FF2B5EF4-FFF2-40B4-BE49-F238E27FC236}">
                <a16:creationId xmlns:a16="http://schemas.microsoft.com/office/drawing/2014/main" id="{F59DEEED-439A-69EF-DA3D-06EDFE8077A1}"/>
              </a:ext>
            </a:extLst>
          </p:cNvPr>
          <p:cNvSpPr>
            <a:spLocks noGrp="1"/>
          </p:cNvSpPr>
          <p:nvPr>
            <p:ph idx="1"/>
          </p:nvPr>
        </p:nvSpPr>
        <p:spPr>
          <a:xfrm>
            <a:off x="1484310" y="1610687"/>
            <a:ext cx="10018713" cy="4180514"/>
          </a:xfrm>
        </p:spPr>
        <p:txBody>
          <a:bodyPr>
            <a:normAutofit/>
          </a:bodyPr>
          <a:lstStyle/>
          <a:p>
            <a:pPr marL="0" indent="0" algn="just">
              <a:buNone/>
            </a:pPr>
            <a:r>
              <a:rPr lang="en-US" b="0" i="0" dirty="0">
                <a:solidFill>
                  <a:srgbClr val="374151"/>
                </a:solidFill>
                <a:effectLst/>
                <a:latin typeface="Söhne"/>
              </a:rPr>
              <a:t>MOLAP, ROLAP, and HOLAP are three different types of OLAP, each with its own strengths and weaknesses.</a:t>
            </a:r>
          </a:p>
          <a:p>
            <a:pPr lvl="1" algn="just"/>
            <a:r>
              <a:rPr lang="en-US" b="0" i="0" dirty="0">
                <a:solidFill>
                  <a:srgbClr val="FF0000"/>
                </a:solidFill>
                <a:effectLst/>
                <a:latin typeface="Söhne"/>
              </a:rPr>
              <a:t>MOLAP</a:t>
            </a:r>
            <a:r>
              <a:rPr lang="en-US" b="0" i="0" dirty="0">
                <a:solidFill>
                  <a:srgbClr val="374151"/>
                </a:solidFill>
                <a:effectLst/>
                <a:latin typeface="Söhne"/>
              </a:rPr>
              <a:t> is ideal for small to medium-sized datasets</a:t>
            </a:r>
          </a:p>
          <a:p>
            <a:pPr lvl="1" algn="just"/>
            <a:r>
              <a:rPr lang="en-US" b="0" i="0" dirty="0">
                <a:solidFill>
                  <a:srgbClr val="FF0000"/>
                </a:solidFill>
                <a:effectLst/>
                <a:latin typeface="Söhne"/>
              </a:rPr>
              <a:t>ROLAP</a:t>
            </a:r>
            <a:r>
              <a:rPr lang="en-US" b="0" i="0" dirty="0">
                <a:solidFill>
                  <a:srgbClr val="374151"/>
                </a:solidFill>
                <a:effectLst/>
                <a:latin typeface="Söhne"/>
              </a:rPr>
              <a:t> is ideal for large-scale data warehousing applications</a:t>
            </a:r>
          </a:p>
          <a:p>
            <a:pPr lvl="1" algn="just"/>
            <a:r>
              <a:rPr lang="en-US" b="0" i="0" dirty="0">
                <a:solidFill>
                  <a:srgbClr val="FF0000"/>
                </a:solidFill>
                <a:effectLst/>
                <a:latin typeface="Söhne"/>
              </a:rPr>
              <a:t>HOLAP</a:t>
            </a:r>
            <a:r>
              <a:rPr lang="en-US" b="0" i="0" dirty="0">
                <a:solidFill>
                  <a:srgbClr val="374151"/>
                </a:solidFill>
                <a:effectLst/>
                <a:latin typeface="Söhne"/>
              </a:rPr>
              <a:t> provides the best of both worlds by using both multidimensional cubes and relational databases</a:t>
            </a:r>
            <a:endParaRPr lang="en-IN" dirty="0"/>
          </a:p>
        </p:txBody>
      </p:sp>
    </p:spTree>
    <p:extLst>
      <p:ext uri="{BB962C8B-B14F-4D97-AF65-F5344CB8AC3E}">
        <p14:creationId xmlns:p14="http://schemas.microsoft.com/office/powerpoint/2010/main" val="23542051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F9FAE-6917-A3E2-D183-DC19C48DD10B}"/>
              </a:ext>
            </a:extLst>
          </p:cNvPr>
          <p:cNvSpPr>
            <a:spLocks noGrp="1"/>
          </p:cNvSpPr>
          <p:nvPr>
            <p:ph type="title"/>
          </p:nvPr>
        </p:nvSpPr>
        <p:spPr>
          <a:xfrm>
            <a:off x="1375254" y="291518"/>
            <a:ext cx="10018713" cy="916497"/>
          </a:xfrm>
        </p:spPr>
        <p:txBody>
          <a:bodyPr/>
          <a:lstStyle/>
          <a:p>
            <a:r>
              <a:rPr lang="en-US" dirty="0"/>
              <a:t>Data Warehouse Architecture</a:t>
            </a:r>
            <a:endParaRPr lang="en-IN" dirty="0"/>
          </a:p>
        </p:txBody>
      </p:sp>
      <p:pic>
        <p:nvPicPr>
          <p:cNvPr id="2052" name="Picture 4">
            <a:extLst>
              <a:ext uri="{FF2B5EF4-FFF2-40B4-BE49-F238E27FC236}">
                <a16:creationId xmlns:a16="http://schemas.microsoft.com/office/drawing/2014/main" id="{691EC169-E3F5-812C-D934-F336876053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5207" y="1208015"/>
            <a:ext cx="7021585" cy="46284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6356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158BE-5212-5915-E7CD-22084D2410B6}"/>
              </a:ext>
            </a:extLst>
          </p:cNvPr>
          <p:cNvSpPr>
            <a:spLocks noGrp="1"/>
          </p:cNvSpPr>
          <p:nvPr>
            <p:ph type="title"/>
          </p:nvPr>
        </p:nvSpPr>
        <p:spPr>
          <a:xfrm>
            <a:off x="1484309" y="278235"/>
            <a:ext cx="10018713" cy="796954"/>
          </a:xfrm>
        </p:spPr>
        <p:txBody>
          <a:bodyPr/>
          <a:lstStyle/>
          <a:p>
            <a:r>
              <a:rPr lang="en-US" dirty="0"/>
              <a:t>Types of Schemas</a:t>
            </a:r>
            <a:endParaRPr lang="en-IN" dirty="0"/>
          </a:p>
        </p:txBody>
      </p:sp>
      <p:sp>
        <p:nvSpPr>
          <p:cNvPr id="3" name="Content Placeholder 2">
            <a:extLst>
              <a:ext uri="{FF2B5EF4-FFF2-40B4-BE49-F238E27FC236}">
                <a16:creationId xmlns:a16="http://schemas.microsoft.com/office/drawing/2014/main" id="{8B10C0C8-59B4-47E2-F994-8B81B503796A}"/>
              </a:ext>
            </a:extLst>
          </p:cNvPr>
          <p:cNvSpPr>
            <a:spLocks noGrp="1"/>
          </p:cNvSpPr>
          <p:nvPr>
            <p:ph idx="1"/>
          </p:nvPr>
        </p:nvSpPr>
        <p:spPr>
          <a:xfrm>
            <a:off x="1484310" y="1988191"/>
            <a:ext cx="10018713" cy="3803009"/>
          </a:xfrm>
        </p:spPr>
        <p:txBody>
          <a:bodyPr>
            <a:normAutofit fontScale="85000" lnSpcReduction="10000"/>
          </a:bodyPr>
          <a:lstStyle/>
          <a:p>
            <a:r>
              <a:rPr lang="en-US" b="0" i="0" dirty="0">
                <a:solidFill>
                  <a:srgbClr val="FF0000"/>
                </a:solidFill>
                <a:effectLst/>
                <a:latin typeface="Söhne"/>
              </a:rPr>
              <a:t>Star Schema: </a:t>
            </a:r>
          </a:p>
          <a:p>
            <a:pPr marL="457200" lvl="1" indent="0">
              <a:buNone/>
            </a:pPr>
            <a:r>
              <a:rPr lang="en-US" b="0" i="0" dirty="0">
                <a:solidFill>
                  <a:srgbClr val="374151"/>
                </a:solidFill>
                <a:effectLst/>
                <a:latin typeface="Söhne"/>
              </a:rPr>
              <a:t>The star schema is the simplest and most widely used schema in data warehousing. In this schema, a fact table is surrounded by dimension tables, which represent the attributes of the data being analyzed. The fact table contains the measures or metrics, and the dimension tables contain the descriptive data.</a:t>
            </a:r>
          </a:p>
          <a:p>
            <a:r>
              <a:rPr lang="en-US" b="0" i="0" dirty="0">
                <a:solidFill>
                  <a:srgbClr val="FF0000"/>
                </a:solidFill>
                <a:effectLst/>
                <a:latin typeface="Söhne"/>
              </a:rPr>
              <a:t>Snowflake Schema:</a:t>
            </a:r>
          </a:p>
          <a:p>
            <a:pPr marL="457200" lvl="1" indent="0">
              <a:buNone/>
            </a:pPr>
            <a:r>
              <a:rPr lang="en-US" b="0" i="0" dirty="0">
                <a:solidFill>
                  <a:srgbClr val="374151"/>
                </a:solidFill>
                <a:effectLst/>
                <a:latin typeface="Söhne"/>
              </a:rPr>
              <a:t>The snowflake schema is an extension of the star schema. In this schema, the dimension tables are normalized, meaning that they are divided into sub-tables. This can lead to more efficient storage and better performance, but it can also make the schema more complex.</a:t>
            </a:r>
          </a:p>
          <a:p>
            <a:r>
              <a:rPr lang="en-US" b="0" i="0" dirty="0">
                <a:solidFill>
                  <a:srgbClr val="FF0000"/>
                </a:solidFill>
                <a:effectLst/>
                <a:latin typeface="Söhne"/>
              </a:rPr>
              <a:t>Galaxy Schema:</a:t>
            </a:r>
          </a:p>
          <a:p>
            <a:pPr marL="457200" lvl="1" indent="0">
              <a:buNone/>
            </a:pPr>
            <a:r>
              <a:rPr lang="en-US" b="0" i="0" dirty="0">
                <a:solidFill>
                  <a:srgbClr val="374151"/>
                </a:solidFill>
                <a:effectLst/>
                <a:latin typeface="Söhne"/>
              </a:rPr>
              <a:t>The galaxy schema is a combination of the star and snowflake schema. It allows for more flexibility in representing complex data relationships, but can also be more difficult to understand and maintain.</a:t>
            </a:r>
            <a:endParaRPr lang="en-IN" dirty="0"/>
          </a:p>
        </p:txBody>
      </p:sp>
    </p:spTree>
    <p:extLst>
      <p:ext uri="{BB962C8B-B14F-4D97-AF65-F5344CB8AC3E}">
        <p14:creationId xmlns:p14="http://schemas.microsoft.com/office/powerpoint/2010/main" val="15352047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B2EA9-8350-E86D-D78E-06757CE69AB5}"/>
              </a:ext>
            </a:extLst>
          </p:cNvPr>
          <p:cNvSpPr>
            <a:spLocks noGrp="1"/>
          </p:cNvSpPr>
          <p:nvPr>
            <p:ph type="title"/>
          </p:nvPr>
        </p:nvSpPr>
        <p:spPr/>
        <p:txBody>
          <a:bodyPr/>
          <a:lstStyle/>
          <a:p>
            <a:r>
              <a:rPr lang="en-US" dirty="0"/>
              <a:t>Star Schema</a:t>
            </a:r>
            <a:endParaRPr lang="en-IN" dirty="0"/>
          </a:p>
        </p:txBody>
      </p:sp>
      <p:pic>
        <p:nvPicPr>
          <p:cNvPr id="3074" name="Picture 2" descr="Understand star schema and the importance for Power BI - Power BI |  Microsoft Learn">
            <a:extLst>
              <a:ext uri="{FF2B5EF4-FFF2-40B4-BE49-F238E27FC236}">
                <a16:creationId xmlns:a16="http://schemas.microsoft.com/office/drawing/2014/main" id="{CA516F8F-2425-7CDA-7369-1B266EE0B1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1031" y="2249974"/>
            <a:ext cx="6145271" cy="43392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0611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B592E-A59B-C59C-C815-81AA708102CE}"/>
              </a:ext>
            </a:extLst>
          </p:cNvPr>
          <p:cNvSpPr>
            <a:spLocks noGrp="1"/>
          </p:cNvSpPr>
          <p:nvPr>
            <p:ph type="title"/>
          </p:nvPr>
        </p:nvSpPr>
        <p:spPr/>
        <p:txBody>
          <a:bodyPr/>
          <a:lstStyle/>
          <a:p>
            <a:r>
              <a:rPr lang="en-US" dirty="0"/>
              <a:t>Introduction cont.</a:t>
            </a:r>
            <a:endParaRPr lang="en-IN" dirty="0"/>
          </a:p>
        </p:txBody>
      </p:sp>
      <p:sp>
        <p:nvSpPr>
          <p:cNvPr id="3" name="Content Placeholder 2">
            <a:extLst>
              <a:ext uri="{FF2B5EF4-FFF2-40B4-BE49-F238E27FC236}">
                <a16:creationId xmlns:a16="http://schemas.microsoft.com/office/drawing/2014/main" id="{2A86E4BA-A0DB-9397-2BCA-65FFC53BCF04}"/>
              </a:ext>
            </a:extLst>
          </p:cNvPr>
          <p:cNvSpPr>
            <a:spLocks noGrp="1"/>
          </p:cNvSpPr>
          <p:nvPr>
            <p:ph idx="1"/>
          </p:nvPr>
        </p:nvSpPr>
        <p:spPr/>
        <p:txBody>
          <a:bodyPr/>
          <a:lstStyle/>
          <a:p>
            <a:pPr algn="just">
              <a:buFont typeface="Wingdings" panose="05000000000000000000" pitchFamily="2" charset="2"/>
              <a:buChar char="§"/>
            </a:pPr>
            <a:r>
              <a:rPr lang="en-US" b="0" i="0" dirty="0">
                <a:solidFill>
                  <a:srgbClr val="374151"/>
                </a:solidFill>
                <a:effectLst/>
                <a:latin typeface="Söhne"/>
              </a:rPr>
              <a:t>Purpose of a data warehouse is to provide </a:t>
            </a:r>
            <a:r>
              <a:rPr lang="en-US" b="0" i="0" dirty="0">
                <a:solidFill>
                  <a:srgbClr val="FF0000"/>
                </a:solidFill>
                <a:effectLst/>
                <a:latin typeface="Söhne"/>
              </a:rPr>
              <a:t>reliable</a:t>
            </a:r>
            <a:r>
              <a:rPr lang="en-US" b="0" i="0" dirty="0">
                <a:solidFill>
                  <a:srgbClr val="374151"/>
                </a:solidFill>
                <a:effectLst/>
                <a:latin typeface="Söhne"/>
              </a:rPr>
              <a:t> and </a:t>
            </a:r>
            <a:r>
              <a:rPr lang="en-US" b="0" i="0" dirty="0">
                <a:solidFill>
                  <a:srgbClr val="FF0000"/>
                </a:solidFill>
                <a:effectLst/>
                <a:latin typeface="Söhne"/>
              </a:rPr>
              <a:t>accurate</a:t>
            </a:r>
            <a:r>
              <a:rPr lang="en-US" b="0" i="0" dirty="0">
                <a:solidFill>
                  <a:srgbClr val="374151"/>
                </a:solidFill>
                <a:effectLst/>
                <a:latin typeface="Söhne"/>
              </a:rPr>
              <a:t> </a:t>
            </a:r>
            <a:r>
              <a:rPr lang="en-US" b="0" i="0" dirty="0">
                <a:solidFill>
                  <a:srgbClr val="FF0000"/>
                </a:solidFill>
                <a:effectLst/>
                <a:latin typeface="Söhne"/>
              </a:rPr>
              <a:t>source of information</a:t>
            </a:r>
            <a:r>
              <a:rPr lang="en-US" b="0" i="0" dirty="0">
                <a:solidFill>
                  <a:srgbClr val="374151"/>
                </a:solidFill>
                <a:effectLst/>
                <a:latin typeface="Söhne"/>
              </a:rPr>
              <a:t> for </a:t>
            </a:r>
            <a:r>
              <a:rPr lang="en-US" b="0" i="0" dirty="0">
                <a:solidFill>
                  <a:srgbClr val="FF0000"/>
                </a:solidFill>
                <a:effectLst/>
                <a:latin typeface="Söhne"/>
              </a:rPr>
              <a:t>decision-making processes</a:t>
            </a:r>
            <a:r>
              <a:rPr lang="en-US" b="0" i="0" dirty="0">
                <a:solidFill>
                  <a:srgbClr val="374151"/>
                </a:solidFill>
                <a:effectLst/>
                <a:latin typeface="Söhne"/>
              </a:rPr>
              <a:t>. </a:t>
            </a:r>
          </a:p>
          <a:p>
            <a:pPr algn="just">
              <a:buFont typeface="Wingdings" panose="05000000000000000000" pitchFamily="2" charset="2"/>
              <a:buChar char="§"/>
            </a:pPr>
            <a:r>
              <a:rPr lang="en-US" dirty="0">
                <a:solidFill>
                  <a:srgbClr val="374151"/>
                </a:solidFill>
                <a:latin typeface="Söhne"/>
              </a:rPr>
              <a:t>T</a:t>
            </a:r>
            <a:r>
              <a:rPr lang="en-US" b="0" i="0" dirty="0">
                <a:solidFill>
                  <a:srgbClr val="374151"/>
                </a:solidFill>
                <a:effectLst/>
                <a:latin typeface="Söhne"/>
              </a:rPr>
              <a:t>his is achieved by </a:t>
            </a:r>
            <a:r>
              <a:rPr lang="en-US" b="0" i="0" dirty="0">
                <a:solidFill>
                  <a:srgbClr val="FF0000"/>
                </a:solidFill>
                <a:effectLst/>
                <a:latin typeface="Söhne"/>
              </a:rPr>
              <a:t>transforming</a:t>
            </a:r>
            <a:r>
              <a:rPr lang="en-US" b="0" i="0" dirty="0">
                <a:solidFill>
                  <a:srgbClr val="374151"/>
                </a:solidFill>
                <a:effectLst/>
                <a:latin typeface="Söhne"/>
              </a:rPr>
              <a:t> and </a:t>
            </a:r>
            <a:r>
              <a:rPr lang="en-US" b="0" i="0" dirty="0">
                <a:solidFill>
                  <a:srgbClr val="FF0000"/>
                </a:solidFill>
                <a:effectLst/>
                <a:latin typeface="Söhne"/>
              </a:rPr>
              <a:t>consolidating</a:t>
            </a:r>
            <a:r>
              <a:rPr lang="en-US" b="0" i="0" dirty="0">
                <a:solidFill>
                  <a:srgbClr val="374151"/>
                </a:solidFill>
                <a:effectLst/>
                <a:latin typeface="Söhne"/>
              </a:rPr>
              <a:t> </a:t>
            </a:r>
            <a:r>
              <a:rPr lang="en-US" b="0" i="0" dirty="0">
                <a:solidFill>
                  <a:srgbClr val="FF0000"/>
                </a:solidFill>
                <a:effectLst/>
                <a:latin typeface="Söhne"/>
              </a:rPr>
              <a:t>data from various sources </a:t>
            </a:r>
            <a:r>
              <a:rPr lang="en-US" b="0" i="0" dirty="0">
                <a:solidFill>
                  <a:srgbClr val="374151"/>
                </a:solidFill>
                <a:effectLst/>
                <a:latin typeface="Söhne"/>
              </a:rPr>
              <a:t>into a </a:t>
            </a:r>
            <a:r>
              <a:rPr lang="en-US" b="0" i="0" dirty="0">
                <a:solidFill>
                  <a:srgbClr val="FF0000"/>
                </a:solidFill>
                <a:effectLst/>
                <a:latin typeface="Söhne"/>
              </a:rPr>
              <a:t>consistent format </a:t>
            </a:r>
            <a:r>
              <a:rPr lang="en-US" b="0" i="0" dirty="0">
                <a:solidFill>
                  <a:srgbClr val="374151"/>
                </a:solidFill>
                <a:effectLst/>
                <a:latin typeface="Söhne"/>
              </a:rPr>
              <a:t>that can be easily queried and analyzed.</a:t>
            </a:r>
          </a:p>
          <a:p>
            <a:pPr algn="just">
              <a:buFont typeface="Wingdings" panose="05000000000000000000" pitchFamily="2" charset="2"/>
              <a:buChar char="§"/>
            </a:pPr>
            <a:r>
              <a:rPr lang="en-US" b="0" i="0" dirty="0">
                <a:solidFill>
                  <a:srgbClr val="374151"/>
                </a:solidFill>
                <a:effectLst/>
                <a:latin typeface="Söhne"/>
              </a:rPr>
              <a:t>Data warehouses are </a:t>
            </a:r>
            <a:r>
              <a:rPr lang="en-US" b="0" i="0" dirty="0">
                <a:solidFill>
                  <a:srgbClr val="FF0000"/>
                </a:solidFill>
                <a:effectLst/>
                <a:latin typeface="Söhne"/>
              </a:rPr>
              <a:t>optimized for read-intensive operations </a:t>
            </a:r>
            <a:r>
              <a:rPr lang="en-US" b="0" i="0" dirty="0">
                <a:solidFill>
                  <a:srgbClr val="374151"/>
                </a:solidFill>
                <a:effectLst/>
                <a:latin typeface="Söhne"/>
              </a:rPr>
              <a:t>and are </a:t>
            </a:r>
            <a:r>
              <a:rPr lang="en-US" b="0" i="0" dirty="0">
                <a:solidFill>
                  <a:srgbClr val="FF0000"/>
                </a:solidFill>
                <a:effectLst/>
                <a:latin typeface="Söhne"/>
              </a:rPr>
              <a:t>designed to handle large amounts of data</a:t>
            </a:r>
            <a:r>
              <a:rPr lang="en-US" b="0" i="0" dirty="0">
                <a:solidFill>
                  <a:srgbClr val="374151"/>
                </a:solidFill>
                <a:effectLst/>
                <a:latin typeface="Söhne"/>
              </a:rPr>
              <a:t>.</a:t>
            </a:r>
            <a:endParaRPr lang="en-IN" dirty="0"/>
          </a:p>
        </p:txBody>
      </p:sp>
    </p:spTree>
    <p:extLst>
      <p:ext uri="{BB962C8B-B14F-4D97-AF65-F5344CB8AC3E}">
        <p14:creationId xmlns:p14="http://schemas.microsoft.com/office/powerpoint/2010/main" val="37252773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B2EA9-8350-E86D-D78E-06757CE69AB5}"/>
              </a:ext>
            </a:extLst>
          </p:cNvPr>
          <p:cNvSpPr>
            <a:spLocks noGrp="1"/>
          </p:cNvSpPr>
          <p:nvPr>
            <p:ph type="title"/>
          </p:nvPr>
        </p:nvSpPr>
        <p:spPr>
          <a:xfrm>
            <a:off x="1509478" y="90182"/>
            <a:ext cx="10018713" cy="1067499"/>
          </a:xfrm>
        </p:spPr>
        <p:txBody>
          <a:bodyPr/>
          <a:lstStyle/>
          <a:p>
            <a:r>
              <a:rPr lang="en-US" dirty="0"/>
              <a:t>Snowflake Schema</a:t>
            </a:r>
            <a:endParaRPr lang="en-IN" dirty="0"/>
          </a:p>
        </p:txBody>
      </p:sp>
      <p:pic>
        <p:nvPicPr>
          <p:cNvPr id="4098" name="Picture 2" descr="Difference between Snowflake Schema and Fact Constellation Schema -  GeeksforGeeks">
            <a:extLst>
              <a:ext uri="{FF2B5EF4-FFF2-40B4-BE49-F238E27FC236}">
                <a16:creationId xmlns:a16="http://schemas.microsoft.com/office/drawing/2014/main" id="{67E2C722-81FE-D80B-BCBF-087DB697B6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3703" y="1412759"/>
            <a:ext cx="7362825" cy="4972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20551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B2EA9-8350-E86D-D78E-06757CE69AB5}"/>
              </a:ext>
            </a:extLst>
          </p:cNvPr>
          <p:cNvSpPr>
            <a:spLocks noGrp="1"/>
          </p:cNvSpPr>
          <p:nvPr>
            <p:ph type="title"/>
          </p:nvPr>
        </p:nvSpPr>
        <p:spPr>
          <a:xfrm>
            <a:off x="1509478" y="90182"/>
            <a:ext cx="10018713" cy="1067499"/>
          </a:xfrm>
        </p:spPr>
        <p:txBody>
          <a:bodyPr/>
          <a:lstStyle/>
          <a:p>
            <a:r>
              <a:rPr lang="en-US" dirty="0"/>
              <a:t>Galaxy Schema</a:t>
            </a:r>
            <a:endParaRPr lang="en-IN" dirty="0"/>
          </a:p>
        </p:txBody>
      </p:sp>
      <p:pic>
        <p:nvPicPr>
          <p:cNvPr id="4" name="Picture 3">
            <a:extLst>
              <a:ext uri="{FF2B5EF4-FFF2-40B4-BE49-F238E27FC236}">
                <a16:creationId xmlns:a16="http://schemas.microsoft.com/office/drawing/2014/main" id="{AADF6628-1C8C-B647-911B-8DB03EEA3938}"/>
              </a:ext>
            </a:extLst>
          </p:cNvPr>
          <p:cNvPicPr>
            <a:picLocks noChangeAspect="1"/>
          </p:cNvPicPr>
          <p:nvPr/>
        </p:nvPicPr>
        <p:blipFill>
          <a:blip r:embed="rId2"/>
          <a:stretch>
            <a:fillRect/>
          </a:stretch>
        </p:blipFill>
        <p:spPr>
          <a:xfrm>
            <a:off x="1949173" y="1456101"/>
            <a:ext cx="8696325" cy="4667250"/>
          </a:xfrm>
          <a:prstGeom prst="rect">
            <a:avLst/>
          </a:prstGeom>
        </p:spPr>
      </p:pic>
    </p:spTree>
    <p:extLst>
      <p:ext uri="{BB962C8B-B14F-4D97-AF65-F5344CB8AC3E}">
        <p14:creationId xmlns:p14="http://schemas.microsoft.com/office/powerpoint/2010/main" val="16928528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0B13D-5871-99FB-5C51-408A5A54EB05}"/>
              </a:ext>
            </a:extLst>
          </p:cNvPr>
          <p:cNvSpPr>
            <a:spLocks noGrp="1"/>
          </p:cNvSpPr>
          <p:nvPr>
            <p:ph type="title"/>
          </p:nvPr>
        </p:nvSpPr>
        <p:spPr/>
        <p:txBody>
          <a:bodyPr/>
          <a:lstStyle/>
          <a:p>
            <a:r>
              <a:rPr lang="en-US" dirty="0"/>
              <a:t>Facts &amp; Dimensions</a:t>
            </a:r>
            <a:endParaRPr lang="en-IN" dirty="0"/>
          </a:p>
        </p:txBody>
      </p:sp>
      <p:sp>
        <p:nvSpPr>
          <p:cNvPr id="3" name="Content Placeholder 2">
            <a:extLst>
              <a:ext uri="{FF2B5EF4-FFF2-40B4-BE49-F238E27FC236}">
                <a16:creationId xmlns:a16="http://schemas.microsoft.com/office/drawing/2014/main" id="{796F9170-7A57-6F34-47B7-BD5E77121A5A}"/>
              </a:ext>
            </a:extLst>
          </p:cNvPr>
          <p:cNvSpPr>
            <a:spLocks noGrp="1"/>
          </p:cNvSpPr>
          <p:nvPr>
            <p:ph idx="1"/>
          </p:nvPr>
        </p:nvSpPr>
        <p:spPr>
          <a:xfrm>
            <a:off x="1484310" y="2063693"/>
            <a:ext cx="10018713" cy="4496498"/>
          </a:xfrm>
        </p:spPr>
        <p:txBody>
          <a:bodyPr>
            <a:normAutofit fontScale="92500" lnSpcReduction="10000"/>
          </a:bodyPr>
          <a:lstStyle/>
          <a:p>
            <a:pPr marL="0" indent="0" algn="just">
              <a:buNone/>
            </a:pPr>
            <a:r>
              <a:rPr lang="en-US" b="0" i="0" dirty="0">
                <a:solidFill>
                  <a:srgbClr val="FF0000"/>
                </a:solidFill>
                <a:effectLst/>
                <a:latin typeface="Söhne"/>
              </a:rPr>
              <a:t>Fact:</a:t>
            </a:r>
          </a:p>
          <a:p>
            <a:pPr lvl="1" algn="just"/>
            <a:r>
              <a:rPr lang="en-US" b="0" i="0" dirty="0">
                <a:solidFill>
                  <a:srgbClr val="374151"/>
                </a:solidFill>
                <a:effectLst/>
                <a:latin typeface="Söhne"/>
              </a:rPr>
              <a:t>A </a:t>
            </a:r>
            <a:r>
              <a:rPr lang="en-US" b="0" i="0" dirty="0">
                <a:solidFill>
                  <a:srgbClr val="FF0000"/>
                </a:solidFill>
                <a:effectLst/>
                <a:latin typeface="Söhne"/>
              </a:rPr>
              <a:t>fact</a:t>
            </a:r>
            <a:r>
              <a:rPr lang="en-US" b="0" i="0" dirty="0">
                <a:solidFill>
                  <a:srgbClr val="374151"/>
                </a:solidFill>
                <a:effectLst/>
                <a:latin typeface="Söhne"/>
              </a:rPr>
              <a:t> is a </a:t>
            </a:r>
            <a:r>
              <a:rPr lang="en-US" b="0" i="0" dirty="0">
                <a:solidFill>
                  <a:srgbClr val="FF0000"/>
                </a:solidFill>
                <a:effectLst/>
                <a:latin typeface="Söhne"/>
              </a:rPr>
              <a:t>measurable quantity or event </a:t>
            </a:r>
            <a:r>
              <a:rPr lang="en-US" b="0" i="0" dirty="0">
                <a:solidFill>
                  <a:srgbClr val="374151"/>
                </a:solidFill>
                <a:effectLst/>
                <a:latin typeface="Söhne"/>
              </a:rPr>
              <a:t>that represents some aspect of a business process. </a:t>
            </a:r>
          </a:p>
          <a:p>
            <a:pPr marL="914400" lvl="2" indent="0" algn="just">
              <a:buNone/>
            </a:pPr>
            <a:r>
              <a:rPr lang="en-US" dirty="0">
                <a:solidFill>
                  <a:srgbClr val="374151"/>
                </a:solidFill>
                <a:latin typeface="Söhne"/>
              </a:rPr>
              <a:t>Examples - </a:t>
            </a:r>
            <a:r>
              <a:rPr lang="en-US" b="0" i="0" dirty="0">
                <a:solidFill>
                  <a:srgbClr val="374151"/>
                </a:solidFill>
                <a:effectLst/>
                <a:latin typeface="Söhne"/>
              </a:rPr>
              <a:t>sales revenue, units sold, and customer orders. </a:t>
            </a:r>
          </a:p>
          <a:p>
            <a:pPr lvl="1" algn="just"/>
            <a:r>
              <a:rPr lang="en-US" b="0" i="0" dirty="0">
                <a:solidFill>
                  <a:srgbClr val="374151"/>
                </a:solidFill>
                <a:effectLst/>
                <a:latin typeface="Söhne"/>
              </a:rPr>
              <a:t>Facts are typically numeric and can be aggregated and analyzed over time to identify trends and patterns.</a:t>
            </a:r>
          </a:p>
          <a:p>
            <a:pPr marL="0" indent="0" algn="just">
              <a:buNone/>
            </a:pPr>
            <a:r>
              <a:rPr lang="en-US" b="0" i="0" dirty="0">
                <a:solidFill>
                  <a:srgbClr val="FF0000"/>
                </a:solidFill>
                <a:effectLst/>
                <a:latin typeface="Söhne"/>
              </a:rPr>
              <a:t>Dimension:</a:t>
            </a:r>
          </a:p>
          <a:p>
            <a:pPr lvl="1" algn="just"/>
            <a:r>
              <a:rPr lang="en-US" b="0" i="0" dirty="0">
                <a:solidFill>
                  <a:srgbClr val="374151"/>
                </a:solidFill>
                <a:effectLst/>
                <a:latin typeface="Söhne"/>
              </a:rPr>
              <a:t>A </a:t>
            </a:r>
            <a:r>
              <a:rPr lang="en-US" b="0" i="0" dirty="0">
                <a:solidFill>
                  <a:srgbClr val="FF0000"/>
                </a:solidFill>
                <a:effectLst/>
                <a:latin typeface="Söhne"/>
              </a:rPr>
              <a:t>dimension</a:t>
            </a:r>
            <a:r>
              <a:rPr lang="en-US" b="0" i="0" dirty="0">
                <a:solidFill>
                  <a:srgbClr val="374151"/>
                </a:solidFill>
                <a:effectLst/>
                <a:latin typeface="Söhne"/>
              </a:rPr>
              <a:t> is a </a:t>
            </a:r>
            <a:r>
              <a:rPr lang="en-US" b="0" i="0" dirty="0">
                <a:solidFill>
                  <a:srgbClr val="FF0000"/>
                </a:solidFill>
                <a:effectLst/>
                <a:latin typeface="Söhne"/>
              </a:rPr>
              <a:t>descriptive attribute </a:t>
            </a:r>
            <a:r>
              <a:rPr lang="en-US" b="0" i="0" dirty="0">
                <a:solidFill>
                  <a:srgbClr val="374151"/>
                </a:solidFill>
                <a:effectLst/>
                <a:latin typeface="Söhne"/>
              </a:rPr>
              <a:t>that provides context for a fact.</a:t>
            </a:r>
          </a:p>
          <a:p>
            <a:pPr lvl="1" algn="just"/>
            <a:r>
              <a:rPr lang="en-US" b="0" i="0" dirty="0">
                <a:solidFill>
                  <a:srgbClr val="374151"/>
                </a:solidFill>
                <a:effectLst/>
                <a:latin typeface="Söhne"/>
              </a:rPr>
              <a:t> Dimensions are used to group, filter, and aggregate facts. </a:t>
            </a:r>
          </a:p>
          <a:p>
            <a:pPr marL="914400" lvl="2" indent="0" algn="just">
              <a:buNone/>
            </a:pPr>
            <a:r>
              <a:rPr lang="en-US" dirty="0">
                <a:solidFill>
                  <a:srgbClr val="374151"/>
                </a:solidFill>
                <a:latin typeface="Söhne"/>
              </a:rPr>
              <a:t>Examples - time</a:t>
            </a:r>
            <a:r>
              <a:rPr lang="en-US" b="0" i="0" dirty="0">
                <a:solidFill>
                  <a:srgbClr val="374151"/>
                </a:solidFill>
                <a:effectLst/>
                <a:latin typeface="Söhne"/>
              </a:rPr>
              <a:t>, location, product, and customer. </a:t>
            </a:r>
          </a:p>
          <a:p>
            <a:pPr lvl="1" algn="just"/>
            <a:r>
              <a:rPr lang="en-US" b="0" i="0" dirty="0">
                <a:solidFill>
                  <a:srgbClr val="374151"/>
                </a:solidFill>
                <a:effectLst/>
                <a:latin typeface="Söhne"/>
              </a:rPr>
              <a:t>Dimensions can be hierarchical, meaning that they can be organized into levels of increasing granularity. For example, a time dimension might be organized into years, quarters, months, and days.</a:t>
            </a:r>
            <a:endParaRPr lang="en-IN" dirty="0"/>
          </a:p>
        </p:txBody>
      </p:sp>
    </p:spTree>
    <p:extLst>
      <p:ext uri="{BB962C8B-B14F-4D97-AF65-F5344CB8AC3E}">
        <p14:creationId xmlns:p14="http://schemas.microsoft.com/office/powerpoint/2010/main" val="36512700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1C264-4F6D-F9C7-7EA8-93CB37635074}"/>
              </a:ext>
            </a:extLst>
          </p:cNvPr>
          <p:cNvSpPr>
            <a:spLocks noGrp="1"/>
          </p:cNvSpPr>
          <p:nvPr>
            <p:ph type="title"/>
          </p:nvPr>
        </p:nvSpPr>
        <p:spPr>
          <a:xfrm>
            <a:off x="1484309" y="626377"/>
            <a:ext cx="10018713" cy="824218"/>
          </a:xfrm>
        </p:spPr>
        <p:txBody>
          <a:bodyPr/>
          <a:lstStyle/>
          <a:p>
            <a:r>
              <a:rPr lang="en-US" dirty="0"/>
              <a:t>Slowly Changing Dimensions (SCD)</a:t>
            </a:r>
            <a:endParaRPr lang="en-IN" dirty="0"/>
          </a:p>
        </p:txBody>
      </p:sp>
      <p:sp>
        <p:nvSpPr>
          <p:cNvPr id="3" name="Content Placeholder 2">
            <a:extLst>
              <a:ext uri="{FF2B5EF4-FFF2-40B4-BE49-F238E27FC236}">
                <a16:creationId xmlns:a16="http://schemas.microsoft.com/office/drawing/2014/main" id="{7BD2F579-B729-F87B-C484-0382BEFC9FD3}"/>
              </a:ext>
            </a:extLst>
          </p:cNvPr>
          <p:cNvSpPr>
            <a:spLocks noGrp="1"/>
          </p:cNvSpPr>
          <p:nvPr>
            <p:ph idx="1"/>
          </p:nvPr>
        </p:nvSpPr>
        <p:spPr>
          <a:xfrm>
            <a:off x="1484309" y="1719043"/>
            <a:ext cx="10018713" cy="3124201"/>
          </a:xfrm>
        </p:spPr>
        <p:txBody>
          <a:bodyPr/>
          <a:lstStyle/>
          <a:p>
            <a:pPr algn="just"/>
            <a:r>
              <a:rPr lang="en-US" b="0" i="0" dirty="0">
                <a:solidFill>
                  <a:srgbClr val="374151"/>
                </a:solidFill>
                <a:effectLst/>
                <a:latin typeface="Söhne"/>
              </a:rPr>
              <a:t>SCD, or slowly changing dimensions, is a </a:t>
            </a:r>
            <a:r>
              <a:rPr lang="en-US" b="0" i="0" dirty="0">
                <a:solidFill>
                  <a:srgbClr val="FF0000"/>
                </a:solidFill>
                <a:effectLst/>
                <a:latin typeface="Söhne"/>
              </a:rPr>
              <a:t>technique</a:t>
            </a:r>
            <a:r>
              <a:rPr lang="en-US" b="0" i="0" dirty="0">
                <a:solidFill>
                  <a:srgbClr val="374151"/>
                </a:solidFill>
                <a:effectLst/>
                <a:latin typeface="Söhne"/>
              </a:rPr>
              <a:t> used in data warehousing to </a:t>
            </a:r>
            <a:r>
              <a:rPr lang="en-US" b="0" i="0" dirty="0">
                <a:solidFill>
                  <a:srgbClr val="FF0000"/>
                </a:solidFill>
                <a:effectLst/>
                <a:latin typeface="Söhne"/>
              </a:rPr>
              <a:t>manage changes to data over time</a:t>
            </a:r>
            <a:r>
              <a:rPr lang="en-US" b="0" i="0" dirty="0">
                <a:solidFill>
                  <a:srgbClr val="374151"/>
                </a:solidFill>
                <a:effectLst/>
                <a:latin typeface="Söhne"/>
              </a:rPr>
              <a:t>.</a:t>
            </a:r>
          </a:p>
          <a:p>
            <a:pPr algn="just"/>
            <a:r>
              <a:rPr lang="en-US" b="0" i="0" dirty="0">
                <a:solidFill>
                  <a:srgbClr val="374151"/>
                </a:solidFill>
                <a:effectLst/>
                <a:latin typeface="Söhne"/>
              </a:rPr>
              <a:t>In many cases, data in a data warehouse is not static and can change frequently. SCD techniques allow for tracking and managing these changes, so that historical data can be preserved and used for analysis.</a:t>
            </a:r>
            <a:endParaRPr lang="en-IN" dirty="0"/>
          </a:p>
        </p:txBody>
      </p:sp>
    </p:spTree>
    <p:extLst>
      <p:ext uri="{BB962C8B-B14F-4D97-AF65-F5344CB8AC3E}">
        <p14:creationId xmlns:p14="http://schemas.microsoft.com/office/powerpoint/2010/main" val="7862163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80AA3-79B6-C5BE-5691-8DEF5E01FC72}"/>
              </a:ext>
            </a:extLst>
          </p:cNvPr>
          <p:cNvSpPr>
            <a:spLocks noGrp="1"/>
          </p:cNvSpPr>
          <p:nvPr>
            <p:ph type="title"/>
          </p:nvPr>
        </p:nvSpPr>
        <p:spPr>
          <a:xfrm>
            <a:off x="1484310" y="140516"/>
            <a:ext cx="10018713" cy="950053"/>
          </a:xfrm>
        </p:spPr>
        <p:txBody>
          <a:bodyPr/>
          <a:lstStyle/>
          <a:p>
            <a:r>
              <a:rPr lang="en-US" dirty="0">
                <a:solidFill>
                  <a:srgbClr val="374151"/>
                </a:solidFill>
                <a:latin typeface="Söhne"/>
              </a:rPr>
              <a:t>T</a:t>
            </a:r>
            <a:r>
              <a:rPr lang="en-US" b="0" i="0" dirty="0">
                <a:solidFill>
                  <a:srgbClr val="374151"/>
                </a:solidFill>
                <a:effectLst/>
                <a:latin typeface="Söhne"/>
              </a:rPr>
              <a:t>ypes of Slowly Changing Dimensions</a:t>
            </a:r>
            <a:endParaRPr lang="en-IN" dirty="0"/>
          </a:p>
        </p:txBody>
      </p:sp>
      <p:sp>
        <p:nvSpPr>
          <p:cNvPr id="3" name="Content Placeholder 2">
            <a:extLst>
              <a:ext uri="{FF2B5EF4-FFF2-40B4-BE49-F238E27FC236}">
                <a16:creationId xmlns:a16="http://schemas.microsoft.com/office/drawing/2014/main" id="{91C78ADF-CB7D-9E24-5CFB-CA48D43BE2CB}"/>
              </a:ext>
            </a:extLst>
          </p:cNvPr>
          <p:cNvSpPr>
            <a:spLocks noGrp="1"/>
          </p:cNvSpPr>
          <p:nvPr>
            <p:ph idx="1"/>
          </p:nvPr>
        </p:nvSpPr>
        <p:spPr>
          <a:xfrm>
            <a:off x="1484309" y="932924"/>
            <a:ext cx="10018713" cy="5639849"/>
          </a:xfrm>
        </p:spPr>
        <p:txBody>
          <a:bodyPr>
            <a:normAutofit fontScale="92500" lnSpcReduction="10000"/>
          </a:bodyPr>
          <a:lstStyle/>
          <a:p>
            <a:pPr marL="0" indent="0" algn="just">
              <a:buNone/>
            </a:pPr>
            <a:r>
              <a:rPr lang="en-US" dirty="0">
                <a:latin typeface="Calibri" panose="020F0502020204030204" pitchFamily="34" charset="0"/>
                <a:cs typeface="Calibri" panose="020F0502020204030204" pitchFamily="34" charset="0"/>
              </a:rPr>
              <a:t>There are 3 main types of SCD:</a:t>
            </a:r>
          </a:p>
          <a:p>
            <a:pPr algn="just"/>
            <a:r>
              <a:rPr lang="en-US" b="0" i="0" dirty="0">
                <a:solidFill>
                  <a:srgbClr val="FF0000"/>
                </a:solidFill>
                <a:effectLst/>
                <a:latin typeface="Calibri" panose="020F0502020204030204" pitchFamily="34" charset="0"/>
                <a:cs typeface="Calibri" panose="020F0502020204030204" pitchFamily="34" charset="0"/>
              </a:rPr>
              <a:t>Type 1:</a:t>
            </a:r>
          </a:p>
          <a:p>
            <a:pPr marL="457200" lvl="1" indent="0" algn="just">
              <a:buNone/>
            </a:pPr>
            <a:r>
              <a:rPr lang="en-US" b="0" i="0" dirty="0">
                <a:solidFill>
                  <a:srgbClr val="374151"/>
                </a:solidFill>
                <a:effectLst/>
                <a:latin typeface="Calibri" panose="020F0502020204030204" pitchFamily="34" charset="0"/>
                <a:cs typeface="Calibri" panose="020F0502020204030204" pitchFamily="34" charset="0"/>
              </a:rPr>
              <a:t>In this type of SCD, the old value of a dimension attribute is simply overwritten with the new value. This approach is best used when the historical value of an attribute is not important and can be safely discarded. However, it should be noted that this approach does not preserve historical data.</a:t>
            </a:r>
          </a:p>
          <a:p>
            <a:pPr algn="just"/>
            <a:r>
              <a:rPr lang="en-US" b="0" i="0" dirty="0">
                <a:solidFill>
                  <a:srgbClr val="FF0000"/>
                </a:solidFill>
                <a:effectLst/>
                <a:latin typeface="Calibri" panose="020F0502020204030204" pitchFamily="34" charset="0"/>
                <a:cs typeface="Calibri" panose="020F0502020204030204" pitchFamily="34" charset="0"/>
              </a:rPr>
              <a:t>Type 2:</a:t>
            </a:r>
          </a:p>
          <a:p>
            <a:pPr marL="457200" lvl="1" indent="0" algn="just">
              <a:buNone/>
            </a:pPr>
            <a:r>
              <a:rPr lang="en-US" b="0" i="0" dirty="0">
                <a:solidFill>
                  <a:srgbClr val="374151"/>
                </a:solidFill>
                <a:effectLst/>
                <a:latin typeface="Calibri" panose="020F0502020204030204" pitchFamily="34" charset="0"/>
                <a:cs typeface="Calibri" panose="020F0502020204030204" pitchFamily="34" charset="0"/>
              </a:rPr>
              <a:t>In this type of SCD, a new record is created in the dimension table when a change is made. This allows for historical data to be preserved and tracked over time. Each record is assigned a unique identifier, such as a surrogate key, and is given an effective date range to indicate when the record was valid. This approach can result in a larger database size, but provides a more complete picture of historical data.</a:t>
            </a:r>
          </a:p>
          <a:p>
            <a:pPr algn="just"/>
            <a:r>
              <a:rPr lang="en-US" b="0" i="0" dirty="0">
                <a:solidFill>
                  <a:srgbClr val="FF0000"/>
                </a:solidFill>
                <a:effectLst/>
                <a:latin typeface="Calibri" panose="020F0502020204030204" pitchFamily="34" charset="0"/>
                <a:cs typeface="Calibri" panose="020F0502020204030204" pitchFamily="34" charset="0"/>
              </a:rPr>
              <a:t>Type 3:</a:t>
            </a:r>
          </a:p>
          <a:p>
            <a:pPr marL="457200" lvl="1" indent="0" algn="just">
              <a:buNone/>
            </a:pPr>
            <a:r>
              <a:rPr lang="en-US" b="0" i="0" dirty="0">
                <a:solidFill>
                  <a:srgbClr val="374151"/>
                </a:solidFill>
                <a:effectLst/>
                <a:latin typeface="Calibri" panose="020F0502020204030204" pitchFamily="34" charset="0"/>
                <a:cs typeface="Calibri" panose="020F0502020204030204" pitchFamily="34" charset="0"/>
              </a:rPr>
              <a:t>In this type of SCD, the current and previous values of a dimension attribute are stored in the same record. This allows for some historical tracking, but is generally less comprehensive than type 2 SCD. This approach is best used when only a limited amount of historical tracking is required.</a:t>
            </a:r>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780258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02903-11C7-AB6A-5A5E-D25DF2E0283F}"/>
              </a:ext>
            </a:extLst>
          </p:cNvPr>
          <p:cNvSpPr>
            <a:spLocks noGrp="1"/>
          </p:cNvSpPr>
          <p:nvPr>
            <p:ph type="title"/>
          </p:nvPr>
        </p:nvSpPr>
        <p:spPr>
          <a:xfrm>
            <a:off x="1484310" y="73404"/>
            <a:ext cx="10018713" cy="799051"/>
          </a:xfrm>
        </p:spPr>
        <p:txBody>
          <a:bodyPr/>
          <a:lstStyle/>
          <a:p>
            <a:r>
              <a:rPr lang="en-US" dirty="0"/>
              <a:t>Metadata</a:t>
            </a:r>
            <a:endParaRPr lang="en-IN" dirty="0"/>
          </a:p>
        </p:txBody>
      </p:sp>
      <p:sp>
        <p:nvSpPr>
          <p:cNvPr id="3" name="Content Placeholder 2">
            <a:extLst>
              <a:ext uri="{FF2B5EF4-FFF2-40B4-BE49-F238E27FC236}">
                <a16:creationId xmlns:a16="http://schemas.microsoft.com/office/drawing/2014/main" id="{44DB101D-5704-5B0D-2C82-52274DF307C4}"/>
              </a:ext>
            </a:extLst>
          </p:cNvPr>
          <p:cNvSpPr>
            <a:spLocks noGrp="1"/>
          </p:cNvSpPr>
          <p:nvPr>
            <p:ph idx="1"/>
          </p:nvPr>
        </p:nvSpPr>
        <p:spPr>
          <a:xfrm>
            <a:off x="1484310" y="1333851"/>
            <a:ext cx="10018713" cy="4457350"/>
          </a:xfrm>
        </p:spPr>
        <p:txBody>
          <a:bodyPr>
            <a:normAutofit lnSpcReduction="10000"/>
          </a:bodyPr>
          <a:lstStyle/>
          <a:p>
            <a:pPr algn="just"/>
            <a:r>
              <a:rPr lang="en-US" b="0" i="0" dirty="0">
                <a:solidFill>
                  <a:srgbClr val="374151"/>
                </a:solidFill>
                <a:effectLst/>
                <a:latin typeface="Söhne"/>
              </a:rPr>
              <a:t>Metadata is data that describes other data.</a:t>
            </a:r>
          </a:p>
          <a:p>
            <a:pPr algn="just"/>
            <a:r>
              <a:rPr lang="en-US" b="0" i="0" dirty="0">
                <a:solidFill>
                  <a:srgbClr val="374151"/>
                </a:solidFill>
                <a:effectLst/>
                <a:latin typeface="Söhne"/>
              </a:rPr>
              <a:t>It provides information about the structure, content, and context of data, and helps users understand and manage it.</a:t>
            </a:r>
          </a:p>
          <a:p>
            <a:pPr algn="just"/>
            <a:r>
              <a:rPr lang="en-US" b="0" i="0" dirty="0">
                <a:solidFill>
                  <a:srgbClr val="374151"/>
                </a:solidFill>
                <a:effectLst/>
                <a:latin typeface="Söhne"/>
              </a:rPr>
              <a:t>Metadata can include a wide range of information, such as data types, field names, data source, author, date created, and data relationships.</a:t>
            </a:r>
          </a:p>
          <a:p>
            <a:pPr algn="just"/>
            <a:r>
              <a:rPr lang="en-US" b="0" i="0" dirty="0">
                <a:solidFill>
                  <a:srgbClr val="374151"/>
                </a:solidFill>
                <a:effectLst/>
                <a:latin typeface="Söhne"/>
              </a:rPr>
              <a:t>In the context of data warehousing, metadata is particularly important, as it helps users understand the structure and contents of the data warehouse.</a:t>
            </a:r>
          </a:p>
          <a:p>
            <a:pPr algn="just"/>
            <a:r>
              <a:rPr lang="en-US" b="0" i="0" dirty="0">
                <a:solidFill>
                  <a:srgbClr val="374151"/>
                </a:solidFill>
                <a:effectLst/>
                <a:latin typeface="Söhne"/>
              </a:rPr>
              <a:t>Metadata can include information about the data sources used to populate the warehouse, the ETL processes used to transform the data, the schema and tables used in the warehouse, and the business rules and logic applied to the data.</a:t>
            </a:r>
          </a:p>
        </p:txBody>
      </p:sp>
    </p:spTree>
    <p:extLst>
      <p:ext uri="{BB962C8B-B14F-4D97-AF65-F5344CB8AC3E}">
        <p14:creationId xmlns:p14="http://schemas.microsoft.com/office/powerpoint/2010/main" val="2679783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97571-7397-6A5D-86A7-A1B71458DF31}"/>
              </a:ext>
            </a:extLst>
          </p:cNvPr>
          <p:cNvSpPr>
            <a:spLocks noGrp="1"/>
          </p:cNvSpPr>
          <p:nvPr>
            <p:ph type="title"/>
          </p:nvPr>
        </p:nvSpPr>
        <p:spPr>
          <a:xfrm>
            <a:off x="1484309" y="134224"/>
            <a:ext cx="10018713" cy="836102"/>
          </a:xfrm>
        </p:spPr>
        <p:txBody>
          <a:bodyPr/>
          <a:lstStyle/>
          <a:p>
            <a:r>
              <a:rPr lang="en-US" dirty="0"/>
              <a:t>Types of Metadata</a:t>
            </a:r>
            <a:endParaRPr lang="en-IN" dirty="0"/>
          </a:p>
        </p:txBody>
      </p:sp>
      <p:sp>
        <p:nvSpPr>
          <p:cNvPr id="3" name="Content Placeholder 2">
            <a:extLst>
              <a:ext uri="{FF2B5EF4-FFF2-40B4-BE49-F238E27FC236}">
                <a16:creationId xmlns:a16="http://schemas.microsoft.com/office/drawing/2014/main" id="{307B3DB3-3865-34EF-6B52-4AFB0DA2E6D0}"/>
              </a:ext>
            </a:extLst>
          </p:cNvPr>
          <p:cNvSpPr>
            <a:spLocks noGrp="1"/>
          </p:cNvSpPr>
          <p:nvPr>
            <p:ph idx="1"/>
          </p:nvPr>
        </p:nvSpPr>
        <p:spPr>
          <a:xfrm>
            <a:off x="1484308" y="970326"/>
            <a:ext cx="10018713" cy="5564698"/>
          </a:xfrm>
        </p:spPr>
        <p:txBody>
          <a:bodyPr>
            <a:normAutofit lnSpcReduction="10000"/>
          </a:bodyPr>
          <a:lstStyle/>
          <a:p>
            <a:pPr marL="0" indent="0" algn="just">
              <a:buNone/>
            </a:pPr>
            <a:r>
              <a:rPr lang="en-US" b="0" i="0" dirty="0">
                <a:solidFill>
                  <a:srgbClr val="374151"/>
                </a:solidFill>
                <a:effectLst/>
                <a:latin typeface="Söhne"/>
              </a:rPr>
              <a:t>There are several types of metadata in data warehousing:</a:t>
            </a:r>
          </a:p>
          <a:p>
            <a:pPr algn="just"/>
            <a:r>
              <a:rPr lang="en-US" b="0" i="0" dirty="0">
                <a:solidFill>
                  <a:srgbClr val="FF0000"/>
                </a:solidFill>
                <a:effectLst/>
                <a:latin typeface="Söhne"/>
              </a:rPr>
              <a:t>Technical metadata:</a:t>
            </a:r>
          </a:p>
          <a:p>
            <a:pPr marL="457200" lvl="1" indent="0" algn="just">
              <a:buNone/>
            </a:pPr>
            <a:r>
              <a:rPr lang="en-US" b="0" i="0" dirty="0">
                <a:solidFill>
                  <a:srgbClr val="374151"/>
                </a:solidFill>
                <a:effectLst/>
                <a:latin typeface="Söhne"/>
              </a:rPr>
              <a:t>Technical metadata provides information about the technical aspects of the data warehouse, such as the </a:t>
            </a:r>
            <a:r>
              <a:rPr lang="en-US" b="0" i="0" dirty="0">
                <a:solidFill>
                  <a:srgbClr val="FF0000"/>
                </a:solidFill>
                <a:effectLst/>
                <a:latin typeface="Söhne"/>
              </a:rPr>
              <a:t>database schema, table structure, and data types</a:t>
            </a:r>
            <a:r>
              <a:rPr lang="en-US" b="0" i="0" dirty="0">
                <a:solidFill>
                  <a:srgbClr val="374151"/>
                </a:solidFill>
                <a:effectLst/>
                <a:latin typeface="Söhne"/>
              </a:rPr>
              <a:t>.</a:t>
            </a:r>
          </a:p>
          <a:p>
            <a:pPr algn="just"/>
            <a:r>
              <a:rPr lang="en-US" b="0" i="0" dirty="0">
                <a:solidFill>
                  <a:srgbClr val="FF0000"/>
                </a:solidFill>
                <a:effectLst/>
                <a:latin typeface="Söhne"/>
              </a:rPr>
              <a:t>Operational metadata:</a:t>
            </a:r>
          </a:p>
          <a:p>
            <a:pPr marL="457200" lvl="1" indent="0" algn="just">
              <a:buNone/>
            </a:pPr>
            <a:r>
              <a:rPr lang="en-US" b="0" i="0" dirty="0">
                <a:solidFill>
                  <a:srgbClr val="374151"/>
                </a:solidFill>
                <a:effectLst/>
                <a:latin typeface="Söhne"/>
              </a:rPr>
              <a:t>Operational metadata provides information about the day-to-day operation of the data warehouse, such as </a:t>
            </a:r>
            <a:r>
              <a:rPr lang="en-US" b="0" i="0" dirty="0">
                <a:solidFill>
                  <a:srgbClr val="FF0000"/>
                </a:solidFill>
                <a:effectLst/>
                <a:latin typeface="Söhne"/>
              </a:rPr>
              <a:t>ETL job schedules and performance metrics</a:t>
            </a:r>
            <a:r>
              <a:rPr lang="en-US" b="0" i="0" dirty="0">
                <a:solidFill>
                  <a:srgbClr val="374151"/>
                </a:solidFill>
                <a:effectLst/>
                <a:latin typeface="Söhne"/>
              </a:rPr>
              <a:t>.</a:t>
            </a:r>
          </a:p>
          <a:p>
            <a:pPr algn="just"/>
            <a:r>
              <a:rPr lang="en-US" b="0" i="0" dirty="0">
                <a:solidFill>
                  <a:srgbClr val="FF0000"/>
                </a:solidFill>
                <a:effectLst/>
                <a:latin typeface="Söhne"/>
              </a:rPr>
              <a:t>Business metadata:</a:t>
            </a:r>
          </a:p>
          <a:p>
            <a:pPr marL="457200" lvl="1" indent="0" algn="just">
              <a:buNone/>
            </a:pPr>
            <a:r>
              <a:rPr lang="en-US" b="0" i="0" dirty="0">
                <a:solidFill>
                  <a:srgbClr val="374151"/>
                </a:solidFill>
                <a:effectLst/>
                <a:latin typeface="Söhne"/>
              </a:rPr>
              <a:t>Business metadata provides information about the business context of the data in the warehouse, such as </a:t>
            </a:r>
            <a:r>
              <a:rPr lang="en-US" b="0" i="0" dirty="0">
                <a:solidFill>
                  <a:srgbClr val="FF0000"/>
                </a:solidFill>
                <a:effectLst/>
                <a:latin typeface="Söhne"/>
              </a:rPr>
              <a:t>business rules and data definitions</a:t>
            </a:r>
            <a:r>
              <a:rPr lang="en-US" b="0" i="0" dirty="0">
                <a:solidFill>
                  <a:srgbClr val="374151"/>
                </a:solidFill>
                <a:effectLst/>
                <a:latin typeface="Söhne"/>
              </a:rPr>
              <a:t>.</a:t>
            </a:r>
          </a:p>
          <a:p>
            <a:pPr algn="just"/>
            <a:r>
              <a:rPr lang="en-US" b="0" i="0" dirty="0">
                <a:solidFill>
                  <a:srgbClr val="FF0000"/>
                </a:solidFill>
                <a:effectLst/>
                <a:latin typeface="Söhne"/>
              </a:rPr>
              <a:t>Usage metadata:</a:t>
            </a:r>
          </a:p>
          <a:p>
            <a:pPr marL="457200" lvl="1" indent="0" algn="just">
              <a:buNone/>
            </a:pPr>
            <a:r>
              <a:rPr lang="en-US" b="0" i="0" dirty="0">
                <a:solidFill>
                  <a:srgbClr val="374151"/>
                </a:solidFill>
                <a:effectLst/>
                <a:latin typeface="Söhne"/>
              </a:rPr>
              <a:t>Usage metadata provides information about how the data in the warehouse is used, such as </a:t>
            </a:r>
            <a:r>
              <a:rPr lang="en-US" b="0" i="0" dirty="0">
                <a:solidFill>
                  <a:srgbClr val="FF0000"/>
                </a:solidFill>
                <a:effectLst/>
                <a:latin typeface="Söhne"/>
              </a:rPr>
              <a:t>query history and user access patterns</a:t>
            </a:r>
            <a:r>
              <a:rPr lang="en-US" b="0" i="0" dirty="0">
                <a:solidFill>
                  <a:srgbClr val="374151"/>
                </a:solidFill>
                <a:effectLst/>
                <a:latin typeface="Söhne"/>
              </a:rPr>
              <a:t>.</a:t>
            </a:r>
          </a:p>
          <a:p>
            <a:pPr marL="0" indent="0" algn="just">
              <a:buNone/>
            </a:pPr>
            <a:endParaRPr lang="en-IN" dirty="0"/>
          </a:p>
        </p:txBody>
      </p:sp>
    </p:spTree>
    <p:extLst>
      <p:ext uri="{BB962C8B-B14F-4D97-AF65-F5344CB8AC3E}">
        <p14:creationId xmlns:p14="http://schemas.microsoft.com/office/powerpoint/2010/main" val="2233616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A424B-6102-76B8-BEBE-6BA1DA9A3BD4}"/>
              </a:ext>
            </a:extLst>
          </p:cNvPr>
          <p:cNvSpPr>
            <a:spLocks noGrp="1"/>
          </p:cNvSpPr>
          <p:nvPr>
            <p:ph type="title"/>
          </p:nvPr>
        </p:nvSpPr>
        <p:spPr>
          <a:xfrm>
            <a:off x="1484310" y="157294"/>
            <a:ext cx="10018713" cy="815829"/>
          </a:xfrm>
        </p:spPr>
        <p:txBody>
          <a:bodyPr/>
          <a:lstStyle/>
          <a:p>
            <a:r>
              <a:rPr lang="en-US" dirty="0"/>
              <a:t>Metadata Concepts</a:t>
            </a:r>
            <a:endParaRPr lang="en-IN" dirty="0"/>
          </a:p>
        </p:txBody>
      </p:sp>
      <p:sp>
        <p:nvSpPr>
          <p:cNvPr id="3" name="Content Placeholder 2">
            <a:extLst>
              <a:ext uri="{FF2B5EF4-FFF2-40B4-BE49-F238E27FC236}">
                <a16:creationId xmlns:a16="http://schemas.microsoft.com/office/drawing/2014/main" id="{24499DFD-E11C-4A1A-9867-ECC81931DF8B}"/>
              </a:ext>
            </a:extLst>
          </p:cNvPr>
          <p:cNvSpPr>
            <a:spLocks noGrp="1"/>
          </p:cNvSpPr>
          <p:nvPr>
            <p:ph idx="1"/>
          </p:nvPr>
        </p:nvSpPr>
        <p:spPr>
          <a:xfrm>
            <a:off x="1484310" y="1350628"/>
            <a:ext cx="10018713" cy="4440572"/>
          </a:xfrm>
        </p:spPr>
        <p:txBody>
          <a:bodyPr>
            <a:normAutofit/>
          </a:bodyPr>
          <a:lstStyle/>
          <a:p>
            <a:r>
              <a:rPr lang="en-US" b="0" i="0" dirty="0">
                <a:solidFill>
                  <a:srgbClr val="374151"/>
                </a:solidFill>
                <a:effectLst/>
                <a:latin typeface="Söhne"/>
              </a:rPr>
              <a:t>Data dictionary:</a:t>
            </a:r>
          </a:p>
          <a:p>
            <a:r>
              <a:rPr lang="en-US" b="0" i="0" dirty="0">
                <a:solidFill>
                  <a:srgbClr val="374151"/>
                </a:solidFill>
                <a:effectLst/>
                <a:latin typeface="Söhne"/>
              </a:rPr>
              <a:t>Metadata repository:</a:t>
            </a:r>
          </a:p>
          <a:p>
            <a:r>
              <a:rPr lang="en-US" b="0" i="0" dirty="0">
                <a:solidFill>
                  <a:srgbClr val="374151"/>
                </a:solidFill>
                <a:effectLst/>
                <a:latin typeface="Söhne"/>
              </a:rPr>
              <a:t>Data lineage:</a:t>
            </a:r>
          </a:p>
          <a:p>
            <a:r>
              <a:rPr lang="en-US" b="0" i="0" dirty="0">
                <a:solidFill>
                  <a:srgbClr val="374151"/>
                </a:solidFill>
                <a:effectLst/>
                <a:latin typeface="Söhne"/>
              </a:rPr>
              <a:t>Data profiling:</a:t>
            </a:r>
          </a:p>
          <a:p>
            <a:r>
              <a:rPr lang="en-US" b="0" i="0" dirty="0">
                <a:solidFill>
                  <a:srgbClr val="374151"/>
                </a:solidFill>
                <a:effectLst/>
                <a:latin typeface="Söhne"/>
              </a:rPr>
              <a:t>Business glossary:</a:t>
            </a:r>
          </a:p>
          <a:p>
            <a:r>
              <a:rPr lang="en-US" b="0" i="0" dirty="0">
                <a:solidFill>
                  <a:srgbClr val="374151"/>
                </a:solidFill>
                <a:effectLst/>
                <a:latin typeface="Söhne"/>
              </a:rPr>
              <a:t>Impact analysis:</a:t>
            </a:r>
          </a:p>
        </p:txBody>
      </p:sp>
    </p:spTree>
    <p:extLst>
      <p:ext uri="{BB962C8B-B14F-4D97-AF65-F5344CB8AC3E}">
        <p14:creationId xmlns:p14="http://schemas.microsoft.com/office/powerpoint/2010/main" val="6190071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A424B-6102-76B8-BEBE-6BA1DA9A3BD4}"/>
              </a:ext>
            </a:extLst>
          </p:cNvPr>
          <p:cNvSpPr>
            <a:spLocks noGrp="1"/>
          </p:cNvSpPr>
          <p:nvPr>
            <p:ph type="title"/>
          </p:nvPr>
        </p:nvSpPr>
        <p:spPr>
          <a:xfrm>
            <a:off x="1484310" y="157294"/>
            <a:ext cx="10018713" cy="815829"/>
          </a:xfrm>
        </p:spPr>
        <p:txBody>
          <a:bodyPr/>
          <a:lstStyle/>
          <a:p>
            <a:r>
              <a:rPr lang="en-US" dirty="0"/>
              <a:t>Metadata Concepts</a:t>
            </a:r>
            <a:endParaRPr lang="en-IN" dirty="0"/>
          </a:p>
        </p:txBody>
      </p:sp>
      <p:sp>
        <p:nvSpPr>
          <p:cNvPr id="3" name="Content Placeholder 2">
            <a:extLst>
              <a:ext uri="{FF2B5EF4-FFF2-40B4-BE49-F238E27FC236}">
                <a16:creationId xmlns:a16="http://schemas.microsoft.com/office/drawing/2014/main" id="{24499DFD-E11C-4A1A-9867-ECC81931DF8B}"/>
              </a:ext>
            </a:extLst>
          </p:cNvPr>
          <p:cNvSpPr>
            <a:spLocks noGrp="1"/>
          </p:cNvSpPr>
          <p:nvPr>
            <p:ph idx="1"/>
          </p:nvPr>
        </p:nvSpPr>
        <p:spPr>
          <a:xfrm>
            <a:off x="1484309" y="1392572"/>
            <a:ext cx="10018713" cy="4818077"/>
          </a:xfrm>
        </p:spPr>
        <p:txBody>
          <a:bodyPr>
            <a:normAutofit lnSpcReduction="10000"/>
          </a:bodyPr>
          <a:lstStyle/>
          <a:p>
            <a:pPr algn="just"/>
            <a:r>
              <a:rPr lang="en-US" b="0" i="0" dirty="0">
                <a:solidFill>
                  <a:srgbClr val="FF0000"/>
                </a:solidFill>
                <a:effectLst/>
                <a:latin typeface="Söhne"/>
              </a:rPr>
              <a:t>Data dictionary:</a:t>
            </a:r>
          </a:p>
          <a:p>
            <a:pPr marL="457200" lvl="1" indent="0" algn="just">
              <a:buNone/>
            </a:pPr>
            <a:r>
              <a:rPr lang="en-US" b="0" i="0" dirty="0">
                <a:solidFill>
                  <a:srgbClr val="374151"/>
                </a:solidFill>
                <a:effectLst/>
                <a:latin typeface="Söhne"/>
              </a:rPr>
              <a:t>A data dictionary is a repository of metadata that provides a centralized location for storing and managing information about data elements, such as table names, column names, data types, and business rules.</a:t>
            </a:r>
          </a:p>
          <a:p>
            <a:pPr algn="just"/>
            <a:r>
              <a:rPr lang="en-US" b="0" i="0" dirty="0">
                <a:solidFill>
                  <a:srgbClr val="FF0000"/>
                </a:solidFill>
                <a:effectLst/>
                <a:latin typeface="Söhne"/>
              </a:rPr>
              <a:t>Metadata repository:</a:t>
            </a:r>
          </a:p>
          <a:p>
            <a:pPr marL="457200" lvl="1" indent="0" algn="just">
              <a:buNone/>
            </a:pPr>
            <a:r>
              <a:rPr lang="en-US" b="0" i="0" dirty="0">
                <a:solidFill>
                  <a:srgbClr val="374151"/>
                </a:solidFill>
                <a:effectLst/>
                <a:latin typeface="Söhne"/>
              </a:rPr>
              <a:t>A metadata repository is a centralized database that stores metadata information for a data warehouse, including data definitions, data lineage, and data quality rules. It serves as a single source of truth for metadata information, allowing for better collaboration and governance.</a:t>
            </a:r>
          </a:p>
          <a:p>
            <a:pPr algn="just"/>
            <a:r>
              <a:rPr lang="en-US" b="0" i="0" dirty="0">
                <a:solidFill>
                  <a:srgbClr val="FF0000"/>
                </a:solidFill>
                <a:effectLst/>
                <a:latin typeface="Söhne"/>
              </a:rPr>
              <a:t>Data lineage:</a:t>
            </a:r>
          </a:p>
          <a:p>
            <a:pPr marL="457200" lvl="1" indent="0" algn="just">
              <a:buNone/>
            </a:pPr>
            <a:r>
              <a:rPr lang="en-US" b="0" i="0" dirty="0">
                <a:solidFill>
                  <a:srgbClr val="374151"/>
                </a:solidFill>
                <a:effectLst/>
                <a:latin typeface="Söhne"/>
              </a:rPr>
              <a:t>Data lineage is the history of the movement of data from its original source to its final destination. It includes information about the data's transformations, mappings, and usage over time.</a:t>
            </a:r>
            <a:endParaRPr lang="en-IN" dirty="0"/>
          </a:p>
        </p:txBody>
      </p:sp>
    </p:spTree>
    <p:extLst>
      <p:ext uri="{BB962C8B-B14F-4D97-AF65-F5344CB8AC3E}">
        <p14:creationId xmlns:p14="http://schemas.microsoft.com/office/powerpoint/2010/main" val="19079070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A424B-6102-76B8-BEBE-6BA1DA9A3BD4}"/>
              </a:ext>
            </a:extLst>
          </p:cNvPr>
          <p:cNvSpPr>
            <a:spLocks noGrp="1"/>
          </p:cNvSpPr>
          <p:nvPr>
            <p:ph type="title"/>
          </p:nvPr>
        </p:nvSpPr>
        <p:spPr>
          <a:xfrm>
            <a:off x="1484310" y="157294"/>
            <a:ext cx="10018713" cy="815829"/>
          </a:xfrm>
        </p:spPr>
        <p:txBody>
          <a:bodyPr/>
          <a:lstStyle/>
          <a:p>
            <a:r>
              <a:rPr lang="en-US" dirty="0"/>
              <a:t>Metadata Concepts</a:t>
            </a:r>
            <a:endParaRPr lang="en-IN" dirty="0"/>
          </a:p>
        </p:txBody>
      </p:sp>
      <p:sp>
        <p:nvSpPr>
          <p:cNvPr id="3" name="Content Placeholder 2">
            <a:extLst>
              <a:ext uri="{FF2B5EF4-FFF2-40B4-BE49-F238E27FC236}">
                <a16:creationId xmlns:a16="http://schemas.microsoft.com/office/drawing/2014/main" id="{24499DFD-E11C-4A1A-9867-ECC81931DF8B}"/>
              </a:ext>
            </a:extLst>
          </p:cNvPr>
          <p:cNvSpPr>
            <a:spLocks noGrp="1"/>
          </p:cNvSpPr>
          <p:nvPr>
            <p:ph idx="1"/>
          </p:nvPr>
        </p:nvSpPr>
        <p:spPr>
          <a:xfrm>
            <a:off x="1484310" y="1233182"/>
            <a:ext cx="10018713" cy="4818077"/>
          </a:xfrm>
        </p:spPr>
        <p:txBody>
          <a:bodyPr>
            <a:normAutofit lnSpcReduction="10000"/>
          </a:bodyPr>
          <a:lstStyle/>
          <a:p>
            <a:pPr algn="just"/>
            <a:r>
              <a:rPr lang="en-US" b="0" i="0" dirty="0">
                <a:solidFill>
                  <a:srgbClr val="FF0000"/>
                </a:solidFill>
                <a:effectLst/>
                <a:latin typeface="Söhne"/>
              </a:rPr>
              <a:t>Data profiling:</a:t>
            </a:r>
          </a:p>
          <a:p>
            <a:pPr marL="457200" lvl="1" indent="0" algn="just">
              <a:buNone/>
            </a:pPr>
            <a:r>
              <a:rPr lang="en-US" b="0" i="0" dirty="0">
                <a:solidFill>
                  <a:srgbClr val="374151"/>
                </a:solidFill>
                <a:effectLst/>
                <a:latin typeface="Söhne"/>
              </a:rPr>
              <a:t>Data profiling is the process of analyzing and examining data to identify patterns, relationships, and quality issues. It involves reviewing metadata to understand the structure and content of the data.</a:t>
            </a:r>
          </a:p>
          <a:p>
            <a:pPr algn="just"/>
            <a:r>
              <a:rPr lang="en-US" b="0" i="0" dirty="0">
                <a:solidFill>
                  <a:srgbClr val="FF0000"/>
                </a:solidFill>
                <a:effectLst/>
                <a:latin typeface="Söhne"/>
              </a:rPr>
              <a:t>Business glossary:</a:t>
            </a:r>
          </a:p>
          <a:p>
            <a:pPr marL="457200" lvl="1" indent="0" algn="just">
              <a:buNone/>
            </a:pPr>
            <a:r>
              <a:rPr lang="en-US" b="0" i="0" dirty="0">
                <a:solidFill>
                  <a:srgbClr val="374151"/>
                </a:solidFill>
                <a:effectLst/>
                <a:latin typeface="Söhne"/>
              </a:rPr>
              <a:t>A business glossary is a collection of business terms and definitions used within an organization. It provides a common language for understanding and communicating business concepts and can be used to establish consistency in metadata across the organization.</a:t>
            </a:r>
          </a:p>
          <a:p>
            <a:pPr algn="just"/>
            <a:r>
              <a:rPr lang="en-US" b="0" i="0" dirty="0">
                <a:solidFill>
                  <a:srgbClr val="FF0000"/>
                </a:solidFill>
                <a:effectLst/>
                <a:latin typeface="Söhne"/>
              </a:rPr>
              <a:t>Impact analysis:</a:t>
            </a:r>
          </a:p>
          <a:p>
            <a:pPr marL="457200" lvl="1" indent="0" algn="just">
              <a:buNone/>
            </a:pPr>
            <a:r>
              <a:rPr lang="en-US" b="0" i="0" dirty="0">
                <a:solidFill>
                  <a:srgbClr val="374151"/>
                </a:solidFill>
                <a:effectLst/>
                <a:latin typeface="Söhne"/>
              </a:rPr>
              <a:t>Impact analysis is the process of identifying the potential effects of a change to data or metadata. It involves analyzing the relationships and dependencies between data elements to understand how changes may impact downstream processes.</a:t>
            </a:r>
            <a:endParaRPr lang="en-IN" dirty="0"/>
          </a:p>
        </p:txBody>
      </p:sp>
    </p:spTree>
    <p:extLst>
      <p:ext uri="{BB962C8B-B14F-4D97-AF65-F5344CB8AC3E}">
        <p14:creationId xmlns:p14="http://schemas.microsoft.com/office/powerpoint/2010/main" val="23165016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B592E-A59B-C59C-C815-81AA708102CE}"/>
              </a:ext>
            </a:extLst>
          </p:cNvPr>
          <p:cNvSpPr>
            <a:spLocks noGrp="1"/>
          </p:cNvSpPr>
          <p:nvPr>
            <p:ph type="title"/>
          </p:nvPr>
        </p:nvSpPr>
        <p:spPr/>
        <p:txBody>
          <a:bodyPr/>
          <a:lstStyle/>
          <a:p>
            <a:r>
              <a:rPr lang="en-US" dirty="0"/>
              <a:t>Introduction cont.</a:t>
            </a:r>
            <a:endParaRPr lang="en-IN" dirty="0"/>
          </a:p>
        </p:txBody>
      </p:sp>
      <p:sp>
        <p:nvSpPr>
          <p:cNvPr id="3" name="Content Placeholder 2">
            <a:extLst>
              <a:ext uri="{FF2B5EF4-FFF2-40B4-BE49-F238E27FC236}">
                <a16:creationId xmlns:a16="http://schemas.microsoft.com/office/drawing/2014/main" id="{2A86E4BA-A0DB-9397-2BCA-65FFC53BCF04}"/>
              </a:ext>
            </a:extLst>
          </p:cNvPr>
          <p:cNvSpPr>
            <a:spLocks noGrp="1"/>
          </p:cNvSpPr>
          <p:nvPr>
            <p:ph idx="1"/>
          </p:nvPr>
        </p:nvSpPr>
        <p:spPr/>
        <p:txBody>
          <a:bodyPr/>
          <a:lstStyle/>
          <a:p>
            <a:pPr>
              <a:buFont typeface="Wingdings" panose="05000000000000000000" pitchFamily="2" charset="2"/>
              <a:buChar char="§"/>
            </a:pPr>
            <a:r>
              <a:rPr lang="en-US" b="0" i="0" dirty="0">
                <a:solidFill>
                  <a:srgbClr val="374151"/>
                </a:solidFill>
                <a:effectLst/>
                <a:latin typeface="Söhne"/>
              </a:rPr>
              <a:t> The data in a data warehouse is </a:t>
            </a:r>
            <a:r>
              <a:rPr lang="en-US" b="0" i="0" dirty="0">
                <a:solidFill>
                  <a:srgbClr val="FF0000"/>
                </a:solidFill>
                <a:effectLst/>
                <a:latin typeface="Söhne"/>
              </a:rPr>
              <a:t>structured</a:t>
            </a:r>
            <a:r>
              <a:rPr lang="en-US" b="0" i="0" dirty="0">
                <a:solidFill>
                  <a:srgbClr val="374151"/>
                </a:solidFill>
                <a:effectLst/>
                <a:latin typeface="Söhne"/>
              </a:rPr>
              <a:t> in a way that is </a:t>
            </a:r>
            <a:r>
              <a:rPr lang="en-US" b="0" i="0" dirty="0">
                <a:solidFill>
                  <a:srgbClr val="FF0000"/>
                </a:solidFill>
                <a:effectLst/>
                <a:latin typeface="Söhne"/>
              </a:rPr>
              <a:t>optimized for analytical processing</a:t>
            </a:r>
            <a:r>
              <a:rPr lang="en-US" b="0" i="0" dirty="0">
                <a:solidFill>
                  <a:srgbClr val="374151"/>
                </a:solidFill>
                <a:effectLst/>
                <a:latin typeface="Söhne"/>
              </a:rPr>
              <a:t>.</a:t>
            </a:r>
          </a:p>
          <a:p>
            <a:pPr>
              <a:buFont typeface="Wingdings" panose="05000000000000000000" pitchFamily="2" charset="2"/>
              <a:buChar char="§"/>
            </a:pPr>
            <a:r>
              <a:rPr lang="en-US" b="0" i="0" dirty="0">
                <a:solidFill>
                  <a:srgbClr val="374151"/>
                </a:solidFill>
                <a:effectLst/>
                <a:latin typeface="Söhne"/>
              </a:rPr>
              <a:t> This typically involves </a:t>
            </a:r>
            <a:r>
              <a:rPr lang="en-US" b="0" i="0" dirty="0">
                <a:solidFill>
                  <a:srgbClr val="FF0000"/>
                </a:solidFill>
                <a:effectLst/>
                <a:latin typeface="Söhne"/>
              </a:rPr>
              <a:t>organizing the data</a:t>
            </a:r>
            <a:r>
              <a:rPr lang="en-US" b="0" i="0" dirty="0">
                <a:solidFill>
                  <a:srgbClr val="374151"/>
                </a:solidFill>
                <a:effectLst/>
                <a:latin typeface="Söhne"/>
              </a:rPr>
              <a:t> into </a:t>
            </a:r>
            <a:r>
              <a:rPr lang="en-US" b="0" i="0" dirty="0">
                <a:solidFill>
                  <a:srgbClr val="FF0000"/>
                </a:solidFill>
                <a:effectLst/>
                <a:latin typeface="Söhne"/>
              </a:rPr>
              <a:t>fact tables </a:t>
            </a:r>
            <a:r>
              <a:rPr lang="en-US" b="0" i="0" dirty="0">
                <a:solidFill>
                  <a:srgbClr val="374151"/>
                </a:solidFill>
                <a:effectLst/>
                <a:latin typeface="Söhne"/>
              </a:rPr>
              <a:t>and </a:t>
            </a:r>
            <a:r>
              <a:rPr lang="en-US" b="0" i="0" dirty="0">
                <a:solidFill>
                  <a:srgbClr val="FF0000"/>
                </a:solidFill>
                <a:effectLst/>
                <a:latin typeface="Söhne"/>
              </a:rPr>
              <a:t>dimension tables</a:t>
            </a:r>
            <a:r>
              <a:rPr lang="en-US" b="0" i="0" dirty="0">
                <a:solidFill>
                  <a:srgbClr val="374151"/>
                </a:solidFill>
                <a:effectLst/>
                <a:latin typeface="Söhne"/>
              </a:rPr>
              <a:t>.</a:t>
            </a:r>
          </a:p>
          <a:p>
            <a:pPr>
              <a:buFont typeface="Wingdings" panose="05000000000000000000" pitchFamily="2" charset="2"/>
              <a:buChar char="§"/>
            </a:pPr>
            <a:r>
              <a:rPr lang="en-US" dirty="0">
                <a:solidFill>
                  <a:srgbClr val="374151"/>
                </a:solidFill>
                <a:latin typeface="Söhne"/>
              </a:rPr>
              <a:t> </a:t>
            </a:r>
            <a:r>
              <a:rPr lang="en-US" b="1" dirty="0">
                <a:solidFill>
                  <a:srgbClr val="7030A0"/>
                </a:solidFill>
                <a:latin typeface="Söhne"/>
              </a:rPr>
              <a:t>Fact Tables</a:t>
            </a:r>
            <a:r>
              <a:rPr lang="en-US" dirty="0">
                <a:solidFill>
                  <a:srgbClr val="374151"/>
                </a:solidFill>
                <a:latin typeface="Söhne"/>
              </a:rPr>
              <a:t>:</a:t>
            </a:r>
          </a:p>
          <a:p>
            <a:pPr marL="310896" lvl="2" indent="0" algn="just">
              <a:buNone/>
            </a:pPr>
            <a:r>
              <a:rPr lang="en-US" b="0" i="0" dirty="0">
                <a:solidFill>
                  <a:srgbClr val="374151"/>
                </a:solidFill>
                <a:effectLst/>
                <a:latin typeface="Söhne"/>
              </a:rPr>
              <a:t>Fact tables contain the quantitative data that is being analyzed, such as sales figures or customer transactions.</a:t>
            </a:r>
          </a:p>
          <a:p>
            <a:pPr>
              <a:buFont typeface="Wingdings" panose="05000000000000000000" pitchFamily="2" charset="2"/>
              <a:buChar char="§"/>
            </a:pPr>
            <a:r>
              <a:rPr lang="en-US" b="0" i="0" dirty="0">
                <a:solidFill>
                  <a:srgbClr val="374151"/>
                </a:solidFill>
                <a:effectLst/>
                <a:latin typeface="Söhne"/>
              </a:rPr>
              <a:t> </a:t>
            </a:r>
            <a:r>
              <a:rPr lang="en-US" b="1" i="0" dirty="0">
                <a:solidFill>
                  <a:srgbClr val="7030A0"/>
                </a:solidFill>
                <a:effectLst/>
                <a:latin typeface="Söhne"/>
              </a:rPr>
              <a:t>Dimension Tables:</a:t>
            </a:r>
          </a:p>
          <a:p>
            <a:pPr marL="310896" lvl="2" indent="0">
              <a:buNone/>
            </a:pPr>
            <a:r>
              <a:rPr lang="en-US" dirty="0">
                <a:solidFill>
                  <a:srgbClr val="374151"/>
                </a:solidFill>
                <a:latin typeface="Söhne"/>
              </a:rPr>
              <a:t>Dimension tables</a:t>
            </a:r>
            <a:r>
              <a:rPr lang="en-US" b="0" i="0" dirty="0">
                <a:solidFill>
                  <a:srgbClr val="374151"/>
                </a:solidFill>
                <a:effectLst/>
                <a:latin typeface="Söhne"/>
              </a:rPr>
              <a:t> provide context for the data in the fact tables, such as product or customer information.</a:t>
            </a:r>
            <a:endParaRPr lang="en-IN" dirty="0"/>
          </a:p>
        </p:txBody>
      </p:sp>
    </p:spTree>
    <p:extLst>
      <p:ext uri="{BB962C8B-B14F-4D97-AF65-F5344CB8AC3E}">
        <p14:creationId xmlns:p14="http://schemas.microsoft.com/office/powerpoint/2010/main" val="309481507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BC642-A46C-ACAF-3CA9-289D7408213F}"/>
              </a:ext>
            </a:extLst>
          </p:cNvPr>
          <p:cNvSpPr>
            <a:spLocks noGrp="1"/>
          </p:cNvSpPr>
          <p:nvPr>
            <p:ph type="title"/>
          </p:nvPr>
        </p:nvSpPr>
        <p:spPr>
          <a:xfrm>
            <a:off x="1484311" y="685801"/>
            <a:ext cx="10018713" cy="723550"/>
          </a:xfrm>
        </p:spPr>
        <p:txBody>
          <a:bodyPr>
            <a:normAutofit/>
          </a:bodyPr>
          <a:lstStyle/>
          <a:p>
            <a:r>
              <a:rPr lang="en-IN" b="0" i="0" u="none" strike="noStrike" dirty="0">
                <a:solidFill>
                  <a:srgbClr val="000000"/>
                </a:solidFill>
                <a:effectLst/>
                <a:latin typeface="Calibri" panose="020F0502020204030204" pitchFamily="34" charset="0"/>
              </a:rPr>
              <a:t>Data Mart</a:t>
            </a:r>
            <a:endParaRPr lang="en-IN" b="1" dirty="0"/>
          </a:p>
        </p:txBody>
      </p:sp>
      <p:sp>
        <p:nvSpPr>
          <p:cNvPr id="3" name="Content Placeholder 2">
            <a:extLst>
              <a:ext uri="{FF2B5EF4-FFF2-40B4-BE49-F238E27FC236}">
                <a16:creationId xmlns:a16="http://schemas.microsoft.com/office/drawing/2014/main" id="{F832CAA9-AE67-25A3-0F28-0F624EBE51AB}"/>
              </a:ext>
            </a:extLst>
          </p:cNvPr>
          <p:cNvSpPr>
            <a:spLocks noGrp="1"/>
          </p:cNvSpPr>
          <p:nvPr>
            <p:ph idx="1"/>
          </p:nvPr>
        </p:nvSpPr>
        <p:spPr>
          <a:xfrm>
            <a:off x="1484310" y="1484851"/>
            <a:ext cx="10018713" cy="4848837"/>
          </a:xfrm>
        </p:spPr>
        <p:txBody>
          <a:bodyPr>
            <a:normAutofit lnSpcReduction="10000"/>
          </a:bodyPr>
          <a:lstStyle/>
          <a:p>
            <a:pPr algn="just"/>
            <a:r>
              <a:rPr lang="en-US" b="0" i="0" dirty="0">
                <a:solidFill>
                  <a:srgbClr val="374151"/>
                </a:solidFill>
                <a:effectLst/>
                <a:latin typeface="Söhne"/>
              </a:rPr>
              <a:t>Data Mart is a </a:t>
            </a:r>
            <a:r>
              <a:rPr lang="en-US" b="0" i="0" dirty="0">
                <a:solidFill>
                  <a:srgbClr val="FF0000"/>
                </a:solidFill>
                <a:effectLst/>
                <a:latin typeface="Söhne"/>
              </a:rPr>
              <a:t>subset of data warehousing </a:t>
            </a:r>
            <a:r>
              <a:rPr lang="en-US" b="0" i="0" dirty="0">
                <a:solidFill>
                  <a:srgbClr val="374151"/>
                </a:solidFill>
                <a:effectLst/>
                <a:latin typeface="Söhne"/>
              </a:rPr>
              <a:t>that involves creating smaller, departmental-level data warehouses that </a:t>
            </a:r>
            <a:r>
              <a:rPr lang="en-US" b="0" i="0" dirty="0">
                <a:solidFill>
                  <a:srgbClr val="FF0000"/>
                </a:solidFill>
                <a:effectLst/>
                <a:latin typeface="Söhne"/>
              </a:rPr>
              <a:t>focus on specific business functions or areas</a:t>
            </a:r>
            <a:r>
              <a:rPr lang="en-US" b="0" i="0" dirty="0">
                <a:effectLst/>
                <a:latin typeface="Söhne"/>
              </a:rPr>
              <a:t>. </a:t>
            </a:r>
          </a:p>
          <a:p>
            <a:pPr algn="just"/>
            <a:r>
              <a:rPr lang="en-US" b="0" i="0" dirty="0">
                <a:solidFill>
                  <a:srgbClr val="374151"/>
                </a:solidFill>
                <a:effectLst/>
                <a:latin typeface="Söhne"/>
              </a:rPr>
              <a:t>Unlike a traditional data warehouse, which is designed to serve the needs of an entire organization, a </a:t>
            </a:r>
            <a:r>
              <a:rPr lang="en-US" b="0" i="0" dirty="0">
                <a:solidFill>
                  <a:srgbClr val="FF0000"/>
                </a:solidFill>
                <a:effectLst/>
                <a:latin typeface="Söhne"/>
              </a:rPr>
              <a:t>data mart is designed to meet the needs of a specific group of users, such as sales, marketing, or finance</a:t>
            </a:r>
            <a:r>
              <a:rPr lang="en-US" b="0" i="0" dirty="0">
                <a:solidFill>
                  <a:srgbClr val="374151"/>
                </a:solidFill>
                <a:effectLst/>
                <a:latin typeface="Söhne"/>
              </a:rPr>
              <a:t>.</a:t>
            </a:r>
          </a:p>
          <a:p>
            <a:pPr algn="just"/>
            <a:r>
              <a:rPr lang="en-US" b="0" i="0" dirty="0">
                <a:solidFill>
                  <a:srgbClr val="374151"/>
                </a:solidFill>
                <a:effectLst/>
                <a:latin typeface="Söhne"/>
              </a:rPr>
              <a:t>Data marts are </a:t>
            </a:r>
            <a:r>
              <a:rPr lang="en-US" b="0" i="0" dirty="0">
                <a:solidFill>
                  <a:srgbClr val="FF0000"/>
                </a:solidFill>
                <a:effectLst/>
                <a:latin typeface="Söhne"/>
              </a:rPr>
              <a:t>typically smaller than traditional data warehouses</a:t>
            </a:r>
            <a:r>
              <a:rPr lang="en-US" b="0" i="0" dirty="0">
                <a:solidFill>
                  <a:srgbClr val="374151"/>
                </a:solidFill>
                <a:effectLst/>
                <a:latin typeface="Söhne"/>
              </a:rPr>
              <a:t> and are designed to be easier to use and maintain.</a:t>
            </a:r>
          </a:p>
          <a:p>
            <a:pPr algn="just"/>
            <a:r>
              <a:rPr lang="en-US" b="0" i="0" dirty="0">
                <a:solidFill>
                  <a:srgbClr val="374151"/>
                </a:solidFill>
                <a:effectLst/>
                <a:latin typeface="Söhne"/>
              </a:rPr>
              <a:t>They are often built using a dimensional model and </a:t>
            </a:r>
            <a:r>
              <a:rPr lang="en-US" b="0" i="0" dirty="0">
                <a:solidFill>
                  <a:srgbClr val="FF0000"/>
                </a:solidFill>
                <a:effectLst/>
                <a:latin typeface="Söhne"/>
              </a:rPr>
              <a:t>include only the data that is relevant to the business area or function that they support</a:t>
            </a:r>
            <a:r>
              <a:rPr lang="en-US" b="0" i="0" dirty="0">
                <a:solidFill>
                  <a:srgbClr val="374151"/>
                </a:solidFill>
                <a:effectLst/>
                <a:latin typeface="Söhne"/>
              </a:rPr>
              <a:t>.</a:t>
            </a:r>
          </a:p>
          <a:p>
            <a:pPr algn="just"/>
            <a:r>
              <a:rPr lang="en-US" b="0" i="0" dirty="0">
                <a:solidFill>
                  <a:srgbClr val="374151"/>
                </a:solidFill>
                <a:effectLst/>
                <a:latin typeface="Söhne"/>
              </a:rPr>
              <a:t>This can make it easier for </a:t>
            </a:r>
            <a:r>
              <a:rPr lang="en-US" b="0" i="0" dirty="0">
                <a:solidFill>
                  <a:srgbClr val="FF0000"/>
                </a:solidFill>
                <a:effectLst/>
                <a:latin typeface="Söhne"/>
              </a:rPr>
              <a:t>users to access and analyze data</a:t>
            </a:r>
            <a:r>
              <a:rPr lang="en-US" b="0" i="0" dirty="0">
                <a:solidFill>
                  <a:srgbClr val="374151"/>
                </a:solidFill>
                <a:effectLst/>
                <a:latin typeface="Söhne"/>
              </a:rPr>
              <a:t>, as they don't have to sift through large amounts of irrelevant information.</a:t>
            </a:r>
            <a:endParaRPr lang="en-IN" dirty="0"/>
          </a:p>
        </p:txBody>
      </p:sp>
    </p:spTree>
    <p:extLst>
      <p:ext uri="{BB962C8B-B14F-4D97-AF65-F5344CB8AC3E}">
        <p14:creationId xmlns:p14="http://schemas.microsoft.com/office/powerpoint/2010/main" val="557471939"/>
      </p:ext>
    </p:extLst>
  </p:cSld>
  <p:clrMapOvr>
    <a:overrideClrMapping bg1="lt1" tx1="dk1" bg2="lt2" tx2="dk2" accent1="accent1" accent2="accent2" accent3="accent3" accent4="accent4" accent5="accent5" accent6="accent6" hlink="hlink" folHlink="folHlink"/>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FE3E3-7EAF-F1A4-353B-B13340992A28}"/>
              </a:ext>
            </a:extLst>
          </p:cNvPr>
          <p:cNvSpPr>
            <a:spLocks noGrp="1"/>
          </p:cNvSpPr>
          <p:nvPr>
            <p:ph type="title"/>
          </p:nvPr>
        </p:nvSpPr>
        <p:spPr>
          <a:xfrm>
            <a:off x="1484310" y="275787"/>
            <a:ext cx="10018713" cy="681606"/>
          </a:xfrm>
        </p:spPr>
        <p:txBody>
          <a:bodyPr>
            <a:normAutofit fontScale="90000"/>
          </a:bodyPr>
          <a:lstStyle/>
          <a:p>
            <a:r>
              <a:rPr lang="en-US" dirty="0"/>
              <a:t>Benefits of Data Mart</a:t>
            </a:r>
            <a:endParaRPr lang="en-IN" dirty="0"/>
          </a:p>
        </p:txBody>
      </p:sp>
      <p:sp>
        <p:nvSpPr>
          <p:cNvPr id="3" name="Content Placeholder 2">
            <a:extLst>
              <a:ext uri="{FF2B5EF4-FFF2-40B4-BE49-F238E27FC236}">
                <a16:creationId xmlns:a16="http://schemas.microsoft.com/office/drawing/2014/main" id="{7792FE75-473D-483E-8C81-B4FEA50F7CCF}"/>
              </a:ext>
            </a:extLst>
          </p:cNvPr>
          <p:cNvSpPr>
            <a:spLocks noGrp="1"/>
          </p:cNvSpPr>
          <p:nvPr>
            <p:ph idx="1"/>
          </p:nvPr>
        </p:nvSpPr>
        <p:spPr>
          <a:xfrm>
            <a:off x="1484310" y="1468074"/>
            <a:ext cx="10018713" cy="4773336"/>
          </a:xfrm>
        </p:spPr>
        <p:txBody>
          <a:bodyPr>
            <a:normAutofit fontScale="92500" lnSpcReduction="20000"/>
          </a:bodyPr>
          <a:lstStyle/>
          <a:p>
            <a:pPr marL="0" indent="0" algn="just">
              <a:buNone/>
            </a:pPr>
            <a:r>
              <a:rPr lang="en-US" b="0" i="0" dirty="0">
                <a:solidFill>
                  <a:srgbClr val="374151"/>
                </a:solidFill>
                <a:effectLst/>
                <a:latin typeface="Söhne"/>
              </a:rPr>
              <a:t>There are several benefits to using data marts, including:</a:t>
            </a:r>
          </a:p>
          <a:p>
            <a:pPr algn="just"/>
            <a:r>
              <a:rPr lang="en-US" b="0" i="0" dirty="0">
                <a:solidFill>
                  <a:srgbClr val="FF0000"/>
                </a:solidFill>
                <a:effectLst/>
                <a:latin typeface="Söhne"/>
              </a:rPr>
              <a:t>Improved data quality:</a:t>
            </a:r>
          </a:p>
          <a:p>
            <a:pPr marL="457200" lvl="1" indent="0" algn="just">
              <a:buNone/>
            </a:pPr>
            <a:r>
              <a:rPr lang="en-US" b="0" i="0" dirty="0">
                <a:solidFill>
                  <a:srgbClr val="374151"/>
                </a:solidFill>
                <a:effectLst/>
                <a:latin typeface="Söhne"/>
              </a:rPr>
              <a:t>By focusing on specific business functions or areas, data marts can ensure that the data being used is accurate, relevant, and up-to-date.</a:t>
            </a:r>
          </a:p>
          <a:p>
            <a:pPr algn="just"/>
            <a:r>
              <a:rPr lang="en-US" b="0" i="0" dirty="0">
                <a:solidFill>
                  <a:srgbClr val="FF0000"/>
                </a:solidFill>
                <a:effectLst/>
                <a:latin typeface="Söhne"/>
              </a:rPr>
              <a:t>Increased efficiency:</a:t>
            </a:r>
          </a:p>
          <a:p>
            <a:pPr marL="457200" lvl="1" indent="0" algn="just">
              <a:buNone/>
            </a:pPr>
            <a:r>
              <a:rPr lang="en-US" b="0" i="0" dirty="0">
                <a:solidFill>
                  <a:srgbClr val="374151"/>
                </a:solidFill>
                <a:effectLst/>
                <a:latin typeface="Söhne"/>
              </a:rPr>
              <a:t>Data marts can be designed and implemented more quickly and easily than traditional data warehouses, allowing organizations to get the information they need faster.</a:t>
            </a:r>
          </a:p>
          <a:p>
            <a:pPr algn="just"/>
            <a:r>
              <a:rPr lang="en-US" b="0" i="0" dirty="0">
                <a:solidFill>
                  <a:srgbClr val="FF0000"/>
                </a:solidFill>
                <a:effectLst/>
                <a:latin typeface="Söhne"/>
              </a:rPr>
              <a:t>Cost savings:</a:t>
            </a:r>
          </a:p>
          <a:p>
            <a:pPr marL="457200" lvl="1" indent="0" algn="just">
              <a:buNone/>
            </a:pPr>
            <a:r>
              <a:rPr lang="en-US" b="0" i="0" dirty="0">
                <a:solidFill>
                  <a:srgbClr val="374151"/>
                </a:solidFill>
                <a:effectLst/>
                <a:latin typeface="Söhne"/>
              </a:rPr>
              <a:t>Data marts can be less expensive to build and maintain than traditional data warehouses, as they are smaller in scope and don't require as much infrastructure.</a:t>
            </a:r>
          </a:p>
          <a:p>
            <a:pPr algn="just"/>
            <a:r>
              <a:rPr lang="en-US" b="0" i="0" dirty="0">
                <a:solidFill>
                  <a:srgbClr val="FF0000"/>
                </a:solidFill>
                <a:effectLst/>
                <a:latin typeface="Söhne"/>
              </a:rPr>
              <a:t>Improved decision-making:</a:t>
            </a:r>
          </a:p>
          <a:p>
            <a:pPr marL="457200" lvl="1" indent="0" algn="just">
              <a:buNone/>
            </a:pPr>
            <a:r>
              <a:rPr lang="en-US" b="0" i="0" dirty="0">
                <a:solidFill>
                  <a:srgbClr val="374151"/>
                </a:solidFill>
                <a:effectLst/>
                <a:latin typeface="Söhne"/>
              </a:rPr>
              <a:t>By providing users with access to relevant data, data marts can help improve decision-making across the organization.</a:t>
            </a:r>
            <a:endParaRPr lang="en-IN" dirty="0"/>
          </a:p>
        </p:txBody>
      </p:sp>
    </p:spTree>
    <p:extLst>
      <p:ext uri="{BB962C8B-B14F-4D97-AF65-F5344CB8AC3E}">
        <p14:creationId xmlns:p14="http://schemas.microsoft.com/office/powerpoint/2010/main" val="229919117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ACE33-FA00-CF48-737E-3C89CC2DD40D}"/>
              </a:ext>
            </a:extLst>
          </p:cNvPr>
          <p:cNvSpPr>
            <a:spLocks noGrp="1"/>
          </p:cNvSpPr>
          <p:nvPr>
            <p:ph type="title"/>
          </p:nvPr>
        </p:nvSpPr>
        <p:spPr/>
        <p:txBody>
          <a:bodyPr/>
          <a:lstStyle/>
          <a:p>
            <a:r>
              <a:rPr lang="en-US" dirty="0"/>
              <a:t>ETL</a:t>
            </a:r>
            <a:endParaRPr lang="en-IN" dirty="0"/>
          </a:p>
        </p:txBody>
      </p:sp>
      <p:sp>
        <p:nvSpPr>
          <p:cNvPr id="3" name="Content Placeholder 2">
            <a:extLst>
              <a:ext uri="{FF2B5EF4-FFF2-40B4-BE49-F238E27FC236}">
                <a16:creationId xmlns:a16="http://schemas.microsoft.com/office/drawing/2014/main" id="{8C891F00-E281-4D23-98CB-6ED2131CC663}"/>
              </a:ext>
            </a:extLst>
          </p:cNvPr>
          <p:cNvSpPr>
            <a:spLocks noGrp="1"/>
          </p:cNvSpPr>
          <p:nvPr>
            <p:ph idx="1"/>
          </p:nvPr>
        </p:nvSpPr>
        <p:spPr>
          <a:xfrm>
            <a:off x="1400420" y="1866899"/>
            <a:ext cx="10018713" cy="3124201"/>
          </a:xfrm>
        </p:spPr>
        <p:txBody>
          <a:bodyPr/>
          <a:lstStyle/>
          <a:p>
            <a:pPr algn="just"/>
            <a:r>
              <a:rPr lang="en-US" b="0" i="0" dirty="0">
                <a:solidFill>
                  <a:srgbClr val="374151"/>
                </a:solidFill>
                <a:effectLst/>
                <a:latin typeface="Söhne"/>
              </a:rPr>
              <a:t>ETL stands for </a:t>
            </a:r>
            <a:r>
              <a:rPr lang="en-US" b="0" i="0" dirty="0">
                <a:solidFill>
                  <a:srgbClr val="FF0000"/>
                </a:solidFill>
                <a:effectLst/>
                <a:latin typeface="Söhne"/>
              </a:rPr>
              <a:t>Extract, Transform, and Load</a:t>
            </a:r>
            <a:r>
              <a:rPr lang="en-US" b="0" i="0" dirty="0">
                <a:solidFill>
                  <a:srgbClr val="374151"/>
                </a:solidFill>
                <a:effectLst/>
                <a:latin typeface="Söhne"/>
              </a:rPr>
              <a:t>. </a:t>
            </a:r>
          </a:p>
          <a:p>
            <a:pPr algn="just"/>
            <a:r>
              <a:rPr lang="en-US" b="0" i="0" dirty="0">
                <a:solidFill>
                  <a:srgbClr val="374151"/>
                </a:solidFill>
                <a:effectLst/>
                <a:latin typeface="Söhne"/>
              </a:rPr>
              <a:t>It is a process used in data warehousing to move data from source systems into a data warehouse</a:t>
            </a:r>
            <a:endParaRPr lang="en-IN" dirty="0"/>
          </a:p>
        </p:txBody>
      </p:sp>
    </p:spTree>
    <p:extLst>
      <p:ext uri="{BB962C8B-B14F-4D97-AF65-F5344CB8AC3E}">
        <p14:creationId xmlns:p14="http://schemas.microsoft.com/office/powerpoint/2010/main" val="219482788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44FEC-A534-9A0C-5746-991D9C1E3EAF}"/>
              </a:ext>
            </a:extLst>
          </p:cNvPr>
          <p:cNvSpPr>
            <a:spLocks noGrp="1"/>
          </p:cNvSpPr>
          <p:nvPr>
            <p:ph type="title"/>
          </p:nvPr>
        </p:nvSpPr>
        <p:spPr>
          <a:xfrm>
            <a:off x="1484309" y="243981"/>
            <a:ext cx="10018713" cy="1299593"/>
          </a:xfrm>
        </p:spPr>
        <p:txBody>
          <a:bodyPr/>
          <a:lstStyle/>
          <a:p>
            <a:r>
              <a:rPr lang="en-US" dirty="0"/>
              <a:t>ETL cont.</a:t>
            </a:r>
            <a:endParaRPr lang="en-IN" dirty="0"/>
          </a:p>
        </p:txBody>
      </p:sp>
      <p:sp>
        <p:nvSpPr>
          <p:cNvPr id="3" name="Content Placeholder 2">
            <a:extLst>
              <a:ext uri="{FF2B5EF4-FFF2-40B4-BE49-F238E27FC236}">
                <a16:creationId xmlns:a16="http://schemas.microsoft.com/office/drawing/2014/main" id="{2D1617BD-A0FE-A618-658C-AF578DF0B840}"/>
              </a:ext>
            </a:extLst>
          </p:cNvPr>
          <p:cNvSpPr>
            <a:spLocks noGrp="1"/>
          </p:cNvSpPr>
          <p:nvPr>
            <p:ph idx="1"/>
          </p:nvPr>
        </p:nvSpPr>
        <p:spPr>
          <a:xfrm>
            <a:off x="1484310" y="1266739"/>
            <a:ext cx="10018713" cy="4524462"/>
          </a:xfrm>
        </p:spPr>
        <p:txBody>
          <a:bodyPr>
            <a:normAutofit fontScale="85000" lnSpcReduction="10000"/>
          </a:bodyPr>
          <a:lstStyle/>
          <a:p>
            <a:pPr algn="just"/>
            <a:r>
              <a:rPr lang="en-US" b="0" i="0" dirty="0">
                <a:solidFill>
                  <a:srgbClr val="FF0000"/>
                </a:solidFill>
                <a:effectLst/>
                <a:latin typeface="Söhne"/>
              </a:rPr>
              <a:t>Extract:</a:t>
            </a:r>
          </a:p>
          <a:p>
            <a:pPr lvl="1" algn="just">
              <a:buSzPct val="120000"/>
              <a:buFont typeface="Wingdings" panose="05000000000000000000" pitchFamily="2" charset="2"/>
              <a:buChar char="ü"/>
            </a:pPr>
            <a:r>
              <a:rPr lang="en-US" b="0" i="0" dirty="0">
                <a:solidFill>
                  <a:srgbClr val="374151"/>
                </a:solidFill>
                <a:effectLst/>
                <a:latin typeface="Söhne"/>
              </a:rPr>
              <a:t>In the extract phase, data is extracted from source systems, which can include databases, flat files, and web services. </a:t>
            </a:r>
          </a:p>
          <a:p>
            <a:pPr lvl="1" algn="just">
              <a:buSzPct val="120000"/>
              <a:buFont typeface="Wingdings" panose="05000000000000000000" pitchFamily="2" charset="2"/>
              <a:buChar char="ü"/>
            </a:pPr>
            <a:r>
              <a:rPr lang="en-US" b="0" i="0" dirty="0">
                <a:solidFill>
                  <a:srgbClr val="374151"/>
                </a:solidFill>
                <a:effectLst/>
                <a:latin typeface="Söhne"/>
              </a:rPr>
              <a:t>The data is typically selected based on certain criteria, such as a date range or a specific set of data fields.</a:t>
            </a:r>
          </a:p>
          <a:p>
            <a:pPr algn="just"/>
            <a:r>
              <a:rPr lang="en-US" b="0" i="0" dirty="0">
                <a:solidFill>
                  <a:srgbClr val="FF0000"/>
                </a:solidFill>
                <a:effectLst/>
                <a:latin typeface="Söhne"/>
              </a:rPr>
              <a:t>Transform:</a:t>
            </a:r>
          </a:p>
          <a:p>
            <a:pPr lvl="1" algn="just">
              <a:buSzPct val="120000"/>
              <a:buFont typeface="Wingdings" panose="05000000000000000000" pitchFamily="2" charset="2"/>
              <a:buChar char="ü"/>
            </a:pPr>
            <a:r>
              <a:rPr lang="en-US" b="0" i="0" dirty="0">
                <a:solidFill>
                  <a:srgbClr val="374151"/>
                </a:solidFill>
                <a:effectLst/>
                <a:latin typeface="Söhne"/>
              </a:rPr>
              <a:t>In the transform phase, the data is transformed into a format that is suitable for loading into the data warehouse.</a:t>
            </a:r>
          </a:p>
          <a:p>
            <a:pPr lvl="1" algn="just">
              <a:buSzPct val="120000"/>
              <a:buFont typeface="Wingdings" panose="05000000000000000000" pitchFamily="2" charset="2"/>
              <a:buChar char="ü"/>
            </a:pPr>
            <a:r>
              <a:rPr lang="en-US" b="0" i="0" dirty="0">
                <a:solidFill>
                  <a:srgbClr val="374151"/>
                </a:solidFill>
                <a:effectLst/>
                <a:latin typeface="Söhne"/>
              </a:rPr>
              <a:t>This can involve a range of data transformations, such as filtering, cleaning, aggregating, and joining data from multiple sources.</a:t>
            </a:r>
          </a:p>
          <a:p>
            <a:pPr algn="just"/>
            <a:r>
              <a:rPr lang="en-US" b="0" i="0" dirty="0">
                <a:solidFill>
                  <a:srgbClr val="FF0000"/>
                </a:solidFill>
                <a:effectLst/>
                <a:latin typeface="Söhne"/>
              </a:rPr>
              <a:t>Load:</a:t>
            </a:r>
          </a:p>
          <a:p>
            <a:pPr lvl="1" algn="just">
              <a:buSzPct val="120000"/>
              <a:buFont typeface="Wingdings" panose="05000000000000000000" pitchFamily="2" charset="2"/>
              <a:buChar char="ü"/>
            </a:pPr>
            <a:r>
              <a:rPr lang="en-US" b="0" i="0" dirty="0">
                <a:solidFill>
                  <a:srgbClr val="374151"/>
                </a:solidFill>
                <a:effectLst/>
                <a:latin typeface="Söhne"/>
              </a:rPr>
              <a:t>In the load phase, the transformed data is loaded into the data warehouse.</a:t>
            </a:r>
          </a:p>
          <a:p>
            <a:pPr lvl="1" algn="just">
              <a:buSzPct val="120000"/>
              <a:buFont typeface="Wingdings" panose="05000000000000000000" pitchFamily="2" charset="2"/>
              <a:buChar char="ü"/>
            </a:pPr>
            <a:r>
              <a:rPr lang="en-US" b="0" i="0" dirty="0">
                <a:solidFill>
                  <a:srgbClr val="374151"/>
                </a:solidFill>
                <a:effectLst/>
                <a:latin typeface="Söhne"/>
              </a:rPr>
              <a:t>This can involve loading data into staging tables first and then moving it into final destination tables using SQL statements.</a:t>
            </a:r>
            <a:endParaRPr lang="en-IN" dirty="0"/>
          </a:p>
        </p:txBody>
      </p:sp>
    </p:spTree>
    <p:extLst>
      <p:ext uri="{BB962C8B-B14F-4D97-AF65-F5344CB8AC3E}">
        <p14:creationId xmlns:p14="http://schemas.microsoft.com/office/powerpoint/2010/main" val="151396239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5F831-9422-0CCF-1E43-6592062A73BF}"/>
              </a:ext>
            </a:extLst>
          </p:cNvPr>
          <p:cNvSpPr>
            <a:spLocks noGrp="1"/>
          </p:cNvSpPr>
          <p:nvPr>
            <p:ph type="title"/>
          </p:nvPr>
        </p:nvSpPr>
        <p:spPr>
          <a:xfrm>
            <a:off x="1484310" y="125136"/>
            <a:ext cx="10018713" cy="713763"/>
          </a:xfrm>
        </p:spPr>
        <p:txBody>
          <a:bodyPr/>
          <a:lstStyle/>
          <a:p>
            <a:r>
              <a:rPr lang="en-US" dirty="0"/>
              <a:t>ETL Implementation</a:t>
            </a:r>
            <a:endParaRPr lang="en-IN" dirty="0"/>
          </a:p>
        </p:txBody>
      </p:sp>
      <p:sp>
        <p:nvSpPr>
          <p:cNvPr id="3" name="Content Placeholder 2">
            <a:extLst>
              <a:ext uri="{FF2B5EF4-FFF2-40B4-BE49-F238E27FC236}">
                <a16:creationId xmlns:a16="http://schemas.microsoft.com/office/drawing/2014/main" id="{001F9B32-EA91-7BD9-53AD-0A41754CBD20}"/>
              </a:ext>
            </a:extLst>
          </p:cNvPr>
          <p:cNvSpPr>
            <a:spLocks noGrp="1"/>
          </p:cNvSpPr>
          <p:nvPr>
            <p:ph idx="1"/>
          </p:nvPr>
        </p:nvSpPr>
        <p:spPr>
          <a:xfrm>
            <a:off x="1484310" y="973123"/>
            <a:ext cx="10511947" cy="5759741"/>
          </a:xfrm>
        </p:spPr>
        <p:txBody>
          <a:bodyPr>
            <a:normAutofit fontScale="77500" lnSpcReduction="20000"/>
          </a:bodyPr>
          <a:lstStyle/>
          <a:p>
            <a:pPr marL="0" indent="0" algn="just">
              <a:buNone/>
            </a:pPr>
            <a:r>
              <a:rPr lang="en-US" b="0" i="0" dirty="0">
                <a:solidFill>
                  <a:srgbClr val="374151"/>
                </a:solidFill>
                <a:effectLst/>
                <a:latin typeface="Söhne"/>
              </a:rPr>
              <a:t>Implementing an ETL process involves a number of steps, including the following:</a:t>
            </a:r>
          </a:p>
          <a:p>
            <a:pPr algn="just"/>
            <a:r>
              <a:rPr lang="en-US" b="0" i="0" dirty="0">
                <a:solidFill>
                  <a:srgbClr val="FF0000"/>
                </a:solidFill>
                <a:effectLst/>
                <a:latin typeface="Söhne"/>
              </a:rPr>
              <a:t>Identify the source data:</a:t>
            </a:r>
          </a:p>
          <a:p>
            <a:pPr marL="457200" lvl="1" indent="0" algn="just">
              <a:buNone/>
            </a:pPr>
            <a:r>
              <a:rPr lang="en-US" b="0" i="0" dirty="0">
                <a:solidFill>
                  <a:srgbClr val="374151"/>
                </a:solidFill>
                <a:effectLst/>
                <a:latin typeface="Söhne"/>
              </a:rPr>
              <a:t>The first step in implementing an ETL process is to identify the source data that will be used to populate the data warehouse. This can include data from a variety of sources, such as databases, flat files, and web services.</a:t>
            </a:r>
          </a:p>
          <a:p>
            <a:pPr algn="just"/>
            <a:r>
              <a:rPr lang="en-US" b="0" i="0" dirty="0">
                <a:solidFill>
                  <a:srgbClr val="FF0000"/>
                </a:solidFill>
                <a:effectLst/>
                <a:latin typeface="Söhne"/>
              </a:rPr>
              <a:t>Design the data model:</a:t>
            </a:r>
          </a:p>
          <a:p>
            <a:pPr marL="457200" lvl="1" indent="0" algn="just">
              <a:buNone/>
            </a:pPr>
            <a:r>
              <a:rPr lang="en-US" b="0" i="0" dirty="0">
                <a:solidFill>
                  <a:srgbClr val="374151"/>
                </a:solidFill>
                <a:effectLst/>
                <a:latin typeface="Söhne"/>
              </a:rPr>
              <a:t>Once the source data has been identified, the next step is to design the data model for the data warehouse. This involves identifying the tables and columns that will be used to store the data, as well as the relationships between them.</a:t>
            </a:r>
          </a:p>
          <a:p>
            <a:pPr algn="just"/>
            <a:r>
              <a:rPr lang="en-US" b="0" i="0" dirty="0">
                <a:solidFill>
                  <a:srgbClr val="FF0000"/>
                </a:solidFill>
                <a:effectLst/>
                <a:latin typeface="Söhne"/>
              </a:rPr>
              <a:t>Create the ETL jobs:</a:t>
            </a:r>
          </a:p>
          <a:p>
            <a:pPr marL="457200" lvl="1" indent="0" algn="just">
              <a:buNone/>
            </a:pPr>
            <a:r>
              <a:rPr lang="en-US" b="0" i="0" dirty="0">
                <a:solidFill>
                  <a:srgbClr val="374151"/>
                </a:solidFill>
                <a:effectLst/>
                <a:latin typeface="Söhne"/>
              </a:rPr>
              <a:t>With the data model in place, the next step is to create the ETL jobs that will extract data from the source systems, transform it into the desired format, and load it into the data warehouse. This can involve using a variety of tools and technologies, such as SQL, scripting languages like Python or Perl, and ETL platforms like Informatica or Talend.</a:t>
            </a:r>
          </a:p>
          <a:p>
            <a:pPr algn="just"/>
            <a:r>
              <a:rPr lang="en-US" b="0" i="0" dirty="0">
                <a:solidFill>
                  <a:srgbClr val="FF0000"/>
                </a:solidFill>
                <a:effectLst/>
                <a:latin typeface="Söhne"/>
              </a:rPr>
              <a:t>Test and validate the ETL process:</a:t>
            </a:r>
          </a:p>
          <a:p>
            <a:pPr marL="457200" lvl="1" indent="0" algn="just">
              <a:buNone/>
            </a:pPr>
            <a:r>
              <a:rPr lang="en-US" b="0" i="0" dirty="0">
                <a:solidFill>
                  <a:srgbClr val="374151"/>
                </a:solidFill>
                <a:effectLst/>
                <a:latin typeface="Söhne"/>
              </a:rPr>
              <a:t>Once the ETL jobs have been created, it's important to test and validate the process to ensure that it is working correctly. This can involve running test loads with sample data, validating the data in the data warehouse, and troubleshooting any issues that arise.</a:t>
            </a:r>
          </a:p>
          <a:p>
            <a:pPr algn="just"/>
            <a:r>
              <a:rPr lang="en-US" b="0" i="0" dirty="0">
                <a:solidFill>
                  <a:srgbClr val="FF0000"/>
                </a:solidFill>
                <a:effectLst/>
                <a:latin typeface="Söhne"/>
              </a:rPr>
              <a:t>Monitor and maintain the ETL process:</a:t>
            </a:r>
          </a:p>
          <a:p>
            <a:pPr marL="457200" lvl="1" indent="0" algn="just">
              <a:buNone/>
            </a:pPr>
            <a:r>
              <a:rPr lang="en-US" b="0" i="0" dirty="0">
                <a:solidFill>
                  <a:srgbClr val="374151"/>
                </a:solidFill>
                <a:effectLst/>
                <a:latin typeface="Söhne"/>
              </a:rPr>
              <a:t>After the ETL process has been implemented, it's important to monitor and maintain it to ensure that it continues to work correctly over time. This can involve monitoring data quality, troubleshooting issues, and making changes to the ETL process as needed to accommodate changing business requirements.</a:t>
            </a:r>
          </a:p>
          <a:p>
            <a:pPr marL="0" indent="0" algn="just">
              <a:buNone/>
            </a:pPr>
            <a:endParaRPr lang="en-IN" dirty="0"/>
          </a:p>
        </p:txBody>
      </p:sp>
    </p:spTree>
    <p:extLst>
      <p:ext uri="{BB962C8B-B14F-4D97-AF65-F5344CB8AC3E}">
        <p14:creationId xmlns:p14="http://schemas.microsoft.com/office/powerpoint/2010/main" val="376608831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21F29-F1EB-E5AC-8ED3-C99012AB0030}"/>
              </a:ext>
            </a:extLst>
          </p:cNvPr>
          <p:cNvSpPr>
            <a:spLocks noGrp="1"/>
          </p:cNvSpPr>
          <p:nvPr>
            <p:ph type="title"/>
          </p:nvPr>
        </p:nvSpPr>
        <p:spPr>
          <a:xfrm>
            <a:off x="1484310" y="241184"/>
            <a:ext cx="10018713" cy="572549"/>
          </a:xfrm>
        </p:spPr>
        <p:txBody>
          <a:bodyPr>
            <a:normAutofit fontScale="90000"/>
          </a:bodyPr>
          <a:lstStyle/>
          <a:p>
            <a:r>
              <a:rPr lang="en-US" dirty="0"/>
              <a:t>ETL Tools</a:t>
            </a:r>
            <a:endParaRPr lang="en-IN" dirty="0"/>
          </a:p>
        </p:txBody>
      </p:sp>
      <p:sp>
        <p:nvSpPr>
          <p:cNvPr id="3" name="Content Placeholder 2">
            <a:extLst>
              <a:ext uri="{FF2B5EF4-FFF2-40B4-BE49-F238E27FC236}">
                <a16:creationId xmlns:a16="http://schemas.microsoft.com/office/drawing/2014/main" id="{2AFE98DE-248B-77CC-8056-3969EE2CC281}"/>
              </a:ext>
            </a:extLst>
          </p:cNvPr>
          <p:cNvSpPr>
            <a:spLocks noGrp="1"/>
          </p:cNvSpPr>
          <p:nvPr>
            <p:ph idx="1"/>
          </p:nvPr>
        </p:nvSpPr>
        <p:spPr>
          <a:xfrm>
            <a:off x="1484310" y="813733"/>
            <a:ext cx="10503558" cy="6044267"/>
          </a:xfrm>
        </p:spPr>
        <p:txBody>
          <a:bodyPr>
            <a:normAutofit fontScale="62500" lnSpcReduction="20000"/>
          </a:bodyPr>
          <a:lstStyle/>
          <a:p>
            <a:pPr marL="0" indent="0" algn="just">
              <a:buNone/>
            </a:pPr>
            <a:r>
              <a:rPr lang="en-US" dirty="0"/>
              <a:t>There are many ETL Tools in the market, some of the popular ones are:</a:t>
            </a:r>
          </a:p>
          <a:p>
            <a:pPr algn="just"/>
            <a:r>
              <a:rPr lang="en-US" b="1" dirty="0">
                <a:solidFill>
                  <a:srgbClr val="FF0000"/>
                </a:solidFill>
                <a:latin typeface="Söhne"/>
              </a:rPr>
              <a:t>Informatica PowerCenter:</a:t>
            </a:r>
          </a:p>
          <a:p>
            <a:pPr lvl="1" algn="just"/>
            <a:r>
              <a:rPr lang="en-US" b="0" i="0" dirty="0">
                <a:solidFill>
                  <a:srgbClr val="374151"/>
                </a:solidFill>
                <a:effectLst/>
                <a:latin typeface="Söhne"/>
              </a:rPr>
              <a:t> Informatica PowerCenter is a widely used ETL tool that can extract data from various sources, transform it, and load it into a target database or data warehouse. It supports both batch and real-time data integration and offers a graphical interface for designing ETL workflows.</a:t>
            </a:r>
          </a:p>
          <a:p>
            <a:pPr algn="just"/>
            <a:r>
              <a:rPr lang="en-US" b="1" dirty="0">
                <a:solidFill>
                  <a:srgbClr val="FF0000"/>
                </a:solidFill>
                <a:latin typeface="Söhne"/>
              </a:rPr>
              <a:t>Microsoft SQL Server Integration Services (SSIS):</a:t>
            </a:r>
          </a:p>
          <a:p>
            <a:pPr lvl="1" algn="just"/>
            <a:r>
              <a:rPr lang="en-US" b="0" i="0" dirty="0">
                <a:solidFill>
                  <a:srgbClr val="374151"/>
                </a:solidFill>
                <a:effectLst/>
                <a:latin typeface="Söhne"/>
              </a:rPr>
              <a:t>SSIS is an ETL tool that is part of the Microsoft SQL Server suite. It can extract data from various sources, transform it, and load it into a target database or data warehouse. It offers a graphical interface for designing ETL workflows and supports both batch and real-time data integration.</a:t>
            </a:r>
          </a:p>
          <a:p>
            <a:pPr algn="just"/>
            <a:r>
              <a:rPr lang="en-US" b="1" dirty="0">
                <a:solidFill>
                  <a:srgbClr val="FF0000"/>
                </a:solidFill>
                <a:latin typeface="Söhne"/>
              </a:rPr>
              <a:t>Talend:</a:t>
            </a:r>
          </a:p>
          <a:p>
            <a:pPr lvl="1" algn="just"/>
            <a:r>
              <a:rPr lang="en-US" b="0" i="0" dirty="0">
                <a:solidFill>
                  <a:srgbClr val="374151"/>
                </a:solidFill>
                <a:effectLst/>
                <a:latin typeface="Söhne"/>
              </a:rPr>
              <a:t>Talend is an open-source ETL tool that can extract data from various sources, transform it, and load it into a target database or data warehouse. It offers a graphical interface for designing ETL workflows and supports both batch and real-time data integration. Talend also offers a cloud-based ETL platform called Talend Cloud.</a:t>
            </a:r>
          </a:p>
          <a:p>
            <a:pPr algn="just"/>
            <a:r>
              <a:rPr lang="en-US" b="1" dirty="0">
                <a:solidFill>
                  <a:srgbClr val="FF0000"/>
                </a:solidFill>
                <a:latin typeface="Söhne"/>
              </a:rPr>
              <a:t>IBM </a:t>
            </a:r>
            <a:r>
              <a:rPr lang="en-US" b="1" dirty="0" err="1">
                <a:solidFill>
                  <a:srgbClr val="FF0000"/>
                </a:solidFill>
                <a:latin typeface="Söhne"/>
              </a:rPr>
              <a:t>InfoSphere</a:t>
            </a:r>
            <a:r>
              <a:rPr lang="en-US" b="1" dirty="0">
                <a:solidFill>
                  <a:srgbClr val="FF0000"/>
                </a:solidFill>
                <a:latin typeface="Söhne"/>
              </a:rPr>
              <a:t> DataStage:</a:t>
            </a:r>
          </a:p>
          <a:p>
            <a:pPr lvl="1" algn="just"/>
            <a:r>
              <a:rPr lang="en-US" b="0" i="0" dirty="0">
                <a:solidFill>
                  <a:srgbClr val="374151"/>
                </a:solidFill>
                <a:effectLst/>
                <a:latin typeface="Söhne"/>
              </a:rPr>
              <a:t>IBM </a:t>
            </a:r>
            <a:r>
              <a:rPr lang="en-US" b="0" i="0" dirty="0" err="1">
                <a:solidFill>
                  <a:srgbClr val="374151"/>
                </a:solidFill>
                <a:effectLst/>
                <a:latin typeface="Söhne"/>
              </a:rPr>
              <a:t>InfoSphere</a:t>
            </a:r>
            <a:r>
              <a:rPr lang="en-US" b="0" i="0" dirty="0">
                <a:solidFill>
                  <a:srgbClr val="374151"/>
                </a:solidFill>
                <a:effectLst/>
                <a:latin typeface="Söhne"/>
              </a:rPr>
              <a:t> DataStage is an ETL tool that can extract data from various sources, transform it, and load it into a target database or data warehouse. It offers a graphical interface for designing ETL workflows and supports both batch and real-time data integration. </a:t>
            </a:r>
            <a:r>
              <a:rPr lang="en-US" b="0" i="0" dirty="0" err="1">
                <a:solidFill>
                  <a:srgbClr val="374151"/>
                </a:solidFill>
                <a:effectLst/>
                <a:latin typeface="Söhne"/>
              </a:rPr>
              <a:t>InfoSphere</a:t>
            </a:r>
            <a:r>
              <a:rPr lang="en-US" b="0" i="0" dirty="0">
                <a:solidFill>
                  <a:srgbClr val="374151"/>
                </a:solidFill>
                <a:effectLst/>
                <a:latin typeface="Söhne"/>
              </a:rPr>
              <a:t> DataStage also offers data quality and data governance features.</a:t>
            </a:r>
          </a:p>
          <a:p>
            <a:pPr algn="just"/>
            <a:r>
              <a:rPr lang="en-US" b="1" dirty="0">
                <a:solidFill>
                  <a:srgbClr val="FF0000"/>
                </a:solidFill>
                <a:latin typeface="Söhne"/>
              </a:rPr>
              <a:t>Apache </a:t>
            </a:r>
            <a:r>
              <a:rPr lang="en-US" b="1" dirty="0" err="1">
                <a:solidFill>
                  <a:srgbClr val="FF0000"/>
                </a:solidFill>
                <a:latin typeface="Söhne"/>
              </a:rPr>
              <a:t>NiFi</a:t>
            </a:r>
            <a:r>
              <a:rPr lang="en-US" b="1" dirty="0">
                <a:solidFill>
                  <a:srgbClr val="FF0000"/>
                </a:solidFill>
                <a:latin typeface="Söhne"/>
              </a:rPr>
              <a:t>:</a:t>
            </a:r>
          </a:p>
          <a:p>
            <a:pPr lvl="1" algn="just"/>
            <a:r>
              <a:rPr lang="en-US" b="0" i="0" dirty="0">
                <a:solidFill>
                  <a:srgbClr val="374151"/>
                </a:solidFill>
                <a:effectLst/>
                <a:latin typeface="Söhne"/>
              </a:rPr>
              <a:t>Apache </a:t>
            </a:r>
            <a:r>
              <a:rPr lang="en-US" b="0" i="0" dirty="0" err="1">
                <a:solidFill>
                  <a:srgbClr val="374151"/>
                </a:solidFill>
                <a:effectLst/>
                <a:latin typeface="Söhne"/>
              </a:rPr>
              <a:t>NiFi</a:t>
            </a:r>
            <a:r>
              <a:rPr lang="en-US" b="0" i="0" dirty="0">
                <a:solidFill>
                  <a:srgbClr val="374151"/>
                </a:solidFill>
                <a:effectLst/>
                <a:latin typeface="Söhne"/>
              </a:rPr>
              <a:t> is an open-source ETL tool that can extract data from various sources, transform it, and load it into a target database or data warehouse. It offers a visual interface for designing data flows and supports both batch and real-time data integration. </a:t>
            </a:r>
            <a:r>
              <a:rPr lang="en-US" b="0" i="0" dirty="0" err="1">
                <a:solidFill>
                  <a:srgbClr val="374151"/>
                </a:solidFill>
                <a:effectLst/>
                <a:latin typeface="Söhne"/>
              </a:rPr>
              <a:t>NiFi</a:t>
            </a:r>
            <a:r>
              <a:rPr lang="en-US" b="0" i="0" dirty="0">
                <a:solidFill>
                  <a:srgbClr val="374151"/>
                </a:solidFill>
                <a:effectLst/>
                <a:latin typeface="Söhne"/>
              </a:rPr>
              <a:t> also offers data routing and transformation capabilities.</a:t>
            </a:r>
          </a:p>
          <a:p>
            <a:pPr algn="just"/>
            <a:r>
              <a:rPr lang="en-US" b="1" i="0" dirty="0">
                <a:solidFill>
                  <a:srgbClr val="FF0000"/>
                </a:solidFill>
                <a:effectLst/>
                <a:latin typeface="Söhne"/>
              </a:rPr>
              <a:t>Pentaho Data Integration:</a:t>
            </a:r>
          </a:p>
          <a:p>
            <a:pPr lvl="1" algn="just"/>
            <a:r>
              <a:rPr lang="en-US" b="0" i="0" dirty="0">
                <a:solidFill>
                  <a:srgbClr val="374151"/>
                </a:solidFill>
                <a:effectLst/>
                <a:latin typeface="Söhne"/>
              </a:rPr>
              <a:t>Pentaho Data Integration is an open-source ETL tool that can extract data from various sources, transform it, and load it into a target database or data warehouse. It offers a graphical interface for designing ETL workflows and supports both batch and real-time data integration. Pentaho Data Integration also offers data profiling and data quality features.</a:t>
            </a:r>
            <a:endParaRPr lang="en-IN" dirty="0"/>
          </a:p>
        </p:txBody>
      </p:sp>
    </p:spTree>
    <p:extLst>
      <p:ext uri="{BB962C8B-B14F-4D97-AF65-F5344CB8AC3E}">
        <p14:creationId xmlns:p14="http://schemas.microsoft.com/office/powerpoint/2010/main" val="100971721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E08D4-84E9-A716-8287-A7822CBE4C94}"/>
              </a:ext>
            </a:extLst>
          </p:cNvPr>
          <p:cNvSpPr>
            <a:spLocks noGrp="1"/>
          </p:cNvSpPr>
          <p:nvPr>
            <p:ph type="title"/>
          </p:nvPr>
        </p:nvSpPr>
        <p:spPr>
          <a:xfrm>
            <a:off x="1484310" y="0"/>
            <a:ext cx="10018713" cy="755009"/>
          </a:xfrm>
        </p:spPr>
        <p:txBody>
          <a:bodyPr/>
          <a:lstStyle/>
          <a:p>
            <a:r>
              <a:rPr lang="en-US" dirty="0"/>
              <a:t>ETL Tool Functions</a:t>
            </a:r>
            <a:endParaRPr lang="en-IN" dirty="0"/>
          </a:p>
        </p:txBody>
      </p:sp>
      <p:sp>
        <p:nvSpPr>
          <p:cNvPr id="3" name="Content Placeholder 2">
            <a:extLst>
              <a:ext uri="{FF2B5EF4-FFF2-40B4-BE49-F238E27FC236}">
                <a16:creationId xmlns:a16="http://schemas.microsoft.com/office/drawing/2014/main" id="{A840DF2E-09AF-1C12-DD4A-2DC457FD8567}"/>
              </a:ext>
            </a:extLst>
          </p:cNvPr>
          <p:cNvSpPr>
            <a:spLocks noGrp="1"/>
          </p:cNvSpPr>
          <p:nvPr>
            <p:ph idx="1"/>
          </p:nvPr>
        </p:nvSpPr>
        <p:spPr>
          <a:xfrm>
            <a:off x="1484310" y="1191237"/>
            <a:ext cx="10461613" cy="4857225"/>
          </a:xfrm>
        </p:spPr>
        <p:txBody>
          <a:bodyPr>
            <a:normAutofit fontScale="92500" lnSpcReduction="10000"/>
          </a:bodyPr>
          <a:lstStyle/>
          <a:p>
            <a:pPr marL="0" indent="0" algn="just">
              <a:buNone/>
            </a:pPr>
            <a:r>
              <a:rPr lang="en-US" b="0" i="0" dirty="0">
                <a:solidFill>
                  <a:srgbClr val="374151"/>
                </a:solidFill>
                <a:effectLst/>
                <a:latin typeface="Söhne"/>
              </a:rPr>
              <a:t>ETL tools automate the ETL process by providing a set of features and functionalities that facilitate the movement and transformation of data. </a:t>
            </a:r>
          </a:p>
          <a:p>
            <a:pPr marL="0" indent="0" algn="just">
              <a:buNone/>
            </a:pPr>
            <a:r>
              <a:rPr lang="en-US" b="0" i="0" dirty="0">
                <a:solidFill>
                  <a:srgbClr val="374151"/>
                </a:solidFill>
                <a:effectLst/>
                <a:latin typeface="Söhne"/>
              </a:rPr>
              <a:t>Here are some common functions of ETL tools:</a:t>
            </a:r>
          </a:p>
          <a:p>
            <a:pPr algn="just"/>
            <a:r>
              <a:rPr lang="en-US" b="1" i="0" dirty="0">
                <a:solidFill>
                  <a:srgbClr val="FF0000"/>
                </a:solidFill>
                <a:effectLst/>
                <a:latin typeface="Söhne"/>
              </a:rPr>
              <a:t>Extraction:</a:t>
            </a:r>
          </a:p>
          <a:p>
            <a:pPr marL="457200" lvl="1" indent="0" algn="just">
              <a:buNone/>
            </a:pPr>
            <a:r>
              <a:rPr lang="en-US" b="0" i="0" dirty="0">
                <a:solidFill>
                  <a:srgbClr val="374151"/>
                </a:solidFill>
                <a:effectLst/>
                <a:latin typeface="Söhne"/>
              </a:rPr>
              <a:t>ETL tools can extract data from various sources such as databases, files, APIs, and web services. They can connect to different data sources and retrieve data using predefined SQL queries or scripts.</a:t>
            </a:r>
          </a:p>
          <a:p>
            <a:pPr algn="just"/>
            <a:r>
              <a:rPr lang="en-US" b="1" i="0" dirty="0">
                <a:solidFill>
                  <a:srgbClr val="FF0000"/>
                </a:solidFill>
                <a:effectLst/>
                <a:latin typeface="Söhne"/>
              </a:rPr>
              <a:t>Transformation:</a:t>
            </a:r>
          </a:p>
          <a:p>
            <a:pPr marL="457200" lvl="1" indent="0" algn="just">
              <a:buNone/>
            </a:pPr>
            <a:r>
              <a:rPr lang="en-US" b="0" i="0" dirty="0">
                <a:solidFill>
                  <a:srgbClr val="374151"/>
                </a:solidFill>
                <a:effectLst/>
                <a:latin typeface="Söhne"/>
              </a:rPr>
              <a:t>ETL tools can transform the extracted data to fit the format and structure of the target database or data warehouse. They can perform various data manipulation tasks such as filtering, sorting, aggregating, merging, and joining.</a:t>
            </a:r>
          </a:p>
          <a:p>
            <a:pPr algn="just"/>
            <a:r>
              <a:rPr lang="en-US" b="1" dirty="0">
                <a:solidFill>
                  <a:srgbClr val="FF0000"/>
                </a:solidFill>
                <a:latin typeface="Söhne"/>
              </a:rPr>
              <a:t>Data cleaning:</a:t>
            </a:r>
          </a:p>
          <a:p>
            <a:pPr marL="457200" lvl="1" indent="0" algn="just">
              <a:buNone/>
            </a:pPr>
            <a:r>
              <a:rPr lang="en-US" b="0" i="0" dirty="0">
                <a:solidFill>
                  <a:srgbClr val="374151"/>
                </a:solidFill>
                <a:effectLst/>
                <a:latin typeface="Söhne"/>
              </a:rPr>
              <a:t>ETL tools can perform data cleaning tasks such as removing duplicates, handling missing values, and correcting errors.</a:t>
            </a:r>
          </a:p>
        </p:txBody>
      </p:sp>
    </p:spTree>
    <p:extLst>
      <p:ext uri="{BB962C8B-B14F-4D97-AF65-F5344CB8AC3E}">
        <p14:creationId xmlns:p14="http://schemas.microsoft.com/office/powerpoint/2010/main" val="322914068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E08D4-84E9-A716-8287-A7822CBE4C94}"/>
              </a:ext>
            </a:extLst>
          </p:cNvPr>
          <p:cNvSpPr>
            <a:spLocks noGrp="1"/>
          </p:cNvSpPr>
          <p:nvPr>
            <p:ph type="title"/>
          </p:nvPr>
        </p:nvSpPr>
        <p:spPr>
          <a:xfrm>
            <a:off x="1484310" y="0"/>
            <a:ext cx="10018713" cy="755009"/>
          </a:xfrm>
        </p:spPr>
        <p:txBody>
          <a:bodyPr/>
          <a:lstStyle/>
          <a:p>
            <a:r>
              <a:rPr lang="en-US" dirty="0"/>
              <a:t>ETL Tool Functions</a:t>
            </a:r>
            <a:endParaRPr lang="en-IN" dirty="0"/>
          </a:p>
        </p:txBody>
      </p:sp>
      <p:sp>
        <p:nvSpPr>
          <p:cNvPr id="3" name="Content Placeholder 2">
            <a:extLst>
              <a:ext uri="{FF2B5EF4-FFF2-40B4-BE49-F238E27FC236}">
                <a16:creationId xmlns:a16="http://schemas.microsoft.com/office/drawing/2014/main" id="{A840DF2E-09AF-1C12-DD4A-2DC457FD8567}"/>
              </a:ext>
            </a:extLst>
          </p:cNvPr>
          <p:cNvSpPr>
            <a:spLocks noGrp="1"/>
          </p:cNvSpPr>
          <p:nvPr>
            <p:ph idx="1"/>
          </p:nvPr>
        </p:nvSpPr>
        <p:spPr>
          <a:xfrm>
            <a:off x="1484310" y="755009"/>
            <a:ext cx="10503558" cy="5729680"/>
          </a:xfrm>
        </p:spPr>
        <p:txBody>
          <a:bodyPr>
            <a:normAutofit/>
          </a:bodyPr>
          <a:lstStyle/>
          <a:p>
            <a:pPr algn="just"/>
            <a:r>
              <a:rPr lang="en-US" b="1" i="0" dirty="0">
                <a:solidFill>
                  <a:srgbClr val="FF0000"/>
                </a:solidFill>
                <a:effectLst/>
                <a:latin typeface="Söhne"/>
              </a:rPr>
              <a:t>Data enrichment:</a:t>
            </a:r>
          </a:p>
          <a:p>
            <a:pPr marL="457200" lvl="1" indent="0" algn="just">
              <a:buNone/>
            </a:pPr>
            <a:r>
              <a:rPr lang="en-US" b="0" i="0" dirty="0">
                <a:solidFill>
                  <a:srgbClr val="374151"/>
                </a:solidFill>
                <a:effectLst/>
                <a:latin typeface="Söhne"/>
              </a:rPr>
              <a:t>ETL tools can enrich the data by adding new fields, combining data from multiple sources, and enhancing the data with additional information.</a:t>
            </a:r>
          </a:p>
          <a:p>
            <a:pPr algn="just"/>
            <a:r>
              <a:rPr lang="en-US" b="1" dirty="0">
                <a:solidFill>
                  <a:srgbClr val="FF0000"/>
                </a:solidFill>
                <a:latin typeface="Söhne"/>
              </a:rPr>
              <a:t>Data validation:</a:t>
            </a:r>
          </a:p>
          <a:p>
            <a:pPr marL="457200" lvl="1" indent="0" algn="just">
              <a:buNone/>
            </a:pPr>
            <a:r>
              <a:rPr lang="en-US" b="0" i="0" dirty="0">
                <a:solidFill>
                  <a:srgbClr val="374151"/>
                </a:solidFill>
                <a:effectLst/>
                <a:latin typeface="Söhne"/>
              </a:rPr>
              <a:t> ETL tools can validate the data to ensure its accuracy, completeness, and consistency. They can perform various data quality checks such as data profiling, data matching, and data cleansing.</a:t>
            </a:r>
          </a:p>
          <a:p>
            <a:pPr algn="just"/>
            <a:r>
              <a:rPr lang="en-US" b="1" dirty="0">
                <a:solidFill>
                  <a:srgbClr val="FF0000"/>
                </a:solidFill>
                <a:latin typeface="Söhne"/>
              </a:rPr>
              <a:t>Data integration:</a:t>
            </a:r>
          </a:p>
          <a:p>
            <a:pPr marL="457200" lvl="1" indent="0" algn="just">
              <a:buNone/>
            </a:pPr>
            <a:r>
              <a:rPr lang="en-US" b="0" i="0" dirty="0">
                <a:solidFill>
                  <a:srgbClr val="374151"/>
                </a:solidFill>
                <a:effectLst/>
                <a:latin typeface="Söhne"/>
              </a:rPr>
              <a:t>ETL tools can integrate data from multiple sources into a single target database or data warehouse. They can handle complex data integration scenarios such as incremental updates, real-time data streaming, and data synchronization.</a:t>
            </a:r>
          </a:p>
          <a:p>
            <a:pPr algn="just"/>
            <a:r>
              <a:rPr lang="en-US" b="1" dirty="0">
                <a:solidFill>
                  <a:srgbClr val="FF0000"/>
                </a:solidFill>
                <a:latin typeface="Söhne"/>
              </a:rPr>
              <a:t>Workflow automation:</a:t>
            </a:r>
          </a:p>
          <a:p>
            <a:pPr marL="457200" lvl="1" indent="0" algn="just">
              <a:buNone/>
            </a:pPr>
            <a:r>
              <a:rPr lang="en-US" b="0" i="0" dirty="0">
                <a:solidFill>
                  <a:srgbClr val="374151"/>
                </a:solidFill>
                <a:effectLst/>
                <a:latin typeface="Söhne"/>
              </a:rPr>
              <a:t>ETL tools can automate the entire ETL process by providing a visual interface for designing and scheduling ETL workflows. They can also provide monitoring and error handling capabilities to ensure the smooth execution of ETL jobs.</a:t>
            </a:r>
            <a:endParaRPr lang="en-IN" dirty="0"/>
          </a:p>
        </p:txBody>
      </p:sp>
    </p:spTree>
    <p:extLst>
      <p:ext uri="{BB962C8B-B14F-4D97-AF65-F5344CB8AC3E}">
        <p14:creationId xmlns:p14="http://schemas.microsoft.com/office/powerpoint/2010/main" val="132562585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7174D-F225-4853-2534-C6389D522395}"/>
              </a:ext>
            </a:extLst>
          </p:cNvPr>
          <p:cNvSpPr>
            <a:spLocks noGrp="1"/>
          </p:cNvSpPr>
          <p:nvPr>
            <p:ph type="title"/>
          </p:nvPr>
        </p:nvSpPr>
        <p:spPr/>
        <p:txBody>
          <a:bodyPr/>
          <a:lstStyle/>
          <a:p>
            <a:r>
              <a:rPr lang="en-US" dirty="0"/>
              <a:t>Data Validation</a:t>
            </a:r>
            <a:endParaRPr lang="en-IN" dirty="0"/>
          </a:p>
        </p:txBody>
      </p:sp>
      <p:sp>
        <p:nvSpPr>
          <p:cNvPr id="3" name="Content Placeholder 2">
            <a:extLst>
              <a:ext uri="{FF2B5EF4-FFF2-40B4-BE49-F238E27FC236}">
                <a16:creationId xmlns:a16="http://schemas.microsoft.com/office/drawing/2014/main" id="{AA669239-5117-362F-5A70-8652397A7E60}"/>
              </a:ext>
            </a:extLst>
          </p:cNvPr>
          <p:cNvSpPr>
            <a:spLocks noGrp="1"/>
          </p:cNvSpPr>
          <p:nvPr>
            <p:ph idx="1"/>
          </p:nvPr>
        </p:nvSpPr>
        <p:spPr>
          <a:xfrm>
            <a:off x="1484310" y="2230772"/>
            <a:ext cx="10018713" cy="3124201"/>
          </a:xfrm>
        </p:spPr>
        <p:txBody>
          <a:bodyPr/>
          <a:lstStyle/>
          <a:p>
            <a:pPr marL="0" indent="0" algn="just">
              <a:buNone/>
            </a:pPr>
            <a:r>
              <a:rPr lang="en-US" b="0" i="0" dirty="0">
                <a:solidFill>
                  <a:srgbClr val="374151"/>
                </a:solidFill>
                <a:effectLst/>
                <a:latin typeface="Söhne"/>
              </a:rPr>
              <a:t>Data validation is the process of ensuring that the </a:t>
            </a:r>
            <a:r>
              <a:rPr lang="en-US" b="0" i="0" dirty="0">
                <a:solidFill>
                  <a:srgbClr val="FF0000"/>
                </a:solidFill>
                <a:effectLst/>
                <a:latin typeface="Söhne"/>
              </a:rPr>
              <a:t>data is accurate, complete, and consistent</a:t>
            </a:r>
            <a:r>
              <a:rPr lang="en-US" b="0" i="0" dirty="0">
                <a:solidFill>
                  <a:srgbClr val="374151"/>
                </a:solidFill>
                <a:effectLst/>
                <a:latin typeface="Söhne"/>
              </a:rPr>
              <a:t>.</a:t>
            </a:r>
          </a:p>
          <a:p>
            <a:pPr marL="0" indent="0" algn="just">
              <a:buNone/>
            </a:pPr>
            <a:r>
              <a:rPr lang="en-US" b="0" i="0" dirty="0">
                <a:solidFill>
                  <a:srgbClr val="374151"/>
                </a:solidFill>
                <a:effectLst/>
                <a:latin typeface="Söhne"/>
              </a:rPr>
              <a:t>It involves </a:t>
            </a:r>
            <a:r>
              <a:rPr lang="en-US" b="0" i="0" dirty="0">
                <a:solidFill>
                  <a:srgbClr val="FF0000"/>
                </a:solidFill>
                <a:effectLst/>
                <a:latin typeface="Söhne"/>
              </a:rPr>
              <a:t>verifying the data against predefined rules and standards</a:t>
            </a:r>
            <a:r>
              <a:rPr lang="en-US" b="0" i="0" dirty="0">
                <a:solidFill>
                  <a:srgbClr val="374151"/>
                </a:solidFill>
                <a:effectLst/>
                <a:latin typeface="Söhne"/>
              </a:rPr>
              <a:t> to </a:t>
            </a:r>
            <a:r>
              <a:rPr lang="en-US" b="0" i="0" dirty="0">
                <a:solidFill>
                  <a:srgbClr val="FF0000"/>
                </a:solidFill>
                <a:effectLst/>
                <a:latin typeface="Söhne"/>
              </a:rPr>
              <a:t>detect errors, inconsistencies, and missing values</a:t>
            </a:r>
            <a:r>
              <a:rPr lang="en-US" b="0" i="0" dirty="0">
                <a:solidFill>
                  <a:srgbClr val="374151"/>
                </a:solidFill>
                <a:effectLst/>
                <a:latin typeface="Söhne"/>
              </a:rPr>
              <a:t>.</a:t>
            </a:r>
          </a:p>
          <a:p>
            <a:pPr marL="0" indent="0" algn="just">
              <a:buNone/>
            </a:pPr>
            <a:r>
              <a:rPr lang="en-US" b="0" i="0" dirty="0">
                <a:solidFill>
                  <a:srgbClr val="374151"/>
                </a:solidFill>
                <a:effectLst/>
                <a:latin typeface="Söhne"/>
              </a:rPr>
              <a:t>Data validation is an essential step in the data integration process and </a:t>
            </a:r>
            <a:r>
              <a:rPr lang="en-US" b="0" i="0" dirty="0">
                <a:solidFill>
                  <a:srgbClr val="FF0000"/>
                </a:solidFill>
                <a:effectLst/>
                <a:latin typeface="Söhne"/>
              </a:rPr>
              <a:t>helps to improve the quality of the data</a:t>
            </a:r>
            <a:r>
              <a:rPr lang="en-US" b="0" i="0" dirty="0">
                <a:solidFill>
                  <a:srgbClr val="374151"/>
                </a:solidFill>
                <a:effectLst/>
                <a:latin typeface="Söhne"/>
              </a:rPr>
              <a:t>.</a:t>
            </a:r>
            <a:endParaRPr lang="en-IN" dirty="0"/>
          </a:p>
        </p:txBody>
      </p:sp>
    </p:spTree>
    <p:extLst>
      <p:ext uri="{BB962C8B-B14F-4D97-AF65-F5344CB8AC3E}">
        <p14:creationId xmlns:p14="http://schemas.microsoft.com/office/powerpoint/2010/main" val="410094942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49A91-85D2-6913-FD0B-51FE28DF0B0D}"/>
              </a:ext>
            </a:extLst>
          </p:cNvPr>
          <p:cNvSpPr>
            <a:spLocks noGrp="1"/>
          </p:cNvSpPr>
          <p:nvPr>
            <p:ph type="title"/>
          </p:nvPr>
        </p:nvSpPr>
        <p:spPr>
          <a:xfrm>
            <a:off x="1484311" y="685801"/>
            <a:ext cx="10018713" cy="975220"/>
          </a:xfrm>
        </p:spPr>
        <p:txBody>
          <a:bodyPr/>
          <a:lstStyle/>
          <a:p>
            <a:r>
              <a:rPr lang="en-US" dirty="0"/>
              <a:t>Data Validation Techniques</a:t>
            </a:r>
            <a:endParaRPr lang="en-IN" dirty="0"/>
          </a:p>
        </p:txBody>
      </p:sp>
      <p:sp>
        <p:nvSpPr>
          <p:cNvPr id="3" name="Content Placeholder 2">
            <a:extLst>
              <a:ext uri="{FF2B5EF4-FFF2-40B4-BE49-F238E27FC236}">
                <a16:creationId xmlns:a16="http://schemas.microsoft.com/office/drawing/2014/main" id="{053CDF25-7B89-8D65-42FC-075FC84E7DD8}"/>
              </a:ext>
            </a:extLst>
          </p:cNvPr>
          <p:cNvSpPr>
            <a:spLocks noGrp="1"/>
          </p:cNvSpPr>
          <p:nvPr>
            <p:ph idx="1"/>
          </p:nvPr>
        </p:nvSpPr>
        <p:spPr>
          <a:xfrm>
            <a:off x="1484310" y="1929469"/>
            <a:ext cx="10018713" cy="3861732"/>
          </a:xfrm>
        </p:spPr>
        <p:txBody>
          <a:bodyPr>
            <a:normAutofit/>
          </a:bodyPr>
          <a:lstStyle/>
          <a:p>
            <a:pPr marL="0" indent="0" algn="l">
              <a:buNone/>
            </a:pPr>
            <a:r>
              <a:rPr lang="en-US" b="0" i="0" dirty="0">
                <a:solidFill>
                  <a:srgbClr val="374151"/>
                </a:solidFill>
                <a:effectLst/>
                <a:latin typeface="Söhne"/>
              </a:rPr>
              <a:t>Here are some common data validation techniques:</a:t>
            </a:r>
          </a:p>
          <a:p>
            <a:pPr lvl="1"/>
            <a:r>
              <a:rPr lang="en-US" b="0" i="0" dirty="0">
                <a:solidFill>
                  <a:srgbClr val="374151"/>
                </a:solidFill>
                <a:effectLst/>
                <a:latin typeface="Söhne"/>
              </a:rPr>
              <a:t>Data profiling</a:t>
            </a:r>
          </a:p>
          <a:p>
            <a:pPr lvl="1"/>
            <a:r>
              <a:rPr lang="en-US" b="0" i="0" dirty="0">
                <a:solidFill>
                  <a:srgbClr val="374151"/>
                </a:solidFill>
                <a:effectLst/>
                <a:latin typeface="Söhne"/>
              </a:rPr>
              <a:t>Data matching</a:t>
            </a:r>
          </a:p>
          <a:p>
            <a:pPr lvl="1"/>
            <a:r>
              <a:rPr lang="en-US" b="0" i="0" dirty="0">
                <a:solidFill>
                  <a:srgbClr val="374151"/>
                </a:solidFill>
                <a:effectLst/>
                <a:latin typeface="Söhne"/>
              </a:rPr>
              <a:t>Data cleansing</a:t>
            </a:r>
          </a:p>
          <a:p>
            <a:pPr lvl="1"/>
            <a:r>
              <a:rPr lang="en-US" b="0" i="0" dirty="0">
                <a:solidFill>
                  <a:srgbClr val="374151"/>
                </a:solidFill>
                <a:effectLst/>
                <a:latin typeface="Söhne"/>
              </a:rPr>
              <a:t>Data enrichment</a:t>
            </a:r>
          </a:p>
          <a:p>
            <a:pPr lvl="1"/>
            <a:r>
              <a:rPr lang="en-US" b="0" i="0" dirty="0">
                <a:solidFill>
                  <a:srgbClr val="374151"/>
                </a:solidFill>
                <a:effectLst/>
                <a:latin typeface="Söhne"/>
              </a:rPr>
              <a:t>Data validation rules</a:t>
            </a:r>
          </a:p>
          <a:p>
            <a:pPr lvl="1"/>
            <a:r>
              <a:rPr lang="en-US" b="0" i="0" dirty="0">
                <a:solidFill>
                  <a:srgbClr val="374151"/>
                </a:solidFill>
                <a:effectLst/>
                <a:latin typeface="Söhne"/>
              </a:rPr>
              <a:t>Data profiling tools</a:t>
            </a:r>
          </a:p>
        </p:txBody>
      </p:sp>
    </p:spTree>
    <p:extLst>
      <p:ext uri="{BB962C8B-B14F-4D97-AF65-F5344CB8AC3E}">
        <p14:creationId xmlns:p14="http://schemas.microsoft.com/office/powerpoint/2010/main" val="23472152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B592E-A59B-C59C-C815-81AA708102CE}"/>
              </a:ext>
            </a:extLst>
          </p:cNvPr>
          <p:cNvSpPr>
            <a:spLocks noGrp="1"/>
          </p:cNvSpPr>
          <p:nvPr>
            <p:ph type="title"/>
          </p:nvPr>
        </p:nvSpPr>
        <p:spPr/>
        <p:txBody>
          <a:bodyPr/>
          <a:lstStyle/>
          <a:p>
            <a:r>
              <a:rPr lang="en-US" dirty="0"/>
              <a:t>Introduction cont.</a:t>
            </a:r>
            <a:endParaRPr lang="en-IN" dirty="0"/>
          </a:p>
        </p:txBody>
      </p:sp>
      <p:sp>
        <p:nvSpPr>
          <p:cNvPr id="3" name="Content Placeholder 2">
            <a:extLst>
              <a:ext uri="{FF2B5EF4-FFF2-40B4-BE49-F238E27FC236}">
                <a16:creationId xmlns:a16="http://schemas.microsoft.com/office/drawing/2014/main" id="{2A86E4BA-A0DB-9397-2BCA-65FFC53BCF04}"/>
              </a:ext>
            </a:extLst>
          </p:cNvPr>
          <p:cNvSpPr>
            <a:spLocks noGrp="1"/>
          </p:cNvSpPr>
          <p:nvPr>
            <p:ph idx="1"/>
          </p:nvPr>
        </p:nvSpPr>
        <p:spPr/>
        <p:txBody>
          <a:bodyPr/>
          <a:lstStyle/>
          <a:p>
            <a:pPr algn="just">
              <a:buFont typeface="Wingdings" panose="05000000000000000000" pitchFamily="2" charset="2"/>
              <a:buChar char="§"/>
            </a:pPr>
            <a:r>
              <a:rPr lang="en-US" b="0" i="0" dirty="0">
                <a:solidFill>
                  <a:srgbClr val="374151"/>
                </a:solidFill>
                <a:effectLst/>
                <a:latin typeface="Söhne"/>
              </a:rPr>
              <a:t>Data warehouses are typically used in </a:t>
            </a:r>
            <a:r>
              <a:rPr lang="en-US" b="0" i="0" dirty="0">
                <a:solidFill>
                  <a:srgbClr val="FF0000"/>
                </a:solidFill>
                <a:effectLst/>
                <a:latin typeface="Söhne"/>
              </a:rPr>
              <a:t>conjunction with BI tools</a:t>
            </a:r>
            <a:r>
              <a:rPr lang="en-US" b="0" i="0" dirty="0">
                <a:solidFill>
                  <a:srgbClr val="374151"/>
                </a:solidFill>
                <a:effectLst/>
                <a:latin typeface="Söhne"/>
              </a:rPr>
              <a:t>, such as </a:t>
            </a:r>
            <a:r>
              <a:rPr lang="en-US" b="0" i="0" dirty="0">
                <a:solidFill>
                  <a:srgbClr val="FF0000"/>
                </a:solidFill>
                <a:effectLst/>
                <a:latin typeface="Söhne"/>
              </a:rPr>
              <a:t>dashboards, reports, and ad hoc queries</a:t>
            </a:r>
            <a:r>
              <a:rPr lang="en-US" b="0" i="0" dirty="0">
                <a:solidFill>
                  <a:srgbClr val="374151"/>
                </a:solidFill>
                <a:effectLst/>
                <a:latin typeface="Söhne"/>
              </a:rPr>
              <a:t>.</a:t>
            </a:r>
          </a:p>
          <a:p>
            <a:pPr algn="just">
              <a:buFont typeface="Wingdings" panose="05000000000000000000" pitchFamily="2" charset="2"/>
              <a:buChar char="§"/>
            </a:pPr>
            <a:r>
              <a:rPr lang="en-US" b="0" i="0" dirty="0">
                <a:solidFill>
                  <a:srgbClr val="374151"/>
                </a:solidFill>
                <a:effectLst/>
                <a:latin typeface="Söhne"/>
              </a:rPr>
              <a:t> These tools enable users to </a:t>
            </a:r>
            <a:r>
              <a:rPr lang="en-US" b="0" i="0" dirty="0">
                <a:solidFill>
                  <a:srgbClr val="FF0000"/>
                </a:solidFill>
                <a:effectLst/>
                <a:latin typeface="Söhne"/>
              </a:rPr>
              <a:t>analyze and visualize</a:t>
            </a:r>
            <a:r>
              <a:rPr lang="en-US" b="0" i="0" dirty="0">
                <a:solidFill>
                  <a:srgbClr val="374151"/>
                </a:solidFill>
                <a:effectLst/>
                <a:latin typeface="Söhne"/>
              </a:rPr>
              <a:t> the data stored in the data warehouse, allowing them to </a:t>
            </a:r>
            <a:r>
              <a:rPr lang="en-US" b="0" i="0" dirty="0">
                <a:solidFill>
                  <a:srgbClr val="FF0000"/>
                </a:solidFill>
                <a:effectLst/>
                <a:latin typeface="Söhne"/>
              </a:rPr>
              <a:t>gain insights and make informed decisions </a:t>
            </a:r>
            <a:r>
              <a:rPr lang="en-US" b="0" i="0" dirty="0">
                <a:solidFill>
                  <a:srgbClr val="374151"/>
                </a:solidFill>
                <a:effectLst/>
                <a:latin typeface="Söhne"/>
              </a:rPr>
              <a:t>based on the data.</a:t>
            </a:r>
            <a:endParaRPr lang="en-IN" dirty="0"/>
          </a:p>
        </p:txBody>
      </p:sp>
    </p:spTree>
    <p:extLst>
      <p:ext uri="{BB962C8B-B14F-4D97-AF65-F5344CB8AC3E}">
        <p14:creationId xmlns:p14="http://schemas.microsoft.com/office/powerpoint/2010/main" val="347025816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53CDF25-7B89-8D65-42FC-075FC84E7DD8}"/>
              </a:ext>
            </a:extLst>
          </p:cNvPr>
          <p:cNvSpPr>
            <a:spLocks noGrp="1"/>
          </p:cNvSpPr>
          <p:nvPr>
            <p:ph idx="1"/>
          </p:nvPr>
        </p:nvSpPr>
        <p:spPr>
          <a:xfrm>
            <a:off x="1484310" y="746620"/>
            <a:ext cx="9664659" cy="5679347"/>
          </a:xfrm>
        </p:spPr>
        <p:txBody>
          <a:bodyPr>
            <a:normAutofit/>
          </a:bodyPr>
          <a:lstStyle/>
          <a:p>
            <a:r>
              <a:rPr lang="en-US" b="0" i="0" dirty="0">
                <a:solidFill>
                  <a:srgbClr val="FF0000"/>
                </a:solidFill>
                <a:effectLst/>
                <a:latin typeface="Söhne"/>
              </a:rPr>
              <a:t>Data profiling: </a:t>
            </a:r>
          </a:p>
          <a:p>
            <a:pPr marL="457200" lvl="1" indent="0" algn="just">
              <a:buNone/>
            </a:pPr>
            <a:r>
              <a:rPr lang="en-US" b="0" i="0" dirty="0">
                <a:solidFill>
                  <a:srgbClr val="374151"/>
                </a:solidFill>
                <a:effectLst/>
                <a:latin typeface="Söhne"/>
              </a:rPr>
              <a:t>Data profiling is the process of analyzing the data to understand its structure, content, and quality. It involves collecting statistics and metrics such as data type, distribution, cardinality, and completeness. Data profiling helps to identify data anomalies and inconsistencies.</a:t>
            </a:r>
          </a:p>
          <a:p>
            <a:r>
              <a:rPr lang="en-US" b="0" i="0" dirty="0">
                <a:solidFill>
                  <a:srgbClr val="FF0000"/>
                </a:solidFill>
                <a:effectLst/>
                <a:latin typeface="Söhne"/>
              </a:rPr>
              <a:t>Data matching:</a:t>
            </a:r>
          </a:p>
          <a:p>
            <a:pPr marL="457200" lvl="1" indent="0">
              <a:buNone/>
            </a:pPr>
            <a:r>
              <a:rPr lang="en-US" b="0" i="0" dirty="0">
                <a:solidFill>
                  <a:srgbClr val="374151"/>
                </a:solidFill>
                <a:effectLst/>
                <a:latin typeface="Söhne"/>
              </a:rPr>
              <a:t>Data matching is the process of comparing data from different sources to identify duplicate records. It involves applying fuzzy matching algorithms and similarity measures to detect similar records.</a:t>
            </a:r>
          </a:p>
          <a:p>
            <a:r>
              <a:rPr lang="en-US" b="0" i="0" dirty="0">
                <a:solidFill>
                  <a:srgbClr val="FF0000"/>
                </a:solidFill>
                <a:effectLst/>
                <a:latin typeface="Söhne"/>
              </a:rPr>
              <a:t>Data cleansing:</a:t>
            </a:r>
          </a:p>
          <a:p>
            <a:pPr marL="457200" lvl="1" indent="0">
              <a:buNone/>
            </a:pPr>
            <a:r>
              <a:rPr lang="en-US" b="0" i="0" dirty="0">
                <a:solidFill>
                  <a:srgbClr val="374151"/>
                </a:solidFill>
                <a:effectLst/>
                <a:latin typeface="Söhne"/>
              </a:rPr>
              <a:t>Data cleansing is the process of correcting errors and inconsistencies in the data. It involves applying data transformation rules to standardize the data, remove duplicates, and fill in missing values.</a:t>
            </a:r>
          </a:p>
        </p:txBody>
      </p:sp>
    </p:spTree>
    <p:extLst>
      <p:ext uri="{BB962C8B-B14F-4D97-AF65-F5344CB8AC3E}">
        <p14:creationId xmlns:p14="http://schemas.microsoft.com/office/powerpoint/2010/main" val="256978326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53CDF25-7B89-8D65-42FC-075FC84E7DD8}"/>
              </a:ext>
            </a:extLst>
          </p:cNvPr>
          <p:cNvSpPr>
            <a:spLocks noGrp="1"/>
          </p:cNvSpPr>
          <p:nvPr>
            <p:ph idx="1"/>
          </p:nvPr>
        </p:nvSpPr>
        <p:spPr>
          <a:xfrm>
            <a:off x="1484310" y="746620"/>
            <a:ext cx="9664659" cy="5679347"/>
          </a:xfrm>
        </p:spPr>
        <p:txBody>
          <a:bodyPr>
            <a:normAutofit/>
          </a:bodyPr>
          <a:lstStyle/>
          <a:p>
            <a:r>
              <a:rPr lang="en-US" b="0" i="0" dirty="0">
                <a:solidFill>
                  <a:srgbClr val="FF0000"/>
                </a:solidFill>
                <a:effectLst/>
                <a:latin typeface="Söhne"/>
              </a:rPr>
              <a:t>Data enrichment:</a:t>
            </a:r>
          </a:p>
          <a:p>
            <a:pPr marL="457200" lvl="1" indent="0">
              <a:buNone/>
            </a:pPr>
            <a:r>
              <a:rPr lang="en-US" b="0" i="0" dirty="0">
                <a:solidFill>
                  <a:srgbClr val="374151"/>
                </a:solidFill>
                <a:effectLst/>
                <a:latin typeface="Söhne"/>
              </a:rPr>
              <a:t>Data enrichment is the process of adding new information to the data to enhance its value. It involves integrating data from external sources such as social media, customer feedback, and third-party databases.</a:t>
            </a:r>
          </a:p>
          <a:p>
            <a:r>
              <a:rPr lang="en-US" b="0" i="0" dirty="0">
                <a:solidFill>
                  <a:srgbClr val="FF0000"/>
                </a:solidFill>
                <a:effectLst/>
                <a:latin typeface="Söhne"/>
              </a:rPr>
              <a:t>Data validation rules:</a:t>
            </a:r>
          </a:p>
          <a:p>
            <a:pPr marL="457200" lvl="1" indent="0">
              <a:buNone/>
            </a:pPr>
            <a:r>
              <a:rPr lang="en-US" b="0" i="0" dirty="0">
                <a:solidFill>
                  <a:srgbClr val="374151"/>
                </a:solidFill>
                <a:effectLst/>
                <a:latin typeface="Söhne"/>
              </a:rPr>
              <a:t>Data validation rules are predefined rules that the data must adhere to. These rules can be simple checks such as data type and format, or complex checks such as referential integrity and business rules. Data validation rules help to ensure that the data is consistent and accurate.</a:t>
            </a:r>
          </a:p>
          <a:p>
            <a:r>
              <a:rPr lang="en-US" b="0" i="0" dirty="0">
                <a:solidFill>
                  <a:srgbClr val="FF0000"/>
                </a:solidFill>
                <a:effectLst/>
                <a:latin typeface="Söhne"/>
              </a:rPr>
              <a:t>Data profiling tools:</a:t>
            </a:r>
          </a:p>
          <a:p>
            <a:pPr marL="457200" lvl="1" indent="0">
              <a:buNone/>
            </a:pPr>
            <a:r>
              <a:rPr lang="en-US" b="0" i="0" dirty="0">
                <a:solidFill>
                  <a:srgbClr val="374151"/>
                </a:solidFill>
                <a:effectLst/>
                <a:latin typeface="Söhne"/>
              </a:rPr>
              <a:t>Data profiling tools are software applications that automate the data profiling process. These tools can scan the data and generate reports that highlight data anomalies and inconsistencies. They can also provide visualization and exploration capabilities to help users understand the data.</a:t>
            </a:r>
          </a:p>
        </p:txBody>
      </p:sp>
    </p:spTree>
    <p:extLst>
      <p:ext uri="{BB962C8B-B14F-4D97-AF65-F5344CB8AC3E}">
        <p14:creationId xmlns:p14="http://schemas.microsoft.com/office/powerpoint/2010/main" val="40923886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B3AC1-C2B7-01F4-C079-CF9ED1AF32F0}"/>
              </a:ext>
            </a:extLst>
          </p:cNvPr>
          <p:cNvSpPr>
            <a:spLocks noGrp="1"/>
          </p:cNvSpPr>
          <p:nvPr>
            <p:ph type="title"/>
          </p:nvPr>
        </p:nvSpPr>
        <p:spPr>
          <a:xfrm>
            <a:off x="1325620" y="2541576"/>
            <a:ext cx="9404723" cy="1400530"/>
          </a:xfrm>
        </p:spPr>
        <p:txBody>
          <a:bodyPr/>
          <a:lstStyle/>
          <a:p>
            <a:pPr algn="ctr"/>
            <a:r>
              <a:rPr lang="en-US" dirty="0"/>
              <a:t>Why should we consider Data Warehousing solutions ?</a:t>
            </a:r>
            <a:endParaRPr lang="en-IN" dirty="0"/>
          </a:p>
        </p:txBody>
      </p:sp>
    </p:spTree>
    <p:extLst>
      <p:ext uri="{BB962C8B-B14F-4D97-AF65-F5344CB8AC3E}">
        <p14:creationId xmlns:p14="http://schemas.microsoft.com/office/powerpoint/2010/main" val="2324772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6633E8-B720-8872-16E4-2B9F2C5A2B7C}"/>
              </a:ext>
            </a:extLst>
          </p:cNvPr>
          <p:cNvSpPr>
            <a:spLocks noGrp="1"/>
          </p:cNvSpPr>
          <p:nvPr>
            <p:ph idx="1"/>
          </p:nvPr>
        </p:nvSpPr>
        <p:spPr>
          <a:xfrm>
            <a:off x="584433" y="528507"/>
            <a:ext cx="11023133" cy="4496498"/>
          </a:xfrm>
        </p:spPr>
        <p:txBody>
          <a:bodyPr>
            <a:noAutofit/>
          </a:bodyPr>
          <a:lstStyle/>
          <a:p>
            <a:pPr marL="0" indent="0">
              <a:buNone/>
            </a:pPr>
            <a:r>
              <a:rPr lang="en-US" sz="2800" b="0" i="0" dirty="0">
                <a:solidFill>
                  <a:schemeClr val="tx1"/>
                </a:solidFill>
                <a:effectLst/>
                <a:latin typeface="Söhne"/>
              </a:rPr>
              <a:t>There are several reasons why organizations should consider implementing a data warehousing solution:</a:t>
            </a:r>
          </a:p>
          <a:p>
            <a:pPr lvl="1"/>
            <a:r>
              <a:rPr lang="en-US" sz="2600" b="0" i="0" dirty="0">
                <a:solidFill>
                  <a:schemeClr val="tx1"/>
                </a:solidFill>
                <a:effectLst/>
                <a:latin typeface="Söhne"/>
              </a:rPr>
              <a:t>Better decision-making</a:t>
            </a:r>
          </a:p>
          <a:p>
            <a:pPr lvl="1"/>
            <a:r>
              <a:rPr lang="en-US" sz="2600" b="0" i="0" dirty="0">
                <a:solidFill>
                  <a:schemeClr val="tx1"/>
                </a:solidFill>
                <a:effectLst/>
                <a:latin typeface="Söhne"/>
              </a:rPr>
              <a:t>Improved data quality</a:t>
            </a:r>
          </a:p>
          <a:p>
            <a:pPr lvl="1"/>
            <a:r>
              <a:rPr lang="en-US" sz="2600" b="0" i="0" dirty="0">
                <a:solidFill>
                  <a:schemeClr val="tx1"/>
                </a:solidFill>
                <a:effectLst/>
                <a:latin typeface="Söhne"/>
              </a:rPr>
              <a:t>Faster query performance</a:t>
            </a:r>
          </a:p>
          <a:p>
            <a:pPr lvl="1"/>
            <a:r>
              <a:rPr lang="en-US" sz="2600" b="0" i="0" dirty="0">
                <a:solidFill>
                  <a:schemeClr val="tx1"/>
                </a:solidFill>
                <a:effectLst/>
                <a:latin typeface="Söhne"/>
              </a:rPr>
              <a:t>Scalability</a:t>
            </a:r>
          </a:p>
          <a:p>
            <a:pPr lvl="1"/>
            <a:r>
              <a:rPr lang="en-US" sz="2600" b="0" i="0" dirty="0">
                <a:solidFill>
                  <a:schemeClr val="tx1"/>
                </a:solidFill>
                <a:effectLst/>
                <a:latin typeface="Söhne"/>
              </a:rPr>
              <a:t>Compliance and governance</a:t>
            </a:r>
            <a:endParaRPr lang="en-IN" sz="2800" dirty="0">
              <a:solidFill>
                <a:schemeClr val="tx1"/>
              </a:solidFill>
            </a:endParaRPr>
          </a:p>
        </p:txBody>
      </p:sp>
    </p:spTree>
    <p:extLst>
      <p:ext uri="{BB962C8B-B14F-4D97-AF65-F5344CB8AC3E}">
        <p14:creationId xmlns:p14="http://schemas.microsoft.com/office/powerpoint/2010/main" val="1530292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6633E8-B720-8872-16E4-2B9F2C5A2B7C}"/>
              </a:ext>
            </a:extLst>
          </p:cNvPr>
          <p:cNvSpPr>
            <a:spLocks noGrp="1"/>
          </p:cNvSpPr>
          <p:nvPr>
            <p:ph idx="1"/>
          </p:nvPr>
        </p:nvSpPr>
        <p:spPr>
          <a:xfrm>
            <a:off x="1728132" y="65015"/>
            <a:ext cx="9991288" cy="6727970"/>
          </a:xfrm>
        </p:spPr>
        <p:txBody>
          <a:bodyPr>
            <a:normAutofit fontScale="92500" lnSpcReduction="20000"/>
          </a:bodyPr>
          <a:lstStyle/>
          <a:p>
            <a:pPr algn="just"/>
            <a:r>
              <a:rPr lang="en-US" b="1" i="0" dirty="0">
                <a:solidFill>
                  <a:srgbClr val="FF0000"/>
                </a:solidFill>
                <a:effectLst/>
                <a:latin typeface="Söhne"/>
              </a:rPr>
              <a:t>Better decision-making: </a:t>
            </a:r>
          </a:p>
          <a:p>
            <a:pPr marL="457200" lvl="1" indent="0" algn="just">
              <a:buNone/>
            </a:pPr>
            <a:r>
              <a:rPr lang="en-US" b="0" i="0" dirty="0">
                <a:solidFill>
                  <a:schemeClr val="tx1"/>
                </a:solidFill>
                <a:effectLst/>
                <a:latin typeface="Söhne"/>
              </a:rPr>
              <a:t>A data warehouse provides a single source of truth for an organization's data. By integrating data from multiple sources and providing a consistent view of the data, a data warehouse makes it easier for decision-makers to access and analyze the data they need to make informed decisions.</a:t>
            </a:r>
          </a:p>
          <a:p>
            <a:pPr algn="just"/>
            <a:r>
              <a:rPr lang="en-US" b="1" i="0" dirty="0">
                <a:solidFill>
                  <a:srgbClr val="FF0000"/>
                </a:solidFill>
                <a:effectLst/>
                <a:latin typeface="Söhne"/>
              </a:rPr>
              <a:t>Improved data quality: </a:t>
            </a:r>
          </a:p>
          <a:p>
            <a:pPr marL="457200" lvl="1" indent="0" algn="just">
              <a:buNone/>
            </a:pPr>
            <a:r>
              <a:rPr lang="en-US" b="0" i="0" dirty="0">
                <a:solidFill>
                  <a:schemeClr val="tx1"/>
                </a:solidFill>
                <a:effectLst/>
                <a:latin typeface="Söhne"/>
              </a:rPr>
              <a:t>Data warehouses typically have a rigorous data integration process that involves cleaning, transforming, and consolidating data from multiple sources. This can help to improve the quality and accuracy of the data, which is critical for decision-making processes.</a:t>
            </a:r>
          </a:p>
          <a:p>
            <a:pPr algn="just"/>
            <a:r>
              <a:rPr lang="en-US" b="1" dirty="0">
                <a:solidFill>
                  <a:srgbClr val="FF0000"/>
                </a:solidFill>
                <a:latin typeface="Söhne"/>
              </a:rPr>
              <a:t>Faster query performance: </a:t>
            </a:r>
          </a:p>
          <a:p>
            <a:pPr marL="457200" lvl="1" indent="0" algn="just">
              <a:buNone/>
            </a:pPr>
            <a:r>
              <a:rPr lang="en-US" b="0" i="0" dirty="0">
                <a:solidFill>
                  <a:schemeClr val="tx1"/>
                </a:solidFill>
                <a:effectLst/>
                <a:latin typeface="Söhne"/>
              </a:rPr>
              <a:t>Data warehouses are designed to optimize query performance for read-intensive operations. This means that users can query large amounts of data quickly and efficiently, without impacting the performance of other systems.</a:t>
            </a:r>
          </a:p>
          <a:p>
            <a:pPr algn="just"/>
            <a:r>
              <a:rPr lang="en-US" b="1" dirty="0">
                <a:solidFill>
                  <a:srgbClr val="FF0000"/>
                </a:solidFill>
                <a:latin typeface="Söhne"/>
              </a:rPr>
              <a:t>Scalability: </a:t>
            </a:r>
          </a:p>
          <a:p>
            <a:pPr marL="457200" lvl="1" indent="0" algn="just">
              <a:buNone/>
            </a:pPr>
            <a:r>
              <a:rPr lang="en-US" b="0" i="0" dirty="0">
                <a:solidFill>
                  <a:schemeClr val="tx1"/>
                </a:solidFill>
                <a:effectLst/>
                <a:latin typeface="Söhne"/>
              </a:rPr>
              <a:t>As organizations grow and their data volumes increase, a data warehouse can be scaled up to handle larger amounts of data. This makes it easier for organizations to adapt to changing business needs and to support their growth.</a:t>
            </a:r>
          </a:p>
          <a:p>
            <a:pPr algn="just"/>
            <a:r>
              <a:rPr lang="en-US" b="1" dirty="0">
                <a:solidFill>
                  <a:srgbClr val="FF0000"/>
                </a:solidFill>
                <a:latin typeface="Söhne"/>
              </a:rPr>
              <a:t>Compliance and governance: </a:t>
            </a:r>
          </a:p>
          <a:p>
            <a:pPr marL="457200" lvl="1" indent="0" algn="just">
              <a:buNone/>
            </a:pPr>
            <a:r>
              <a:rPr lang="en-US" b="0" i="0" dirty="0">
                <a:solidFill>
                  <a:schemeClr val="tx1"/>
                </a:solidFill>
                <a:effectLst/>
                <a:latin typeface="Söhne"/>
              </a:rPr>
              <a:t>A data warehouse can help organizations to comply with regulations and industry standards by providing a centralized and controlled environment for managing data. This can help to reduce the risk of data breaches and ensure that sensitive data is handled appropriately.</a:t>
            </a:r>
            <a:endParaRPr lang="en-IN" dirty="0">
              <a:solidFill>
                <a:schemeClr val="tx1"/>
              </a:solidFill>
            </a:endParaRPr>
          </a:p>
        </p:txBody>
      </p:sp>
    </p:spTree>
    <p:extLst>
      <p:ext uri="{BB962C8B-B14F-4D97-AF65-F5344CB8AC3E}">
        <p14:creationId xmlns:p14="http://schemas.microsoft.com/office/powerpoint/2010/main" val="22364890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FFB25-B0B2-577C-7861-9936C97EDDBD}"/>
              </a:ext>
            </a:extLst>
          </p:cNvPr>
          <p:cNvSpPr>
            <a:spLocks noGrp="1"/>
          </p:cNvSpPr>
          <p:nvPr>
            <p:ph type="title"/>
          </p:nvPr>
        </p:nvSpPr>
        <p:spPr>
          <a:xfrm>
            <a:off x="1484311" y="685800"/>
            <a:ext cx="10018713" cy="882941"/>
          </a:xfrm>
        </p:spPr>
        <p:txBody>
          <a:bodyPr>
            <a:normAutofit/>
          </a:bodyPr>
          <a:lstStyle/>
          <a:p>
            <a:r>
              <a:rPr lang="en-US" b="0" i="0" u="none" strike="noStrike" dirty="0">
                <a:solidFill>
                  <a:srgbClr val="000000"/>
                </a:solidFill>
                <a:effectLst/>
                <a:latin typeface="Calibri" panose="020F0502020204030204" pitchFamily="34" charset="0"/>
              </a:rPr>
              <a:t>Data Warehouse concepts</a:t>
            </a:r>
            <a:endParaRPr lang="en-IN" dirty="0"/>
          </a:p>
        </p:txBody>
      </p:sp>
      <p:sp>
        <p:nvSpPr>
          <p:cNvPr id="3" name="Content Placeholder 2">
            <a:extLst>
              <a:ext uri="{FF2B5EF4-FFF2-40B4-BE49-F238E27FC236}">
                <a16:creationId xmlns:a16="http://schemas.microsoft.com/office/drawing/2014/main" id="{B01BE0C8-8D6B-2513-6688-CFBD8F7F36EF}"/>
              </a:ext>
            </a:extLst>
          </p:cNvPr>
          <p:cNvSpPr>
            <a:spLocks noGrp="1"/>
          </p:cNvSpPr>
          <p:nvPr>
            <p:ph idx="1"/>
          </p:nvPr>
        </p:nvSpPr>
        <p:spPr>
          <a:xfrm>
            <a:off x="1484310" y="1996579"/>
            <a:ext cx="10018713" cy="3794621"/>
          </a:xfrm>
        </p:spPr>
        <p:txBody>
          <a:bodyPr>
            <a:normAutofit fontScale="92500" lnSpcReduction="20000"/>
          </a:bodyPr>
          <a:lstStyle/>
          <a:p>
            <a:r>
              <a:rPr lang="en-IN" dirty="0"/>
              <a:t>Granularity</a:t>
            </a:r>
          </a:p>
          <a:p>
            <a:r>
              <a:rPr lang="en-IN" dirty="0"/>
              <a:t>Aggregation</a:t>
            </a:r>
          </a:p>
          <a:p>
            <a:r>
              <a:rPr lang="en-IN" dirty="0"/>
              <a:t>Conformed Dimensions</a:t>
            </a:r>
          </a:p>
          <a:p>
            <a:r>
              <a:rPr lang="en-IN" dirty="0"/>
              <a:t>Slowly Changing Dimensions (SCD)</a:t>
            </a:r>
          </a:p>
          <a:p>
            <a:r>
              <a:rPr lang="en-IN" dirty="0"/>
              <a:t>Data Warehouse Schema</a:t>
            </a:r>
          </a:p>
          <a:p>
            <a:r>
              <a:rPr lang="en-IN" dirty="0"/>
              <a:t>Data Mart</a:t>
            </a:r>
          </a:p>
          <a:p>
            <a:r>
              <a:rPr lang="en-IN" dirty="0"/>
              <a:t>Data Lineage</a:t>
            </a:r>
          </a:p>
          <a:p>
            <a:r>
              <a:rPr lang="en-IN" dirty="0"/>
              <a:t>Partitioning</a:t>
            </a:r>
          </a:p>
          <a:p>
            <a:r>
              <a:rPr lang="en-IN" dirty="0"/>
              <a:t>Dimensional Modelling</a:t>
            </a:r>
          </a:p>
        </p:txBody>
      </p:sp>
    </p:spTree>
    <p:extLst>
      <p:ext uri="{BB962C8B-B14F-4D97-AF65-F5344CB8AC3E}">
        <p14:creationId xmlns:p14="http://schemas.microsoft.com/office/powerpoint/2010/main" val="7895789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_rels/theme4.xml.rels><?xml version="1.0" encoding="UTF-8" standalone="yes"?>
<Relationships xmlns="http://schemas.openxmlformats.org/package/2006/relationships"><Relationship Id="rId1" Type="http://schemas.openxmlformats.org/officeDocument/2006/relationships/image" Target="../media/image7.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3.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4.xml><?xml version="1.0" encoding="utf-8"?>
<a:theme xmlns:a="http://schemas.openxmlformats.org/drawingml/2006/main" name="Theme1">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Theme1" id="{06626898-C28C-4D5F-90A7-A25E664FD27B}" vid="{5EDDD4F1-17BF-4948-B6D7-B005FA97C75C}"/>
    </a:ext>
  </a:extLst>
</a:theme>
</file>

<file path=ppt/theme/theme5.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Override1.xml><?xml version="1.0" encoding="utf-8"?>
<a:themeOverride xmlns:a="http://schemas.openxmlformats.org/drawingml/2006/main">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themeOverride>
</file>

<file path=ppt/theme/themeOverride2.xml><?xml version="1.0" encoding="utf-8"?>
<a:themeOverride xmlns:a="http://schemas.openxmlformats.org/drawingml/2006/main">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themeOverride>
</file>

<file path=ppt/theme/themeOverride3.xml><?xml version="1.0" encoding="utf-8"?>
<a:themeOverride xmlns:a="http://schemas.openxmlformats.org/drawingml/2006/main">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themeOverride>
</file>

<file path=ppt/theme/themeOverride4.xml><?xml version="1.0" encoding="utf-8"?>
<a:themeOverride xmlns:a="http://schemas.openxmlformats.org/drawingml/2006/main">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themeOverride>
</file>

<file path=ppt/theme/themeOverride5.xml><?xml version="1.0" encoding="utf-8"?>
<a:themeOverride xmlns:a="http://schemas.openxmlformats.org/drawingml/2006/main">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themeOverride>
</file>

<file path=ppt/theme/themeOverride6.xml><?xml version="1.0" encoding="utf-8"?>
<a:themeOverride xmlns:a="http://schemas.openxmlformats.org/drawingml/2006/main">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themeOverride>
</file>

<file path=ppt/theme/themeOverride7.xml><?xml version="1.0" encoding="utf-8"?>
<a:themeOverride xmlns:a="http://schemas.openxmlformats.org/drawingml/2006/main">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themeOverride>
</file>

<file path=docProps/app.xml><?xml version="1.0" encoding="utf-8"?>
<Properties xmlns="http://schemas.openxmlformats.org/officeDocument/2006/extended-properties" xmlns:vt="http://schemas.openxmlformats.org/officeDocument/2006/docPropsVTypes">
  <Template>Ion</Template>
  <TotalTime>1705</TotalTime>
  <Words>5286</Words>
  <Application>Microsoft Office PowerPoint</Application>
  <PresentationFormat>Widescreen</PresentationFormat>
  <Paragraphs>339</Paragraphs>
  <Slides>51</Slides>
  <Notes>0</Notes>
  <HiddenSlides>0</HiddenSlides>
  <MMClips>0</MMClips>
  <ScaleCrop>false</ScaleCrop>
  <HeadingPairs>
    <vt:vector size="6" baseType="variant">
      <vt:variant>
        <vt:lpstr>Fonts Used</vt:lpstr>
      </vt:variant>
      <vt:variant>
        <vt:i4>10</vt:i4>
      </vt:variant>
      <vt:variant>
        <vt:lpstr>Theme</vt:lpstr>
      </vt:variant>
      <vt:variant>
        <vt:i4>5</vt:i4>
      </vt:variant>
      <vt:variant>
        <vt:lpstr>Slide Titles</vt:lpstr>
      </vt:variant>
      <vt:variant>
        <vt:i4>51</vt:i4>
      </vt:variant>
    </vt:vector>
  </HeadingPairs>
  <TitlesOfParts>
    <vt:vector size="66" baseType="lpstr">
      <vt:lpstr>Arial</vt:lpstr>
      <vt:lpstr>Calibri</vt:lpstr>
      <vt:lpstr>Century Gothic</vt:lpstr>
      <vt:lpstr>Corbel</vt:lpstr>
      <vt:lpstr>Gill Sans MT</vt:lpstr>
      <vt:lpstr>Söhne</vt:lpstr>
      <vt:lpstr>Tw Cen MT</vt:lpstr>
      <vt:lpstr>Tw Cen MT Condensed</vt:lpstr>
      <vt:lpstr>Wingdings</vt:lpstr>
      <vt:lpstr>Wingdings 3</vt:lpstr>
      <vt:lpstr>Integral</vt:lpstr>
      <vt:lpstr>Ion</vt:lpstr>
      <vt:lpstr>Slice</vt:lpstr>
      <vt:lpstr>Theme1</vt:lpstr>
      <vt:lpstr>Gallery</vt:lpstr>
      <vt:lpstr>Data Warehouse</vt:lpstr>
      <vt:lpstr>Introduction to Data Warehouse</vt:lpstr>
      <vt:lpstr>Introduction cont.</vt:lpstr>
      <vt:lpstr>Introduction cont.</vt:lpstr>
      <vt:lpstr>Introduction cont.</vt:lpstr>
      <vt:lpstr>Why should we consider Data Warehousing solutions ?</vt:lpstr>
      <vt:lpstr>PowerPoint Presentation</vt:lpstr>
      <vt:lpstr>PowerPoint Presentation</vt:lpstr>
      <vt:lpstr>Data Warehouse concepts</vt:lpstr>
      <vt:lpstr>PowerPoint Presentation</vt:lpstr>
      <vt:lpstr>PowerPoint Presentation</vt:lpstr>
      <vt:lpstr>PowerPoint Presentation</vt:lpstr>
      <vt:lpstr>Data Warehouse terminologies</vt:lpstr>
      <vt:lpstr>Data Warehouse terminologies</vt:lpstr>
      <vt:lpstr>Data Warehouse terminologies</vt:lpstr>
      <vt:lpstr>Data Warehouse terminologies</vt:lpstr>
      <vt:lpstr>Data Warehouse terminologies</vt:lpstr>
      <vt:lpstr>OLTP</vt:lpstr>
      <vt:lpstr>OLTP cont.</vt:lpstr>
      <vt:lpstr>OLTP cont.</vt:lpstr>
      <vt:lpstr>OLAP</vt:lpstr>
      <vt:lpstr>OLAP cont.</vt:lpstr>
      <vt:lpstr>Difference between OLTP and OLAP</vt:lpstr>
      <vt:lpstr>Difference between OLTP and OLAP</vt:lpstr>
      <vt:lpstr>Types of OLAP</vt:lpstr>
      <vt:lpstr>Types of OLAP cont.</vt:lpstr>
      <vt:lpstr>Data Warehouse Architecture</vt:lpstr>
      <vt:lpstr>Types of Schemas</vt:lpstr>
      <vt:lpstr>Star Schema</vt:lpstr>
      <vt:lpstr>Snowflake Schema</vt:lpstr>
      <vt:lpstr>Galaxy Schema</vt:lpstr>
      <vt:lpstr>Facts &amp; Dimensions</vt:lpstr>
      <vt:lpstr>Slowly Changing Dimensions (SCD)</vt:lpstr>
      <vt:lpstr>Types of Slowly Changing Dimensions</vt:lpstr>
      <vt:lpstr>Metadata</vt:lpstr>
      <vt:lpstr>Types of Metadata</vt:lpstr>
      <vt:lpstr>Metadata Concepts</vt:lpstr>
      <vt:lpstr>Metadata Concepts</vt:lpstr>
      <vt:lpstr>Metadata Concepts</vt:lpstr>
      <vt:lpstr>Data Mart</vt:lpstr>
      <vt:lpstr>Benefits of Data Mart</vt:lpstr>
      <vt:lpstr>ETL</vt:lpstr>
      <vt:lpstr>ETL cont.</vt:lpstr>
      <vt:lpstr>ETL Implementation</vt:lpstr>
      <vt:lpstr>ETL Tools</vt:lpstr>
      <vt:lpstr>ETL Tool Functions</vt:lpstr>
      <vt:lpstr>ETL Tool Functions</vt:lpstr>
      <vt:lpstr>Data Validation</vt:lpstr>
      <vt:lpstr>Data Validation Techniques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Warehouse</dc:title>
  <dc:creator>Ramesh A</dc:creator>
  <cp:lastModifiedBy>Ramesh A</cp:lastModifiedBy>
  <cp:revision>65</cp:revision>
  <dcterms:created xsi:type="dcterms:W3CDTF">2023-03-21T02:20:52Z</dcterms:created>
  <dcterms:modified xsi:type="dcterms:W3CDTF">2023-03-22T06:46:42Z</dcterms:modified>
</cp:coreProperties>
</file>