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74" r:id="rId5"/>
    <p:sldId id="283" r:id="rId6"/>
    <p:sldId id="273" r:id="rId7"/>
    <p:sldId id="276" r:id="rId8"/>
    <p:sldId id="275" r:id="rId9"/>
    <p:sldId id="284" r:id="rId10"/>
    <p:sldId id="277" r:id="rId11"/>
    <p:sldId id="279" r:id="rId12"/>
    <p:sldId id="285" r:id="rId13"/>
    <p:sldId id="288" r:id="rId14"/>
    <p:sldId id="289" r:id="rId15"/>
    <p:sldId id="286" r:id="rId16"/>
    <p:sldId id="287" r:id="rId17"/>
    <p:sldId id="280" r:id="rId18"/>
    <p:sldId id="290" r:id="rId19"/>
    <p:sldId id="28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E02C-55F3-4B60-A474-2146305E612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9B3-CD2C-4D47-B51B-59E00544A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96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E02C-55F3-4B60-A474-2146305E612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9B3-CD2C-4D47-B51B-59E00544A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90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E02C-55F3-4B60-A474-2146305E612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9B3-CD2C-4D47-B51B-59E00544A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860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E02C-55F3-4B60-A474-2146305E612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9B3-CD2C-4D47-B51B-59E00544A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046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E02C-55F3-4B60-A474-2146305E612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9B3-CD2C-4D47-B51B-59E00544A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609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E02C-55F3-4B60-A474-2146305E612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9B3-CD2C-4D47-B51B-59E00544A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331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E02C-55F3-4B60-A474-2146305E612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9B3-CD2C-4D47-B51B-59E00544A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47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E02C-55F3-4B60-A474-2146305E612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9B3-CD2C-4D47-B51B-59E00544A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369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E02C-55F3-4B60-A474-2146305E612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9B3-CD2C-4D47-B51B-59E00544A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09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E02C-55F3-4B60-A474-2146305E612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77F69B3-CD2C-4D47-B51B-59E00544A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49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E02C-55F3-4B60-A474-2146305E612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9B3-CD2C-4D47-B51B-59E00544A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0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E02C-55F3-4B60-A474-2146305E612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9B3-CD2C-4D47-B51B-59E00544A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59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E02C-55F3-4B60-A474-2146305E612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9B3-CD2C-4D47-B51B-59E00544A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0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E02C-55F3-4B60-A474-2146305E612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9B3-CD2C-4D47-B51B-59E00544A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66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E02C-55F3-4B60-A474-2146305E612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9B3-CD2C-4D47-B51B-59E00544A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60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E02C-55F3-4B60-A474-2146305E612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9B3-CD2C-4D47-B51B-59E00544A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7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E02C-55F3-4B60-A474-2146305E612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F69B3-CD2C-4D47-B51B-59E00544A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94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F0E02C-55F3-4B60-A474-2146305E6123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7F69B3-CD2C-4D47-B51B-59E00544A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26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F76B-F6EE-4241-9E54-5C11F3A1C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7090"/>
            <a:ext cx="9144000" cy="10716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SDET Training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0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149A-1090-4792-9C9A-95AFDDC2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1907"/>
            <a:ext cx="10018713" cy="873848"/>
          </a:xfrm>
        </p:spPr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Database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FD7E0-F80F-472D-B625-97F131A16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10" y="1195755"/>
            <a:ext cx="10416379" cy="56622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Database normalization is the process of efficiently organizing data in a database. There are two reasons of this normalization process −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Eliminating redundant data, for example, storing the same data in more than one table.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Ensuring data dependencies make sense.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Normalizations Forms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1NF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2NF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3NF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4NF, 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tc..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83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88DD-6CE4-4778-9CC9-E23A9BCA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039" y="377890"/>
            <a:ext cx="10018713" cy="1181099"/>
          </a:xfrm>
        </p:spPr>
        <p:txBody>
          <a:bodyPr/>
          <a:lstStyle/>
          <a:p>
            <a:r>
              <a:rPr lang="en-US" dirty="0"/>
              <a:t>SQL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18E3-5B30-4D16-A45F-E84A4035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039" y="1866899"/>
            <a:ext cx="10224798" cy="419799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DDL (Data Definition Language)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DROP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DML (Data Manipulation Language)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SELECT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INSERT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DELETE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FF0000"/>
                </a:solidFill>
              </a:rPr>
              <a:t>DCL (Data Control Language)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GRANT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REVOKE</a:t>
            </a:r>
          </a:p>
        </p:txBody>
      </p:sp>
    </p:spTree>
    <p:extLst>
      <p:ext uri="{BB962C8B-B14F-4D97-AF65-F5344CB8AC3E}">
        <p14:creationId xmlns:p14="http://schemas.microsoft.com/office/powerpoint/2010/main" val="3539640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88DD-6CE4-4778-9CC9-E23A9BCA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039" y="377890"/>
            <a:ext cx="10018713" cy="1181099"/>
          </a:xfrm>
        </p:spPr>
        <p:txBody>
          <a:bodyPr/>
          <a:lstStyle/>
          <a:p>
            <a:r>
              <a:rPr lang="en-US" dirty="0"/>
              <a:t>DDL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18E3-5B30-4D16-A45F-E84A4035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039" y="1866899"/>
            <a:ext cx="10224798" cy="419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CREATE:</a:t>
            </a:r>
          </a:p>
          <a:p>
            <a:pPr lvl="1"/>
            <a:r>
              <a:rPr lang="en-IN" sz="1800" b="0" i="0" dirty="0">
                <a:effectLst/>
                <a:latin typeface="ui-monospace"/>
              </a:rPr>
              <a:t>CREATE DATABASE </a:t>
            </a:r>
            <a:r>
              <a:rPr lang="en-IN" sz="1800" b="0" i="0" dirty="0" err="1">
                <a:effectLst/>
                <a:latin typeface="ui-monospace"/>
              </a:rPr>
              <a:t>testdb</a:t>
            </a:r>
            <a:r>
              <a:rPr lang="en-IN" sz="1800" b="0" i="0" dirty="0">
                <a:effectLst/>
                <a:latin typeface="ui-monospace"/>
              </a:rPr>
              <a:t>;</a:t>
            </a:r>
          </a:p>
          <a:p>
            <a:pPr lvl="1"/>
            <a:r>
              <a:rPr lang="en-US" sz="1800" b="0" i="0" dirty="0">
                <a:effectLst/>
                <a:latin typeface="Consolas" panose="020B0609020204030204" pitchFamily="49" charset="0"/>
              </a:rPr>
              <a:t>CREATE TABLE Persons (</a:t>
            </a:r>
            <a:br>
              <a:rPr lang="en-US" sz="1800" dirty="0"/>
            </a:br>
            <a:r>
              <a:rPr lang="en-US" sz="1800" b="0" i="0" dirty="0">
                <a:effectLst/>
                <a:latin typeface="Consolas" panose="020B0609020204030204" pitchFamily="49" charset="0"/>
              </a:rPr>
              <a:t>    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PersonID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 int,</a:t>
            </a:r>
            <a:br>
              <a:rPr lang="en-US" sz="1800" dirty="0"/>
            </a:br>
            <a:r>
              <a:rPr lang="en-US" sz="1800" b="0" i="0" dirty="0">
                <a:effectLst/>
                <a:latin typeface="Consolas" panose="020B0609020204030204" pitchFamily="49" charset="0"/>
              </a:rPr>
              <a:t>    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LastName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 varchar(255),</a:t>
            </a:r>
            <a:br>
              <a:rPr lang="en-US" sz="1800" dirty="0"/>
            </a:br>
            <a:r>
              <a:rPr lang="en-US" sz="1800" b="0" i="0" dirty="0">
                <a:effectLst/>
                <a:latin typeface="Consolas" panose="020B0609020204030204" pitchFamily="49" charset="0"/>
              </a:rPr>
              <a:t>    FirstName varchar(255),</a:t>
            </a:r>
            <a:br>
              <a:rPr lang="en-US" sz="1800" dirty="0"/>
            </a:br>
            <a:r>
              <a:rPr lang="en-US" sz="1800" b="0" i="0" dirty="0">
                <a:effectLst/>
                <a:latin typeface="Consolas" panose="020B0609020204030204" pitchFamily="49" charset="0"/>
              </a:rPr>
              <a:t>    Address varchar(255),</a:t>
            </a:r>
            <a:br>
              <a:rPr lang="en-US" sz="1800" dirty="0"/>
            </a:br>
            <a:r>
              <a:rPr lang="en-US" sz="1800" b="0" i="0" dirty="0">
                <a:effectLst/>
                <a:latin typeface="Consolas" panose="020B0609020204030204" pitchFamily="49" charset="0"/>
              </a:rPr>
              <a:t>    City varchar(255)</a:t>
            </a:r>
            <a:br>
              <a:rPr lang="en-US" sz="1800" dirty="0"/>
            </a:br>
            <a:r>
              <a:rPr lang="en-US" sz="1800" b="0" i="0" dirty="0">
                <a:effectLst/>
                <a:latin typeface="Consolas" panose="020B0609020204030204" pitchFamily="49" charset="0"/>
              </a:rPr>
              <a:t>);</a:t>
            </a: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88DD-6CE4-4778-9CC9-E23A9BCA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039" y="377890"/>
            <a:ext cx="10018713" cy="1181099"/>
          </a:xfrm>
        </p:spPr>
        <p:txBody>
          <a:bodyPr/>
          <a:lstStyle/>
          <a:p>
            <a:r>
              <a:rPr lang="en-US" dirty="0"/>
              <a:t>DDL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18E3-5B30-4D16-A45F-E84A4035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667" y="1824135"/>
            <a:ext cx="7854823" cy="2635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ALTER:</a:t>
            </a:r>
          </a:p>
          <a:p>
            <a:pPr lvl="1"/>
            <a:r>
              <a:rPr lang="en-US" sz="1600" b="0" i="0" dirty="0">
                <a:effectLst/>
                <a:latin typeface="Consolas" panose="020B0609020204030204" pitchFamily="49" charset="0"/>
              </a:rPr>
              <a:t>ALTER TABLE </a:t>
            </a:r>
            <a:r>
              <a:rPr lang="en-US" sz="16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1600" b="0" i="1" dirty="0" err="1">
                <a:effectLst/>
                <a:latin typeface="Consolas" panose="020B0609020204030204" pitchFamily="49" charset="0"/>
              </a:rPr>
              <a:t>_name</a:t>
            </a:r>
            <a:r>
              <a:rPr lang="en-US" sz="1600" b="0" i="1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ADD </a:t>
            </a:r>
            <a:r>
              <a:rPr lang="en-US" sz="1600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sz="1600" b="0" i="1" dirty="0">
                <a:effectLst/>
                <a:latin typeface="Consolas" panose="020B0609020204030204" pitchFamily="49" charset="0"/>
              </a:rPr>
              <a:t> datatype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</a:rPr>
              <a:t>ALTER TABLE </a:t>
            </a:r>
            <a:r>
              <a:rPr lang="en-US" sz="1600" dirty="0" err="1">
                <a:latin typeface="Consolas" panose="020B0609020204030204" pitchFamily="49" charset="0"/>
              </a:rPr>
              <a:t>table_name</a:t>
            </a:r>
            <a:r>
              <a:rPr lang="en-US" sz="1600" dirty="0">
                <a:latin typeface="Consolas" panose="020B0609020204030204" pitchFamily="49" charset="0"/>
              </a:rPr>
              <a:t> DROP COLUMN </a:t>
            </a:r>
            <a:r>
              <a:rPr lang="en-US" sz="1600" dirty="0" err="1">
                <a:latin typeface="Consolas" panose="020B0609020204030204" pitchFamily="49" charset="0"/>
              </a:rPr>
              <a:t>column_name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8426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88DD-6CE4-4778-9CC9-E23A9BCA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039" y="377890"/>
            <a:ext cx="10018713" cy="1181099"/>
          </a:xfrm>
        </p:spPr>
        <p:txBody>
          <a:bodyPr/>
          <a:lstStyle/>
          <a:p>
            <a:r>
              <a:rPr lang="en-US" dirty="0"/>
              <a:t>DDL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18E3-5B30-4D16-A45F-E84A4035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039" y="1912776"/>
            <a:ext cx="10224798" cy="177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DROP:</a:t>
            </a:r>
          </a:p>
          <a:p>
            <a:pPr lvl="1"/>
            <a:r>
              <a:rPr lang="en-IN" sz="1700" i="1" dirty="0">
                <a:solidFill>
                  <a:srgbClr val="000000"/>
                </a:solidFill>
                <a:latin typeface="Consolas" panose="020B0609020204030204" pitchFamily="49" charset="0"/>
              </a:rPr>
              <a:t>DROP DATABASE </a:t>
            </a:r>
            <a:r>
              <a:rPr lang="en-IN" sz="1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database_name</a:t>
            </a:r>
            <a:r>
              <a:rPr lang="en-IN" sz="17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700" i="1" dirty="0">
                <a:solidFill>
                  <a:srgbClr val="000000"/>
                </a:solidFill>
                <a:latin typeface="Consolas" panose="020B0609020204030204" pitchFamily="49" charset="0"/>
              </a:rPr>
              <a:t>DROP TABLE </a:t>
            </a:r>
            <a:r>
              <a:rPr lang="en-IN" sz="17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IN" sz="17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7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94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88DD-6CE4-4778-9CC9-E23A9BCA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039" y="377890"/>
            <a:ext cx="10018713" cy="1181099"/>
          </a:xfrm>
        </p:spPr>
        <p:txBody>
          <a:bodyPr/>
          <a:lstStyle/>
          <a:p>
            <a:r>
              <a:rPr lang="en-US" dirty="0"/>
              <a:t>DML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18E3-5B30-4D16-A45F-E84A4035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039" y="1866899"/>
            <a:ext cx="10224798" cy="41979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DML (Data Manipulation Language)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SELECT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INSERT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...);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DELETE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9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88DD-6CE4-4778-9CC9-E23A9BCA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039" y="377890"/>
            <a:ext cx="10018713" cy="1181099"/>
          </a:xfrm>
        </p:spPr>
        <p:txBody>
          <a:bodyPr/>
          <a:lstStyle/>
          <a:p>
            <a:r>
              <a:rPr lang="en-US" dirty="0"/>
              <a:t>DCL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18E3-5B30-4D16-A45F-E84A4035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039" y="2111051"/>
            <a:ext cx="10224798" cy="263589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GRANT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grant insert, select on accounts to Ram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IN" sz="22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REVOKE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revoke insert, select on accounts to Ram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9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7B65-E9E0-45C6-8762-90477E90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633" y="251926"/>
            <a:ext cx="10018713" cy="833534"/>
          </a:xfrm>
        </p:spPr>
        <p:txBody>
          <a:bodyPr/>
          <a:lstStyle/>
          <a:p>
            <a:r>
              <a:rPr lang="en-US" dirty="0"/>
              <a:t>Joins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E4CAC4-C531-4120-A9AB-8BEF6D597A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07230" y="1190051"/>
            <a:ext cx="10141630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  <a:cs typeface="Arial" panose="020B0604020202020204" pitchFamily="34" charset="0"/>
              </a:rPr>
              <a:t>JOIN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 clause is used to combine rows from two or more tables, based on a related column between them.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anose="020B0604020202020204" pitchFamily="34" charset="0"/>
              </a:rPr>
              <a:t>Types of Joins</a:t>
            </a:r>
          </a:p>
          <a:p>
            <a:pPr lvl="1" defTabSz="914400">
              <a:buClrTx/>
              <a:buSzTx/>
            </a:pPr>
            <a:r>
              <a:rPr lang="en-US" altLang="en-US" sz="1800" dirty="0">
                <a:latin typeface="+mn-lt"/>
                <a:cs typeface="Arial" panose="020B0604020202020204" pitchFamily="34" charset="0"/>
              </a:rPr>
              <a:t>Inner Join</a:t>
            </a:r>
          </a:p>
          <a:p>
            <a:pPr lvl="1" defTabSz="914400">
              <a:buClrTx/>
              <a:buSzTx/>
            </a:pPr>
            <a:r>
              <a:rPr lang="en-US" altLang="en-US" sz="1800" dirty="0">
                <a:latin typeface="+mn-lt"/>
                <a:cs typeface="Arial" panose="020B0604020202020204" pitchFamily="34" charset="0"/>
              </a:rPr>
              <a:t>Left Outer Join</a:t>
            </a:r>
          </a:p>
          <a:p>
            <a:pPr lvl="1" defTabSz="914400">
              <a:buClrTx/>
              <a:buSzTx/>
            </a:pPr>
            <a:r>
              <a:rPr lang="en-US" altLang="en-US" sz="1800" dirty="0">
                <a:latin typeface="+mn-lt"/>
                <a:cs typeface="Arial" panose="020B0604020202020204" pitchFamily="34" charset="0"/>
              </a:rPr>
              <a:t>Right Outer Join</a:t>
            </a:r>
          </a:p>
          <a:p>
            <a:pPr lvl="1" defTabSz="914400"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anose="020B0604020202020204" pitchFamily="34" charset="0"/>
              </a:rPr>
              <a:t>Full Outer Join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1AF67-9EBD-45C3-9BFC-086C7E206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43" y="3989996"/>
            <a:ext cx="9857445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77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88DD-6CE4-4778-9CC9-E23A9BCA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039" y="377890"/>
            <a:ext cx="10018713" cy="1181099"/>
          </a:xfrm>
        </p:spPr>
        <p:txBody>
          <a:bodyPr/>
          <a:lstStyle/>
          <a:p>
            <a:r>
              <a:rPr lang="en-US" dirty="0"/>
              <a:t>Join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18E3-5B30-4D16-A45F-E84A4035F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535" y="1352939"/>
            <a:ext cx="10394302" cy="471195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Inner Join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Left Join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INSERT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Right Join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Full Join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79612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5F98-7E07-4218-BE29-4131FC8B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en-US" dirty="0"/>
              <a:t>Testing with 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48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95A4E48-4CC4-4FD7-9BFE-8B0990A5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Outline</a:t>
            </a:r>
            <a:endParaRPr lang="en-IN" b="1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532345D-F57C-45B0-B1C2-AC74CFBA8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Principles &amp; Quality Engineering</a:t>
            </a:r>
          </a:p>
          <a:p>
            <a:r>
              <a:rPr lang="en-US" dirty="0"/>
              <a:t>REST API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Selenium</a:t>
            </a:r>
          </a:p>
          <a:p>
            <a:r>
              <a:rPr lang="en-US" dirty="0"/>
              <a:t>Java Script</a:t>
            </a:r>
          </a:p>
          <a:p>
            <a:r>
              <a:rPr lang="en-US" dirty="0"/>
              <a:t>Performance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084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04,551 BEST Thank You IMAGES, STOCK PHOTOS &amp;amp; VECTORS | Adobe Stock">
            <a:extLst>
              <a:ext uri="{FF2B5EF4-FFF2-40B4-BE49-F238E27FC236}">
                <a16:creationId xmlns:a16="http://schemas.microsoft.com/office/drawing/2014/main" id="{3DB030D9-7845-4DEF-A977-CE9C34D2A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14500"/>
            <a:ext cx="11430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8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D85C-EB1B-4087-BE68-19D8FA8B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07AA5-4023-47B5-96A2-76100A68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41711"/>
            <a:ext cx="10018713" cy="1977891"/>
          </a:xfrm>
        </p:spPr>
        <p:txBody>
          <a:bodyPr>
            <a:noAutofit/>
          </a:bodyPr>
          <a:lstStyle/>
          <a:p>
            <a:r>
              <a:rPr lang="en-US" sz="2000" dirty="0"/>
              <a:t>Database concepts</a:t>
            </a:r>
          </a:p>
          <a:p>
            <a:r>
              <a:rPr lang="en-US" sz="2000" dirty="0"/>
              <a:t>Basic SQL</a:t>
            </a:r>
          </a:p>
          <a:p>
            <a:r>
              <a:rPr lang="en-US" sz="2000" dirty="0"/>
              <a:t>Implementation of Joins</a:t>
            </a:r>
          </a:p>
          <a:p>
            <a:r>
              <a:rPr lang="en-US" sz="2000" dirty="0"/>
              <a:t>Testing with SQL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927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9517-F6BF-4A81-A9DD-3D19833F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53955"/>
            <a:ext cx="10018713" cy="1244081"/>
          </a:xfrm>
        </p:spPr>
        <p:txBody>
          <a:bodyPr/>
          <a:lstStyle/>
          <a:p>
            <a:r>
              <a:rPr lang="en-US" dirty="0"/>
              <a:t>What DBMS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B3B3-A673-433F-9B8E-F2277049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2" y="1398036"/>
            <a:ext cx="10018713" cy="3124201"/>
          </a:xfrm>
        </p:spPr>
        <p:txBody>
          <a:bodyPr/>
          <a:lstStyle/>
          <a:p>
            <a:r>
              <a:rPr lang="en-US" dirty="0"/>
              <a:t>A database management system (DBMS) or database system in short, is a software that can be used to </a:t>
            </a:r>
            <a:r>
              <a:rPr lang="en-US" dirty="0">
                <a:solidFill>
                  <a:schemeClr val="accent5"/>
                </a:solidFill>
              </a:rPr>
              <a:t>create</a:t>
            </a:r>
            <a:r>
              <a:rPr lang="en-US" dirty="0"/>
              <a:t> and </a:t>
            </a:r>
            <a:r>
              <a:rPr lang="en-US" dirty="0">
                <a:solidFill>
                  <a:schemeClr val="accent5"/>
                </a:solidFill>
              </a:rPr>
              <a:t>manage</a:t>
            </a:r>
            <a:r>
              <a:rPr lang="en-US" dirty="0"/>
              <a:t> databases.</a:t>
            </a:r>
          </a:p>
          <a:p>
            <a:r>
              <a:rPr lang="en-US" dirty="0">
                <a:solidFill>
                  <a:schemeClr val="accent5"/>
                </a:solidFill>
              </a:rPr>
              <a:t>DBMS</a:t>
            </a:r>
            <a:r>
              <a:rPr lang="en-US" dirty="0"/>
              <a:t> lets users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create a database, store, manage, update/modify and retrieve data</a:t>
            </a:r>
            <a:r>
              <a:rPr lang="en-US" dirty="0"/>
              <a:t> from that database by users or application programs. </a:t>
            </a:r>
          </a:p>
          <a:p>
            <a:r>
              <a:rPr lang="en-US" dirty="0"/>
              <a:t>Some examples of open source and commercial DBMS include MySQL, Oracle, PostgreSQL, SQL Server, Microsoft Access, MongoDB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84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9517-F6BF-4A81-A9DD-3D19833F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53955"/>
            <a:ext cx="10018713" cy="1244081"/>
          </a:xfrm>
        </p:spPr>
        <p:txBody>
          <a:bodyPr/>
          <a:lstStyle/>
          <a:p>
            <a:r>
              <a:rPr lang="en-US" dirty="0"/>
              <a:t>What RDBMS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B3B3-A673-433F-9B8E-F2277049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2" y="1398036"/>
            <a:ext cx="10018713" cy="312420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Relational database management system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(RDBMS) is a database management system (DBMS) that is based on the </a:t>
            </a:r>
            <a:r>
              <a:rPr lang="en-US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relational model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introduced by E. F. Codd</a:t>
            </a:r>
          </a:p>
        </p:txBody>
      </p:sp>
    </p:spTree>
    <p:extLst>
      <p:ext uri="{BB962C8B-B14F-4D97-AF65-F5344CB8AC3E}">
        <p14:creationId xmlns:p14="http://schemas.microsoft.com/office/powerpoint/2010/main" val="370970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9517-F6BF-4A81-A9DD-3D19833F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53955"/>
            <a:ext cx="10018713" cy="1752599"/>
          </a:xfrm>
        </p:spPr>
        <p:txBody>
          <a:bodyPr/>
          <a:lstStyle/>
          <a:p>
            <a:r>
              <a:rPr lang="en-US" dirty="0"/>
              <a:t>Areas to focus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B3B3-A673-433F-9B8E-F2277049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921" y="1658095"/>
            <a:ext cx="10018713" cy="312420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151515"/>
                </a:solidFill>
                <a:latin typeface="RedHatText"/>
              </a:rPr>
              <a:t>Complete DBMS and RDBMS concepts</a:t>
            </a:r>
          </a:p>
          <a:p>
            <a:r>
              <a:rPr lang="en-US" dirty="0">
                <a:solidFill>
                  <a:srgbClr val="151515"/>
                </a:solidFill>
                <a:latin typeface="RedHatText"/>
              </a:rPr>
              <a:t>SQL vs NoSQL Database</a:t>
            </a:r>
            <a:endParaRPr lang="en-US" b="0" i="0" dirty="0">
              <a:solidFill>
                <a:srgbClr val="151515"/>
              </a:solidFill>
              <a:effectLst/>
              <a:latin typeface="RedHatText"/>
            </a:endParaRP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DDL and DML</a:t>
            </a:r>
          </a:p>
          <a:p>
            <a:r>
              <a:rPr lang="en-US" dirty="0">
                <a:solidFill>
                  <a:srgbClr val="151515"/>
                </a:solidFill>
                <a:latin typeface="RedHatText"/>
              </a:rPr>
              <a:t>SQL Queries</a:t>
            </a:r>
          </a:p>
          <a:p>
            <a:r>
              <a:rPr lang="en-US" dirty="0">
                <a:solidFill>
                  <a:srgbClr val="151515"/>
                </a:solidFill>
                <a:latin typeface="RedHatText"/>
              </a:rPr>
              <a:t>Architecture</a:t>
            </a:r>
          </a:p>
          <a:p>
            <a:r>
              <a:rPr lang="en-US" dirty="0">
                <a:solidFill>
                  <a:srgbClr val="151515"/>
                </a:solidFill>
                <a:latin typeface="RedHatText"/>
              </a:rPr>
              <a:t>User Management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Data backups, pruning and recovery</a:t>
            </a:r>
          </a:p>
          <a:p>
            <a:r>
              <a:rPr lang="en-US" dirty="0">
                <a:solidFill>
                  <a:srgbClr val="151515"/>
                </a:solidFill>
                <a:latin typeface="RedHatText"/>
              </a:rPr>
              <a:t>Security</a:t>
            </a:r>
          </a:p>
          <a:p>
            <a:r>
              <a:rPr lang="en-US" b="0" i="0" dirty="0">
                <a:solidFill>
                  <a:srgbClr val="151515"/>
                </a:solidFill>
                <a:effectLst/>
                <a:latin typeface="RedHatText"/>
              </a:rPr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399009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omponents of a table (of a database) - w3resource">
            <a:extLst>
              <a:ext uri="{FF2B5EF4-FFF2-40B4-BE49-F238E27FC236}">
                <a16:creationId xmlns:a16="http://schemas.microsoft.com/office/drawing/2014/main" id="{CEDED481-7765-4F19-A94F-67759957A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706" y="469349"/>
            <a:ext cx="8436235" cy="556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F92B1DF-9114-40A3-BC42-F0768C68B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2059" y="1169145"/>
            <a:ext cx="2579721" cy="3524153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dirty="0"/>
              <a:t>Table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dirty="0"/>
              <a:t>Column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dirty="0"/>
              <a:t>Field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dirty="0"/>
              <a:t>Row or Record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dirty="0"/>
              <a:t>Value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7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9517-F6BF-4A81-A9DD-3D19833F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498410"/>
            <a:ext cx="10018713" cy="1152330"/>
          </a:xfrm>
        </p:spPr>
        <p:txBody>
          <a:bodyPr/>
          <a:lstStyle/>
          <a:p>
            <a:r>
              <a:rPr lang="en-US" dirty="0"/>
              <a:t>SQL Constrains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B3B3-A673-433F-9B8E-F2277049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885" y="1074575"/>
            <a:ext cx="9634230" cy="470884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Constraints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 the 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rules enforced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data columns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a table. These are used to 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limit the type of data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that can go into a table. This ensures the 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accuracy and reliability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the data in the database.</a:t>
            </a:r>
          </a:p>
          <a:p>
            <a:pPr marL="0" indent="0">
              <a:buNone/>
            </a:pPr>
            <a:endParaRPr lang="en-US" sz="3200" dirty="0">
              <a:solidFill>
                <a:srgbClr val="151515"/>
              </a:solidFill>
              <a:latin typeface="RedHatText"/>
            </a:endParaRPr>
          </a:p>
        </p:txBody>
      </p:sp>
    </p:spTree>
    <p:extLst>
      <p:ext uri="{BB962C8B-B14F-4D97-AF65-F5344CB8AC3E}">
        <p14:creationId xmlns:p14="http://schemas.microsoft.com/office/powerpoint/2010/main" val="293056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9517-F6BF-4A81-A9DD-3D19833F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63286"/>
            <a:ext cx="10018713" cy="1152330"/>
          </a:xfrm>
        </p:spPr>
        <p:txBody>
          <a:bodyPr/>
          <a:lstStyle/>
          <a:p>
            <a:r>
              <a:rPr lang="en-US" dirty="0"/>
              <a:t>SQL Constrains 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B3B3-A673-433F-9B8E-F2277049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017" y="1315616"/>
            <a:ext cx="10287964" cy="44678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15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commonly used constraints: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NULL </a:t>
            </a:r>
            <a:r>
              <a:rPr lang="en-US" sz="2000" dirty="0">
                <a:solidFill>
                  <a:srgbClr val="15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− Ensures that a column cannot have a NULL value.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US" sz="2000" dirty="0">
                <a:solidFill>
                  <a:srgbClr val="15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Constraint − Provides a default value for a column when none is specified.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en-US" sz="2000" dirty="0">
                <a:solidFill>
                  <a:srgbClr val="15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Constraint − Ensures that all the values in a column are different.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 </a:t>
            </a:r>
            <a:r>
              <a:rPr lang="en-US" sz="2000" dirty="0">
                <a:solidFill>
                  <a:srgbClr val="15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− Uniquely identifies each row/record in a database table.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FOREIGN Key </a:t>
            </a:r>
            <a:r>
              <a:rPr lang="en-US" sz="2000" dirty="0">
                <a:solidFill>
                  <a:srgbClr val="15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− Uniquely identifies a row/record in any another database table.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en-US" sz="2000" dirty="0">
                <a:solidFill>
                  <a:srgbClr val="15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Constraint − The CHECK constraint ensures that all values in a column satisfy certain conditions.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sz="2000" dirty="0">
                <a:solidFill>
                  <a:srgbClr val="15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− Used to create and retrieve data from the database very quickly.</a:t>
            </a:r>
          </a:p>
        </p:txBody>
      </p:sp>
    </p:spTree>
    <p:extLst>
      <p:ext uri="{BB962C8B-B14F-4D97-AF65-F5344CB8AC3E}">
        <p14:creationId xmlns:p14="http://schemas.microsoft.com/office/powerpoint/2010/main" val="3518411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692</TotalTime>
  <Words>745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Consolas</vt:lpstr>
      <vt:lpstr>Corbel</vt:lpstr>
      <vt:lpstr>RedHatText</vt:lpstr>
      <vt:lpstr>ui-monospace</vt:lpstr>
      <vt:lpstr>Wingdings</vt:lpstr>
      <vt:lpstr>Parallax</vt:lpstr>
      <vt:lpstr>SDET Training</vt:lpstr>
      <vt:lpstr>Course Outline</vt:lpstr>
      <vt:lpstr>SQL</vt:lpstr>
      <vt:lpstr>What DBMS</vt:lpstr>
      <vt:lpstr>What RDBMS</vt:lpstr>
      <vt:lpstr>Areas to focus</vt:lpstr>
      <vt:lpstr>PowerPoint Presentation</vt:lpstr>
      <vt:lpstr>SQL Constrains</vt:lpstr>
      <vt:lpstr>SQL Constrains contd..</vt:lpstr>
      <vt:lpstr>Database Normalization</vt:lpstr>
      <vt:lpstr>SQL Commands</vt:lpstr>
      <vt:lpstr>DDL Commands</vt:lpstr>
      <vt:lpstr>DDL Commands</vt:lpstr>
      <vt:lpstr>DDL Commands</vt:lpstr>
      <vt:lpstr>DML Commands</vt:lpstr>
      <vt:lpstr>DCL Commands</vt:lpstr>
      <vt:lpstr>Joins</vt:lpstr>
      <vt:lpstr>Join Commands</vt:lpstr>
      <vt:lpstr>Testing with 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A</dc:creator>
  <cp:lastModifiedBy>Ramesh A</cp:lastModifiedBy>
  <cp:revision>82</cp:revision>
  <dcterms:created xsi:type="dcterms:W3CDTF">2022-01-27T06:50:41Z</dcterms:created>
  <dcterms:modified xsi:type="dcterms:W3CDTF">2022-01-31T08:42:53Z</dcterms:modified>
</cp:coreProperties>
</file>