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827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8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876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3538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302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765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940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924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198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855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037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59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5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798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871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95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915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3/29/2023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27912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5222-3781-E65E-CBB5-6B6BE1C9C1DD}"/>
              </a:ext>
            </a:extLst>
          </p:cNvPr>
          <p:cNvSpPr>
            <a:spLocks noGrp="1"/>
          </p:cNvSpPr>
          <p:nvPr>
            <p:ph type="ctrTitle"/>
          </p:nvPr>
        </p:nvSpPr>
        <p:spPr/>
        <p:txBody>
          <a:bodyPr/>
          <a:lstStyle/>
          <a:p>
            <a:pPr algn="ctr"/>
            <a:r>
              <a:rPr lang="en-US" dirty="0"/>
              <a:t>ETL &amp; Datawarehouse</a:t>
            </a:r>
            <a:br>
              <a:rPr lang="en-US" dirty="0"/>
            </a:br>
            <a:r>
              <a:rPr lang="en-US" dirty="0"/>
              <a:t>Testing</a:t>
            </a:r>
            <a:endParaRPr lang="en-IN" dirty="0"/>
          </a:p>
        </p:txBody>
      </p:sp>
      <p:sp>
        <p:nvSpPr>
          <p:cNvPr id="3" name="Subtitle 2">
            <a:extLst>
              <a:ext uri="{FF2B5EF4-FFF2-40B4-BE49-F238E27FC236}">
                <a16:creationId xmlns:a16="http://schemas.microsoft.com/office/drawing/2014/main" id="{96563504-60C7-04A4-5DF8-3499D21F5D57}"/>
              </a:ext>
            </a:extLst>
          </p:cNvPr>
          <p:cNvSpPr>
            <a:spLocks noGrp="1"/>
          </p:cNvSpPr>
          <p:nvPr>
            <p:ph type="subTitle" idx="1"/>
          </p:nvPr>
        </p:nvSpPr>
        <p:spPr>
          <a:xfrm>
            <a:off x="3609366" y="3996267"/>
            <a:ext cx="6987645" cy="1388534"/>
          </a:xfrm>
        </p:spPr>
        <p:txBody>
          <a:bodyPr/>
          <a:lstStyle/>
          <a:p>
            <a:pPr algn="ctr"/>
            <a:r>
              <a:rPr lang="en-US" dirty="0"/>
              <a:t>By,</a:t>
            </a:r>
          </a:p>
          <a:p>
            <a:pPr algn="ctr"/>
            <a:r>
              <a:rPr lang="en-US" dirty="0" err="1"/>
              <a:t>Edureka</a:t>
            </a:r>
            <a:endParaRPr lang="en-IN" dirty="0"/>
          </a:p>
        </p:txBody>
      </p:sp>
    </p:spTree>
    <p:extLst>
      <p:ext uri="{BB962C8B-B14F-4D97-AF65-F5344CB8AC3E}">
        <p14:creationId xmlns:p14="http://schemas.microsoft.com/office/powerpoint/2010/main" val="213705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D5ECB-2047-3D9B-14D9-EFB0AAB6D3E7}"/>
              </a:ext>
            </a:extLst>
          </p:cNvPr>
          <p:cNvSpPr>
            <a:spLocks noGrp="1"/>
          </p:cNvSpPr>
          <p:nvPr>
            <p:ph idx="1"/>
          </p:nvPr>
        </p:nvSpPr>
        <p:spPr>
          <a:xfrm>
            <a:off x="1425587" y="1308683"/>
            <a:ext cx="10018713" cy="4855129"/>
          </a:xfrm>
        </p:spPr>
        <p:txBody>
          <a:bodyPr>
            <a:normAutofit fontScale="92500" lnSpcReduction="10000"/>
          </a:bodyPr>
          <a:lstStyle/>
          <a:p>
            <a:r>
              <a:rPr lang="en-US" dirty="0">
                <a:solidFill>
                  <a:srgbClr val="FF0000"/>
                </a:solidFill>
                <a:latin typeface="Söhne"/>
              </a:rPr>
              <a:t>Data quality issues:</a:t>
            </a:r>
          </a:p>
          <a:p>
            <a:pPr marL="457200" lvl="1" indent="0">
              <a:buNone/>
            </a:pPr>
            <a:r>
              <a:rPr lang="en-US" b="0" i="0" dirty="0">
                <a:solidFill>
                  <a:srgbClr val="374151"/>
                </a:solidFill>
                <a:effectLst/>
                <a:latin typeface="Söhne"/>
              </a:rPr>
              <a:t>The quality of the data can also pose a challenge in ETL testing, as the data may contain errors, duplicates, or missing values, which can impact the accuracy of the ETL process.</a:t>
            </a:r>
          </a:p>
          <a:p>
            <a:r>
              <a:rPr lang="en-US" dirty="0">
                <a:solidFill>
                  <a:srgbClr val="FF0000"/>
                </a:solidFill>
                <a:latin typeface="Söhne"/>
              </a:rPr>
              <a:t>Integration with third-party tools: </a:t>
            </a:r>
          </a:p>
          <a:p>
            <a:pPr marL="457200" lvl="1" indent="0">
              <a:buNone/>
            </a:pPr>
            <a:r>
              <a:rPr lang="en-US" b="0" i="0" dirty="0">
                <a:solidFill>
                  <a:srgbClr val="374151"/>
                </a:solidFill>
                <a:effectLst/>
                <a:latin typeface="Söhne"/>
              </a:rPr>
              <a:t>ETL tools may need to integrate with third-party tools, and this can make testing more complex, as the integration needs to be tested along with the ETL process.</a:t>
            </a:r>
          </a:p>
          <a:p>
            <a:r>
              <a:rPr lang="en-US" dirty="0">
                <a:solidFill>
                  <a:srgbClr val="FF0000"/>
                </a:solidFill>
                <a:latin typeface="Söhne"/>
              </a:rPr>
              <a:t>Security and privacy concerns:</a:t>
            </a:r>
          </a:p>
          <a:p>
            <a:pPr marL="457200" lvl="1" indent="0">
              <a:buNone/>
            </a:pPr>
            <a:r>
              <a:rPr lang="en-US" b="0" i="0" dirty="0">
                <a:solidFill>
                  <a:srgbClr val="374151"/>
                </a:solidFill>
                <a:effectLst/>
                <a:latin typeface="Söhne"/>
              </a:rPr>
              <a:t>ETL testing may involve sensitive data, and this can pose security and privacy concerns. Testing needs to be done in a secure environment to ensure that the data is protected.</a:t>
            </a:r>
          </a:p>
          <a:p>
            <a:r>
              <a:rPr lang="en-US" dirty="0">
                <a:solidFill>
                  <a:srgbClr val="FF0000"/>
                </a:solidFill>
                <a:latin typeface="Söhne"/>
              </a:rPr>
              <a:t>Limited testing time:</a:t>
            </a:r>
          </a:p>
          <a:p>
            <a:pPr marL="457200" lvl="1" indent="0">
              <a:buNone/>
            </a:pPr>
            <a:r>
              <a:rPr lang="en-US" b="0" i="0" dirty="0">
                <a:solidFill>
                  <a:srgbClr val="374151"/>
                </a:solidFill>
                <a:effectLst/>
                <a:latin typeface="Söhne"/>
              </a:rPr>
              <a:t>There may be limited time available for ETL testing, especially if there are tight deadlines for the project. This can make it challenging to test all possible scenarios and ensure that the ETL process is working correctly.</a:t>
            </a:r>
            <a:endParaRPr lang="en-IN" dirty="0"/>
          </a:p>
        </p:txBody>
      </p:sp>
    </p:spTree>
    <p:extLst>
      <p:ext uri="{BB962C8B-B14F-4D97-AF65-F5344CB8AC3E}">
        <p14:creationId xmlns:p14="http://schemas.microsoft.com/office/powerpoint/2010/main" val="301037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6A47-C387-D175-EA7F-14AEBADA4226}"/>
              </a:ext>
            </a:extLst>
          </p:cNvPr>
          <p:cNvSpPr>
            <a:spLocks noGrp="1"/>
          </p:cNvSpPr>
          <p:nvPr>
            <p:ph type="title"/>
          </p:nvPr>
        </p:nvSpPr>
        <p:spPr>
          <a:xfrm>
            <a:off x="1484310" y="358631"/>
            <a:ext cx="10018713" cy="1126222"/>
          </a:xfrm>
        </p:spPr>
        <p:txBody>
          <a:bodyPr/>
          <a:lstStyle/>
          <a:p>
            <a:r>
              <a:rPr lang="en-IN" b="0" i="0" dirty="0">
                <a:solidFill>
                  <a:srgbClr val="343541"/>
                </a:solidFill>
                <a:effectLst/>
                <a:latin typeface="Söhne"/>
              </a:rPr>
              <a:t>Checks in ETL Testing</a:t>
            </a:r>
            <a:endParaRPr lang="en-IN" dirty="0"/>
          </a:p>
        </p:txBody>
      </p:sp>
      <p:sp>
        <p:nvSpPr>
          <p:cNvPr id="3" name="Content Placeholder 2">
            <a:extLst>
              <a:ext uri="{FF2B5EF4-FFF2-40B4-BE49-F238E27FC236}">
                <a16:creationId xmlns:a16="http://schemas.microsoft.com/office/drawing/2014/main" id="{56088008-EC8B-F4A6-B615-5EC469DEF8BD}"/>
              </a:ext>
            </a:extLst>
          </p:cNvPr>
          <p:cNvSpPr>
            <a:spLocks noGrp="1"/>
          </p:cNvSpPr>
          <p:nvPr>
            <p:ph idx="1"/>
          </p:nvPr>
        </p:nvSpPr>
        <p:spPr>
          <a:xfrm>
            <a:off x="1484310" y="1971413"/>
            <a:ext cx="10018713" cy="3819787"/>
          </a:xfrm>
        </p:spPr>
        <p:txBody>
          <a:bodyPr>
            <a:normAutofit fontScale="77500" lnSpcReduction="20000"/>
          </a:bodyPr>
          <a:lstStyle/>
          <a:p>
            <a:pPr algn="just"/>
            <a:r>
              <a:rPr lang="en-US" b="0" i="0" dirty="0">
                <a:solidFill>
                  <a:srgbClr val="FF0000"/>
                </a:solidFill>
                <a:effectLst/>
                <a:latin typeface="Söhne"/>
              </a:rPr>
              <a:t>Data completeness check:</a:t>
            </a:r>
          </a:p>
          <a:p>
            <a:pPr marL="457200" lvl="1" indent="0" algn="just">
              <a:buNone/>
            </a:pPr>
            <a:r>
              <a:rPr lang="en-US" b="0" i="0" dirty="0">
                <a:solidFill>
                  <a:srgbClr val="374151"/>
                </a:solidFill>
                <a:effectLst/>
                <a:latin typeface="Söhne"/>
              </a:rPr>
              <a:t>This check verifies that all the data from the source system has been extracted and loaded into the target system. It checks whether all the expected data has been transferred from the source system to the target system without any loss.</a:t>
            </a:r>
          </a:p>
          <a:p>
            <a:pPr algn="just"/>
            <a:r>
              <a:rPr lang="en-US" dirty="0">
                <a:solidFill>
                  <a:srgbClr val="FF0000"/>
                </a:solidFill>
                <a:latin typeface="Söhne"/>
              </a:rPr>
              <a:t>Data accuracy check:</a:t>
            </a:r>
          </a:p>
          <a:p>
            <a:pPr marL="457200" lvl="1" indent="0" algn="just">
              <a:buNone/>
            </a:pPr>
            <a:r>
              <a:rPr lang="en-US" b="0" i="0" dirty="0">
                <a:solidFill>
                  <a:srgbClr val="374151"/>
                </a:solidFill>
                <a:effectLst/>
                <a:latin typeface="Söhne"/>
              </a:rPr>
              <a:t>This check verifies that the data has been transformed correctly and that it is accurate and consistent with the source system. It ensures that the data values in the target system are the same as the source system.</a:t>
            </a:r>
          </a:p>
          <a:p>
            <a:pPr algn="just"/>
            <a:r>
              <a:rPr lang="en-US" dirty="0">
                <a:solidFill>
                  <a:srgbClr val="FF0000"/>
                </a:solidFill>
                <a:latin typeface="Söhne"/>
              </a:rPr>
              <a:t>Data integrity check:</a:t>
            </a:r>
          </a:p>
          <a:p>
            <a:pPr marL="457200" lvl="1" indent="0" algn="just">
              <a:buNone/>
            </a:pPr>
            <a:r>
              <a:rPr lang="en-US" b="0" i="0" dirty="0">
                <a:solidFill>
                  <a:srgbClr val="374151"/>
                </a:solidFill>
                <a:effectLst/>
                <a:latin typeface="Söhne"/>
              </a:rPr>
              <a:t>This check verifies that the data is consistent across different tables, columns, and databases. It checks for data consistency across the entire data warehouse.</a:t>
            </a:r>
          </a:p>
          <a:p>
            <a:pPr algn="just"/>
            <a:r>
              <a:rPr lang="en-US" b="0" i="0" dirty="0">
                <a:solidFill>
                  <a:srgbClr val="FF0000"/>
                </a:solidFill>
                <a:effectLst/>
                <a:latin typeface="Söhne"/>
              </a:rPr>
              <a:t>Data quality check:</a:t>
            </a:r>
          </a:p>
          <a:p>
            <a:pPr marL="457200" lvl="1" indent="0" algn="just">
              <a:buNone/>
            </a:pPr>
            <a:r>
              <a:rPr lang="en-US" dirty="0">
                <a:solidFill>
                  <a:srgbClr val="374151"/>
                </a:solidFill>
                <a:latin typeface="Söhne"/>
              </a:rPr>
              <a:t>T</a:t>
            </a:r>
            <a:r>
              <a:rPr lang="en-US" b="0" i="0" dirty="0">
                <a:solidFill>
                  <a:srgbClr val="374151"/>
                </a:solidFill>
                <a:effectLst/>
                <a:latin typeface="Söhne"/>
              </a:rPr>
              <a:t>his check verifies the quality of the data in the target system. It checks the data for anomalies, missing data, duplicates, and other issues that may impact the data quality.</a:t>
            </a:r>
          </a:p>
        </p:txBody>
      </p:sp>
    </p:spTree>
    <p:extLst>
      <p:ext uri="{BB962C8B-B14F-4D97-AF65-F5344CB8AC3E}">
        <p14:creationId xmlns:p14="http://schemas.microsoft.com/office/powerpoint/2010/main" val="226490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05551-7B59-1C8B-503B-86784BE92E43}"/>
              </a:ext>
            </a:extLst>
          </p:cNvPr>
          <p:cNvSpPr>
            <a:spLocks noGrp="1"/>
          </p:cNvSpPr>
          <p:nvPr>
            <p:ph idx="1"/>
          </p:nvPr>
        </p:nvSpPr>
        <p:spPr>
          <a:xfrm>
            <a:off x="1484310" y="746620"/>
            <a:ext cx="10018713" cy="5385731"/>
          </a:xfrm>
        </p:spPr>
        <p:txBody>
          <a:bodyPr vert="horz" lIns="91440" tIns="45720" rIns="91440" bIns="45720" rtlCol="0" anchor="ctr">
            <a:normAutofit fontScale="85000" lnSpcReduction="20000"/>
          </a:bodyPr>
          <a:lstStyle/>
          <a:p>
            <a:pPr algn="just"/>
            <a:r>
              <a:rPr lang="en-US" dirty="0">
                <a:solidFill>
                  <a:srgbClr val="FF0000"/>
                </a:solidFill>
                <a:latin typeface="Söhne"/>
              </a:rPr>
              <a:t>Data mapping check:</a:t>
            </a:r>
          </a:p>
          <a:p>
            <a:pPr marL="457200" lvl="1" indent="0" algn="just">
              <a:buNone/>
            </a:pPr>
            <a:r>
              <a:rPr lang="en-US" dirty="0">
                <a:solidFill>
                  <a:srgbClr val="374151"/>
                </a:solidFill>
                <a:latin typeface="Söhne"/>
              </a:rPr>
              <a:t>This check verifies that the data is mapped correctly from the source system to the target system. It ensures that the correct data is being transferred from the source system to the target system.</a:t>
            </a:r>
          </a:p>
          <a:p>
            <a:pPr algn="just"/>
            <a:r>
              <a:rPr lang="en-US" dirty="0">
                <a:solidFill>
                  <a:srgbClr val="FF0000"/>
                </a:solidFill>
                <a:latin typeface="Söhne"/>
              </a:rPr>
              <a:t>Data transformation check:</a:t>
            </a:r>
          </a:p>
          <a:p>
            <a:pPr marL="457200" lvl="1" indent="0" algn="just">
              <a:buNone/>
            </a:pPr>
            <a:r>
              <a:rPr lang="en-US" dirty="0">
                <a:solidFill>
                  <a:srgbClr val="374151"/>
                </a:solidFill>
                <a:latin typeface="Söhne"/>
              </a:rPr>
              <a:t>This check verifies that the data has been transformed correctly and that it is consistent with the business rules and requirements. It ensures that the data is transformed correctly as per the business requirements.</a:t>
            </a:r>
          </a:p>
          <a:p>
            <a:pPr algn="just"/>
            <a:r>
              <a:rPr lang="en-US" dirty="0">
                <a:solidFill>
                  <a:srgbClr val="FF0000"/>
                </a:solidFill>
                <a:latin typeface="Söhne"/>
              </a:rPr>
              <a:t>Performance check:</a:t>
            </a:r>
          </a:p>
          <a:p>
            <a:pPr marL="457200" lvl="1" indent="0" algn="just">
              <a:buNone/>
            </a:pPr>
            <a:r>
              <a:rPr lang="en-US" dirty="0">
                <a:solidFill>
                  <a:srgbClr val="374151"/>
                </a:solidFill>
                <a:latin typeface="Söhne"/>
              </a:rPr>
              <a:t>This check verifies that the ETL process is able to handle large volumes of data and that it runs within acceptable time frames. It checks the performance of the ETL process and ensures that it can handle large volumes of data efficiently.</a:t>
            </a:r>
          </a:p>
          <a:p>
            <a:pPr algn="just"/>
            <a:r>
              <a:rPr lang="en-US" dirty="0">
                <a:solidFill>
                  <a:srgbClr val="FF0000"/>
                </a:solidFill>
                <a:latin typeface="Söhne"/>
              </a:rPr>
              <a:t>Error handling check:</a:t>
            </a:r>
          </a:p>
          <a:p>
            <a:pPr marL="457200" lvl="1" indent="0" algn="just">
              <a:buNone/>
            </a:pPr>
            <a:r>
              <a:rPr lang="en-US" dirty="0">
                <a:solidFill>
                  <a:srgbClr val="374151"/>
                </a:solidFill>
                <a:latin typeface="Söhne"/>
              </a:rPr>
              <a:t>This check verifies that the ETL process is able to handle errors and exceptions correctly and that it does not cause data loss or corruption. It ensures that the ETL process can handle any errors or exceptions in a smooth manner.</a:t>
            </a:r>
          </a:p>
          <a:p>
            <a:pPr algn="just"/>
            <a:r>
              <a:rPr lang="en-US" dirty="0">
                <a:solidFill>
                  <a:srgbClr val="FF0000"/>
                </a:solidFill>
                <a:latin typeface="Söhne"/>
              </a:rPr>
              <a:t>Regression testing check:</a:t>
            </a:r>
          </a:p>
          <a:p>
            <a:pPr marL="457200" lvl="1" indent="0" algn="just">
              <a:buNone/>
            </a:pPr>
            <a:r>
              <a:rPr lang="en-US" dirty="0">
                <a:solidFill>
                  <a:srgbClr val="374151"/>
                </a:solidFill>
                <a:latin typeface="Söhne"/>
              </a:rPr>
              <a:t>This check ensures that changes to the ETL process do not impact existing functionality and that there are no unintended consequences.</a:t>
            </a:r>
          </a:p>
        </p:txBody>
      </p:sp>
    </p:spTree>
    <p:extLst>
      <p:ext uri="{BB962C8B-B14F-4D97-AF65-F5344CB8AC3E}">
        <p14:creationId xmlns:p14="http://schemas.microsoft.com/office/powerpoint/2010/main" val="350781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7FBA-E5F3-E2F1-C4BF-014D3427B644}"/>
              </a:ext>
            </a:extLst>
          </p:cNvPr>
          <p:cNvSpPr>
            <a:spLocks noGrp="1"/>
          </p:cNvSpPr>
          <p:nvPr>
            <p:ph type="title"/>
          </p:nvPr>
        </p:nvSpPr>
        <p:spPr/>
        <p:txBody>
          <a:bodyPr/>
          <a:lstStyle/>
          <a:p>
            <a:r>
              <a:rPr lang="en-US" dirty="0" err="1"/>
              <a:t>QuerySurge</a:t>
            </a:r>
            <a:endParaRPr lang="en-IN" dirty="0"/>
          </a:p>
        </p:txBody>
      </p:sp>
      <p:sp>
        <p:nvSpPr>
          <p:cNvPr id="3" name="Content Placeholder 2">
            <a:extLst>
              <a:ext uri="{FF2B5EF4-FFF2-40B4-BE49-F238E27FC236}">
                <a16:creationId xmlns:a16="http://schemas.microsoft.com/office/drawing/2014/main" id="{9C0C1302-2C8B-8354-0770-834F1214FDCC}"/>
              </a:ext>
            </a:extLst>
          </p:cNvPr>
          <p:cNvSpPr>
            <a:spLocks noGrp="1"/>
          </p:cNvSpPr>
          <p:nvPr>
            <p:ph idx="1"/>
          </p:nvPr>
        </p:nvSpPr>
        <p:spPr>
          <a:xfrm>
            <a:off x="1484310" y="2190751"/>
            <a:ext cx="6283896" cy="3600450"/>
          </a:xfrm>
        </p:spPr>
        <p:txBody>
          <a:bodyPr/>
          <a:lstStyle/>
          <a:p>
            <a:pPr marL="0" indent="0" algn="just">
              <a:buNone/>
            </a:pPr>
            <a:r>
              <a:rPr lang="en-US" b="0" i="0" dirty="0" err="1">
                <a:solidFill>
                  <a:srgbClr val="FF0000"/>
                </a:solidFill>
                <a:effectLst/>
                <a:latin typeface="Söhne"/>
              </a:rPr>
              <a:t>QuerySurge</a:t>
            </a:r>
            <a:r>
              <a:rPr lang="en-US" b="0" i="0" dirty="0">
                <a:solidFill>
                  <a:srgbClr val="374151"/>
                </a:solidFill>
                <a:effectLst/>
                <a:latin typeface="Söhne"/>
              </a:rPr>
              <a:t> is an automated data testing tool designed for testing data stored in various types of data sources, such as databases, data warehouses, big data systems, and flat files. The tool enables teams to automate data validation and verification, and identify data quality issues early in the development lifecycle.</a:t>
            </a:r>
            <a:endParaRPr lang="en-IN" dirty="0"/>
          </a:p>
        </p:txBody>
      </p:sp>
      <p:sp>
        <p:nvSpPr>
          <p:cNvPr id="4" name="AutoShape 2">
            <a:extLst>
              <a:ext uri="{FF2B5EF4-FFF2-40B4-BE49-F238E27FC236}">
                <a16:creationId xmlns:a16="http://schemas.microsoft.com/office/drawing/2014/main" id="{190EFC48-8954-B8B5-E66E-244129EAA4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What is QuerySurge? | QuerySurge">
            <a:extLst>
              <a:ext uri="{FF2B5EF4-FFF2-40B4-BE49-F238E27FC236}">
                <a16:creationId xmlns:a16="http://schemas.microsoft.com/office/drawing/2014/main" id="{1055ADB4-1C13-7076-3B63-C9947A219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504" y="2283117"/>
            <a:ext cx="37147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736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6FA3-18D9-3F4F-F210-2DC26940CB84}"/>
              </a:ext>
            </a:extLst>
          </p:cNvPr>
          <p:cNvSpPr>
            <a:spLocks noGrp="1"/>
          </p:cNvSpPr>
          <p:nvPr>
            <p:ph type="title"/>
          </p:nvPr>
        </p:nvSpPr>
        <p:spPr/>
        <p:txBody>
          <a:bodyPr/>
          <a:lstStyle/>
          <a:p>
            <a:r>
              <a:rPr lang="en-US" b="0" i="0" dirty="0" err="1">
                <a:solidFill>
                  <a:srgbClr val="374151"/>
                </a:solidFill>
                <a:effectLst/>
                <a:latin typeface="Söhne"/>
              </a:rPr>
              <a:t>QuerySurge</a:t>
            </a:r>
            <a:endParaRPr lang="en-IN" dirty="0"/>
          </a:p>
        </p:txBody>
      </p:sp>
      <p:sp>
        <p:nvSpPr>
          <p:cNvPr id="3" name="Content Placeholder 2">
            <a:extLst>
              <a:ext uri="{FF2B5EF4-FFF2-40B4-BE49-F238E27FC236}">
                <a16:creationId xmlns:a16="http://schemas.microsoft.com/office/drawing/2014/main" id="{4332545F-9BA5-7A62-BA75-8A638368F308}"/>
              </a:ext>
            </a:extLst>
          </p:cNvPr>
          <p:cNvSpPr>
            <a:spLocks noGrp="1"/>
          </p:cNvSpPr>
          <p:nvPr>
            <p:ph idx="1"/>
          </p:nvPr>
        </p:nvSpPr>
        <p:spPr/>
        <p:txBody>
          <a:bodyPr/>
          <a:lstStyle/>
          <a:p>
            <a:pPr algn="just"/>
            <a:r>
              <a:rPr lang="en-US" b="0" i="0" dirty="0" err="1">
                <a:solidFill>
                  <a:srgbClr val="374151"/>
                </a:solidFill>
                <a:effectLst/>
                <a:latin typeface="Söhne"/>
              </a:rPr>
              <a:t>QuerySurge</a:t>
            </a:r>
            <a:r>
              <a:rPr lang="en-US" b="0" i="0" dirty="0">
                <a:solidFill>
                  <a:srgbClr val="374151"/>
                </a:solidFill>
                <a:effectLst/>
                <a:latin typeface="Söhne"/>
              </a:rPr>
              <a:t> provides a user-friendly interface that allows teams to create and execute tests quickly and easily. The tool supports SQL-based tests, as well as more advanced tests that involve data comparisons, data masking, and data profiling.</a:t>
            </a:r>
            <a:endParaRPr lang="en-IN" dirty="0"/>
          </a:p>
        </p:txBody>
      </p:sp>
    </p:spTree>
    <p:extLst>
      <p:ext uri="{BB962C8B-B14F-4D97-AF65-F5344CB8AC3E}">
        <p14:creationId xmlns:p14="http://schemas.microsoft.com/office/powerpoint/2010/main" val="2290542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C8F7-6040-AD4E-29F8-05B9BC2C95AC}"/>
              </a:ext>
            </a:extLst>
          </p:cNvPr>
          <p:cNvSpPr>
            <a:spLocks noGrp="1"/>
          </p:cNvSpPr>
          <p:nvPr>
            <p:ph type="title"/>
          </p:nvPr>
        </p:nvSpPr>
        <p:spPr>
          <a:xfrm>
            <a:off x="1484310" y="365270"/>
            <a:ext cx="10018713" cy="1403059"/>
          </a:xfrm>
        </p:spPr>
        <p:txBody>
          <a:bodyPr/>
          <a:lstStyle/>
          <a:p>
            <a:r>
              <a:rPr lang="en-US" b="0" i="0" dirty="0">
                <a:solidFill>
                  <a:srgbClr val="374151"/>
                </a:solidFill>
                <a:effectLst/>
                <a:latin typeface="Söhne"/>
              </a:rPr>
              <a:t>key features of </a:t>
            </a:r>
            <a:r>
              <a:rPr lang="en-US" b="0" i="0" dirty="0" err="1">
                <a:solidFill>
                  <a:srgbClr val="374151"/>
                </a:solidFill>
                <a:effectLst/>
                <a:latin typeface="Söhne"/>
              </a:rPr>
              <a:t>QuerySurge</a:t>
            </a:r>
            <a:r>
              <a:rPr lang="en-US" b="0" i="0" dirty="0">
                <a:solidFill>
                  <a:srgbClr val="374151"/>
                </a:solidFill>
                <a:effectLst/>
                <a:latin typeface="Söhne"/>
              </a:rPr>
              <a:t>:</a:t>
            </a:r>
            <a:endParaRPr lang="en-IN" dirty="0"/>
          </a:p>
        </p:txBody>
      </p:sp>
      <p:sp>
        <p:nvSpPr>
          <p:cNvPr id="3" name="Content Placeholder 2">
            <a:extLst>
              <a:ext uri="{FF2B5EF4-FFF2-40B4-BE49-F238E27FC236}">
                <a16:creationId xmlns:a16="http://schemas.microsoft.com/office/drawing/2014/main" id="{6B67AD0D-F8B1-F104-C0C9-BA033C336D1B}"/>
              </a:ext>
            </a:extLst>
          </p:cNvPr>
          <p:cNvSpPr>
            <a:spLocks noGrp="1"/>
          </p:cNvSpPr>
          <p:nvPr>
            <p:ph idx="1"/>
          </p:nvPr>
        </p:nvSpPr>
        <p:spPr>
          <a:xfrm>
            <a:off x="1484310" y="1702965"/>
            <a:ext cx="10018713" cy="4088235"/>
          </a:xfrm>
        </p:spPr>
        <p:txBody>
          <a:bodyPr>
            <a:normAutofit fontScale="77500" lnSpcReduction="20000"/>
          </a:bodyPr>
          <a:lstStyle/>
          <a:p>
            <a:r>
              <a:rPr lang="en-US" b="0" i="0" dirty="0">
                <a:solidFill>
                  <a:srgbClr val="FF0000"/>
                </a:solidFill>
                <a:effectLst/>
                <a:latin typeface="Söhne"/>
              </a:rPr>
              <a:t>Automation:</a:t>
            </a:r>
          </a:p>
          <a:p>
            <a:pPr marL="457200" lvl="1" indent="0">
              <a:buNone/>
            </a:pPr>
            <a:r>
              <a:rPr lang="en-US" b="0" i="0" dirty="0" err="1">
                <a:solidFill>
                  <a:srgbClr val="374151"/>
                </a:solidFill>
                <a:effectLst/>
                <a:latin typeface="Söhne"/>
              </a:rPr>
              <a:t>QuerySurge</a:t>
            </a:r>
            <a:r>
              <a:rPr lang="en-US" b="0" i="0" dirty="0">
                <a:solidFill>
                  <a:srgbClr val="374151"/>
                </a:solidFill>
                <a:effectLst/>
                <a:latin typeface="Söhne"/>
              </a:rPr>
              <a:t> automates the data testing process, reducing the time and effort required for manual testing.</a:t>
            </a:r>
          </a:p>
          <a:p>
            <a:r>
              <a:rPr lang="en-US" b="0" i="0" dirty="0">
                <a:solidFill>
                  <a:srgbClr val="FF0000"/>
                </a:solidFill>
                <a:effectLst/>
                <a:latin typeface="Söhne"/>
              </a:rPr>
              <a:t>Connectivity:</a:t>
            </a:r>
          </a:p>
          <a:p>
            <a:pPr marL="457200" lvl="1" indent="0">
              <a:buNone/>
            </a:pPr>
            <a:r>
              <a:rPr lang="en-US" b="0" i="0" dirty="0">
                <a:solidFill>
                  <a:srgbClr val="374151"/>
                </a:solidFill>
                <a:effectLst/>
                <a:latin typeface="Söhne"/>
              </a:rPr>
              <a:t>The tool supports a wide range of data sources, including popular databases such as Oracle, SQL Server, and MySQL, as well as big data systems such as Hadoop and Hive.</a:t>
            </a:r>
          </a:p>
          <a:p>
            <a:r>
              <a:rPr lang="en-US" b="0" i="0" dirty="0">
                <a:solidFill>
                  <a:srgbClr val="FF0000"/>
                </a:solidFill>
                <a:effectLst/>
                <a:latin typeface="Söhne"/>
              </a:rPr>
              <a:t>Reporting:</a:t>
            </a:r>
          </a:p>
          <a:p>
            <a:pPr marL="457200" lvl="1" indent="0">
              <a:buNone/>
            </a:pPr>
            <a:r>
              <a:rPr lang="en-US" b="0" i="0" dirty="0" err="1">
                <a:solidFill>
                  <a:srgbClr val="374151"/>
                </a:solidFill>
                <a:effectLst/>
                <a:latin typeface="Söhne"/>
              </a:rPr>
              <a:t>QuerySurge</a:t>
            </a:r>
            <a:r>
              <a:rPr lang="en-US" b="0" i="0" dirty="0">
                <a:solidFill>
                  <a:srgbClr val="374151"/>
                </a:solidFill>
                <a:effectLst/>
                <a:latin typeface="Söhne"/>
              </a:rPr>
              <a:t> provides comprehensive reporting and analytics features that enable teams to identify and resolve data quality issues quickly.</a:t>
            </a:r>
          </a:p>
          <a:p>
            <a:r>
              <a:rPr lang="en-US" b="0" i="0" dirty="0">
                <a:solidFill>
                  <a:srgbClr val="FF0000"/>
                </a:solidFill>
                <a:effectLst/>
                <a:latin typeface="Söhne"/>
              </a:rPr>
              <a:t>Collaboration:</a:t>
            </a:r>
          </a:p>
          <a:p>
            <a:pPr marL="457200" lvl="1" indent="0">
              <a:buNone/>
            </a:pPr>
            <a:r>
              <a:rPr lang="en-US" b="0" i="0" dirty="0" err="1">
                <a:solidFill>
                  <a:srgbClr val="374151"/>
                </a:solidFill>
                <a:effectLst/>
                <a:latin typeface="Söhne"/>
              </a:rPr>
              <a:t>QuerySurge</a:t>
            </a:r>
            <a:r>
              <a:rPr lang="en-US" b="0" i="0" dirty="0">
                <a:solidFill>
                  <a:srgbClr val="374151"/>
                </a:solidFill>
                <a:effectLst/>
                <a:latin typeface="Söhne"/>
              </a:rPr>
              <a:t> supports team collaboration, allowing multiple users to work on the same project simultaneously.</a:t>
            </a:r>
          </a:p>
          <a:p>
            <a:r>
              <a:rPr lang="en-US" b="0" i="0" dirty="0">
                <a:solidFill>
                  <a:srgbClr val="FF0000"/>
                </a:solidFill>
                <a:effectLst/>
                <a:latin typeface="Söhne"/>
              </a:rPr>
              <a:t>Regression testing:</a:t>
            </a:r>
          </a:p>
          <a:p>
            <a:pPr marL="457200" lvl="1" indent="0">
              <a:buNone/>
            </a:pPr>
            <a:r>
              <a:rPr lang="en-US" b="0" i="0" dirty="0">
                <a:solidFill>
                  <a:srgbClr val="374151"/>
                </a:solidFill>
                <a:effectLst/>
                <a:latin typeface="Söhne"/>
              </a:rPr>
              <a:t>The tool enables teams to perform regression testing, ensuring that changes made to the data environment do not adversely impact existing functionality.</a:t>
            </a:r>
            <a:endParaRPr lang="en-IN" dirty="0"/>
          </a:p>
        </p:txBody>
      </p:sp>
    </p:spTree>
    <p:extLst>
      <p:ext uri="{BB962C8B-B14F-4D97-AF65-F5344CB8AC3E}">
        <p14:creationId xmlns:p14="http://schemas.microsoft.com/office/powerpoint/2010/main" val="158212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s&quot; Images – Browse 352 Stock Photos, Vectors, and Video | Adobe  Stock">
            <a:extLst>
              <a:ext uri="{FF2B5EF4-FFF2-40B4-BE49-F238E27FC236}">
                <a16:creationId xmlns:a16="http://schemas.microsoft.com/office/drawing/2014/main" id="{71ED30D3-9A12-DC18-AAAE-083EF1D63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14500"/>
            <a:ext cx="54864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86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94E0-CC7D-3E3E-C506-7925730A6132}"/>
              </a:ext>
            </a:extLst>
          </p:cNvPr>
          <p:cNvSpPr>
            <a:spLocks noGrp="1"/>
          </p:cNvSpPr>
          <p:nvPr>
            <p:ph type="title"/>
          </p:nvPr>
        </p:nvSpPr>
        <p:spPr>
          <a:xfrm>
            <a:off x="2072081" y="2455877"/>
            <a:ext cx="8919215" cy="1752599"/>
          </a:xfrm>
          <a:solidFill>
            <a:schemeClr val="accent4"/>
          </a:solidFill>
          <a:ln>
            <a:noFill/>
          </a:ln>
        </p:spPr>
        <p:style>
          <a:lnRef idx="0">
            <a:scrgbClr r="0" g="0" b="0"/>
          </a:lnRef>
          <a:fillRef idx="0">
            <a:scrgbClr r="0" g="0" b="0"/>
          </a:fillRef>
          <a:effectRef idx="0">
            <a:scrgbClr r="0" g="0" b="0"/>
          </a:effectRef>
          <a:fontRef idx="minor">
            <a:schemeClr val="lt1"/>
          </a:fontRef>
        </p:style>
        <p:txBody>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90396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F1D5-2474-D1E6-D7CA-BF317E3D24CD}"/>
              </a:ext>
            </a:extLst>
          </p:cNvPr>
          <p:cNvSpPr>
            <a:spLocks noGrp="1"/>
          </p:cNvSpPr>
          <p:nvPr>
            <p:ph type="title"/>
          </p:nvPr>
        </p:nvSpPr>
        <p:spPr/>
        <p:txBody>
          <a:bodyPr/>
          <a:lstStyle/>
          <a:p>
            <a:r>
              <a:rPr lang="en-US" dirty="0"/>
              <a:t>ETL Testing</a:t>
            </a:r>
            <a:endParaRPr lang="en-IN" dirty="0"/>
          </a:p>
        </p:txBody>
      </p:sp>
      <p:sp>
        <p:nvSpPr>
          <p:cNvPr id="3" name="Content Placeholder 2">
            <a:extLst>
              <a:ext uri="{FF2B5EF4-FFF2-40B4-BE49-F238E27FC236}">
                <a16:creationId xmlns:a16="http://schemas.microsoft.com/office/drawing/2014/main" id="{21CB3DDB-3701-D5ED-4A21-262E7CF19A6D}"/>
              </a:ext>
            </a:extLst>
          </p:cNvPr>
          <p:cNvSpPr>
            <a:spLocks noGrp="1"/>
          </p:cNvSpPr>
          <p:nvPr>
            <p:ph idx="1"/>
          </p:nvPr>
        </p:nvSpPr>
        <p:spPr>
          <a:xfrm>
            <a:off x="1702424" y="2562839"/>
            <a:ext cx="10018713" cy="1856763"/>
          </a:xfrm>
        </p:spPr>
        <p:txBody>
          <a:bodyPr/>
          <a:lstStyle/>
          <a:p>
            <a:pPr marL="0" indent="0" algn="just">
              <a:buNone/>
            </a:pPr>
            <a:r>
              <a:rPr lang="en-US" b="0" i="0" dirty="0">
                <a:solidFill>
                  <a:srgbClr val="374151"/>
                </a:solidFill>
                <a:effectLst/>
                <a:latin typeface="Söhne"/>
              </a:rPr>
              <a:t>ETL (Extract, Transform, Load) testing is a type of data integration testing that is performed to ensure that data is extracted from a source system, transformed into the correct format, and loaded into a target system without any errors or data loss.</a:t>
            </a:r>
            <a:endParaRPr lang="en-IN" dirty="0"/>
          </a:p>
        </p:txBody>
      </p:sp>
    </p:spTree>
    <p:extLst>
      <p:ext uri="{BB962C8B-B14F-4D97-AF65-F5344CB8AC3E}">
        <p14:creationId xmlns:p14="http://schemas.microsoft.com/office/powerpoint/2010/main" val="244575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C24A-7F95-6BA8-C30A-979F898C1311}"/>
              </a:ext>
            </a:extLst>
          </p:cNvPr>
          <p:cNvSpPr>
            <a:spLocks noGrp="1"/>
          </p:cNvSpPr>
          <p:nvPr>
            <p:ph type="title"/>
          </p:nvPr>
        </p:nvSpPr>
        <p:spPr/>
        <p:txBody>
          <a:bodyPr/>
          <a:lstStyle/>
          <a:p>
            <a:r>
              <a:rPr lang="en-US" dirty="0"/>
              <a:t>Objective of ETL testing</a:t>
            </a:r>
            <a:endParaRPr lang="en-IN" dirty="0"/>
          </a:p>
        </p:txBody>
      </p:sp>
      <p:sp>
        <p:nvSpPr>
          <p:cNvPr id="3" name="Content Placeholder 2">
            <a:extLst>
              <a:ext uri="{FF2B5EF4-FFF2-40B4-BE49-F238E27FC236}">
                <a16:creationId xmlns:a16="http://schemas.microsoft.com/office/drawing/2014/main" id="{413BE59C-1FC8-27F7-CC85-2A12811E50A7}"/>
              </a:ext>
            </a:extLst>
          </p:cNvPr>
          <p:cNvSpPr>
            <a:spLocks noGrp="1"/>
          </p:cNvSpPr>
          <p:nvPr>
            <p:ph idx="1"/>
          </p:nvPr>
        </p:nvSpPr>
        <p:spPr>
          <a:xfrm>
            <a:off x="1601755" y="2438399"/>
            <a:ext cx="10018713" cy="1752599"/>
          </a:xfrm>
        </p:spPr>
        <p:txBody>
          <a:bodyPr/>
          <a:lstStyle/>
          <a:p>
            <a:pPr marL="0" indent="0" algn="just">
              <a:buNone/>
            </a:pPr>
            <a:r>
              <a:rPr lang="en-US" b="0" i="0" dirty="0">
                <a:solidFill>
                  <a:srgbClr val="374151"/>
                </a:solidFill>
                <a:effectLst/>
                <a:latin typeface="Söhne"/>
              </a:rPr>
              <a:t>The main objective of ETL testing is to verify the accuracy, completeness, and timeliness of data, as well as the performance and scalability of the ETL process. ETL testing involves validating the data at each stage of the ETL process, including data extraction, data transformation, and data loading.</a:t>
            </a:r>
            <a:endParaRPr lang="en-IN" dirty="0"/>
          </a:p>
        </p:txBody>
      </p:sp>
    </p:spTree>
    <p:extLst>
      <p:ext uri="{BB962C8B-B14F-4D97-AF65-F5344CB8AC3E}">
        <p14:creationId xmlns:p14="http://schemas.microsoft.com/office/powerpoint/2010/main" val="81084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97A5-1167-70EC-99F9-93887A58B964}"/>
              </a:ext>
            </a:extLst>
          </p:cNvPr>
          <p:cNvSpPr>
            <a:spLocks noGrp="1"/>
          </p:cNvSpPr>
          <p:nvPr>
            <p:ph type="title"/>
          </p:nvPr>
        </p:nvSpPr>
        <p:spPr>
          <a:xfrm>
            <a:off x="1141413" y="618518"/>
            <a:ext cx="9905998" cy="874722"/>
          </a:xfrm>
        </p:spPr>
        <p:txBody>
          <a:bodyPr/>
          <a:lstStyle/>
          <a:p>
            <a:r>
              <a:rPr lang="en-US" dirty="0"/>
              <a:t>ETL Testing Activities</a:t>
            </a:r>
            <a:endParaRPr lang="en-IN" dirty="0"/>
          </a:p>
        </p:txBody>
      </p:sp>
      <p:sp>
        <p:nvSpPr>
          <p:cNvPr id="3" name="Content Placeholder 2">
            <a:extLst>
              <a:ext uri="{FF2B5EF4-FFF2-40B4-BE49-F238E27FC236}">
                <a16:creationId xmlns:a16="http://schemas.microsoft.com/office/drawing/2014/main" id="{C189E9EB-57CF-E88E-0C86-70047DF682CE}"/>
              </a:ext>
            </a:extLst>
          </p:cNvPr>
          <p:cNvSpPr>
            <a:spLocks noGrp="1"/>
          </p:cNvSpPr>
          <p:nvPr>
            <p:ph idx="1"/>
          </p:nvPr>
        </p:nvSpPr>
        <p:spPr>
          <a:xfrm>
            <a:off x="1141412" y="1568741"/>
            <a:ext cx="9905999" cy="4222460"/>
          </a:xfrm>
        </p:spPr>
        <p:txBody>
          <a:bodyPr>
            <a:normAutofit fontScale="85000" lnSpcReduction="20000"/>
          </a:bodyPr>
          <a:lstStyle/>
          <a:p>
            <a:pPr marL="0" indent="0" algn="l">
              <a:buNone/>
            </a:pPr>
            <a:r>
              <a:rPr lang="en-US" b="0" i="0" dirty="0">
                <a:solidFill>
                  <a:srgbClr val="374151"/>
                </a:solidFill>
                <a:effectLst/>
                <a:latin typeface="Söhne"/>
              </a:rPr>
              <a:t>ETL testing activities include:</a:t>
            </a:r>
          </a:p>
          <a:p>
            <a:pPr lvl="1"/>
            <a:r>
              <a:rPr lang="en-US" b="0" i="0" dirty="0">
                <a:solidFill>
                  <a:srgbClr val="FF0000"/>
                </a:solidFill>
                <a:effectLst/>
                <a:latin typeface="Söhne"/>
              </a:rPr>
              <a:t>Data completeness testing:</a:t>
            </a:r>
          </a:p>
          <a:p>
            <a:pPr marL="914400" lvl="2" indent="0">
              <a:buNone/>
            </a:pPr>
            <a:r>
              <a:rPr lang="en-US" b="0" i="0" dirty="0">
                <a:solidFill>
                  <a:srgbClr val="374151"/>
                </a:solidFill>
                <a:effectLst/>
                <a:latin typeface="Söhne"/>
              </a:rPr>
              <a:t>This involves verifying that all data from the source system has been extracted and loaded into the target system.</a:t>
            </a:r>
          </a:p>
          <a:p>
            <a:pPr lvl="1"/>
            <a:r>
              <a:rPr lang="en-US" b="0" i="0" dirty="0">
                <a:solidFill>
                  <a:srgbClr val="FF0000"/>
                </a:solidFill>
                <a:effectLst/>
                <a:latin typeface="Söhne"/>
              </a:rPr>
              <a:t>Data accuracy testing: </a:t>
            </a:r>
          </a:p>
          <a:p>
            <a:pPr marL="914400" lvl="2" indent="0">
              <a:buNone/>
            </a:pPr>
            <a:r>
              <a:rPr lang="en-US" b="0" i="0" dirty="0">
                <a:solidFill>
                  <a:srgbClr val="374151"/>
                </a:solidFill>
                <a:effectLst/>
                <a:latin typeface="Söhne"/>
              </a:rPr>
              <a:t>This involves verifying that the data has been transformed correctly and that it is accurate and consistent.</a:t>
            </a:r>
          </a:p>
          <a:p>
            <a:pPr lvl="1"/>
            <a:r>
              <a:rPr lang="en-US" b="0" i="0" dirty="0">
                <a:solidFill>
                  <a:srgbClr val="FF0000"/>
                </a:solidFill>
                <a:effectLst/>
                <a:latin typeface="Söhne"/>
              </a:rPr>
              <a:t>Data integrity testing: </a:t>
            </a:r>
          </a:p>
          <a:p>
            <a:pPr marL="914400" lvl="2" indent="0">
              <a:buNone/>
            </a:pPr>
            <a:r>
              <a:rPr lang="en-US" b="0" i="0" dirty="0">
                <a:solidFill>
                  <a:srgbClr val="374151"/>
                </a:solidFill>
                <a:effectLst/>
                <a:latin typeface="Söhne"/>
              </a:rPr>
              <a:t>This involves verifying that the data is consistent across different tables, columns, and databases.</a:t>
            </a:r>
          </a:p>
          <a:p>
            <a:pPr lvl="1"/>
            <a:r>
              <a:rPr lang="en-US" dirty="0">
                <a:solidFill>
                  <a:srgbClr val="FF0000"/>
                </a:solidFill>
                <a:latin typeface="Söhne"/>
              </a:rPr>
              <a:t>Performance testing:</a:t>
            </a:r>
          </a:p>
          <a:p>
            <a:pPr marL="914400" lvl="2" indent="0">
              <a:buNone/>
            </a:pPr>
            <a:r>
              <a:rPr lang="en-US" b="0" i="0" dirty="0">
                <a:solidFill>
                  <a:srgbClr val="374151"/>
                </a:solidFill>
                <a:effectLst/>
                <a:latin typeface="Söhne"/>
              </a:rPr>
              <a:t>This involves verifying that the ETL process is able to handle large volumes of data and that it runs within acceptable time frames.</a:t>
            </a:r>
          </a:p>
          <a:p>
            <a:pPr lvl="1"/>
            <a:r>
              <a:rPr lang="en-US" dirty="0">
                <a:solidFill>
                  <a:srgbClr val="FF0000"/>
                </a:solidFill>
                <a:latin typeface="Söhne"/>
              </a:rPr>
              <a:t>Error handling testing: </a:t>
            </a:r>
          </a:p>
          <a:p>
            <a:pPr marL="914400" lvl="2" indent="0">
              <a:buNone/>
            </a:pPr>
            <a:r>
              <a:rPr lang="en-US" b="0" i="0" dirty="0">
                <a:solidFill>
                  <a:srgbClr val="374151"/>
                </a:solidFill>
                <a:effectLst/>
                <a:latin typeface="Söhne"/>
              </a:rPr>
              <a:t>This involves verifying that the ETL process is able to handle errors and exceptions correctly and that it does not cause data loss or corruption.</a:t>
            </a:r>
          </a:p>
          <a:p>
            <a:endParaRPr lang="en-IN" dirty="0"/>
          </a:p>
        </p:txBody>
      </p:sp>
    </p:spTree>
    <p:extLst>
      <p:ext uri="{BB962C8B-B14F-4D97-AF65-F5344CB8AC3E}">
        <p14:creationId xmlns:p14="http://schemas.microsoft.com/office/powerpoint/2010/main" val="44269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D538-0890-2323-7F8A-5E767BD83A03}"/>
              </a:ext>
            </a:extLst>
          </p:cNvPr>
          <p:cNvSpPr>
            <a:spLocks noGrp="1"/>
          </p:cNvSpPr>
          <p:nvPr>
            <p:ph type="title"/>
          </p:nvPr>
        </p:nvSpPr>
        <p:spPr/>
        <p:txBody>
          <a:bodyPr/>
          <a:lstStyle/>
          <a:p>
            <a:r>
              <a:rPr lang="en-IN" b="0" i="0" dirty="0">
                <a:solidFill>
                  <a:srgbClr val="343541"/>
                </a:solidFill>
                <a:effectLst/>
                <a:latin typeface="Söhne"/>
              </a:rPr>
              <a:t>Datawarehouse Testing</a:t>
            </a:r>
            <a:endParaRPr lang="en-IN" dirty="0"/>
          </a:p>
        </p:txBody>
      </p:sp>
      <p:sp>
        <p:nvSpPr>
          <p:cNvPr id="3" name="Content Placeholder 2">
            <a:extLst>
              <a:ext uri="{FF2B5EF4-FFF2-40B4-BE49-F238E27FC236}">
                <a16:creationId xmlns:a16="http://schemas.microsoft.com/office/drawing/2014/main" id="{76078DC0-4886-8131-3A72-71A8703C4726}"/>
              </a:ext>
            </a:extLst>
          </p:cNvPr>
          <p:cNvSpPr>
            <a:spLocks noGrp="1"/>
          </p:cNvSpPr>
          <p:nvPr>
            <p:ph idx="1"/>
          </p:nvPr>
        </p:nvSpPr>
        <p:spPr>
          <a:xfrm>
            <a:off x="1484311" y="2438399"/>
            <a:ext cx="10018713" cy="2460771"/>
          </a:xfrm>
        </p:spPr>
        <p:txBody>
          <a:bodyPr/>
          <a:lstStyle/>
          <a:p>
            <a:pPr marL="0" indent="0" algn="just">
              <a:buNone/>
            </a:pPr>
            <a:r>
              <a:rPr lang="en-US" b="0" i="0" dirty="0">
                <a:solidFill>
                  <a:srgbClr val="374151"/>
                </a:solidFill>
                <a:effectLst/>
                <a:latin typeface="Söhne"/>
              </a:rPr>
              <a:t>Data warehouse testing is a type of testing that focuses on validating the accuracy, completeness, and consistency of data that is stored in a data warehouse. The goal of data warehouse testing is to ensure that the data in the data warehouse is reliable, up-to-date, and consistent with the business requirements.</a:t>
            </a:r>
            <a:endParaRPr lang="en-IN" dirty="0"/>
          </a:p>
        </p:txBody>
      </p:sp>
    </p:spTree>
    <p:extLst>
      <p:ext uri="{BB962C8B-B14F-4D97-AF65-F5344CB8AC3E}">
        <p14:creationId xmlns:p14="http://schemas.microsoft.com/office/powerpoint/2010/main" val="80369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60DE-EF1A-417A-4636-602C94DF2BBD}"/>
              </a:ext>
            </a:extLst>
          </p:cNvPr>
          <p:cNvSpPr>
            <a:spLocks noGrp="1"/>
          </p:cNvSpPr>
          <p:nvPr>
            <p:ph type="title"/>
          </p:nvPr>
        </p:nvSpPr>
        <p:spPr>
          <a:xfrm>
            <a:off x="1484310" y="274741"/>
            <a:ext cx="10018713" cy="1243668"/>
          </a:xfrm>
        </p:spPr>
        <p:txBody>
          <a:bodyPr/>
          <a:lstStyle/>
          <a:p>
            <a:r>
              <a:rPr lang="en-US" dirty="0"/>
              <a:t>DWH </a:t>
            </a:r>
            <a:r>
              <a:rPr lang="en-IN" dirty="0">
                <a:solidFill>
                  <a:srgbClr val="374151"/>
                </a:solidFill>
                <a:latin typeface="Söhne"/>
              </a:rPr>
              <a:t>T</a:t>
            </a:r>
            <a:r>
              <a:rPr lang="en-IN" b="0" i="0" dirty="0">
                <a:solidFill>
                  <a:srgbClr val="374151"/>
                </a:solidFill>
                <a:effectLst/>
                <a:latin typeface="Söhne"/>
              </a:rPr>
              <a:t>esting </a:t>
            </a:r>
            <a:r>
              <a:rPr lang="en-IN" dirty="0">
                <a:solidFill>
                  <a:srgbClr val="374151"/>
                </a:solidFill>
                <a:latin typeface="Söhne"/>
              </a:rPr>
              <a:t>A</a:t>
            </a:r>
            <a:r>
              <a:rPr lang="en-IN" b="0" i="0" dirty="0">
                <a:solidFill>
                  <a:srgbClr val="374151"/>
                </a:solidFill>
                <a:effectLst/>
                <a:latin typeface="Söhne"/>
              </a:rPr>
              <a:t>ctivities</a:t>
            </a:r>
            <a:endParaRPr lang="en-IN" dirty="0"/>
          </a:p>
        </p:txBody>
      </p:sp>
      <p:sp>
        <p:nvSpPr>
          <p:cNvPr id="3" name="Content Placeholder 2">
            <a:extLst>
              <a:ext uri="{FF2B5EF4-FFF2-40B4-BE49-F238E27FC236}">
                <a16:creationId xmlns:a16="http://schemas.microsoft.com/office/drawing/2014/main" id="{7A2E3ECF-E83D-8857-05AD-7342286F6775}"/>
              </a:ext>
            </a:extLst>
          </p:cNvPr>
          <p:cNvSpPr>
            <a:spLocks noGrp="1"/>
          </p:cNvSpPr>
          <p:nvPr>
            <p:ph idx="1"/>
          </p:nvPr>
        </p:nvSpPr>
        <p:spPr>
          <a:xfrm>
            <a:off x="1484310" y="1518409"/>
            <a:ext cx="10018713" cy="4731389"/>
          </a:xfrm>
        </p:spPr>
        <p:txBody>
          <a:bodyPr>
            <a:normAutofit fontScale="70000" lnSpcReduction="20000"/>
          </a:bodyPr>
          <a:lstStyle/>
          <a:p>
            <a:r>
              <a:rPr lang="en-US" b="0" i="0" dirty="0">
                <a:solidFill>
                  <a:srgbClr val="FF0000"/>
                </a:solidFill>
                <a:effectLst/>
                <a:latin typeface="Söhne"/>
              </a:rPr>
              <a:t>Data validation testing:</a:t>
            </a:r>
          </a:p>
          <a:p>
            <a:pPr marL="457200" lvl="1" indent="0">
              <a:buNone/>
            </a:pPr>
            <a:r>
              <a:rPr lang="en-US" b="0" i="0" dirty="0">
                <a:solidFill>
                  <a:srgbClr val="374151"/>
                </a:solidFill>
                <a:effectLst/>
                <a:latin typeface="Söhne"/>
              </a:rPr>
              <a:t>This involves verifying that the data in the data warehouse is accurate and consistent with the source data.</a:t>
            </a:r>
          </a:p>
          <a:p>
            <a:r>
              <a:rPr lang="en-US" dirty="0">
                <a:solidFill>
                  <a:srgbClr val="FF0000"/>
                </a:solidFill>
                <a:latin typeface="Söhne"/>
              </a:rPr>
              <a:t>Data completeness testing:</a:t>
            </a:r>
          </a:p>
          <a:p>
            <a:pPr marL="457200" lvl="1" indent="0">
              <a:buNone/>
            </a:pPr>
            <a:r>
              <a:rPr lang="en-US" b="0" i="0" dirty="0">
                <a:solidFill>
                  <a:srgbClr val="374151"/>
                </a:solidFill>
                <a:effectLst/>
                <a:latin typeface="Söhne"/>
              </a:rPr>
              <a:t>This involves verifying that all data has been loaded into the data warehouse and that there are no missing records or data.</a:t>
            </a:r>
          </a:p>
          <a:p>
            <a:r>
              <a:rPr lang="en-US" dirty="0">
                <a:solidFill>
                  <a:srgbClr val="FF0000"/>
                </a:solidFill>
                <a:latin typeface="Söhne"/>
              </a:rPr>
              <a:t>Data transformation testing: </a:t>
            </a:r>
          </a:p>
          <a:p>
            <a:pPr marL="457200" lvl="1" indent="0">
              <a:buNone/>
            </a:pPr>
            <a:r>
              <a:rPr lang="en-US" b="0" i="0" dirty="0">
                <a:solidFill>
                  <a:srgbClr val="374151"/>
                </a:solidFill>
                <a:effectLst/>
                <a:latin typeface="Söhne"/>
              </a:rPr>
              <a:t>This involves verifying that the data has been transformed correctly and that it is consistent with the business rules and requirements.</a:t>
            </a:r>
          </a:p>
          <a:p>
            <a:r>
              <a:rPr lang="en-US" dirty="0">
                <a:solidFill>
                  <a:srgbClr val="FF0000"/>
                </a:solidFill>
                <a:latin typeface="Söhne"/>
              </a:rPr>
              <a:t>Data integration testing:</a:t>
            </a:r>
          </a:p>
          <a:p>
            <a:pPr marL="457200" lvl="1" indent="0">
              <a:buNone/>
            </a:pPr>
            <a:r>
              <a:rPr lang="en-US" b="0" i="0" dirty="0">
                <a:solidFill>
                  <a:srgbClr val="374151"/>
                </a:solidFill>
                <a:effectLst/>
                <a:latin typeface="Söhne"/>
              </a:rPr>
              <a:t>This involves verifying that data from different sources has been integrated correctly and that there are no conflicts or inconsistencies.</a:t>
            </a:r>
          </a:p>
          <a:p>
            <a:r>
              <a:rPr lang="en-US" dirty="0">
                <a:solidFill>
                  <a:srgbClr val="FF0000"/>
                </a:solidFill>
                <a:latin typeface="Söhne"/>
              </a:rPr>
              <a:t>Performance testing:</a:t>
            </a:r>
          </a:p>
          <a:p>
            <a:pPr marL="457200" lvl="1" indent="0">
              <a:buNone/>
            </a:pPr>
            <a:r>
              <a:rPr lang="en-US" b="0" i="0" dirty="0">
                <a:solidFill>
                  <a:srgbClr val="374151"/>
                </a:solidFill>
                <a:effectLst/>
                <a:latin typeface="Söhne"/>
              </a:rPr>
              <a:t>This involves verifying that the data warehouse is able to handle large volumes of data and that it runs within acceptable time frames.</a:t>
            </a:r>
          </a:p>
          <a:p>
            <a:r>
              <a:rPr lang="en-US" dirty="0">
                <a:solidFill>
                  <a:srgbClr val="FF0000"/>
                </a:solidFill>
                <a:latin typeface="Söhne"/>
              </a:rPr>
              <a:t>Security testing:</a:t>
            </a:r>
          </a:p>
          <a:p>
            <a:pPr marL="457200" lvl="1" indent="0">
              <a:buNone/>
            </a:pPr>
            <a:r>
              <a:rPr lang="en-US" b="0" i="0" dirty="0">
                <a:solidFill>
                  <a:srgbClr val="374151"/>
                </a:solidFill>
                <a:effectLst/>
                <a:latin typeface="Söhne"/>
              </a:rPr>
              <a:t>This involves verifying that the data warehouse is secure and that only authorized users have access to the data.</a:t>
            </a:r>
            <a:endParaRPr lang="en-IN" dirty="0"/>
          </a:p>
        </p:txBody>
      </p:sp>
    </p:spTree>
    <p:extLst>
      <p:ext uri="{BB962C8B-B14F-4D97-AF65-F5344CB8AC3E}">
        <p14:creationId xmlns:p14="http://schemas.microsoft.com/office/powerpoint/2010/main" val="26524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09BF-12E9-205D-96F2-B1B45CB327B1}"/>
              </a:ext>
            </a:extLst>
          </p:cNvPr>
          <p:cNvSpPr>
            <a:spLocks noGrp="1"/>
          </p:cNvSpPr>
          <p:nvPr>
            <p:ph type="title"/>
          </p:nvPr>
        </p:nvSpPr>
        <p:spPr>
          <a:xfrm>
            <a:off x="1484311" y="685801"/>
            <a:ext cx="10018713" cy="924886"/>
          </a:xfrm>
        </p:spPr>
        <p:txBody>
          <a:bodyPr/>
          <a:lstStyle/>
          <a:p>
            <a:r>
              <a:rPr lang="en-US" b="0" i="0" dirty="0">
                <a:solidFill>
                  <a:srgbClr val="343541"/>
                </a:solidFill>
                <a:effectLst/>
                <a:latin typeface="Söhne"/>
              </a:rPr>
              <a:t>ETL Testing – Major Verification and Validations</a:t>
            </a:r>
            <a:endParaRPr lang="en-IN" dirty="0"/>
          </a:p>
        </p:txBody>
      </p:sp>
      <p:sp>
        <p:nvSpPr>
          <p:cNvPr id="3" name="Content Placeholder 2">
            <a:extLst>
              <a:ext uri="{FF2B5EF4-FFF2-40B4-BE49-F238E27FC236}">
                <a16:creationId xmlns:a16="http://schemas.microsoft.com/office/drawing/2014/main" id="{72BC6F05-6BDE-3825-39D4-1A0F43D67BBC}"/>
              </a:ext>
            </a:extLst>
          </p:cNvPr>
          <p:cNvSpPr>
            <a:spLocks noGrp="1"/>
          </p:cNvSpPr>
          <p:nvPr>
            <p:ph idx="1"/>
          </p:nvPr>
        </p:nvSpPr>
        <p:spPr>
          <a:xfrm>
            <a:off x="1484310" y="1946247"/>
            <a:ext cx="10018713" cy="4479720"/>
          </a:xfrm>
        </p:spPr>
        <p:txBody>
          <a:bodyPr>
            <a:normAutofit fontScale="85000" lnSpcReduction="20000"/>
          </a:bodyPr>
          <a:lstStyle/>
          <a:p>
            <a:r>
              <a:rPr lang="en-US" b="0" i="0" dirty="0">
                <a:solidFill>
                  <a:srgbClr val="FF0000"/>
                </a:solidFill>
                <a:effectLst/>
                <a:latin typeface="Söhne"/>
              </a:rPr>
              <a:t>Data completeness:</a:t>
            </a:r>
          </a:p>
          <a:p>
            <a:pPr marL="457200" lvl="1" indent="0">
              <a:buNone/>
            </a:pPr>
            <a:r>
              <a:rPr lang="en-US" b="0" i="0" dirty="0">
                <a:solidFill>
                  <a:srgbClr val="374151"/>
                </a:solidFill>
                <a:effectLst/>
                <a:latin typeface="Söhne"/>
              </a:rPr>
              <a:t>This involves verifying that all the data from the source system has been extracted and loaded into the target system. It checks whether all the expected data has been transferred from the source system to the target system without any loss.</a:t>
            </a:r>
          </a:p>
          <a:p>
            <a:r>
              <a:rPr lang="en-US" sz="2500" dirty="0">
                <a:solidFill>
                  <a:srgbClr val="FF0000"/>
                </a:solidFill>
                <a:latin typeface="Söhne"/>
              </a:rPr>
              <a:t>Data accuracy:</a:t>
            </a:r>
          </a:p>
          <a:p>
            <a:pPr marL="457200" lvl="1" indent="0">
              <a:buNone/>
            </a:pPr>
            <a:r>
              <a:rPr lang="en-US" b="0" i="0" dirty="0">
                <a:solidFill>
                  <a:srgbClr val="374151"/>
                </a:solidFill>
                <a:effectLst/>
                <a:latin typeface="Söhne"/>
              </a:rPr>
              <a:t>This involves verifying that the data has been transformed correctly and that it is accurate and consistent with the source system. It ensures that the data values in the target system are the same as the source system.</a:t>
            </a:r>
          </a:p>
          <a:p>
            <a:r>
              <a:rPr lang="en-US" sz="2500" dirty="0">
                <a:solidFill>
                  <a:srgbClr val="FF0000"/>
                </a:solidFill>
                <a:latin typeface="Söhne"/>
              </a:rPr>
              <a:t>Data integrity:</a:t>
            </a:r>
          </a:p>
          <a:p>
            <a:pPr marL="457200" lvl="1" indent="0">
              <a:buNone/>
            </a:pPr>
            <a:r>
              <a:rPr lang="en-US" b="0" i="0" dirty="0">
                <a:solidFill>
                  <a:srgbClr val="374151"/>
                </a:solidFill>
                <a:effectLst/>
                <a:latin typeface="Söhne"/>
              </a:rPr>
              <a:t>This involves verifying that the data is consistent across different tables, columns, and databases. It checks for data consistency across the entire data warehouse.</a:t>
            </a:r>
          </a:p>
          <a:p>
            <a:r>
              <a:rPr lang="en-US" sz="2500" dirty="0">
                <a:solidFill>
                  <a:srgbClr val="FF0000"/>
                </a:solidFill>
                <a:latin typeface="Söhne"/>
              </a:rPr>
              <a:t>Data quality:</a:t>
            </a:r>
          </a:p>
          <a:p>
            <a:pPr marL="457200" lvl="1" indent="0">
              <a:buNone/>
            </a:pPr>
            <a:r>
              <a:rPr lang="en-US" b="0" i="0" dirty="0">
                <a:solidFill>
                  <a:srgbClr val="374151"/>
                </a:solidFill>
                <a:effectLst/>
                <a:latin typeface="Söhne"/>
              </a:rPr>
              <a:t>This involves verifying the quality of the data in the target system. It checks the data for anomalies, missing data, duplicates, and other issues that may impact the data quality.</a:t>
            </a:r>
          </a:p>
        </p:txBody>
      </p:sp>
    </p:spTree>
    <p:extLst>
      <p:ext uri="{BB962C8B-B14F-4D97-AF65-F5344CB8AC3E}">
        <p14:creationId xmlns:p14="http://schemas.microsoft.com/office/powerpoint/2010/main" val="352945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9F37A-8192-05A0-427C-43E90E4F1A9B}"/>
              </a:ext>
            </a:extLst>
          </p:cNvPr>
          <p:cNvSpPr>
            <a:spLocks noGrp="1"/>
          </p:cNvSpPr>
          <p:nvPr>
            <p:ph idx="1"/>
          </p:nvPr>
        </p:nvSpPr>
        <p:spPr>
          <a:xfrm>
            <a:off x="1501088" y="677411"/>
            <a:ext cx="10018713" cy="5503178"/>
          </a:xfrm>
        </p:spPr>
        <p:txBody>
          <a:bodyPr>
            <a:normAutofit fontScale="92500" lnSpcReduction="10000"/>
          </a:bodyPr>
          <a:lstStyle/>
          <a:p>
            <a:r>
              <a:rPr lang="en-US" b="0" i="0" dirty="0">
                <a:solidFill>
                  <a:srgbClr val="FF0000"/>
                </a:solidFill>
                <a:effectLst/>
                <a:latin typeface="Söhne"/>
              </a:rPr>
              <a:t>Data mapping:</a:t>
            </a:r>
          </a:p>
          <a:p>
            <a:pPr marL="457200" lvl="1" indent="0">
              <a:buNone/>
            </a:pPr>
            <a:r>
              <a:rPr lang="en-US" b="0" i="0" dirty="0">
                <a:solidFill>
                  <a:srgbClr val="374151"/>
                </a:solidFill>
                <a:effectLst/>
                <a:latin typeface="Söhne"/>
              </a:rPr>
              <a:t>This involves verifying that the data is mapped correctly from the source system to the target system. It ensures that the correct data is being transferred from the source system to the target system.</a:t>
            </a:r>
          </a:p>
          <a:p>
            <a:r>
              <a:rPr lang="en-US" b="0" i="0" dirty="0">
                <a:solidFill>
                  <a:srgbClr val="FF0000"/>
                </a:solidFill>
                <a:effectLst/>
                <a:latin typeface="Söhne"/>
              </a:rPr>
              <a:t>Data transformation:</a:t>
            </a:r>
          </a:p>
          <a:p>
            <a:pPr marL="457200" lvl="1" indent="0">
              <a:buNone/>
            </a:pPr>
            <a:r>
              <a:rPr lang="en-US" b="0" i="0" dirty="0">
                <a:solidFill>
                  <a:srgbClr val="374151"/>
                </a:solidFill>
                <a:effectLst/>
                <a:latin typeface="Söhne"/>
              </a:rPr>
              <a:t>This involves verifying that the data has been transformed correctly and that it is consistent with the business rules and requirements. It ensures that the data is transformed correctly as per the business requirements.</a:t>
            </a:r>
          </a:p>
          <a:p>
            <a:r>
              <a:rPr lang="en-US" b="0" i="0" dirty="0">
                <a:solidFill>
                  <a:srgbClr val="FF0000"/>
                </a:solidFill>
                <a:effectLst/>
                <a:latin typeface="Söhne"/>
              </a:rPr>
              <a:t>Performance testing:</a:t>
            </a:r>
          </a:p>
          <a:p>
            <a:pPr marL="457200" lvl="1" indent="0">
              <a:buNone/>
            </a:pPr>
            <a:r>
              <a:rPr lang="en-US" b="0" i="0" dirty="0">
                <a:solidFill>
                  <a:srgbClr val="374151"/>
                </a:solidFill>
                <a:effectLst/>
                <a:latin typeface="Söhne"/>
              </a:rPr>
              <a:t>This involves verifying that the ETL process is able to handle large volumes of data and that it runs within acceptable time frames. It checks the performance of the ETL process and ensures that it can handle large volumes of data efficiently.</a:t>
            </a:r>
          </a:p>
          <a:p>
            <a:r>
              <a:rPr lang="en-US" b="0" i="0" dirty="0">
                <a:solidFill>
                  <a:srgbClr val="FF0000"/>
                </a:solidFill>
                <a:effectLst/>
                <a:latin typeface="Söhne"/>
              </a:rPr>
              <a:t>Error handling:</a:t>
            </a:r>
          </a:p>
          <a:p>
            <a:pPr marL="457200" lvl="1" indent="0">
              <a:buNone/>
            </a:pPr>
            <a:r>
              <a:rPr lang="en-US" b="0" i="0" dirty="0">
                <a:solidFill>
                  <a:srgbClr val="374151"/>
                </a:solidFill>
                <a:effectLst/>
                <a:latin typeface="Söhne"/>
              </a:rPr>
              <a:t>This involves verifying that the ETL process is able to handle errors and exceptions correctly and that it does not cause data loss or corruption. It ensures that the ETL process can handle any errors or exceptions in a smooth manner.</a:t>
            </a:r>
            <a:endParaRPr lang="en-IN" dirty="0"/>
          </a:p>
        </p:txBody>
      </p:sp>
    </p:spTree>
    <p:extLst>
      <p:ext uri="{BB962C8B-B14F-4D97-AF65-F5344CB8AC3E}">
        <p14:creationId xmlns:p14="http://schemas.microsoft.com/office/powerpoint/2010/main" val="81403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2456-3345-9602-4656-7F7523DC425A}"/>
              </a:ext>
            </a:extLst>
          </p:cNvPr>
          <p:cNvSpPr>
            <a:spLocks noGrp="1"/>
          </p:cNvSpPr>
          <p:nvPr>
            <p:ph type="title"/>
          </p:nvPr>
        </p:nvSpPr>
        <p:spPr>
          <a:xfrm>
            <a:off x="1484310" y="272643"/>
            <a:ext cx="10018713" cy="874552"/>
          </a:xfrm>
        </p:spPr>
        <p:txBody>
          <a:bodyPr/>
          <a:lstStyle/>
          <a:p>
            <a:r>
              <a:rPr lang="en-IN" dirty="0"/>
              <a:t>ETL Testing Challenges</a:t>
            </a:r>
          </a:p>
        </p:txBody>
      </p:sp>
      <p:sp>
        <p:nvSpPr>
          <p:cNvPr id="3" name="Content Placeholder 2">
            <a:extLst>
              <a:ext uri="{FF2B5EF4-FFF2-40B4-BE49-F238E27FC236}">
                <a16:creationId xmlns:a16="http://schemas.microsoft.com/office/drawing/2014/main" id="{18BD5ECB-2047-3D9B-14D9-EFB0AAB6D3E7}"/>
              </a:ext>
            </a:extLst>
          </p:cNvPr>
          <p:cNvSpPr>
            <a:spLocks noGrp="1"/>
          </p:cNvSpPr>
          <p:nvPr>
            <p:ph idx="1"/>
          </p:nvPr>
        </p:nvSpPr>
        <p:spPr>
          <a:xfrm>
            <a:off x="1425587" y="1451294"/>
            <a:ext cx="10018713" cy="4681057"/>
          </a:xfrm>
        </p:spPr>
        <p:txBody>
          <a:bodyPr>
            <a:normAutofit/>
          </a:bodyPr>
          <a:lstStyle/>
          <a:p>
            <a:r>
              <a:rPr lang="en-US" b="0" i="0" dirty="0">
                <a:solidFill>
                  <a:srgbClr val="FF0000"/>
                </a:solidFill>
                <a:effectLst/>
                <a:latin typeface="Söhne"/>
              </a:rPr>
              <a:t>Data volume and complexity:</a:t>
            </a:r>
          </a:p>
          <a:p>
            <a:pPr marL="457200" lvl="1" indent="0">
              <a:buNone/>
            </a:pPr>
            <a:r>
              <a:rPr lang="en-US" b="0" i="0" dirty="0">
                <a:solidFill>
                  <a:srgbClr val="374151"/>
                </a:solidFill>
                <a:effectLst/>
                <a:latin typeface="Söhne"/>
              </a:rPr>
              <a:t>ETL testing can involve large volumes of data, and this can make it difficult to test all possible scenarios. Additionally, the complexity of the data can also make it challenging to test.</a:t>
            </a:r>
          </a:p>
          <a:p>
            <a:r>
              <a:rPr lang="en-US" b="0" i="0" dirty="0">
                <a:solidFill>
                  <a:srgbClr val="FF0000"/>
                </a:solidFill>
                <a:effectLst/>
                <a:latin typeface="Söhne"/>
              </a:rPr>
              <a:t>Data mapping and transformation:</a:t>
            </a:r>
          </a:p>
          <a:p>
            <a:pPr marL="457200" lvl="1" indent="0">
              <a:buNone/>
            </a:pPr>
            <a:r>
              <a:rPr lang="en-US" b="0" i="0" dirty="0">
                <a:solidFill>
                  <a:srgbClr val="374151"/>
                </a:solidFill>
                <a:effectLst/>
                <a:latin typeface="Söhne"/>
              </a:rPr>
              <a:t>The mapping and transformation of data can be complex and require extensive testing to ensure that the data is transformed correctly as per the business requirements.</a:t>
            </a:r>
          </a:p>
          <a:p>
            <a:r>
              <a:rPr lang="en-US" dirty="0">
                <a:solidFill>
                  <a:srgbClr val="FF0000"/>
                </a:solidFill>
                <a:latin typeface="Söhne"/>
              </a:rPr>
              <a:t>Multiple sources and targets:</a:t>
            </a:r>
          </a:p>
          <a:p>
            <a:pPr marL="457200" lvl="1" indent="0">
              <a:buNone/>
            </a:pPr>
            <a:r>
              <a:rPr lang="en-US" b="0" i="0" dirty="0">
                <a:solidFill>
                  <a:srgbClr val="374151"/>
                </a:solidFill>
                <a:effectLst/>
                <a:latin typeface="Söhne"/>
              </a:rPr>
              <a:t>ETL testing often involves multiple sources and targets, and this can make it difficult to ensure that all the data has been extracted and loaded correctly from all sources to all targets.</a:t>
            </a:r>
          </a:p>
          <a:p>
            <a:endParaRPr lang="en-IN" dirty="0"/>
          </a:p>
        </p:txBody>
      </p:sp>
    </p:spTree>
    <p:extLst>
      <p:ext uri="{BB962C8B-B14F-4D97-AF65-F5344CB8AC3E}">
        <p14:creationId xmlns:p14="http://schemas.microsoft.com/office/powerpoint/2010/main" val="2791407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6626898-C28C-4D5F-90A7-A25E664FD27B}" vid="{5EDDD4F1-17BF-4948-B6D7-B005FA97C75C}"/>
    </a:ext>
  </a:extLst>
</a:theme>
</file>

<file path=docProps/app.xml><?xml version="1.0" encoding="utf-8"?>
<Properties xmlns="http://schemas.openxmlformats.org/officeDocument/2006/extended-properties" xmlns:vt="http://schemas.openxmlformats.org/officeDocument/2006/docPropsVTypes">
  <Template>Theme1</Template>
  <TotalTime>238</TotalTime>
  <Words>1668</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Söhne</vt:lpstr>
      <vt:lpstr>Theme1</vt:lpstr>
      <vt:lpstr>ETL &amp; Datawarehouse Testing</vt:lpstr>
      <vt:lpstr>ETL Testing</vt:lpstr>
      <vt:lpstr>Objective of ETL testing</vt:lpstr>
      <vt:lpstr>ETL Testing Activities</vt:lpstr>
      <vt:lpstr>Datawarehouse Testing</vt:lpstr>
      <vt:lpstr>DWH Testing Activities</vt:lpstr>
      <vt:lpstr>ETL Testing – Major Verification and Validations</vt:lpstr>
      <vt:lpstr>PowerPoint Presentation</vt:lpstr>
      <vt:lpstr>ETL Testing Challenges</vt:lpstr>
      <vt:lpstr>PowerPoint Presentation</vt:lpstr>
      <vt:lpstr>Checks in ETL Testing</vt:lpstr>
      <vt:lpstr>PowerPoint Presentation</vt:lpstr>
      <vt:lpstr>QuerySurge</vt:lpstr>
      <vt:lpstr>QuerySurge</vt:lpstr>
      <vt:lpstr>key features of QuerySurge: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&amp; Datawarehouse TEsting</dc:title>
  <dc:creator>Ramesh A</dc:creator>
  <cp:lastModifiedBy>Ramesh A</cp:lastModifiedBy>
  <cp:revision>21</cp:revision>
  <dcterms:created xsi:type="dcterms:W3CDTF">2023-03-29T03:40:50Z</dcterms:created>
  <dcterms:modified xsi:type="dcterms:W3CDTF">2023-03-29T07:42:57Z</dcterms:modified>
</cp:coreProperties>
</file>