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1292" r:id="rId2"/>
    <p:sldId id="1491" r:id="rId3"/>
    <p:sldId id="1497" r:id="rId4"/>
    <p:sldId id="1498" r:id="rId5"/>
    <p:sldId id="1499" r:id="rId6"/>
    <p:sldId id="1500" r:id="rId7"/>
    <p:sldId id="1501" r:id="rId8"/>
    <p:sldId id="1503" r:id="rId9"/>
    <p:sldId id="1502" r:id="rId10"/>
    <p:sldId id="1505" r:id="rId11"/>
    <p:sldId id="1549" r:id="rId12"/>
    <p:sldId id="1506" r:id="rId13"/>
    <p:sldId id="1507" r:id="rId14"/>
    <p:sldId id="1545" r:id="rId15"/>
    <p:sldId id="1509" r:id="rId16"/>
    <p:sldId id="1510" r:id="rId17"/>
    <p:sldId id="1511" r:id="rId18"/>
    <p:sldId id="1512" r:id="rId19"/>
    <p:sldId id="1513" r:id="rId20"/>
    <p:sldId id="1514" r:id="rId21"/>
    <p:sldId id="1515" r:id="rId22"/>
    <p:sldId id="1517" r:id="rId23"/>
    <p:sldId id="1518" r:id="rId24"/>
    <p:sldId id="1519" r:id="rId25"/>
    <p:sldId id="1552" r:id="rId26"/>
    <p:sldId id="1520" r:id="rId27"/>
    <p:sldId id="1521" r:id="rId28"/>
    <p:sldId id="1522" r:id="rId29"/>
    <p:sldId id="1516" r:id="rId30"/>
    <p:sldId id="1551" r:id="rId31"/>
    <p:sldId id="1524" r:id="rId32"/>
    <p:sldId id="1547" r:id="rId33"/>
    <p:sldId id="1532" r:id="rId34"/>
    <p:sldId id="1533" r:id="rId35"/>
    <p:sldId id="1534" r:id="rId36"/>
    <p:sldId id="1535" r:id="rId37"/>
    <p:sldId id="1536" r:id="rId38"/>
    <p:sldId id="1537" r:id="rId39"/>
    <p:sldId id="1548" r:id="rId40"/>
    <p:sldId id="1539" r:id="rId41"/>
    <p:sldId id="1540" r:id="rId42"/>
    <p:sldId id="1541" r:id="rId43"/>
    <p:sldId id="1550" r:id="rId44"/>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DBC"/>
    <a:srgbClr val="008080"/>
    <a:srgbClr val="0033CC"/>
    <a:srgbClr val="0000CC"/>
    <a:srgbClr val="BD582C"/>
    <a:srgbClr val="E48312"/>
    <a:srgbClr val="7F7F7F"/>
    <a:srgbClr val="94A088"/>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7" autoAdjust="0"/>
    <p:restoredTop sz="60186" autoAdjust="0"/>
  </p:normalViewPr>
  <p:slideViewPr>
    <p:cSldViewPr snapToGrid="0">
      <p:cViewPr varScale="1">
        <p:scale>
          <a:sx n="76" d="100"/>
          <a:sy n="76" d="100"/>
        </p:scale>
        <p:origin x="2584" y="192"/>
      </p:cViewPr>
      <p:guideLst>
        <p:guide orient="horz" pos="2160"/>
        <p:guide pos="3840"/>
      </p:guideLst>
    </p:cSldViewPr>
  </p:slideViewPr>
  <p:outlineViewPr>
    <p:cViewPr>
      <p:scale>
        <a:sx n="33" d="100"/>
        <a:sy n="33" d="100"/>
      </p:scale>
      <p:origin x="0" y="-835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 d="1"/>
        <a:sy n="1" d="1"/>
      </p:scale>
      <p:origin x="0" y="0"/>
    </p:cViewPr>
  </p:notesTextViewPr>
  <p:sorterViewPr>
    <p:cViewPr varScale="1">
      <p:scale>
        <a:sx n="1" d="1"/>
        <a:sy n="1" d="1"/>
      </p:scale>
      <p:origin x="0" y="-118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8.xml"/><Relationship Id="rId18" Type="http://schemas.openxmlformats.org/officeDocument/2006/relationships/slide" Target="slides/slide31.xml"/><Relationship Id="rId26" Type="http://schemas.openxmlformats.org/officeDocument/2006/relationships/slide" Target="slides/slide41.xml"/><Relationship Id="rId3" Type="http://schemas.openxmlformats.org/officeDocument/2006/relationships/slide" Target="slides/slide5.xml"/><Relationship Id="rId21" Type="http://schemas.openxmlformats.org/officeDocument/2006/relationships/slide" Target="slides/slide35.xml"/><Relationship Id="rId7" Type="http://schemas.openxmlformats.org/officeDocument/2006/relationships/slide" Target="slides/slide10.xml"/><Relationship Id="rId12" Type="http://schemas.openxmlformats.org/officeDocument/2006/relationships/slide" Target="slides/slide17.xml"/><Relationship Id="rId17" Type="http://schemas.openxmlformats.org/officeDocument/2006/relationships/slide" Target="slides/slide29.xml"/><Relationship Id="rId25" Type="http://schemas.openxmlformats.org/officeDocument/2006/relationships/slide" Target="slides/slide40.xml"/><Relationship Id="rId2" Type="http://schemas.openxmlformats.org/officeDocument/2006/relationships/slide" Target="slides/slide4.xml"/><Relationship Id="rId16" Type="http://schemas.openxmlformats.org/officeDocument/2006/relationships/slide" Target="slides/slide27.xml"/><Relationship Id="rId20" Type="http://schemas.openxmlformats.org/officeDocument/2006/relationships/slide" Target="slides/slide34.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5.xml"/><Relationship Id="rId24" Type="http://schemas.openxmlformats.org/officeDocument/2006/relationships/slide" Target="slides/slide38.xml"/><Relationship Id="rId5" Type="http://schemas.openxmlformats.org/officeDocument/2006/relationships/slide" Target="slides/slide7.xml"/><Relationship Id="rId15" Type="http://schemas.openxmlformats.org/officeDocument/2006/relationships/slide" Target="slides/slide23.xml"/><Relationship Id="rId23" Type="http://schemas.openxmlformats.org/officeDocument/2006/relationships/slide" Target="slides/slide37.xml"/><Relationship Id="rId10" Type="http://schemas.openxmlformats.org/officeDocument/2006/relationships/slide" Target="slides/slide13.xml"/><Relationship Id="rId19" Type="http://schemas.openxmlformats.org/officeDocument/2006/relationships/slide" Target="slides/slide33.xml"/><Relationship Id="rId4" Type="http://schemas.openxmlformats.org/officeDocument/2006/relationships/slide" Target="slides/slide6.xml"/><Relationship Id="rId9" Type="http://schemas.openxmlformats.org/officeDocument/2006/relationships/slide" Target="slides/slide12.xml"/><Relationship Id="rId14" Type="http://schemas.openxmlformats.org/officeDocument/2006/relationships/slide" Target="slides/slide22.xml"/><Relationship Id="rId22" Type="http://schemas.openxmlformats.org/officeDocument/2006/relationships/slide" Target="slides/slide36.xml"/><Relationship Id="rId27"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9/20/18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a:t>
            </a:fld>
            <a:endParaRPr lang="en-US"/>
          </a:p>
        </p:txBody>
      </p:sp>
    </p:spTree>
    <p:extLst>
      <p:ext uri="{BB962C8B-B14F-4D97-AF65-F5344CB8AC3E}">
        <p14:creationId xmlns:p14="http://schemas.microsoft.com/office/powerpoint/2010/main" val="3051167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E2003A-59F9-445A-8D5B-84C1E5EC6A77}" type="slidenum">
              <a:rPr lang="en-US" altLang="en-US"/>
              <a:pPr>
                <a:spcBef>
                  <a:spcPct val="0"/>
                </a:spcBef>
              </a:pPr>
              <a:t>10</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DW</a:t>
            </a:r>
            <a:r>
              <a:rPr lang="zh-CN" altLang="en-US" baseline="0" dirty="0"/>
              <a:t> </a:t>
            </a:r>
            <a:r>
              <a:rPr lang="en-US" altLang="zh-CN" baseline="0" dirty="0"/>
              <a:t>bridges</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from</a:t>
            </a:r>
            <a:r>
              <a:rPr lang="zh-CN" altLang="en-US" baseline="0" dirty="0"/>
              <a:t> </a:t>
            </a:r>
            <a:r>
              <a:rPr lang="en-US" altLang="zh-CN" baseline="0" dirty="0"/>
              <a:t>operational</a:t>
            </a:r>
            <a:r>
              <a:rPr lang="zh-CN" altLang="en-US" baseline="0" dirty="0"/>
              <a:t> </a:t>
            </a:r>
            <a:r>
              <a:rPr lang="en-US" altLang="zh-CN" baseline="0" dirty="0"/>
              <a:t>databases</a:t>
            </a:r>
            <a:r>
              <a:rPr lang="zh-CN" altLang="en-US" baseline="0" dirty="0"/>
              <a:t> </a:t>
            </a:r>
            <a:r>
              <a:rPr lang="en-US" altLang="zh-CN" baseline="0" dirty="0"/>
              <a:t>and</a:t>
            </a:r>
            <a:r>
              <a:rPr lang="zh-CN" altLang="en-US" baseline="0" dirty="0"/>
              <a:t> </a:t>
            </a:r>
            <a:r>
              <a:rPr lang="en-US" altLang="zh-CN" baseline="0" dirty="0"/>
              <a:t>the</a:t>
            </a:r>
            <a:r>
              <a:rPr lang="zh-CN" altLang="en-US" baseline="0" dirty="0"/>
              <a:t> </a:t>
            </a:r>
            <a:r>
              <a:rPr lang="en-US" altLang="zh-CN" baseline="0" dirty="0"/>
              <a:t>query,</a:t>
            </a:r>
            <a:r>
              <a:rPr lang="zh-CN" altLang="en-US" baseline="0" dirty="0"/>
              <a:t> </a:t>
            </a:r>
            <a:r>
              <a:rPr lang="en-US" altLang="zh-CN" baseline="0" dirty="0"/>
              <a:t>report</a:t>
            </a:r>
            <a:r>
              <a:rPr lang="zh-CN" altLang="en-US" baseline="0" dirty="0"/>
              <a:t> </a:t>
            </a:r>
            <a:r>
              <a:rPr lang="en-US" altLang="zh-CN" baseline="0" dirty="0"/>
              <a:t>and</a:t>
            </a:r>
            <a:r>
              <a:rPr lang="zh-CN" altLang="en-US" baseline="0" dirty="0"/>
              <a:t> </a:t>
            </a:r>
            <a:r>
              <a:rPr lang="en-US" altLang="zh-CN" baseline="0" dirty="0"/>
              <a:t>analysis</a:t>
            </a:r>
            <a:r>
              <a:rPr lang="zh-CN" altLang="en-US" baseline="0" dirty="0"/>
              <a:t> </a:t>
            </a:r>
            <a:r>
              <a:rPr lang="en-US" altLang="zh-CN" baseline="0" dirty="0"/>
              <a:t>(front-end</a:t>
            </a:r>
            <a:r>
              <a:rPr lang="zh-CN" altLang="en-US" baseline="0" dirty="0"/>
              <a:t> </a:t>
            </a:r>
            <a:r>
              <a:rPr lang="en-US" altLang="zh-CN" baseline="0" dirty="0"/>
              <a:t>tools)</a:t>
            </a:r>
            <a:r>
              <a:rPr lang="zh-CN" altLang="en-US" baseline="0" dirty="0"/>
              <a:t> </a:t>
            </a:r>
            <a:r>
              <a:rPr lang="en-US" altLang="zh-CN" baseline="0" dirty="0"/>
              <a:t>of</a:t>
            </a:r>
            <a:r>
              <a:rPr lang="zh-CN" altLang="en-US" baseline="0" dirty="0"/>
              <a:t> </a:t>
            </a:r>
            <a:r>
              <a:rPr lang="en-US" altLang="zh-CN" baseline="0" dirty="0"/>
              <a:t>decision</a:t>
            </a:r>
            <a:r>
              <a:rPr lang="zh-CN" altLang="en-US" baseline="0" dirty="0"/>
              <a:t> </a:t>
            </a:r>
            <a:r>
              <a:rPr lang="en-US" altLang="zh-CN" baseline="0" dirty="0"/>
              <a:t>makers.</a:t>
            </a:r>
            <a:endParaRPr lang="zh-CN" altLang="en-US" baseline="0" dirty="0"/>
          </a:p>
          <a:p>
            <a:r>
              <a:rPr lang="en-US" altLang="zh-CN" baseline="0" dirty="0"/>
              <a:t>Point</a:t>
            </a:r>
            <a:r>
              <a:rPr lang="zh-CN" altLang="en-US" baseline="0" dirty="0"/>
              <a:t> </a:t>
            </a:r>
            <a:r>
              <a:rPr lang="en-US" altLang="zh-CN" baseline="0" dirty="0"/>
              <a:t>to</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marts</a:t>
            </a:r>
            <a:r>
              <a:rPr lang="zh-CN" altLang="en-US" baseline="0" dirty="0"/>
              <a:t> </a:t>
            </a:r>
            <a:r>
              <a:rPr lang="en-US" altLang="zh-CN" baseline="0" dirty="0"/>
              <a:t>(for</a:t>
            </a:r>
            <a:r>
              <a:rPr lang="zh-CN" altLang="en-US" baseline="0" dirty="0"/>
              <a:t> </a:t>
            </a:r>
            <a:r>
              <a:rPr lang="en-US" altLang="zh-CN" baseline="0" dirty="0"/>
              <a:t>different</a:t>
            </a:r>
            <a:r>
              <a:rPr lang="zh-CN" altLang="en-US" baseline="0" dirty="0"/>
              <a:t> </a:t>
            </a:r>
            <a:r>
              <a:rPr lang="en-US" altLang="zh-CN" baseline="0" dirty="0"/>
              <a:t>departments)”.</a:t>
            </a:r>
            <a:endParaRPr lang="zh-CN" altLang="en-US" baseline="0" dirty="0"/>
          </a:p>
          <a:p>
            <a:r>
              <a:rPr lang="en-US" altLang="zh-CN" dirty="0"/>
              <a:t>S1:</a:t>
            </a:r>
            <a:r>
              <a:rPr lang="zh-CN" altLang="en-US" dirty="0"/>
              <a:t> </a:t>
            </a:r>
            <a:r>
              <a:rPr lang="en-US" altLang="zh-CN" dirty="0"/>
              <a:t>Split</a:t>
            </a:r>
            <a:r>
              <a:rPr lang="zh-CN" altLang="en-US" baseline="0" dirty="0"/>
              <a:t> </a:t>
            </a:r>
            <a:r>
              <a:rPr lang="en-US" altLang="zh-CN" baseline="0" dirty="0"/>
              <a:t>DW</a:t>
            </a:r>
            <a:r>
              <a:rPr lang="zh-CN" altLang="en-US" baseline="0" dirty="0"/>
              <a:t> </a:t>
            </a:r>
            <a:r>
              <a:rPr lang="en-US" altLang="zh-CN" baseline="0" dirty="0"/>
              <a:t>into</a:t>
            </a:r>
            <a:r>
              <a:rPr lang="zh-CN" altLang="en-US" baseline="0" dirty="0"/>
              <a:t> </a:t>
            </a:r>
            <a:r>
              <a:rPr lang="en-US" altLang="zh-CN" baseline="0" dirty="0"/>
              <a:t>data</a:t>
            </a:r>
            <a:r>
              <a:rPr lang="zh-CN" altLang="en-US" baseline="0" dirty="0"/>
              <a:t> </a:t>
            </a:r>
            <a:r>
              <a:rPr lang="en-US" altLang="zh-CN" baseline="0" dirty="0"/>
              <a:t>marts.</a:t>
            </a:r>
            <a:r>
              <a:rPr lang="zh-CN" altLang="en-US" baseline="0" dirty="0"/>
              <a:t> </a:t>
            </a:r>
            <a:r>
              <a:rPr lang="en-US" altLang="zh-CN" baseline="0" dirty="0"/>
              <a:t>(projection)</a:t>
            </a:r>
            <a:endParaRPr lang="zh-CN" altLang="en-US" baseline="0" dirty="0"/>
          </a:p>
          <a:p>
            <a:r>
              <a:rPr lang="en-US" altLang="zh-CN" baseline="0" dirty="0"/>
              <a:t>S2:</a:t>
            </a:r>
            <a:r>
              <a:rPr lang="zh-CN" altLang="en-US" baseline="0" dirty="0"/>
              <a:t> </a:t>
            </a:r>
            <a:r>
              <a:rPr lang="en-US" altLang="zh-CN" baseline="0" dirty="0"/>
              <a:t>First</a:t>
            </a:r>
            <a:r>
              <a:rPr lang="zh-CN" altLang="en-US" baseline="0" dirty="0"/>
              <a:t> </a:t>
            </a:r>
            <a:r>
              <a:rPr lang="en-US" altLang="zh-CN" baseline="0" dirty="0"/>
              <a:t>build</a:t>
            </a:r>
            <a:r>
              <a:rPr lang="zh-CN" altLang="en-US" baseline="0" dirty="0"/>
              <a:t> </a:t>
            </a:r>
            <a:r>
              <a:rPr lang="en-US" altLang="zh-CN" baseline="0" dirty="0"/>
              <a:t>data</a:t>
            </a:r>
            <a:r>
              <a:rPr lang="zh-CN" altLang="en-US" baseline="0" dirty="0"/>
              <a:t> </a:t>
            </a:r>
            <a:r>
              <a:rPr lang="en-US" altLang="zh-CN" baseline="0" dirty="0"/>
              <a:t>marts</a:t>
            </a:r>
            <a:r>
              <a:rPr lang="zh-CN" altLang="en-US" baseline="0" dirty="0"/>
              <a:t> </a:t>
            </a:r>
            <a:r>
              <a:rPr lang="en-US" altLang="zh-CN" baseline="0" dirty="0"/>
              <a:t>independently</a:t>
            </a:r>
            <a:r>
              <a:rPr lang="zh-CN" altLang="en-US" baseline="0" dirty="0"/>
              <a:t> </a:t>
            </a:r>
            <a:r>
              <a:rPr lang="en-US" altLang="zh-CN" baseline="0" dirty="0"/>
              <a:t>and</a:t>
            </a:r>
            <a:r>
              <a:rPr lang="zh-CN" altLang="en-US" baseline="0" dirty="0"/>
              <a:t> </a:t>
            </a:r>
            <a:r>
              <a:rPr lang="en-US" altLang="zh-CN" baseline="0" dirty="0"/>
              <a:t>then</a:t>
            </a:r>
            <a:r>
              <a:rPr lang="zh-CN" altLang="en-US" baseline="0" dirty="0"/>
              <a:t> </a:t>
            </a:r>
            <a:r>
              <a:rPr lang="en-US" altLang="zh-CN" baseline="0" dirty="0"/>
              <a:t>merge</a:t>
            </a:r>
            <a:r>
              <a:rPr lang="zh-CN" altLang="en-US" baseline="0" dirty="0"/>
              <a:t> </a:t>
            </a:r>
            <a:r>
              <a:rPr lang="en-US" altLang="zh-CN" baseline="0" dirty="0"/>
              <a:t>them.</a:t>
            </a:r>
            <a:endParaRPr lang="zh-CN" altLang="en-US" baseline="0" dirty="0"/>
          </a:p>
          <a:p>
            <a:endParaRPr lang="en-US" altLang="en-US" dirty="0"/>
          </a:p>
        </p:txBody>
      </p:sp>
    </p:spTree>
    <p:extLst>
      <p:ext uri="{BB962C8B-B14F-4D97-AF65-F5344CB8AC3E}">
        <p14:creationId xmlns:p14="http://schemas.microsoft.com/office/powerpoint/2010/main" val="1079091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E2003A-59F9-445A-8D5B-84C1E5EC6A77}" type="slidenum">
              <a:rPr lang="en-US" altLang="en-US"/>
              <a:pPr>
                <a:spcBef>
                  <a:spcPct val="0"/>
                </a:spcBef>
              </a:pPr>
              <a:t>11</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From</a:t>
            </a:r>
            <a:r>
              <a:rPr lang="zh-CN" altLang="en-US" dirty="0"/>
              <a:t> </a:t>
            </a:r>
            <a:r>
              <a:rPr lang="en-US" altLang="zh-CN" dirty="0"/>
              <a:t>the</a:t>
            </a:r>
            <a:r>
              <a:rPr lang="zh-CN" altLang="en-US" dirty="0"/>
              <a:t> </a:t>
            </a:r>
            <a:r>
              <a:rPr lang="en-US" altLang="zh-CN" dirty="0"/>
              <a:t>view</a:t>
            </a:r>
            <a:r>
              <a:rPr lang="zh-CN" altLang="en-US" baseline="0" dirty="0"/>
              <a:t> </a:t>
            </a:r>
            <a:r>
              <a:rPr lang="en-US" altLang="zh-CN" baseline="0" dirty="0"/>
              <a:t>of</a:t>
            </a:r>
            <a:r>
              <a:rPr lang="zh-CN" altLang="en-US" baseline="0" dirty="0"/>
              <a:t> </a:t>
            </a:r>
            <a:r>
              <a:rPr lang="en-US" altLang="zh-CN" baseline="0" dirty="0"/>
              <a:t>enterprise.</a:t>
            </a:r>
            <a:endParaRPr lang="zh-CN" altLang="en-US" baseline="0" dirty="0"/>
          </a:p>
          <a:p>
            <a:r>
              <a:rPr lang="en-US" altLang="zh-CN" baseline="0" dirty="0"/>
              <a:t>DW:</a:t>
            </a:r>
            <a:r>
              <a:rPr lang="zh-CN" altLang="en-US" baseline="0" dirty="0"/>
              <a:t> </a:t>
            </a:r>
            <a:r>
              <a:rPr lang="en-US" altLang="zh-CN" baseline="0" dirty="0"/>
              <a:t>for</a:t>
            </a:r>
            <a:r>
              <a:rPr lang="zh-CN" altLang="en-US" baseline="0" dirty="0"/>
              <a:t> </a:t>
            </a:r>
            <a:r>
              <a:rPr lang="en-US" altLang="zh-CN" baseline="0" dirty="0"/>
              <a:t>Holiday</a:t>
            </a:r>
            <a:r>
              <a:rPr lang="zh-CN" altLang="en-US" baseline="0" dirty="0"/>
              <a:t> </a:t>
            </a:r>
            <a:r>
              <a:rPr lang="en-US" altLang="zh-CN" baseline="0" dirty="0"/>
              <a:t>Inn.</a:t>
            </a:r>
            <a:endParaRPr lang="zh-CN" altLang="en-US" baseline="0" dirty="0"/>
          </a:p>
          <a:p>
            <a:r>
              <a:rPr lang="en-US" altLang="zh-CN" dirty="0"/>
              <a:t>Data</a:t>
            </a:r>
            <a:r>
              <a:rPr lang="zh-CN" altLang="en-US" dirty="0"/>
              <a:t> </a:t>
            </a:r>
            <a:r>
              <a:rPr lang="en-US" altLang="zh-CN" dirty="0"/>
              <a:t>marts:</a:t>
            </a:r>
            <a:r>
              <a:rPr lang="zh-CN" altLang="en-US" dirty="0"/>
              <a:t> </a:t>
            </a:r>
            <a:r>
              <a:rPr lang="en-US" altLang="zh-CN" dirty="0"/>
              <a:t>Champaign’s</a:t>
            </a:r>
            <a:r>
              <a:rPr lang="zh-CN" altLang="en-US" dirty="0"/>
              <a:t> </a:t>
            </a:r>
            <a:r>
              <a:rPr lang="en-US" altLang="zh-CN" baseline="0" dirty="0"/>
              <a:t>Holiday</a:t>
            </a:r>
            <a:r>
              <a:rPr lang="zh-CN" altLang="en-US" baseline="0" dirty="0"/>
              <a:t> </a:t>
            </a:r>
            <a:r>
              <a:rPr lang="en-US" altLang="zh-CN" baseline="0" dirty="0"/>
              <a:t>Inn;</a:t>
            </a:r>
            <a:r>
              <a:rPr lang="zh-CN" altLang="en-US" baseline="0" dirty="0"/>
              <a:t> </a:t>
            </a:r>
            <a:r>
              <a:rPr lang="en-US" altLang="zh-CN" baseline="0" dirty="0"/>
              <a:t>Advertisement</a:t>
            </a:r>
            <a:r>
              <a:rPr lang="zh-CN" altLang="en-US" baseline="0" dirty="0"/>
              <a:t> </a:t>
            </a:r>
            <a:r>
              <a:rPr lang="en-US" altLang="zh-CN" baseline="0" dirty="0"/>
              <a:t>and</a:t>
            </a:r>
            <a:r>
              <a:rPr lang="zh-CN" altLang="en-US" baseline="0" dirty="0"/>
              <a:t> </a:t>
            </a:r>
            <a:r>
              <a:rPr lang="en-US" altLang="zh-CN" baseline="0" dirty="0"/>
              <a:t>promotions</a:t>
            </a:r>
            <a:r>
              <a:rPr lang="zh-CN" altLang="en-US" baseline="0" dirty="0"/>
              <a:t> </a:t>
            </a:r>
            <a:r>
              <a:rPr lang="en-US" altLang="zh-CN" baseline="0" dirty="0"/>
              <a:t>of</a:t>
            </a:r>
            <a:r>
              <a:rPr lang="zh-CN" altLang="en-US" baseline="0" dirty="0"/>
              <a:t> </a:t>
            </a:r>
            <a:r>
              <a:rPr lang="en-US" altLang="zh-CN" baseline="0" dirty="0"/>
              <a:t>Holiday</a:t>
            </a:r>
            <a:r>
              <a:rPr lang="zh-CN" altLang="en-US" baseline="0" dirty="0"/>
              <a:t> </a:t>
            </a:r>
            <a:r>
              <a:rPr lang="en-US" altLang="zh-CN" baseline="0" dirty="0"/>
              <a:t>Inn.</a:t>
            </a:r>
            <a:endParaRPr lang="zh-CN" altLang="en-US" baseline="0" dirty="0"/>
          </a:p>
          <a:p>
            <a:r>
              <a:rPr lang="en-US" altLang="zh-CN" baseline="0" dirty="0"/>
              <a:t>Data</a:t>
            </a:r>
            <a:r>
              <a:rPr lang="zh-CN" altLang="en-US" baseline="0" dirty="0"/>
              <a:t> </a:t>
            </a:r>
            <a:r>
              <a:rPr lang="en-US" altLang="zh-CN" baseline="0" dirty="0"/>
              <a:t>marts</a:t>
            </a:r>
            <a:r>
              <a:rPr lang="zh-CN" altLang="en-US" baseline="0" dirty="0"/>
              <a:t> </a:t>
            </a:r>
            <a:r>
              <a:rPr lang="en-US" altLang="en-US" dirty="0"/>
              <a:t>are usually implemented on low-cost departmental servers</a:t>
            </a:r>
            <a:r>
              <a:rPr lang="en-US" altLang="zh-CN" dirty="0"/>
              <a:t>.</a:t>
            </a:r>
            <a:endParaRPr lang="zh-CN" altLang="en-US" dirty="0"/>
          </a:p>
          <a:p>
            <a:endParaRPr lang="en-US" altLang="en-US" dirty="0"/>
          </a:p>
        </p:txBody>
      </p:sp>
    </p:spTree>
    <p:extLst>
      <p:ext uri="{BB962C8B-B14F-4D97-AF65-F5344CB8AC3E}">
        <p14:creationId xmlns:p14="http://schemas.microsoft.com/office/powerpoint/2010/main" val="1526433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894EBB5-D857-4559-B781-4BA7556183AB}" type="slidenum">
              <a:rPr lang="en-US" altLang="en-US"/>
              <a:pPr>
                <a:spcBef>
                  <a:spcPct val="0"/>
                </a:spcBef>
              </a:pPr>
              <a:t>12</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MK 08.11.09 Former title: Data Warehouse Back-End Tools and Utilities</a:t>
            </a:r>
            <a:endParaRPr lang="zh-CN" altLang="en-US" dirty="0"/>
          </a:p>
          <a:p>
            <a:endParaRPr lang="zh-CN" altLang="en-US" dirty="0"/>
          </a:p>
          <a:p>
            <a:r>
              <a:rPr lang="en-US" altLang="zh-CN" dirty="0"/>
              <a:t>MJ:</a:t>
            </a:r>
            <a:endParaRPr lang="zh-CN" altLang="en-US" dirty="0"/>
          </a:p>
          <a:p>
            <a:r>
              <a:rPr lang="en-US" altLang="zh-CN" dirty="0"/>
              <a:t>From</a:t>
            </a:r>
            <a:r>
              <a:rPr lang="zh-CN" altLang="en-US" dirty="0"/>
              <a:t> </a:t>
            </a:r>
            <a:r>
              <a:rPr lang="en-US" altLang="zh-CN" dirty="0"/>
              <a:t>operational</a:t>
            </a:r>
            <a:r>
              <a:rPr lang="zh-CN" altLang="en-US" baseline="0" dirty="0"/>
              <a:t> </a:t>
            </a:r>
            <a:r>
              <a:rPr lang="en-US" altLang="zh-CN" baseline="0" dirty="0"/>
              <a:t>databases</a:t>
            </a:r>
            <a:r>
              <a:rPr lang="zh-CN" altLang="en-US" baseline="0" dirty="0"/>
              <a:t> </a:t>
            </a:r>
            <a:r>
              <a:rPr lang="en-US" altLang="zh-CN" baseline="0" dirty="0"/>
              <a:t>to</a:t>
            </a:r>
            <a:r>
              <a:rPr lang="zh-CN" altLang="en-US" baseline="0" dirty="0"/>
              <a:t> </a:t>
            </a:r>
            <a:r>
              <a:rPr lang="en-US" altLang="zh-CN" baseline="0" dirty="0"/>
              <a:t>data</a:t>
            </a:r>
            <a:r>
              <a:rPr lang="zh-CN" altLang="en-US" baseline="0" dirty="0"/>
              <a:t> </a:t>
            </a:r>
            <a:r>
              <a:rPr lang="en-US" altLang="zh-CN" baseline="0" dirty="0"/>
              <a:t>warehouse.</a:t>
            </a:r>
            <a:endParaRPr lang="en-US" altLang="en-US" dirty="0"/>
          </a:p>
        </p:txBody>
      </p:sp>
    </p:spTree>
    <p:extLst>
      <p:ext uri="{BB962C8B-B14F-4D97-AF65-F5344CB8AC3E}">
        <p14:creationId xmlns:p14="http://schemas.microsoft.com/office/powerpoint/2010/main" val="3026594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C42CB1A-FB4B-4975-B22E-63A8FDC79E21}" type="slidenum">
              <a:rPr lang="en-US" altLang="en-US"/>
              <a:pPr>
                <a:spcBef>
                  <a:spcPct val="0"/>
                </a:spcBef>
              </a:pPr>
              <a:t>13</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The</a:t>
            </a:r>
            <a:r>
              <a:rPr lang="zh-CN" altLang="en-US" baseline="0" dirty="0"/>
              <a:t> </a:t>
            </a:r>
            <a:r>
              <a:rPr lang="en-US" altLang="zh-CN" baseline="0" dirty="0"/>
              <a:t>algorithms</a:t>
            </a:r>
            <a:r>
              <a:rPr lang="zh-CN" altLang="en-US" baseline="0" dirty="0"/>
              <a:t> </a:t>
            </a:r>
            <a:r>
              <a:rPr lang="en-US" altLang="zh-CN" baseline="0" dirty="0"/>
              <a:t>used</a:t>
            </a:r>
            <a:r>
              <a:rPr lang="zh-CN" altLang="en-US" baseline="0" dirty="0"/>
              <a:t> </a:t>
            </a:r>
            <a:r>
              <a:rPr lang="en-US" altLang="zh-CN" baseline="0" dirty="0"/>
              <a:t>for</a:t>
            </a:r>
            <a:r>
              <a:rPr lang="zh-CN" altLang="en-US" baseline="0" dirty="0"/>
              <a:t> </a:t>
            </a:r>
            <a:r>
              <a:rPr lang="en-US" altLang="zh-CN" baseline="0" dirty="0"/>
              <a:t>summarization:</a:t>
            </a:r>
            <a:r>
              <a:rPr lang="zh-CN" altLang="en-US" baseline="0" dirty="0"/>
              <a:t> </a:t>
            </a:r>
            <a:r>
              <a:rPr lang="en-US" altLang="zh-CN" baseline="0" dirty="0"/>
              <a:t>I2,</a:t>
            </a:r>
            <a:r>
              <a:rPr lang="zh-CN" altLang="en-US" baseline="0" dirty="0"/>
              <a:t> </a:t>
            </a:r>
            <a:r>
              <a:rPr lang="en-US" altLang="zh-CN" baseline="0" dirty="0" err="1"/>
              <a:t>CaseOLAP</a:t>
            </a:r>
            <a:r>
              <a:rPr lang="en-US" altLang="zh-CN" baseline="0" dirty="0"/>
              <a:t>.</a:t>
            </a:r>
            <a:endParaRPr lang="zh-CN" altLang="en-US" baseline="0" dirty="0"/>
          </a:p>
          <a:p>
            <a:r>
              <a:rPr lang="en-US" altLang="zh-CN" baseline="0" dirty="0"/>
              <a:t>DBMS</a:t>
            </a:r>
            <a:r>
              <a:rPr lang="zh-CN" altLang="en-US" baseline="0" dirty="0"/>
              <a:t> </a:t>
            </a:r>
            <a:r>
              <a:rPr lang="en-US" altLang="zh-CN" baseline="0" dirty="0"/>
              <a:t>vs.</a:t>
            </a:r>
            <a:r>
              <a:rPr lang="zh-CN" altLang="en-US" baseline="0" dirty="0"/>
              <a:t> </a:t>
            </a:r>
            <a:r>
              <a:rPr lang="en-US" altLang="zh-CN" baseline="0" dirty="0"/>
              <a:t>MySQL/SQL</a:t>
            </a:r>
            <a:r>
              <a:rPr lang="zh-CN" altLang="en-US" baseline="0" dirty="0"/>
              <a:t> </a:t>
            </a:r>
            <a:r>
              <a:rPr lang="en-US" altLang="zh-CN" baseline="0" dirty="0"/>
              <a:t>Server</a:t>
            </a:r>
            <a:r>
              <a:rPr lang="zh-CN" altLang="en-US" baseline="0" dirty="0"/>
              <a:t> </a:t>
            </a:r>
            <a:r>
              <a:rPr lang="en-US" altLang="zh-CN" baseline="0" dirty="0"/>
              <a:t>Administrator</a:t>
            </a:r>
            <a:r>
              <a:rPr lang="zh-CN" altLang="en-US" baseline="0" dirty="0"/>
              <a:t> </a:t>
            </a:r>
            <a:r>
              <a:rPr lang="en-US" altLang="zh-CN" baseline="0" dirty="0"/>
              <a:t>(anyone</a:t>
            </a:r>
            <a:r>
              <a:rPr lang="zh-CN" altLang="en-US" baseline="0" dirty="0"/>
              <a:t> </a:t>
            </a:r>
            <a:r>
              <a:rPr lang="en-US" altLang="zh-CN" baseline="0" dirty="0"/>
              <a:t>used</a:t>
            </a:r>
            <a:r>
              <a:rPr lang="zh-CN" altLang="en-US" baseline="0" dirty="0"/>
              <a:t> </a:t>
            </a:r>
            <a:r>
              <a:rPr lang="en-US" altLang="zh-CN" baseline="0" dirty="0"/>
              <a:t>it)?</a:t>
            </a:r>
            <a:endParaRPr lang="zh-CN" altLang="en-US" baseline="0" dirty="0"/>
          </a:p>
          <a:p>
            <a:r>
              <a:rPr lang="en-US" altLang="zh-CN" baseline="0" dirty="0"/>
              <a:t>DW</a:t>
            </a:r>
            <a:r>
              <a:rPr lang="zh-CN" altLang="en-US" baseline="0" dirty="0"/>
              <a:t> </a:t>
            </a:r>
            <a:r>
              <a:rPr lang="en-US" altLang="zh-CN" baseline="0" dirty="0"/>
              <a:t>vs.</a:t>
            </a:r>
            <a:r>
              <a:rPr lang="zh-CN" altLang="en-US" baseline="0" dirty="0"/>
              <a:t> </a:t>
            </a:r>
            <a:r>
              <a:rPr lang="en-US" altLang="zh-CN" baseline="0" dirty="0"/>
              <a:t>more</a:t>
            </a:r>
            <a:r>
              <a:rPr lang="zh-CN" altLang="en-US" baseline="0" dirty="0"/>
              <a:t> </a:t>
            </a:r>
            <a:r>
              <a:rPr lang="en-US" altLang="zh-CN" baseline="0" dirty="0"/>
              <a:t>complicated</a:t>
            </a:r>
            <a:r>
              <a:rPr lang="zh-CN" altLang="en-US" baseline="0" dirty="0"/>
              <a:t> </a:t>
            </a:r>
            <a:r>
              <a:rPr lang="en-US" altLang="zh-CN" baseline="0" dirty="0"/>
              <a:t>administrator</a:t>
            </a:r>
            <a:r>
              <a:rPr lang="zh-CN" altLang="en-US" baseline="0" dirty="0"/>
              <a:t> </a:t>
            </a:r>
            <a:r>
              <a:rPr lang="en-US" altLang="zh-CN" baseline="0" dirty="0"/>
              <a:t>here</a:t>
            </a:r>
            <a:r>
              <a:rPr lang="is-IS" altLang="zh-CN" baseline="0" dirty="0"/>
              <a:t>…</a:t>
            </a:r>
            <a:endParaRPr lang="zh-CN" altLang="en-US" dirty="0"/>
          </a:p>
        </p:txBody>
      </p:sp>
    </p:spTree>
    <p:extLst>
      <p:ext uri="{BB962C8B-B14F-4D97-AF65-F5344CB8AC3E}">
        <p14:creationId xmlns:p14="http://schemas.microsoft.com/office/powerpoint/2010/main" val="3549516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3800977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2B94F4-60DF-4DA7-9805-21DDABC63FC9}" type="slidenum">
              <a:rPr lang="en-US" altLang="en-US"/>
              <a:pPr>
                <a:spcBef>
                  <a:spcPct val="0"/>
                </a:spcBef>
              </a:pPr>
              <a:t>15</a:t>
            </a:fld>
            <a:endParaRPr lang="en-US" altLang="en-US"/>
          </a:p>
        </p:txBody>
      </p:sp>
      <p:sp>
        <p:nvSpPr>
          <p:cNvPr id="2" name="Notes Placeholder 1"/>
          <p:cNvSpPr>
            <a:spLocks noGrp="1"/>
          </p:cNvSpPr>
          <p:nvPr>
            <p:ph type="body" idx="1"/>
          </p:nvPr>
        </p:nvSpPr>
        <p:spPr/>
        <p:txBody>
          <a:bodyPr/>
          <a:lstStyle/>
          <a:p>
            <a:r>
              <a:rPr lang="en-US" altLang="zh-CN" dirty="0"/>
              <a:t>MJ:</a:t>
            </a:r>
            <a:endParaRPr lang="zh-CN" altLang="en-US" dirty="0"/>
          </a:p>
          <a:p>
            <a:r>
              <a:rPr lang="en-US" altLang="zh-CN" dirty="0"/>
              <a:t>..such</a:t>
            </a:r>
            <a:r>
              <a:rPr lang="zh-CN" altLang="en-US" dirty="0"/>
              <a:t> </a:t>
            </a:r>
            <a:r>
              <a:rPr lang="en-US" altLang="zh-CN" dirty="0"/>
              <a:t>as</a:t>
            </a:r>
            <a:r>
              <a:rPr lang="zh-CN" altLang="en-US" dirty="0"/>
              <a:t> </a:t>
            </a:r>
            <a:r>
              <a:rPr lang="en-US" altLang="zh-CN" dirty="0"/>
              <a:t>sales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a</a:t>
            </a:r>
            <a:r>
              <a:rPr lang="zh-CN" altLang="en-US" dirty="0"/>
              <a:t> </a:t>
            </a:r>
            <a:r>
              <a:rPr lang="en-US" altLang="zh-CN" dirty="0"/>
              <a:t>subject</a:t>
            </a:r>
            <a:r>
              <a:rPr lang="zh-CN" altLang="en-US" baseline="0" dirty="0"/>
              <a:t> </a:t>
            </a:r>
            <a:r>
              <a:rPr lang="en-US" altLang="zh-CN" baseline="0" dirty="0"/>
              <a:t>to</a:t>
            </a:r>
            <a:r>
              <a:rPr lang="zh-CN" altLang="en-US" baseline="0" dirty="0"/>
              <a:t> </a:t>
            </a:r>
            <a:r>
              <a:rPr lang="en-US" altLang="zh-CN" baseline="0" dirty="0"/>
              <a:t>be</a:t>
            </a:r>
            <a:r>
              <a:rPr lang="zh-CN" altLang="en-US" baseline="0" dirty="0"/>
              <a:t> </a:t>
            </a:r>
            <a:r>
              <a:rPr lang="en-US" altLang="zh-CN" baseline="0" dirty="0"/>
              <a:t>oriented)</a:t>
            </a:r>
            <a:r>
              <a:rPr lang="is-IS" altLang="zh-CN" baseline="0" dirty="0"/>
              <a:t>…</a:t>
            </a:r>
            <a:endParaRPr lang="zh-CN" altLang="en-US" dirty="0"/>
          </a:p>
          <a:p>
            <a:r>
              <a:rPr lang="en-US" altLang="zh-CN" dirty="0"/>
              <a:t>Spreadsheets:</a:t>
            </a:r>
            <a:r>
              <a:rPr lang="zh-CN" altLang="en-US" baseline="0" dirty="0"/>
              <a:t> </a:t>
            </a:r>
            <a:r>
              <a:rPr lang="en-US" altLang="zh-CN" baseline="0" dirty="0"/>
              <a:t>Excel</a:t>
            </a:r>
            <a:r>
              <a:rPr lang="zh-CN" altLang="en-US" baseline="0" dirty="0"/>
              <a:t> </a:t>
            </a:r>
            <a:r>
              <a:rPr lang="en-US" altLang="zh-CN" baseline="0" dirty="0"/>
              <a:t>files</a:t>
            </a:r>
            <a:endParaRPr lang="zh-CN" altLang="en-US" baseline="0" dirty="0"/>
          </a:p>
          <a:p>
            <a:endParaRPr lang="en-US" dirty="0"/>
          </a:p>
        </p:txBody>
      </p:sp>
    </p:spTree>
    <p:extLst>
      <p:ext uri="{BB962C8B-B14F-4D97-AF65-F5344CB8AC3E}">
        <p14:creationId xmlns:p14="http://schemas.microsoft.com/office/powerpoint/2010/main" val="73579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26045FD-46D0-4BB2-B4FA-BC0A4BBA04CF}" type="slidenum">
              <a:rPr lang="en-US" altLang="en-US"/>
              <a:pPr>
                <a:spcBef>
                  <a:spcPct val="0"/>
                </a:spcBef>
              </a:pPr>
              <a:t>16</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Every</a:t>
            </a:r>
            <a:r>
              <a:rPr lang="zh-CN" altLang="en-US" baseline="0" dirty="0"/>
              <a:t> </a:t>
            </a:r>
            <a:r>
              <a:rPr lang="en-US" altLang="zh-CN" baseline="0" dirty="0"/>
              <a:t>dimension</a:t>
            </a:r>
            <a:r>
              <a:rPr lang="zh-CN" altLang="en-US" baseline="0" dirty="0"/>
              <a:t> </a:t>
            </a:r>
            <a:r>
              <a:rPr lang="en-US" altLang="zh-CN" baseline="0" dirty="0"/>
              <a:t>still</a:t>
            </a:r>
            <a:r>
              <a:rPr lang="zh-CN" altLang="en-US" baseline="0" dirty="0"/>
              <a:t> </a:t>
            </a:r>
            <a:r>
              <a:rPr lang="en-US" altLang="zh-CN" baseline="0" dirty="0"/>
              <a:t>has</a:t>
            </a:r>
            <a:r>
              <a:rPr lang="zh-CN" altLang="en-US" baseline="0" dirty="0"/>
              <a:t> </a:t>
            </a:r>
            <a:r>
              <a:rPr lang="en-US" altLang="zh-CN" baseline="0" dirty="0"/>
              <a:t>multiple</a:t>
            </a:r>
            <a:r>
              <a:rPr lang="zh-CN" altLang="en-US" baseline="0" dirty="0"/>
              <a:t> </a:t>
            </a:r>
            <a:r>
              <a:rPr lang="en-US" altLang="zh-CN" baseline="0" dirty="0"/>
              <a:t>levels</a:t>
            </a:r>
            <a:r>
              <a:rPr lang="zh-CN" altLang="en-US" baseline="0" dirty="0"/>
              <a:t> </a:t>
            </a:r>
            <a:r>
              <a:rPr lang="en-US" altLang="zh-CN" baseline="0" dirty="0"/>
              <a:t>(time:</a:t>
            </a:r>
            <a:r>
              <a:rPr lang="zh-CN" altLang="en-US" baseline="0" dirty="0"/>
              <a:t> </a:t>
            </a:r>
            <a:r>
              <a:rPr lang="en-US" altLang="zh-CN" baseline="0" dirty="0"/>
              <a:t>year,</a:t>
            </a:r>
            <a:r>
              <a:rPr lang="zh-CN" altLang="en-US" baseline="0" dirty="0"/>
              <a:t> </a:t>
            </a:r>
            <a:r>
              <a:rPr lang="en-US" altLang="zh-CN" baseline="0" dirty="0"/>
              <a:t>month,</a:t>
            </a:r>
            <a:r>
              <a:rPr lang="zh-CN" altLang="en-US" baseline="0" dirty="0"/>
              <a:t> </a:t>
            </a:r>
            <a:r>
              <a:rPr lang="en-US" altLang="zh-CN" baseline="0" dirty="0"/>
              <a:t>week,</a:t>
            </a:r>
            <a:r>
              <a:rPr lang="zh-CN" altLang="en-US" baseline="0" dirty="0"/>
              <a:t> </a:t>
            </a:r>
            <a:r>
              <a:rPr lang="en-US" altLang="zh-CN" baseline="0" dirty="0"/>
              <a:t>day,</a:t>
            </a:r>
            <a:r>
              <a:rPr lang="zh-CN" altLang="en-US" baseline="0" dirty="0"/>
              <a:t> </a:t>
            </a:r>
            <a:r>
              <a:rPr lang="en-US" altLang="zh-CN" baseline="0" dirty="0"/>
              <a:t>hour).</a:t>
            </a:r>
            <a:endParaRPr lang="zh-CN" altLang="en-US" baseline="0" dirty="0"/>
          </a:p>
          <a:p>
            <a:r>
              <a:rPr lang="en-US" altLang="zh-CN" baseline="0" dirty="0"/>
              <a:t>Every</a:t>
            </a:r>
            <a:r>
              <a:rPr lang="zh-CN" altLang="en-US" baseline="0" dirty="0"/>
              <a:t> </a:t>
            </a:r>
            <a:r>
              <a:rPr lang="en-US" altLang="zh-CN" baseline="0" dirty="0"/>
              <a:t>cuboid</a:t>
            </a:r>
            <a:r>
              <a:rPr lang="zh-CN" altLang="en-US" baseline="0" dirty="0"/>
              <a:t> </a:t>
            </a:r>
            <a:r>
              <a:rPr lang="en-US" altLang="zh-CN" baseline="0" dirty="0"/>
              <a:t>is</a:t>
            </a:r>
            <a:r>
              <a:rPr lang="zh-CN" altLang="en-US" baseline="0" dirty="0"/>
              <a:t> </a:t>
            </a:r>
            <a:r>
              <a:rPr lang="en-US" altLang="zh-CN" baseline="0" dirty="0"/>
              <a:t>a</a:t>
            </a:r>
            <a:r>
              <a:rPr lang="zh-CN" altLang="en-US" baseline="0" dirty="0"/>
              <a:t> </a:t>
            </a:r>
            <a:r>
              <a:rPr lang="en-US" altLang="zh-CN" baseline="0" dirty="0"/>
              <a:t>cube.</a:t>
            </a:r>
            <a:r>
              <a:rPr lang="zh-CN" altLang="en-US" baseline="0" dirty="0"/>
              <a:t> </a:t>
            </a:r>
            <a:r>
              <a:rPr lang="en-US" altLang="zh-CN" baseline="0" dirty="0"/>
              <a:t>We</a:t>
            </a:r>
            <a:r>
              <a:rPr lang="zh-CN" altLang="en-US" baseline="0" dirty="0"/>
              <a:t> </a:t>
            </a:r>
            <a:r>
              <a:rPr lang="en-US" altLang="zh-CN" baseline="0" dirty="0"/>
              <a:t>call</a:t>
            </a:r>
            <a:r>
              <a:rPr lang="zh-CN" altLang="en-US" baseline="0" dirty="0"/>
              <a:t> </a:t>
            </a:r>
            <a:r>
              <a:rPr lang="en-US" altLang="zh-CN" baseline="0" dirty="0"/>
              <a:t>a</a:t>
            </a:r>
            <a:r>
              <a:rPr lang="zh-CN" altLang="en-US" baseline="0" dirty="0"/>
              <a:t> </a:t>
            </a:r>
            <a:r>
              <a:rPr lang="en-US" altLang="zh-CN" baseline="0" dirty="0"/>
              <a:t>lattice</a:t>
            </a:r>
            <a:r>
              <a:rPr lang="zh-CN" altLang="en-US" baseline="0" dirty="0"/>
              <a:t> </a:t>
            </a:r>
            <a:r>
              <a:rPr lang="en-US" altLang="zh-CN" baseline="0" dirty="0"/>
              <a:t>of</a:t>
            </a:r>
            <a:r>
              <a:rPr lang="zh-CN" altLang="en-US" baseline="0" dirty="0"/>
              <a:t> </a:t>
            </a:r>
            <a:r>
              <a:rPr lang="en-US" altLang="zh-CN" baseline="0" dirty="0"/>
              <a:t>cuboids</a:t>
            </a:r>
            <a:r>
              <a:rPr lang="zh-CN" altLang="en-US" baseline="0" dirty="0"/>
              <a:t> </a:t>
            </a:r>
            <a:r>
              <a:rPr lang="en-US" altLang="zh-CN" baseline="0" dirty="0"/>
              <a:t>(all</a:t>
            </a:r>
            <a:r>
              <a:rPr lang="zh-CN" altLang="en-US" baseline="0" dirty="0"/>
              <a:t> </a:t>
            </a:r>
            <a:r>
              <a:rPr lang="en-US" altLang="zh-CN" baseline="0" dirty="0"/>
              <a:t>the</a:t>
            </a:r>
            <a:r>
              <a:rPr lang="zh-CN" altLang="en-US" baseline="0" dirty="0"/>
              <a:t> </a:t>
            </a:r>
            <a:r>
              <a:rPr lang="en-US" altLang="zh-CN" baseline="0" dirty="0"/>
              <a:t>cubes)</a:t>
            </a:r>
            <a:r>
              <a:rPr lang="zh-CN" altLang="en-US" baseline="0" dirty="0"/>
              <a:t> </a:t>
            </a:r>
            <a:r>
              <a:rPr lang="en-US" altLang="zh-CN" baseline="0" dirty="0"/>
              <a:t>as</a:t>
            </a:r>
            <a:r>
              <a:rPr lang="zh-CN" altLang="en-US" baseline="0" dirty="0"/>
              <a:t> </a:t>
            </a:r>
            <a:r>
              <a:rPr lang="en-US" altLang="zh-CN" baseline="0" dirty="0"/>
              <a:t>data</a:t>
            </a:r>
            <a:r>
              <a:rPr lang="zh-CN" altLang="en-US" baseline="0" dirty="0"/>
              <a:t> </a:t>
            </a:r>
            <a:r>
              <a:rPr lang="en-US" altLang="zh-CN" baseline="0" dirty="0"/>
              <a:t>cube.</a:t>
            </a:r>
            <a:endParaRPr lang="zh-CN" altLang="en-US" baseline="0" dirty="0"/>
          </a:p>
          <a:p>
            <a:endParaRPr lang="zh-CN" altLang="en-US" dirty="0"/>
          </a:p>
        </p:txBody>
      </p:sp>
    </p:spTree>
    <p:extLst>
      <p:ext uri="{BB962C8B-B14F-4D97-AF65-F5344CB8AC3E}">
        <p14:creationId xmlns:p14="http://schemas.microsoft.com/office/powerpoint/2010/main" val="1399012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3355AF6-A3D7-4D0C-8273-6B4FC1AA29B8}" type="slidenum">
              <a:rPr lang="en-US" altLang="en-US"/>
              <a:pPr>
                <a:spcBef>
                  <a:spcPct val="0"/>
                </a:spcBef>
              </a:pPr>
              <a:t>17</a:t>
            </a:fld>
            <a:endParaRPr lang="en-US" altLang="en-US"/>
          </a:p>
        </p:txBody>
      </p:sp>
      <p:sp>
        <p:nvSpPr>
          <p:cNvPr id="2" name="Notes Placeholder 1"/>
          <p:cNvSpPr>
            <a:spLocks noGrp="1"/>
          </p:cNvSpPr>
          <p:nvPr>
            <p:ph type="body" idx="1"/>
          </p:nvPr>
        </p:nvSpPr>
        <p:spPr/>
        <p:txBody>
          <a:bodyPr/>
          <a:lstStyle/>
          <a:p>
            <a:r>
              <a:rPr lang="en-US" altLang="zh-CN" dirty="0"/>
              <a:t>MJ:</a:t>
            </a:r>
            <a:endParaRPr lang="zh-CN" altLang="en-US" dirty="0"/>
          </a:p>
          <a:p>
            <a:r>
              <a:rPr lang="en-US" altLang="zh-CN" dirty="0"/>
              <a:t>Star,</a:t>
            </a:r>
            <a:r>
              <a:rPr lang="zh-CN" altLang="en-US" dirty="0"/>
              <a:t> </a:t>
            </a:r>
            <a:r>
              <a:rPr lang="en-US" altLang="zh-CN" dirty="0"/>
              <a:t>Snowflake,</a:t>
            </a:r>
            <a:r>
              <a:rPr lang="zh-CN" altLang="en-US" dirty="0"/>
              <a:t> </a:t>
            </a:r>
            <a:r>
              <a:rPr lang="en-US" altLang="zh-CN" dirty="0"/>
              <a:t>Galaxy</a:t>
            </a:r>
            <a:r>
              <a:rPr lang="zh-CN" altLang="en-US" dirty="0"/>
              <a:t> </a:t>
            </a:r>
            <a:r>
              <a:rPr lang="en-US" altLang="zh-CN" dirty="0"/>
              <a:t>(constellation</a:t>
            </a:r>
            <a:r>
              <a:rPr lang="zh-CN" altLang="en-US" baseline="0" dirty="0"/>
              <a:t> </a:t>
            </a:r>
            <a:r>
              <a:rPr lang="en-US" altLang="zh-CN" baseline="0" dirty="0"/>
              <a:t>–</a:t>
            </a:r>
            <a:r>
              <a:rPr lang="zh-CN" altLang="en-US" baseline="0" dirty="0"/>
              <a:t> </a:t>
            </a:r>
            <a:r>
              <a:rPr lang="en-US" altLang="zh-CN" baseline="0" dirty="0"/>
              <a:t>collection</a:t>
            </a:r>
            <a:r>
              <a:rPr lang="zh-CN" altLang="en-US" baseline="0" dirty="0"/>
              <a:t> </a:t>
            </a:r>
            <a:r>
              <a:rPr lang="en-US" altLang="zh-CN" baseline="0" dirty="0"/>
              <a:t>of</a:t>
            </a:r>
            <a:r>
              <a:rPr lang="zh-CN" altLang="en-US" baseline="0" dirty="0"/>
              <a:t> </a:t>
            </a:r>
            <a:r>
              <a:rPr lang="en-US" altLang="zh-CN" baseline="0" dirty="0"/>
              <a:t>stars)</a:t>
            </a:r>
            <a:endParaRPr lang="en-US" dirty="0"/>
          </a:p>
        </p:txBody>
      </p:sp>
    </p:spTree>
    <p:extLst>
      <p:ext uri="{BB962C8B-B14F-4D97-AF65-F5344CB8AC3E}">
        <p14:creationId xmlns:p14="http://schemas.microsoft.com/office/powerpoint/2010/main" val="4094827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2710175-F3BA-483E-A06A-2624EBEB52EE}" type="slidenum">
              <a:rPr lang="en-US" altLang="en-US"/>
              <a:pPr>
                <a:spcBef>
                  <a:spcPct val="0"/>
                </a:spcBef>
              </a:pPr>
              <a:t>18</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a:t>3</a:t>
            </a:r>
            <a:r>
              <a:rPr lang="zh-CN" altLang="en-US" baseline="0" dirty="0"/>
              <a:t> </a:t>
            </a:r>
            <a:r>
              <a:rPr lang="en-US" altLang="zh-CN" baseline="0" dirty="0"/>
              <a:t>measures</a:t>
            </a:r>
            <a:endParaRPr lang="zh-CN" altLang="en-US" dirty="0"/>
          </a:p>
          <a:p>
            <a:r>
              <a:rPr lang="en-US" altLang="zh-CN" dirty="0"/>
              <a:t>4</a:t>
            </a:r>
            <a:r>
              <a:rPr lang="zh-CN" altLang="en-US" baseline="0" dirty="0"/>
              <a:t> </a:t>
            </a:r>
            <a:r>
              <a:rPr lang="en-US" altLang="zh-CN" baseline="0" dirty="0"/>
              <a:t>dimensional</a:t>
            </a:r>
            <a:r>
              <a:rPr lang="zh-CN" altLang="en-US" baseline="0" dirty="0"/>
              <a:t> </a:t>
            </a:r>
            <a:r>
              <a:rPr lang="en-US" altLang="zh-CN" baseline="0" dirty="0"/>
              <a:t>keys:</a:t>
            </a:r>
            <a:r>
              <a:rPr lang="zh-CN" altLang="en-US" baseline="0" dirty="0"/>
              <a:t> </a:t>
            </a:r>
            <a:r>
              <a:rPr lang="en-US" altLang="zh-CN" baseline="0" dirty="0"/>
              <a:t>every</a:t>
            </a:r>
            <a:r>
              <a:rPr lang="zh-CN" altLang="en-US" baseline="0" dirty="0"/>
              <a:t> </a:t>
            </a:r>
            <a:r>
              <a:rPr lang="en-US" altLang="zh-CN" baseline="0" dirty="0"/>
              <a:t>dimension</a:t>
            </a:r>
            <a:r>
              <a:rPr lang="zh-CN" altLang="en-US" baseline="0" dirty="0"/>
              <a:t> </a:t>
            </a:r>
            <a:r>
              <a:rPr lang="en-US" altLang="zh-CN" baseline="0" dirty="0"/>
              <a:t>has</a:t>
            </a:r>
            <a:r>
              <a:rPr lang="zh-CN" altLang="en-US" baseline="0" dirty="0"/>
              <a:t> </a:t>
            </a:r>
            <a:r>
              <a:rPr lang="en-US" altLang="zh-CN" baseline="0" dirty="0"/>
              <a:t>different</a:t>
            </a:r>
            <a:r>
              <a:rPr lang="zh-CN" altLang="en-US" baseline="0" dirty="0"/>
              <a:t> </a:t>
            </a:r>
            <a:r>
              <a:rPr lang="en-US" altLang="zh-CN" baseline="0" dirty="0"/>
              <a:t>levels</a:t>
            </a:r>
            <a:endParaRPr lang="zh-CN" altLang="en-US" baseline="0" dirty="0"/>
          </a:p>
          <a:p>
            <a:r>
              <a:rPr lang="en-US" altLang="zh-CN" baseline="0" dirty="0"/>
              <a:t>Top-to-bottom</a:t>
            </a:r>
            <a:r>
              <a:rPr lang="zh-CN" altLang="en-US" baseline="0" dirty="0"/>
              <a:t> </a:t>
            </a:r>
            <a:r>
              <a:rPr lang="en-US" altLang="zh-CN" baseline="0" dirty="0"/>
              <a:t>(often</a:t>
            </a:r>
            <a:r>
              <a:rPr lang="zh-CN" altLang="en-US" baseline="0" dirty="0"/>
              <a:t> </a:t>
            </a:r>
            <a:r>
              <a:rPr lang="en-US" altLang="zh-CN" baseline="0" dirty="0"/>
              <a:t>big</a:t>
            </a:r>
            <a:r>
              <a:rPr lang="zh-CN" altLang="en-US" baseline="0" dirty="0"/>
              <a:t> </a:t>
            </a:r>
            <a:r>
              <a:rPr lang="en-US" altLang="zh-CN" baseline="0" dirty="0"/>
              <a:t>to</a:t>
            </a:r>
            <a:r>
              <a:rPr lang="zh-CN" altLang="en-US" baseline="0" dirty="0"/>
              <a:t> </a:t>
            </a:r>
            <a:r>
              <a:rPr lang="en-US" altLang="zh-CN" baseline="0" dirty="0"/>
              <a:t>small,</a:t>
            </a:r>
            <a:r>
              <a:rPr lang="zh-CN" altLang="en-US" baseline="0" dirty="0"/>
              <a:t> </a:t>
            </a:r>
            <a:r>
              <a:rPr lang="en-US" altLang="zh-CN" baseline="0" dirty="0"/>
              <a:t>high-level</a:t>
            </a:r>
            <a:r>
              <a:rPr lang="zh-CN" altLang="en-US" baseline="0" dirty="0"/>
              <a:t> </a:t>
            </a:r>
            <a:r>
              <a:rPr lang="en-US" altLang="zh-CN" baseline="0" dirty="0"/>
              <a:t>to</a:t>
            </a:r>
            <a:r>
              <a:rPr lang="zh-CN" altLang="en-US" baseline="0" dirty="0"/>
              <a:t> </a:t>
            </a:r>
            <a:r>
              <a:rPr lang="en-US" altLang="zh-CN" baseline="0" dirty="0"/>
              <a:t>low-level,</a:t>
            </a:r>
            <a:r>
              <a:rPr lang="zh-CN" altLang="en-US" baseline="0" dirty="0"/>
              <a:t> </a:t>
            </a:r>
            <a:r>
              <a:rPr lang="en-US" altLang="zh-CN" baseline="0" dirty="0"/>
              <a:t>few</a:t>
            </a:r>
            <a:r>
              <a:rPr lang="zh-CN" altLang="en-US" baseline="0" dirty="0"/>
              <a:t> </a:t>
            </a:r>
            <a:r>
              <a:rPr lang="en-US" altLang="zh-CN" baseline="0" dirty="0"/>
              <a:t>to</a:t>
            </a:r>
            <a:r>
              <a:rPr lang="zh-CN" altLang="en-US" baseline="0" dirty="0"/>
              <a:t> </a:t>
            </a:r>
            <a:r>
              <a:rPr lang="en-US" altLang="zh-CN" baseline="0" dirty="0"/>
              <a:t>many,</a:t>
            </a:r>
            <a:r>
              <a:rPr lang="zh-CN" altLang="en-US" baseline="0" dirty="0"/>
              <a:t> </a:t>
            </a:r>
            <a:r>
              <a:rPr lang="en-US" altLang="zh-CN" baseline="0" dirty="0"/>
              <a:t>sometimes</a:t>
            </a:r>
            <a:r>
              <a:rPr lang="zh-CN" altLang="en-US" baseline="0" dirty="0"/>
              <a:t> </a:t>
            </a:r>
            <a:r>
              <a:rPr lang="en-US" altLang="zh-CN" baseline="0" dirty="0"/>
              <a:t>there</a:t>
            </a:r>
            <a:r>
              <a:rPr lang="zh-CN" altLang="en-US" baseline="0" dirty="0"/>
              <a:t> </a:t>
            </a:r>
            <a:r>
              <a:rPr lang="en-US" altLang="zh-CN" baseline="0" dirty="0"/>
              <a:t>is</a:t>
            </a:r>
            <a:r>
              <a:rPr lang="zh-CN" altLang="en-US" baseline="0" dirty="0"/>
              <a:t> </a:t>
            </a:r>
            <a:r>
              <a:rPr lang="en-US" altLang="zh-CN" baseline="0" dirty="0"/>
              <a:t>no</a:t>
            </a:r>
            <a:r>
              <a:rPr lang="zh-CN" altLang="en-US" baseline="0" dirty="0"/>
              <a:t> </a:t>
            </a:r>
            <a:r>
              <a:rPr lang="en-US" altLang="zh-CN" baseline="0" dirty="0"/>
              <a:t>hierarchy)</a:t>
            </a:r>
            <a:r>
              <a:rPr lang="zh-CN" altLang="en-US" baseline="0" dirty="0"/>
              <a:t> </a:t>
            </a:r>
            <a:r>
              <a:rPr lang="en-US" altLang="zh-CN" baseline="0" dirty="0"/>
              <a:t>but</a:t>
            </a:r>
            <a:r>
              <a:rPr lang="zh-CN" altLang="en-US" baseline="0" dirty="0"/>
              <a:t> </a:t>
            </a:r>
            <a:r>
              <a:rPr lang="en-US" altLang="zh-CN" baseline="0" dirty="0"/>
              <a:t>“location”</a:t>
            </a:r>
            <a:r>
              <a:rPr lang="zh-CN" altLang="en-US" baseline="0" dirty="0"/>
              <a:t> </a:t>
            </a:r>
            <a:r>
              <a:rPr lang="en-US" altLang="zh-CN" baseline="0" dirty="0"/>
              <a:t>in</a:t>
            </a:r>
            <a:r>
              <a:rPr lang="zh-CN" altLang="en-US" baseline="0" dirty="0"/>
              <a:t> </a:t>
            </a:r>
            <a:r>
              <a:rPr lang="en-US" altLang="zh-CN" baseline="0" dirty="0"/>
              <a:t>this</a:t>
            </a:r>
            <a:r>
              <a:rPr lang="zh-CN" altLang="en-US" baseline="0" dirty="0"/>
              <a:t> </a:t>
            </a:r>
            <a:r>
              <a:rPr lang="en-US" altLang="zh-CN" baseline="0" dirty="0"/>
              <a:t>figure</a:t>
            </a:r>
            <a:r>
              <a:rPr lang="zh-CN" altLang="en-US" baseline="0" dirty="0"/>
              <a:t> </a:t>
            </a:r>
            <a:r>
              <a:rPr lang="en-US" altLang="zh-CN" baseline="0" dirty="0"/>
              <a:t>reversed</a:t>
            </a:r>
            <a:r>
              <a:rPr lang="zh-CN" altLang="en-US" baseline="0" dirty="0"/>
              <a:t> </a:t>
            </a:r>
            <a:r>
              <a:rPr lang="en-US" altLang="zh-CN" baseline="0" dirty="0"/>
              <a:t>the</a:t>
            </a:r>
            <a:r>
              <a:rPr lang="zh-CN" altLang="en-US" baseline="0" dirty="0"/>
              <a:t> </a:t>
            </a:r>
            <a:r>
              <a:rPr lang="en-US" altLang="zh-CN" baseline="0" dirty="0"/>
              <a:t>hierarchy.</a:t>
            </a:r>
            <a:endParaRPr lang="zh-CN" altLang="en-US" baseline="0" dirty="0"/>
          </a:p>
          <a:p>
            <a:r>
              <a:rPr lang="en-US" altLang="zh-CN" baseline="0" dirty="0"/>
              <a:t>Roll</a:t>
            </a:r>
            <a:r>
              <a:rPr lang="zh-CN" altLang="en-US" baseline="0" dirty="0"/>
              <a:t> </a:t>
            </a:r>
            <a:r>
              <a:rPr lang="en-US" altLang="zh-CN" baseline="0" dirty="0"/>
              <a:t>up</a:t>
            </a:r>
            <a:r>
              <a:rPr lang="zh-CN" altLang="en-US" baseline="0" dirty="0"/>
              <a:t> </a:t>
            </a:r>
            <a:r>
              <a:rPr lang="en-US" altLang="zh-CN" baseline="0" dirty="0"/>
              <a:t>(summarize</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climb</a:t>
            </a:r>
            <a:r>
              <a:rPr lang="zh-CN" altLang="en-US" baseline="0" dirty="0"/>
              <a:t> </a:t>
            </a:r>
            <a:r>
              <a:rPr lang="en-US" altLang="zh-CN" baseline="0" dirty="0"/>
              <a:t>the</a:t>
            </a:r>
            <a:r>
              <a:rPr lang="zh-CN" altLang="en-US" baseline="0" dirty="0"/>
              <a:t> </a:t>
            </a:r>
            <a:r>
              <a:rPr lang="en-US" altLang="zh-CN" baseline="0" dirty="0"/>
              <a:t>hierarchy</a:t>
            </a:r>
            <a:r>
              <a:rPr lang="zh-CN" altLang="en-US" baseline="0" dirty="0"/>
              <a:t> </a:t>
            </a:r>
            <a:r>
              <a:rPr lang="zh-CN" altLang="en-US" baseline="0" dirty="0">
                <a:sym typeface="Wingdings"/>
              </a:rPr>
              <a:t> </a:t>
            </a:r>
            <a:r>
              <a:rPr lang="en-US" altLang="zh-CN" baseline="0" dirty="0">
                <a:sym typeface="Wingdings"/>
              </a:rPr>
              <a:t>going</a:t>
            </a:r>
            <a:r>
              <a:rPr lang="zh-CN" altLang="en-US" baseline="0" dirty="0">
                <a:sym typeface="Wingdings"/>
              </a:rPr>
              <a:t> </a:t>
            </a:r>
            <a:r>
              <a:rPr lang="en-US" altLang="zh-CN" baseline="0" dirty="0">
                <a:sym typeface="Wingdings"/>
              </a:rPr>
              <a:t>down</a:t>
            </a:r>
            <a:r>
              <a:rPr lang="zh-CN" altLang="en-US" baseline="0" dirty="0">
                <a:sym typeface="Wingdings"/>
              </a:rPr>
              <a:t> </a:t>
            </a:r>
            <a:r>
              <a:rPr lang="en-US" altLang="zh-CN" baseline="0" dirty="0">
                <a:sym typeface="Wingdings"/>
              </a:rPr>
              <a:t>in</a:t>
            </a:r>
            <a:r>
              <a:rPr lang="zh-CN" altLang="en-US" baseline="0" dirty="0">
                <a:sym typeface="Wingdings"/>
              </a:rPr>
              <a:t> </a:t>
            </a:r>
            <a:r>
              <a:rPr lang="en-US" altLang="zh-CN" baseline="0" dirty="0">
                <a:sym typeface="Wingdings"/>
              </a:rPr>
              <a:t>the</a:t>
            </a:r>
            <a:r>
              <a:rPr lang="zh-CN" altLang="en-US" baseline="0" dirty="0">
                <a:sym typeface="Wingdings"/>
              </a:rPr>
              <a:t> </a:t>
            </a:r>
            <a:r>
              <a:rPr lang="en-US" altLang="zh-CN" baseline="0" dirty="0">
                <a:sym typeface="Wingdings"/>
              </a:rPr>
              <a:t>figure</a:t>
            </a:r>
            <a:endParaRPr lang="zh-CN" altLang="en-US" baseline="0" dirty="0">
              <a:sym typeface="Wingdings"/>
            </a:endParaRPr>
          </a:p>
          <a:p>
            <a:r>
              <a:rPr lang="en-US" altLang="zh-CN" baseline="0" dirty="0">
                <a:sym typeface="Wingdings"/>
              </a:rPr>
              <a:t>Drill</a:t>
            </a:r>
            <a:r>
              <a:rPr lang="zh-CN" altLang="en-US" baseline="0" dirty="0">
                <a:sym typeface="Wingdings"/>
              </a:rPr>
              <a:t> </a:t>
            </a:r>
            <a:r>
              <a:rPr lang="en-US" altLang="zh-CN" baseline="0" dirty="0">
                <a:sym typeface="Wingdings"/>
              </a:rPr>
              <a:t>down</a:t>
            </a:r>
            <a:r>
              <a:rPr lang="zh-CN" altLang="en-US" baseline="0" dirty="0">
                <a:sym typeface="Wingdings"/>
              </a:rPr>
              <a:t> </a:t>
            </a:r>
            <a:r>
              <a:rPr lang="en-US" altLang="zh-CN" baseline="0" dirty="0">
                <a:sym typeface="Wingdings"/>
              </a:rPr>
              <a:t>(from</a:t>
            </a:r>
            <a:r>
              <a:rPr lang="zh-CN" altLang="en-US" baseline="0" dirty="0">
                <a:sym typeface="Wingdings"/>
              </a:rPr>
              <a:t> </a:t>
            </a:r>
            <a:r>
              <a:rPr lang="en-US" altLang="zh-CN" baseline="0" dirty="0">
                <a:sym typeface="Wingdings"/>
              </a:rPr>
              <a:t>the</a:t>
            </a:r>
            <a:r>
              <a:rPr lang="zh-CN" altLang="en-US" baseline="0" dirty="0">
                <a:sym typeface="Wingdings"/>
              </a:rPr>
              <a:t> </a:t>
            </a:r>
            <a:r>
              <a:rPr lang="en-US" altLang="zh-CN" baseline="0" dirty="0">
                <a:sym typeface="Wingdings"/>
              </a:rPr>
              <a:t>top</a:t>
            </a:r>
            <a:r>
              <a:rPr lang="zh-CN" altLang="en-US" baseline="0" dirty="0">
                <a:sym typeface="Wingdings"/>
              </a:rPr>
              <a:t> </a:t>
            </a:r>
            <a:r>
              <a:rPr lang="en-US" altLang="zh-CN" baseline="0" dirty="0">
                <a:sym typeface="Wingdings"/>
              </a:rPr>
              <a:t>to</a:t>
            </a:r>
            <a:r>
              <a:rPr lang="zh-CN" altLang="en-US" baseline="0" dirty="0">
                <a:sym typeface="Wingdings"/>
              </a:rPr>
              <a:t> </a:t>
            </a:r>
            <a:r>
              <a:rPr lang="en-US" altLang="zh-CN" baseline="0" dirty="0">
                <a:sym typeface="Wingdings"/>
              </a:rPr>
              <a:t>the</a:t>
            </a:r>
            <a:r>
              <a:rPr lang="zh-CN" altLang="en-US" baseline="0" dirty="0">
                <a:sym typeface="Wingdings"/>
              </a:rPr>
              <a:t> </a:t>
            </a:r>
            <a:r>
              <a:rPr lang="en-US" altLang="zh-CN" baseline="0" dirty="0">
                <a:sym typeface="Wingdings"/>
              </a:rPr>
              <a:t>bottom,</a:t>
            </a:r>
            <a:r>
              <a:rPr lang="zh-CN" altLang="en-US" baseline="0" dirty="0">
                <a:sym typeface="Wingdings"/>
              </a:rPr>
              <a:t> </a:t>
            </a:r>
            <a:r>
              <a:rPr lang="en-US" altLang="zh-CN" baseline="0" dirty="0">
                <a:sym typeface="Wingdings"/>
              </a:rPr>
              <a:t>from</a:t>
            </a:r>
            <a:r>
              <a:rPr lang="zh-CN" altLang="en-US" baseline="0" dirty="0">
                <a:sym typeface="Wingdings"/>
              </a:rPr>
              <a:t> </a:t>
            </a:r>
            <a:r>
              <a:rPr lang="en-US" altLang="zh-CN" baseline="0" dirty="0">
                <a:sym typeface="Wingdings"/>
              </a:rPr>
              <a:t>few</a:t>
            </a:r>
            <a:r>
              <a:rPr lang="zh-CN" altLang="en-US" baseline="0" dirty="0">
                <a:sym typeface="Wingdings"/>
              </a:rPr>
              <a:t> </a:t>
            </a:r>
            <a:r>
              <a:rPr lang="en-US" altLang="zh-CN" baseline="0" dirty="0">
                <a:sym typeface="Wingdings"/>
              </a:rPr>
              <a:t>to</a:t>
            </a:r>
            <a:r>
              <a:rPr lang="zh-CN" altLang="en-US" baseline="0" dirty="0">
                <a:sym typeface="Wingdings"/>
              </a:rPr>
              <a:t> </a:t>
            </a:r>
            <a:r>
              <a:rPr lang="en-US" altLang="zh-CN" baseline="0" dirty="0">
                <a:sym typeface="Wingdings"/>
              </a:rPr>
              <a:t>many,</a:t>
            </a:r>
            <a:r>
              <a:rPr lang="zh-CN" altLang="en-US" baseline="0" dirty="0">
                <a:sym typeface="Wingdings"/>
              </a:rPr>
              <a:t> </a:t>
            </a:r>
            <a:r>
              <a:rPr lang="en-US" altLang="zh-CN" baseline="0" dirty="0">
                <a:sym typeface="Wingdings"/>
              </a:rPr>
              <a:t>from</a:t>
            </a:r>
            <a:r>
              <a:rPr lang="zh-CN" altLang="en-US" baseline="0" dirty="0">
                <a:sym typeface="Wingdings"/>
              </a:rPr>
              <a:t> </a:t>
            </a:r>
            <a:r>
              <a:rPr lang="en-US" altLang="zh-CN" baseline="0" dirty="0">
                <a:sym typeface="Wingdings"/>
              </a:rPr>
              <a:t>big</a:t>
            </a:r>
            <a:r>
              <a:rPr lang="zh-CN" altLang="en-US" baseline="0" dirty="0">
                <a:sym typeface="Wingdings"/>
              </a:rPr>
              <a:t> </a:t>
            </a:r>
            <a:r>
              <a:rPr lang="en-US" altLang="zh-CN" baseline="0" dirty="0">
                <a:sym typeface="Wingdings"/>
              </a:rPr>
              <a:t>to</a:t>
            </a:r>
            <a:r>
              <a:rPr lang="zh-CN" altLang="en-US" baseline="0" dirty="0">
                <a:sym typeface="Wingdings"/>
              </a:rPr>
              <a:t> </a:t>
            </a:r>
            <a:r>
              <a:rPr lang="en-US" altLang="zh-CN" baseline="0" dirty="0">
                <a:sym typeface="Wingdings"/>
              </a:rPr>
              <a:t>small)</a:t>
            </a:r>
            <a:endParaRPr lang="zh-CN" altLang="en-US" baseline="0" dirty="0">
              <a:sym typeface="Wingdings"/>
            </a:endParaRPr>
          </a:p>
          <a:p>
            <a:endParaRPr lang="zh-CN" altLang="en-US" baseline="0" dirty="0">
              <a:sym typeface="Wingdings"/>
            </a:endParaRPr>
          </a:p>
        </p:txBody>
      </p:sp>
    </p:spTree>
    <p:extLst>
      <p:ext uri="{BB962C8B-B14F-4D97-AF65-F5344CB8AC3E}">
        <p14:creationId xmlns:p14="http://schemas.microsoft.com/office/powerpoint/2010/main" val="1927457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B5BE9E-22FE-4E4A-821F-4589C1046BCC}" type="slidenum">
              <a:rPr lang="en-US" altLang="en-US"/>
              <a:pPr>
                <a:spcBef>
                  <a:spcPct val="0"/>
                </a:spcBef>
              </a:pPr>
              <a:t>19</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a:t>Example:</a:t>
            </a:r>
            <a:r>
              <a:rPr lang="zh-CN" altLang="en-US" baseline="0" dirty="0"/>
              <a:t> </a:t>
            </a:r>
            <a:r>
              <a:rPr lang="en-US" altLang="zh-CN" baseline="0" dirty="0"/>
              <a:t>(1)</a:t>
            </a:r>
            <a:r>
              <a:rPr lang="zh-CN" altLang="en-US" baseline="0" dirty="0"/>
              <a:t> </a:t>
            </a:r>
            <a:r>
              <a:rPr lang="en-US" altLang="zh-CN" baseline="0" dirty="0"/>
              <a:t>4</a:t>
            </a:r>
            <a:r>
              <a:rPr lang="en-US" altLang="zh-CN" baseline="30000" dirty="0"/>
              <a:t>th</a:t>
            </a:r>
            <a:r>
              <a:rPr lang="zh-CN" altLang="en-US" dirty="0"/>
              <a:t> </a:t>
            </a:r>
            <a:r>
              <a:rPr lang="en-US" altLang="zh-CN" dirty="0"/>
              <a:t>Street,</a:t>
            </a:r>
            <a:r>
              <a:rPr lang="zh-CN" altLang="en-US" baseline="0" dirty="0"/>
              <a:t> </a:t>
            </a:r>
            <a:r>
              <a:rPr lang="en-US" altLang="zh-CN" dirty="0"/>
              <a:t>Champaign,</a:t>
            </a:r>
            <a:r>
              <a:rPr lang="zh-CN" altLang="en-US" baseline="0" dirty="0"/>
              <a:t> </a:t>
            </a:r>
            <a:r>
              <a:rPr lang="en-US" altLang="zh-CN" baseline="0" dirty="0"/>
              <a:t>Illinois,</a:t>
            </a:r>
            <a:r>
              <a:rPr lang="zh-CN" altLang="en-US" baseline="0" dirty="0"/>
              <a:t> </a:t>
            </a:r>
            <a:r>
              <a:rPr lang="en-US" altLang="zh-CN" baseline="0" dirty="0"/>
              <a:t>US</a:t>
            </a:r>
            <a:endParaRPr lang="zh-CN" altLang="en-US" dirty="0"/>
          </a:p>
          <a:p>
            <a:r>
              <a:rPr lang="en-US" altLang="zh-CN" dirty="0"/>
              <a:t>(2)</a:t>
            </a:r>
            <a:r>
              <a:rPr lang="zh-CN" altLang="en-US" dirty="0"/>
              <a:t> </a:t>
            </a:r>
            <a:r>
              <a:rPr lang="en-US" altLang="zh-CN" dirty="0"/>
              <a:t>6</a:t>
            </a:r>
            <a:r>
              <a:rPr lang="en-US" altLang="zh-CN" baseline="30000" dirty="0"/>
              <a:t>th</a:t>
            </a:r>
            <a:r>
              <a:rPr lang="zh-CN" altLang="en-US" dirty="0"/>
              <a:t> </a:t>
            </a:r>
            <a:r>
              <a:rPr lang="en-US" altLang="zh-CN" dirty="0"/>
              <a:t>Street,</a:t>
            </a:r>
            <a:r>
              <a:rPr lang="zh-CN" altLang="en-US" baseline="0" dirty="0"/>
              <a:t> </a:t>
            </a:r>
            <a:r>
              <a:rPr lang="en-US" altLang="zh-CN" dirty="0"/>
              <a:t>Champaign,</a:t>
            </a:r>
            <a:r>
              <a:rPr lang="zh-CN" altLang="en-US" baseline="0" dirty="0"/>
              <a:t> </a:t>
            </a:r>
            <a:r>
              <a:rPr lang="en-US" altLang="zh-CN" baseline="0" dirty="0"/>
              <a:t>Illinois,</a:t>
            </a:r>
            <a:r>
              <a:rPr lang="zh-CN" altLang="en-US" baseline="0" dirty="0"/>
              <a:t> </a:t>
            </a:r>
            <a:r>
              <a:rPr lang="en-US" altLang="zh-CN" baseline="0" dirty="0"/>
              <a:t>US</a:t>
            </a:r>
            <a:endParaRPr lang="zh-CN" altLang="en-US" baseline="0" dirty="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a:t>(3)</a:t>
            </a:r>
            <a:r>
              <a:rPr lang="zh-CN" altLang="en-US" baseline="0" dirty="0"/>
              <a:t> </a:t>
            </a:r>
            <a:r>
              <a:rPr lang="en-US" altLang="zh-CN" baseline="0" dirty="0"/>
              <a:t>Green</a:t>
            </a:r>
            <a:r>
              <a:rPr lang="zh-CN" altLang="en-US" baseline="0" dirty="0"/>
              <a:t> </a:t>
            </a:r>
            <a:r>
              <a:rPr lang="en-US" altLang="zh-CN" baseline="0" dirty="0"/>
              <a:t>Street,</a:t>
            </a:r>
            <a:r>
              <a:rPr lang="zh-CN" altLang="en-US" baseline="0" dirty="0"/>
              <a:t> </a:t>
            </a:r>
            <a:r>
              <a:rPr lang="en-US" altLang="zh-CN" dirty="0"/>
              <a:t>Champaign,</a:t>
            </a:r>
            <a:r>
              <a:rPr lang="zh-CN" altLang="en-US" baseline="0" dirty="0"/>
              <a:t> </a:t>
            </a:r>
            <a:r>
              <a:rPr lang="en-US" altLang="zh-CN" baseline="0" dirty="0"/>
              <a:t>Illinois,</a:t>
            </a:r>
            <a:r>
              <a:rPr lang="zh-CN" altLang="en-US" baseline="0" dirty="0"/>
              <a:t> </a:t>
            </a:r>
            <a:r>
              <a:rPr lang="en-US" altLang="zh-CN" baseline="0" dirty="0"/>
              <a:t>US</a:t>
            </a:r>
            <a:endParaRPr lang="zh-CN" altLang="en-US" baseline="0" dirty="0"/>
          </a:p>
          <a:p>
            <a:pPr marL="171450" marR="0" indent="-171450" algn="l" defTabSz="914354" rtl="0" eaLnBrk="1" fontAlgn="auto" latinLnBrk="0" hangingPunct="1">
              <a:lnSpc>
                <a:spcPct val="100000"/>
              </a:lnSpc>
              <a:spcBef>
                <a:spcPts val="0"/>
              </a:spcBef>
              <a:spcAft>
                <a:spcPts val="0"/>
              </a:spcAft>
              <a:buClrTx/>
              <a:buSzTx/>
              <a:buFont typeface="Wingdings" charset="2"/>
              <a:buChar char="à"/>
              <a:tabLst/>
              <a:defRPr/>
            </a:pPr>
            <a:r>
              <a:rPr lang="is-IS" altLang="zh-CN" baseline="0" dirty="0">
                <a:sym typeface="Wingdings"/>
              </a:rPr>
              <a:t>…</a:t>
            </a:r>
            <a:r>
              <a:rPr lang="en-US" altLang="zh-CN" baseline="0" dirty="0">
                <a:sym typeface="Wingdings"/>
              </a:rPr>
              <a:t>Street,</a:t>
            </a:r>
            <a:r>
              <a:rPr lang="zh-CN" altLang="en-US" baseline="0" dirty="0">
                <a:sym typeface="Wingdings"/>
              </a:rPr>
              <a:t> </a:t>
            </a:r>
            <a:r>
              <a:rPr lang="en-US" altLang="zh-CN" baseline="0" dirty="0">
                <a:sym typeface="Wingdings"/>
              </a:rPr>
              <a:t>Champaign;</a:t>
            </a:r>
            <a:r>
              <a:rPr lang="zh-CN" altLang="en-US" baseline="0" dirty="0">
                <a:sym typeface="Wingdings"/>
              </a:rPr>
              <a:t> </a:t>
            </a:r>
            <a:r>
              <a:rPr lang="en-US" altLang="zh-CN" baseline="0" dirty="0">
                <a:sym typeface="Wingdings"/>
              </a:rPr>
              <a:t>(another</a:t>
            </a:r>
            <a:r>
              <a:rPr lang="zh-CN" altLang="en-US" baseline="0" dirty="0">
                <a:sym typeface="Wingdings"/>
              </a:rPr>
              <a:t> </a:t>
            </a:r>
            <a:r>
              <a:rPr lang="en-US" altLang="zh-CN" baseline="0" dirty="0">
                <a:sym typeface="Wingdings"/>
              </a:rPr>
              <a:t>table)</a:t>
            </a:r>
            <a:r>
              <a:rPr lang="zh-CN" altLang="en-US" baseline="0" dirty="0">
                <a:sym typeface="Wingdings"/>
              </a:rPr>
              <a:t> </a:t>
            </a:r>
            <a:r>
              <a:rPr lang="en-US" altLang="zh-CN" baseline="0" dirty="0">
                <a:sym typeface="Wingdings"/>
              </a:rPr>
              <a:t>Champaign,</a:t>
            </a:r>
            <a:r>
              <a:rPr lang="zh-CN" altLang="en-US" baseline="0" dirty="0">
                <a:sym typeface="Wingdings"/>
              </a:rPr>
              <a:t> </a:t>
            </a:r>
            <a:r>
              <a:rPr lang="en-US" altLang="zh-CN" baseline="0" dirty="0">
                <a:sym typeface="Wingdings"/>
              </a:rPr>
              <a:t>Illinois,</a:t>
            </a:r>
            <a:r>
              <a:rPr lang="zh-CN" altLang="en-US" baseline="0" dirty="0">
                <a:sym typeface="Wingdings"/>
              </a:rPr>
              <a:t> </a:t>
            </a:r>
            <a:r>
              <a:rPr lang="en-US" altLang="zh-CN" baseline="0" dirty="0">
                <a:sym typeface="Wingdings"/>
              </a:rPr>
              <a:t>US</a:t>
            </a:r>
            <a:endParaRPr lang="zh-CN" altLang="en-US" baseline="0" dirty="0">
              <a:sym typeface="Wingdings"/>
            </a:endParaRPr>
          </a:p>
          <a:p>
            <a:pPr marL="0" marR="0" indent="0" algn="l" defTabSz="914354" rtl="0" eaLnBrk="1" fontAlgn="auto" latinLnBrk="0" hangingPunct="1">
              <a:lnSpc>
                <a:spcPct val="100000"/>
              </a:lnSpc>
              <a:spcBef>
                <a:spcPts val="0"/>
              </a:spcBef>
              <a:spcAft>
                <a:spcPts val="0"/>
              </a:spcAft>
              <a:buClrTx/>
              <a:buSzTx/>
              <a:buFont typeface="Wingdings" charset="2"/>
              <a:buNone/>
              <a:tabLst/>
              <a:defRPr/>
            </a:pPr>
            <a:r>
              <a:rPr lang="en-US" altLang="zh-CN" baseline="0" dirty="0">
                <a:sym typeface="Wingdings"/>
              </a:rPr>
              <a:t>Which</a:t>
            </a:r>
            <a:r>
              <a:rPr lang="zh-CN" altLang="en-US" baseline="0" dirty="0">
                <a:sym typeface="Wingdings"/>
              </a:rPr>
              <a:t> </a:t>
            </a:r>
            <a:r>
              <a:rPr lang="en-US" altLang="zh-CN" baseline="0" dirty="0">
                <a:sym typeface="Wingdings"/>
              </a:rPr>
              <a:t>one</a:t>
            </a:r>
            <a:r>
              <a:rPr lang="zh-CN" altLang="en-US" baseline="0" dirty="0">
                <a:sym typeface="Wingdings"/>
              </a:rPr>
              <a:t> </a:t>
            </a:r>
            <a:r>
              <a:rPr lang="en-US" altLang="zh-CN" baseline="0" dirty="0">
                <a:sym typeface="Wingdings"/>
              </a:rPr>
              <a:t>is</a:t>
            </a:r>
            <a:r>
              <a:rPr lang="zh-CN" altLang="en-US" baseline="0" dirty="0">
                <a:sym typeface="Wingdings"/>
              </a:rPr>
              <a:t> </a:t>
            </a:r>
            <a:r>
              <a:rPr lang="en-US" altLang="zh-CN" baseline="0" dirty="0">
                <a:sym typeface="Wingdings"/>
              </a:rPr>
              <a:t>better?</a:t>
            </a:r>
            <a:endParaRPr lang="zh-CN" altLang="en-US" baseline="0" dirty="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a:t>Snowflake</a:t>
            </a:r>
            <a:r>
              <a:rPr lang="zh-CN" altLang="en-US" baseline="0" dirty="0"/>
              <a:t> </a:t>
            </a:r>
            <a:r>
              <a:rPr lang="en-US" altLang="zh-CN" baseline="0" dirty="0"/>
              <a:t>schema:</a:t>
            </a:r>
            <a:r>
              <a:rPr lang="zh-CN" altLang="en-US" baseline="0" dirty="0"/>
              <a:t> </a:t>
            </a:r>
            <a:r>
              <a:rPr lang="en-US" altLang="zh-CN" baseline="0" dirty="0"/>
              <a:t>save</a:t>
            </a:r>
            <a:r>
              <a:rPr lang="zh-CN" altLang="en-US" baseline="0" dirty="0"/>
              <a:t> </a:t>
            </a:r>
            <a:r>
              <a:rPr lang="en-US" altLang="zh-CN" baseline="0" dirty="0"/>
              <a:t>storage</a:t>
            </a:r>
            <a:r>
              <a:rPr lang="zh-CN" altLang="en-US" baseline="0" dirty="0"/>
              <a:t> </a:t>
            </a:r>
            <a:r>
              <a:rPr lang="en-US" altLang="zh-CN" baseline="0" dirty="0"/>
              <a:t>cost</a:t>
            </a:r>
            <a:r>
              <a:rPr lang="zh-CN" altLang="en-US" baseline="0" dirty="0"/>
              <a:t> </a:t>
            </a:r>
            <a:r>
              <a:rPr lang="en-US" altLang="zh-CN" baseline="0" dirty="0"/>
              <a:t>(you</a:t>
            </a:r>
            <a:r>
              <a:rPr lang="zh-CN" altLang="en-US" baseline="0" dirty="0"/>
              <a:t> </a:t>
            </a:r>
            <a:r>
              <a:rPr lang="en-US" altLang="zh-CN" baseline="0" dirty="0"/>
              <a:t>have</a:t>
            </a:r>
            <a:r>
              <a:rPr lang="zh-CN" altLang="en-US" baseline="0" dirty="0"/>
              <a:t> </a:t>
            </a:r>
            <a:r>
              <a:rPr lang="en-US" altLang="zh-CN" baseline="0" dirty="0"/>
              <a:t>to</a:t>
            </a:r>
            <a:r>
              <a:rPr lang="zh-CN" altLang="en-US" baseline="0" dirty="0"/>
              <a:t> </a:t>
            </a:r>
            <a:r>
              <a:rPr lang="en-US" altLang="zh-CN" baseline="0" dirty="0"/>
              <a:t>link</a:t>
            </a:r>
            <a:r>
              <a:rPr lang="zh-CN" altLang="en-US" baseline="0" dirty="0"/>
              <a:t> </a:t>
            </a:r>
            <a:r>
              <a:rPr lang="en-US" altLang="zh-CN" baseline="0" dirty="0"/>
              <a:t>the</a:t>
            </a:r>
            <a:r>
              <a:rPr lang="zh-CN" altLang="en-US" baseline="0" dirty="0"/>
              <a:t> </a:t>
            </a:r>
            <a:r>
              <a:rPr lang="en-US" altLang="zh-CN" baseline="0" dirty="0"/>
              <a:t>tables/relations</a:t>
            </a:r>
            <a:r>
              <a:rPr lang="zh-CN" altLang="en-US" baseline="0" dirty="0"/>
              <a:t> </a:t>
            </a:r>
            <a:r>
              <a:rPr lang="en-US" altLang="zh-CN" baseline="0" dirty="0"/>
              <a:t>when</a:t>
            </a:r>
            <a:r>
              <a:rPr lang="zh-CN" altLang="en-US" baseline="0" dirty="0"/>
              <a:t> </a:t>
            </a:r>
            <a:r>
              <a:rPr lang="en-US" altLang="zh-CN" baseline="0" dirty="0"/>
              <a:t>you</a:t>
            </a:r>
            <a:r>
              <a:rPr lang="zh-CN" altLang="en-US" baseline="0" dirty="0"/>
              <a:t> </a:t>
            </a:r>
            <a:r>
              <a:rPr lang="en-US" altLang="zh-CN" baseline="0" dirty="0"/>
              <a:t>compute)</a:t>
            </a:r>
            <a:endParaRPr lang="zh-CN" altLang="en-US" baseline="0" dirty="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a:t>Star</a:t>
            </a:r>
            <a:r>
              <a:rPr lang="zh-CN" altLang="en-US" baseline="0" dirty="0"/>
              <a:t> </a:t>
            </a:r>
            <a:r>
              <a:rPr lang="en-US" altLang="zh-CN" baseline="0" dirty="0"/>
              <a:t>schema:</a:t>
            </a:r>
            <a:r>
              <a:rPr lang="zh-CN" altLang="en-US" baseline="0" dirty="0"/>
              <a:t> </a:t>
            </a:r>
            <a:r>
              <a:rPr lang="en-US" altLang="zh-CN" baseline="0" dirty="0"/>
              <a:t>save</a:t>
            </a:r>
            <a:r>
              <a:rPr lang="zh-CN" altLang="en-US" baseline="0" dirty="0"/>
              <a:t> </a:t>
            </a:r>
            <a:r>
              <a:rPr lang="en-US" altLang="zh-CN" baseline="0" dirty="0"/>
              <a:t>computing</a:t>
            </a:r>
            <a:r>
              <a:rPr lang="zh-CN" altLang="en-US" baseline="0" dirty="0"/>
              <a:t> </a:t>
            </a:r>
            <a:r>
              <a:rPr lang="en-US" altLang="zh-CN" baseline="0" dirty="0"/>
              <a:t>cost</a:t>
            </a:r>
            <a:r>
              <a:rPr lang="zh-CN" altLang="en-US" baseline="0" dirty="0"/>
              <a:t> </a:t>
            </a:r>
            <a:r>
              <a:rPr lang="en-US" altLang="zh-CN" baseline="0" dirty="0"/>
              <a:t>(some</a:t>
            </a:r>
            <a:r>
              <a:rPr lang="zh-CN" altLang="en-US" baseline="0" dirty="0"/>
              <a:t> </a:t>
            </a:r>
            <a:r>
              <a:rPr lang="en-US" altLang="zh-CN" baseline="0" dirty="0"/>
              <a:t>companies</a:t>
            </a:r>
            <a:r>
              <a:rPr lang="zh-CN" altLang="en-US" baseline="0" dirty="0"/>
              <a:t> </a:t>
            </a:r>
            <a:r>
              <a:rPr lang="en-US" altLang="zh-CN" baseline="0" dirty="0"/>
              <a:t>still</a:t>
            </a:r>
            <a:r>
              <a:rPr lang="zh-CN" altLang="en-US" baseline="0" dirty="0"/>
              <a:t> </a:t>
            </a:r>
            <a:r>
              <a:rPr lang="en-US" altLang="zh-CN" baseline="0" dirty="0"/>
              <a:t>use</a:t>
            </a:r>
            <a:r>
              <a:rPr lang="zh-CN" altLang="en-US" baseline="0" dirty="0"/>
              <a:t> </a:t>
            </a:r>
            <a:r>
              <a:rPr lang="en-US" altLang="zh-CN" baseline="0" dirty="0"/>
              <a:t>star</a:t>
            </a:r>
            <a:r>
              <a:rPr lang="zh-CN" altLang="en-US" baseline="0" dirty="0"/>
              <a:t> </a:t>
            </a:r>
            <a:r>
              <a:rPr lang="en-US" altLang="zh-CN" baseline="0" dirty="0"/>
              <a:t>schema,</a:t>
            </a:r>
            <a:r>
              <a:rPr lang="zh-CN" altLang="en-US" baseline="0" dirty="0"/>
              <a:t> </a:t>
            </a:r>
            <a:r>
              <a:rPr lang="en-US" altLang="zh-CN" baseline="0" dirty="0"/>
              <a:t>not</a:t>
            </a:r>
            <a:r>
              <a:rPr lang="zh-CN" altLang="en-US" baseline="0" dirty="0"/>
              <a:t> </a:t>
            </a:r>
            <a:r>
              <a:rPr lang="en-US" altLang="zh-CN" baseline="0" dirty="0"/>
              <a:t>snowflake</a:t>
            </a:r>
            <a:r>
              <a:rPr lang="zh-CN" altLang="en-US" baseline="0" dirty="0"/>
              <a:t> </a:t>
            </a:r>
            <a:r>
              <a:rPr lang="en-US" altLang="zh-CN" baseline="0" dirty="0"/>
              <a:t>schema)</a:t>
            </a:r>
            <a:endParaRPr lang="zh-CN" altLang="en-US" baseline="0" dirty="0"/>
          </a:p>
        </p:txBody>
      </p:sp>
    </p:spTree>
    <p:extLst>
      <p:ext uri="{BB962C8B-B14F-4D97-AF65-F5344CB8AC3E}">
        <p14:creationId xmlns:p14="http://schemas.microsoft.com/office/powerpoint/2010/main" val="32194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Data</a:t>
            </a:r>
            <a:r>
              <a:rPr lang="zh-CN" altLang="en-US" dirty="0"/>
              <a:t> </a:t>
            </a:r>
            <a:r>
              <a:rPr lang="en-US" altLang="zh-CN" dirty="0"/>
              <a:t>warehouses</a:t>
            </a:r>
            <a:r>
              <a:rPr lang="zh-CN" altLang="en-US" dirty="0"/>
              <a:t> </a:t>
            </a:r>
            <a:r>
              <a:rPr lang="en-US" altLang="zh-CN" dirty="0"/>
              <a:t>generalize</a:t>
            </a:r>
            <a:r>
              <a:rPr lang="zh-CN" altLang="en-US" dirty="0"/>
              <a:t> </a:t>
            </a:r>
            <a:r>
              <a:rPr lang="en-US" altLang="zh-CN" dirty="0"/>
              <a:t>and</a:t>
            </a:r>
            <a:r>
              <a:rPr lang="zh-CN" altLang="en-US" dirty="0"/>
              <a:t> </a:t>
            </a:r>
            <a:r>
              <a:rPr lang="en-US" altLang="zh-CN" dirty="0"/>
              <a:t>consolidate</a:t>
            </a:r>
            <a:r>
              <a:rPr lang="zh-CN" altLang="en-US" dirty="0"/>
              <a:t> </a:t>
            </a:r>
            <a:r>
              <a:rPr lang="en-US" altLang="zh-CN" dirty="0"/>
              <a:t>data</a:t>
            </a:r>
            <a:r>
              <a:rPr lang="zh-CN" altLang="en-US" baseline="0" dirty="0"/>
              <a:t> </a:t>
            </a:r>
            <a:r>
              <a:rPr lang="en-US" altLang="zh-CN" baseline="0" dirty="0"/>
              <a:t>in</a:t>
            </a:r>
            <a:r>
              <a:rPr lang="zh-CN" altLang="en-US" baseline="0" dirty="0"/>
              <a:t> </a:t>
            </a:r>
            <a:r>
              <a:rPr lang="en-US" altLang="zh-CN" baseline="0" dirty="0"/>
              <a:t>multidimensional</a:t>
            </a:r>
            <a:r>
              <a:rPr lang="zh-CN" altLang="en-US" baseline="0" dirty="0"/>
              <a:t> </a:t>
            </a:r>
            <a:r>
              <a:rPr lang="en-US" altLang="zh-CN" baseline="0" dirty="0"/>
              <a:t>space.</a:t>
            </a:r>
            <a:endParaRPr lang="zh-CN" altLang="en-US" baseline="0" dirty="0"/>
          </a:p>
          <a:p>
            <a:r>
              <a:rPr lang="en-US" altLang="zh-CN" baseline="0" dirty="0"/>
              <a:t>(TODO:</a:t>
            </a:r>
            <a:r>
              <a:rPr lang="zh-CN" altLang="en-US" baseline="0" dirty="0"/>
              <a:t> </a:t>
            </a:r>
            <a:r>
              <a:rPr lang="en-US" altLang="zh-CN" baseline="0" dirty="0"/>
              <a:t>data</a:t>
            </a:r>
            <a:r>
              <a:rPr lang="zh-CN" altLang="en-US" baseline="0" dirty="0"/>
              <a:t> </a:t>
            </a:r>
            <a:r>
              <a:rPr lang="en-US" altLang="zh-CN" baseline="0" dirty="0"/>
              <a:t>warehouse</a:t>
            </a:r>
            <a:r>
              <a:rPr lang="zh-CN" altLang="en-US" baseline="0" dirty="0"/>
              <a:t> </a:t>
            </a:r>
            <a:r>
              <a:rPr lang="en-US" altLang="zh-CN" baseline="0" dirty="0"/>
              <a:t>vs.</a:t>
            </a:r>
            <a:r>
              <a:rPr lang="zh-CN" altLang="en-US" baseline="0" dirty="0"/>
              <a:t> </a:t>
            </a:r>
            <a:r>
              <a:rPr lang="en-US" altLang="zh-CN" baseline="0" dirty="0"/>
              <a:t>operational</a:t>
            </a:r>
            <a:r>
              <a:rPr lang="zh-CN" altLang="en-US" baseline="0" dirty="0"/>
              <a:t> </a:t>
            </a:r>
            <a:r>
              <a:rPr lang="en-US" altLang="zh-CN" baseline="0" dirty="0"/>
              <a:t>databases</a:t>
            </a:r>
            <a:r>
              <a:rPr lang="zh-CN" altLang="en-US" baseline="0" dirty="0"/>
              <a:t> </a:t>
            </a:r>
            <a:r>
              <a:rPr lang="en-US" altLang="zh-CN" baseline="0" dirty="0"/>
              <a:t>vs.</a:t>
            </a:r>
            <a:r>
              <a:rPr lang="zh-CN" altLang="en-US" baseline="0" dirty="0"/>
              <a:t> </a:t>
            </a:r>
            <a:r>
              <a:rPr lang="en-US" altLang="zh-CN" baseline="0" dirty="0"/>
              <a:t>data</a:t>
            </a:r>
            <a:r>
              <a:rPr lang="zh-CN" altLang="en-US" baseline="0" dirty="0"/>
              <a:t> </a:t>
            </a:r>
            <a:r>
              <a:rPr lang="en-US" altLang="zh-CN" baseline="0" dirty="0"/>
              <a:t>mart;</a:t>
            </a:r>
            <a:r>
              <a:rPr lang="zh-CN" altLang="en-US" baseline="0" dirty="0"/>
              <a:t> </a:t>
            </a:r>
            <a:r>
              <a:rPr lang="en-US" altLang="zh-CN" baseline="0" dirty="0"/>
              <a:t>OLAP</a:t>
            </a:r>
            <a:r>
              <a:rPr lang="zh-CN" altLang="en-US" baseline="0" dirty="0"/>
              <a:t> </a:t>
            </a:r>
            <a:r>
              <a:rPr lang="en-US" altLang="zh-CN" baseline="0" dirty="0"/>
              <a:t>vs.</a:t>
            </a:r>
            <a:r>
              <a:rPr lang="zh-CN" altLang="en-US" baseline="0" dirty="0"/>
              <a:t> </a:t>
            </a:r>
            <a:r>
              <a:rPr lang="en-US" altLang="zh-CN" baseline="0" dirty="0"/>
              <a:t>OLTP)</a:t>
            </a:r>
            <a:endParaRPr lang="zh-CN" altLang="en-US" baseline="0" dirty="0"/>
          </a:p>
          <a:p>
            <a:r>
              <a:rPr lang="en-US" altLang="zh-CN" baseline="0" dirty="0"/>
              <a:t>Construction</a:t>
            </a:r>
            <a:r>
              <a:rPr lang="zh-CN" altLang="en-US" baseline="0" dirty="0"/>
              <a:t> </a:t>
            </a:r>
            <a:r>
              <a:rPr lang="en-US" altLang="zh-CN" baseline="0" dirty="0"/>
              <a:t>of</a:t>
            </a:r>
            <a:r>
              <a:rPr lang="zh-CN" altLang="en-US" baseline="0" dirty="0"/>
              <a:t> </a:t>
            </a:r>
            <a:r>
              <a:rPr lang="en-US" altLang="zh-CN" baseline="0" dirty="0"/>
              <a:t>DWs:</a:t>
            </a:r>
            <a:r>
              <a:rPr lang="zh-CN" altLang="en-US" baseline="0" dirty="0"/>
              <a:t> </a:t>
            </a:r>
            <a:r>
              <a:rPr lang="en-US" altLang="zh-CN" baseline="0" dirty="0"/>
              <a:t>data</a:t>
            </a:r>
            <a:r>
              <a:rPr lang="zh-CN" altLang="en-US" baseline="0" dirty="0"/>
              <a:t> </a:t>
            </a:r>
            <a:r>
              <a:rPr lang="en-US" altLang="zh-CN" baseline="0" dirty="0"/>
              <a:t>cleaning,</a:t>
            </a:r>
            <a:r>
              <a:rPr lang="zh-CN" altLang="en-US" baseline="0" dirty="0"/>
              <a:t> </a:t>
            </a:r>
            <a:r>
              <a:rPr lang="en-US" altLang="zh-CN" baseline="0" dirty="0"/>
              <a:t>data</a:t>
            </a:r>
            <a:r>
              <a:rPr lang="zh-CN" altLang="en-US" baseline="0" dirty="0"/>
              <a:t> </a:t>
            </a:r>
            <a:r>
              <a:rPr lang="en-US" altLang="zh-CN" baseline="0" dirty="0"/>
              <a:t>integration,</a:t>
            </a:r>
            <a:r>
              <a:rPr lang="zh-CN" altLang="en-US" baseline="0" dirty="0"/>
              <a:t> </a:t>
            </a:r>
            <a:r>
              <a:rPr lang="en-US" altLang="zh-CN" baseline="0" dirty="0"/>
              <a:t>data</a:t>
            </a:r>
            <a:r>
              <a:rPr lang="zh-CN" altLang="en-US" baseline="0" dirty="0"/>
              <a:t> </a:t>
            </a:r>
            <a:r>
              <a:rPr lang="en-US" altLang="zh-CN" baseline="0" dirty="0"/>
              <a:t>transformation.</a:t>
            </a:r>
            <a:endParaRPr lang="zh-CN" altLang="en-US" baseline="0" dirty="0"/>
          </a:p>
          <a:p>
            <a:r>
              <a:rPr lang="en-US" altLang="zh-CN" dirty="0"/>
              <a:t>DWs</a:t>
            </a:r>
            <a:r>
              <a:rPr lang="zh-CN" altLang="en-US" dirty="0"/>
              <a:t> </a:t>
            </a:r>
            <a:r>
              <a:rPr lang="en-US" altLang="zh-CN" dirty="0"/>
              <a:t>provide</a:t>
            </a:r>
            <a:r>
              <a:rPr lang="zh-CN" altLang="en-US" dirty="0"/>
              <a:t> </a:t>
            </a:r>
            <a:r>
              <a:rPr lang="en-US" altLang="zh-CN" dirty="0"/>
              <a:t>OLAP</a:t>
            </a:r>
            <a:r>
              <a:rPr lang="zh-CN" altLang="en-US" dirty="0"/>
              <a:t> </a:t>
            </a:r>
            <a:r>
              <a:rPr lang="en-US" altLang="zh-CN" dirty="0"/>
              <a:t>tools</a:t>
            </a:r>
            <a:r>
              <a:rPr lang="zh-CN" altLang="en-US" dirty="0"/>
              <a:t> </a:t>
            </a:r>
            <a:r>
              <a:rPr lang="en-US" altLang="zh-CN" dirty="0"/>
              <a:t>for</a:t>
            </a:r>
            <a:r>
              <a:rPr lang="zh-CN" altLang="en-US" dirty="0"/>
              <a:t> </a:t>
            </a:r>
            <a:r>
              <a:rPr lang="en-US" altLang="zh-CN" dirty="0"/>
              <a:t>interactive</a:t>
            </a:r>
            <a:r>
              <a:rPr lang="zh-CN" altLang="en-US" dirty="0"/>
              <a:t> </a:t>
            </a:r>
            <a:r>
              <a:rPr lang="en-US" altLang="zh-CN" dirty="0"/>
              <a:t>analysis</a:t>
            </a:r>
            <a:r>
              <a:rPr lang="zh-CN" altLang="en-US" dirty="0"/>
              <a:t> </a:t>
            </a:r>
            <a:r>
              <a:rPr lang="en-US" altLang="zh-CN" dirty="0"/>
              <a:t>of</a:t>
            </a:r>
            <a:r>
              <a:rPr lang="zh-CN" altLang="en-US" dirty="0"/>
              <a:t> </a:t>
            </a:r>
            <a:r>
              <a:rPr lang="en-US" altLang="zh-CN" dirty="0"/>
              <a:t>multidimensional</a:t>
            </a:r>
            <a:r>
              <a:rPr lang="zh-CN" altLang="en-US" baseline="0" dirty="0"/>
              <a:t> </a:t>
            </a:r>
            <a:r>
              <a:rPr lang="en-US" altLang="zh-CN" baseline="0" dirty="0"/>
              <a:t>data</a:t>
            </a:r>
            <a:r>
              <a:rPr lang="zh-CN" altLang="en-US" baseline="0" dirty="0"/>
              <a:t> </a:t>
            </a:r>
            <a:r>
              <a:rPr lang="en-US" altLang="zh-CN" baseline="0" dirty="0"/>
              <a:t>of</a:t>
            </a:r>
            <a:r>
              <a:rPr lang="zh-CN" altLang="en-US" baseline="0" dirty="0"/>
              <a:t> </a:t>
            </a:r>
            <a:r>
              <a:rPr lang="en-US" altLang="zh-CN" baseline="0" dirty="0"/>
              <a:t>varied</a:t>
            </a:r>
            <a:r>
              <a:rPr lang="zh-CN" altLang="en-US" baseline="0" dirty="0"/>
              <a:t> </a:t>
            </a:r>
            <a:r>
              <a:rPr lang="en-US" altLang="zh-CN" baseline="0" dirty="0"/>
              <a:t>granularities.</a:t>
            </a:r>
            <a:endParaRPr lang="zh-CN" altLang="en-US" baseline="0" dirty="0"/>
          </a:p>
          <a:p>
            <a:r>
              <a:rPr lang="en-US" altLang="zh-CN" baseline="0" dirty="0"/>
              <a:t>Data</a:t>
            </a:r>
            <a:r>
              <a:rPr lang="zh-CN" altLang="en-US" baseline="0" dirty="0"/>
              <a:t> </a:t>
            </a:r>
            <a:r>
              <a:rPr lang="en-US" altLang="zh-CN" baseline="0" dirty="0"/>
              <a:t>mining</a:t>
            </a:r>
            <a:r>
              <a:rPr lang="zh-CN" altLang="en-US" baseline="0" dirty="0"/>
              <a:t> </a:t>
            </a:r>
            <a:r>
              <a:rPr lang="en-US" altLang="zh-CN" baseline="0" dirty="0"/>
              <a:t>functions</a:t>
            </a:r>
            <a:r>
              <a:rPr lang="zh-CN" altLang="en-US" baseline="0" dirty="0"/>
              <a:t> </a:t>
            </a:r>
            <a:r>
              <a:rPr lang="en-US" altLang="zh-CN" baseline="0" dirty="0"/>
              <a:t>(association,</a:t>
            </a:r>
            <a:r>
              <a:rPr lang="zh-CN" altLang="en-US" baseline="0" dirty="0"/>
              <a:t> </a:t>
            </a:r>
            <a:r>
              <a:rPr lang="en-US" altLang="zh-CN" baseline="0" dirty="0"/>
              <a:t>classification,</a:t>
            </a:r>
            <a:r>
              <a:rPr lang="zh-CN" altLang="en-US" baseline="0" dirty="0"/>
              <a:t> </a:t>
            </a:r>
            <a:r>
              <a:rPr lang="en-US" altLang="zh-CN" baseline="0" dirty="0"/>
              <a:t>prediction,</a:t>
            </a:r>
            <a:r>
              <a:rPr lang="zh-CN" altLang="en-US" baseline="0" dirty="0"/>
              <a:t> </a:t>
            </a:r>
            <a:r>
              <a:rPr lang="en-US" altLang="zh-CN" baseline="0" dirty="0"/>
              <a:t>clustering)</a:t>
            </a:r>
            <a:r>
              <a:rPr lang="zh-CN" altLang="en-US" baseline="0" dirty="0"/>
              <a:t> </a:t>
            </a:r>
            <a:r>
              <a:rPr lang="en-US" altLang="zh-CN" baseline="0" dirty="0"/>
              <a:t>are</a:t>
            </a:r>
            <a:r>
              <a:rPr lang="zh-CN" altLang="en-US" baseline="0" dirty="0"/>
              <a:t> </a:t>
            </a:r>
            <a:r>
              <a:rPr lang="en-US" altLang="zh-CN" baseline="0" dirty="0"/>
              <a:t>integrated</a:t>
            </a:r>
            <a:r>
              <a:rPr lang="zh-CN" altLang="en-US" baseline="0" dirty="0"/>
              <a:t> </a:t>
            </a:r>
            <a:r>
              <a:rPr lang="en-US" altLang="zh-CN" baseline="0" dirty="0"/>
              <a:t>with</a:t>
            </a:r>
            <a:r>
              <a:rPr lang="zh-CN" altLang="en-US" baseline="0" dirty="0"/>
              <a:t> </a:t>
            </a:r>
            <a:r>
              <a:rPr lang="en-US" altLang="zh-CN" baseline="0" dirty="0"/>
              <a:t>OLAP</a:t>
            </a:r>
            <a:r>
              <a:rPr lang="zh-CN" altLang="en-US" baseline="0" dirty="0"/>
              <a:t> </a:t>
            </a:r>
            <a:r>
              <a:rPr lang="en-US" altLang="zh-CN" baseline="0" dirty="0"/>
              <a:t>operations</a:t>
            </a:r>
            <a:r>
              <a:rPr lang="zh-CN" altLang="en-US" baseline="0" dirty="0"/>
              <a:t> </a:t>
            </a:r>
            <a:r>
              <a:rPr lang="en-US" altLang="zh-CN" baseline="0" dirty="0"/>
              <a:t>to</a:t>
            </a:r>
            <a:r>
              <a:rPr lang="zh-CN" altLang="en-US" baseline="0" dirty="0"/>
              <a:t> </a:t>
            </a:r>
            <a:r>
              <a:rPr lang="en-US" altLang="zh-CN" baseline="0" dirty="0"/>
              <a:t>enhance</a:t>
            </a:r>
            <a:r>
              <a:rPr lang="zh-CN" altLang="en-US" baseline="0" dirty="0"/>
              <a:t> </a:t>
            </a:r>
            <a:r>
              <a:rPr lang="en-US" altLang="zh-CN" baseline="0" dirty="0"/>
              <a:t>interactive</a:t>
            </a:r>
            <a:r>
              <a:rPr lang="zh-CN" altLang="en-US" baseline="0" dirty="0"/>
              <a:t> </a:t>
            </a:r>
            <a:r>
              <a:rPr lang="en-US" altLang="zh-CN" baseline="0" dirty="0"/>
              <a:t>mining</a:t>
            </a:r>
            <a:r>
              <a:rPr lang="zh-CN" altLang="en-US" baseline="0" dirty="0"/>
              <a:t> </a:t>
            </a:r>
            <a:r>
              <a:rPr lang="en-US" altLang="zh-CN" baseline="0" dirty="0"/>
              <a:t>of</a:t>
            </a:r>
            <a:r>
              <a:rPr lang="zh-CN" altLang="en-US" baseline="0" dirty="0"/>
              <a:t> </a:t>
            </a:r>
            <a:r>
              <a:rPr lang="en-US" altLang="zh-CN" baseline="0" dirty="0"/>
              <a:t>knowledge</a:t>
            </a:r>
            <a:r>
              <a:rPr lang="zh-CN" altLang="en-US" baseline="0" dirty="0"/>
              <a:t> </a:t>
            </a:r>
            <a:r>
              <a:rPr lang="en-US" altLang="zh-CN" baseline="0" dirty="0"/>
              <a:t>at</a:t>
            </a:r>
            <a:r>
              <a:rPr lang="zh-CN" altLang="en-US" baseline="0" dirty="0"/>
              <a:t> </a:t>
            </a:r>
            <a:r>
              <a:rPr lang="en-US" altLang="zh-CN" baseline="0" dirty="0"/>
              <a:t>multiple</a:t>
            </a:r>
            <a:r>
              <a:rPr lang="zh-CN" altLang="en-US" baseline="0" dirty="0"/>
              <a:t> </a:t>
            </a:r>
            <a:r>
              <a:rPr lang="en-US" altLang="zh-CN" baseline="0" dirty="0"/>
              <a:t>levels</a:t>
            </a:r>
            <a:r>
              <a:rPr lang="zh-CN" altLang="en-US" baseline="0" dirty="0"/>
              <a:t> </a:t>
            </a:r>
            <a:r>
              <a:rPr lang="en-US" altLang="zh-CN" baseline="0" dirty="0"/>
              <a:t>of</a:t>
            </a:r>
            <a:r>
              <a:rPr lang="zh-CN" altLang="en-US" baseline="0" dirty="0"/>
              <a:t> </a:t>
            </a:r>
            <a:r>
              <a:rPr lang="en-US" altLang="zh-CN" baseline="0" dirty="0"/>
              <a:t>abstraction.</a:t>
            </a:r>
            <a:endParaRPr lang="zh-CN" altLang="en-US" baseline="0" dirty="0"/>
          </a:p>
          <a:p>
            <a:r>
              <a:rPr lang="en-US" altLang="zh-CN" dirty="0"/>
              <a:t>They</a:t>
            </a:r>
            <a:r>
              <a:rPr lang="zh-CN" altLang="en-US" dirty="0"/>
              <a:t> </a:t>
            </a:r>
            <a:r>
              <a:rPr lang="en-US" altLang="zh-CN" dirty="0"/>
              <a:t>form</a:t>
            </a:r>
            <a:r>
              <a:rPr lang="zh-CN" altLang="en-US" baseline="0" dirty="0"/>
              <a:t> </a:t>
            </a:r>
            <a:r>
              <a:rPr lang="en-US" altLang="zh-CN" baseline="0" dirty="0"/>
              <a:t>an</a:t>
            </a:r>
            <a:r>
              <a:rPr lang="zh-CN" altLang="en-US" baseline="0" dirty="0"/>
              <a:t> </a:t>
            </a:r>
            <a:r>
              <a:rPr lang="en-US" altLang="zh-CN" baseline="0" dirty="0"/>
              <a:t>essential</a:t>
            </a:r>
            <a:r>
              <a:rPr lang="zh-CN" altLang="en-US" baseline="0" dirty="0"/>
              <a:t> </a:t>
            </a:r>
            <a:r>
              <a:rPr lang="en-US" altLang="zh-CN" baseline="0" dirty="0"/>
              <a:t>step</a:t>
            </a:r>
            <a:r>
              <a:rPr lang="zh-CN" altLang="en-US" baseline="0" dirty="0"/>
              <a:t> </a:t>
            </a:r>
            <a:r>
              <a:rPr lang="en-US" altLang="zh-CN" baseline="0" dirty="0"/>
              <a:t>in</a:t>
            </a:r>
            <a:r>
              <a:rPr lang="zh-CN" altLang="en-US" baseline="0" dirty="0"/>
              <a:t> </a:t>
            </a:r>
            <a:r>
              <a:rPr lang="en-US" altLang="zh-CN" baseline="0" dirty="0"/>
              <a:t>the</a:t>
            </a:r>
            <a:r>
              <a:rPr lang="zh-CN" altLang="en-US" baseline="0" dirty="0"/>
              <a:t> </a:t>
            </a:r>
            <a:r>
              <a:rPr lang="en-US" altLang="zh-CN" baseline="0" dirty="0"/>
              <a:t>knowledge</a:t>
            </a:r>
            <a:r>
              <a:rPr lang="zh-CN" altLang="en-US" baseline="0" dirty="0"/>
              <a:t> </a:t>
            </a:r>
            <a:r>
              <a:rPr lang="en-US" altLang="zh-CN" baseline="0" dirty="0"/>
              <a:t>discovery</a:t>
            </a:r>
            <a:r>
              <a:rPr lang="zh-CN" altLang="en-US" baseline="0" dirty="0"/>
              <a:t> </a:t>
            </a:r>
            <a:r>
              <a:rPr lang="en-US" altLang="zh-CN" baseline="0" dirty="0"/>
              <a:t>process.</a:t>
            </a:r>
            <a:endParaRPr lang="en-US" dirty="0"/>
          </a:p>
        </p:txBody>
      </p:sp>
    </p:spTree>
    <p:extLst>
      <p:ext uri="{BB962C8B-B14F-4D97-AF65-F5344CB8AC3E}">
        <p14:creationId xmlns:p14="http://schemas.microsoft.com/office/powerpoint/2010/main" val="4113854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87BE4DD-2FE2-4BB4-B24F-E7309365476C}" type="slidenum">
              <a:rPr lang="en-US" altLang="en-US"/>
              <a:pPr>
                <a:spcBef>
                  <a:spcPct val="0"/>
                </a:spcBef>
              </a:pPr>
              <a:t>20</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a:t>Sales</a:t>
            </a:r>
            <a:r>
              <a:rPr lang="zh-CN" altLang="en-US" baseline="0" dirty="0"/>
              <a:t> </a:t>
            </a:r>
            <a:r>
              <a:rPr lang="en-US" altLang="zh-CN" baseline="0" dirty="0"/>
              <a:t>and</a:t>
            </a:r>
            <a:r>
              <a:rPr lang="zh-CN" altLang="en-US" baseline="0" dirty="0"/>
              <a:t> </a:t>
            </a:r>
            <a:r>
              <a:rPr lang="en-US" altLang="zh-CN" baseline="0" dirty="0"/>
              <a:t>Shipping</a:t>
            </a:r>
            <a:r>
              <a:rPr lang="zh-CN" altLang="en-US" baseline="0" dirty="0"/>
              <a:t> </a:t>
            </a:r>
            <a:r>
              <a:rPr lang="en-US" altLang="zh-CN" baseline="0" dirty="0"/>
              <a:t>tables</a:t>
            </a:r>
            <a:r>
              <a:rPr lang="zh-CN" altLang="en-US" baseline="0" dirty="0"/>
              <a:t> </a:t>
            </a:r>
            <a:r>
              <a:rPr lang="en-US" altLang="zh-CN" baseline="0" dirty="0"/>
              <a:t>can</a:t>
            </a:r>
            <a:r>
              <a:rPr lang="zh-CN" altLang="en-US" baseline="0" dirty="0"/>
              <a:t> </a:t>
            </a:r>
            <a:r>
              <a:rPr lang="en-US" altLang="zh-CN" baseline="0" dirty="0"/>
              <a:t>s</a:t>
            </a:r>
            <a:r>
              <a:rPr lang="en-US" altLang="zh-CN" dirty="0"/>
              <a:t>hare</a:t>
            </a:r>
            <a:r>
              <a:rPr lang="zh-CN" altLang="en-US" baseline="0" dirty="0"/>
              <a:t> </a:t>
            </a:r>
            <a:r>
              <a:rPr lang="en-US" altLang="zh-CN" baseline="0" dirty="0"/>
              <a:t>items,</a:t>
            </a:r>
            <a:r>
              <a:rPr lang="zh-CN" altLang="en-US" baseline="0" dirty="0"/>
              <a:t> </a:t>
            </a:r>
            <a:r>
              <a:rPr lang="en-US" altLang="zh-CN" baseline="0" dirty="0"/>
              <a:t>locations,</a:t>
            </a:r>
            <a:r>
              <a:rPr lang="zh-CN" altLang="en-US" baseline="0" dirty="0"/>
              <a:t> </a:t>
            </a:r>
            <a:r>
              <a:rPr lang="en-US" altLang="zh-CN" baseline="0" dirty="0"/>
              <a:t>time</a:t>
            </a:r>
            <a:r>
              <a:rPr lang="zh-CN" altLang="en-US" baseline="0" dirty="0"/>
              <a:t> </a:t>
            </a:r>
            <a:r>
              <a:rPr lang="en-US" altLang="zh-CN" baseline="0" dirty="0"/>
              <a:t>tables.</a:t>
            </a:r>
            <a:endParaRPr lang="zh-CN" altLang="en-US" baseline="0" dirty="0"/>
          </a:p>
          <a:p>
            <a:pPr marL="0" marR="0" indent="0" algn="l" defTabSz="914354" rtl="0" eaLnBrk="1" fontAlgn="auto" latinLnBrk="0" hangingPunct="1">
              <a:lnSpc>
                <a:spcPct val="100000"/>
              </a:lnSpc>
              <a:spcBef>
                <a:spcPts val="0"/>
              </a:spcBef>
              <a:spcAft>
                <a:spcPts val="0"/>
              </a:spcAft>
              <a:buClrTx/>
              <a:buSzTx/>
              <a:buFontTx/>
              <a:buNone/>
              <a:tabLst/>
              <a:defRPr/>
            </a:pPr>
            <a:endParaRPr lang="en-US" altLang="en-US" dirty="0"/>
          </a:p>
        </p:txBody>
      </p:sp>
    </p:spTree>
    <p:extLst>
      <p:ext uri="{BB962C8B-B14F-4D97-AF65-F5344CB8AC3E}">
        <p14:creationId xmlns:p14="http://schemas.microsoft.com/office/powerpoint/2010/main" val="71523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E638F36-F932-42A5-9806-A4DA778E184B}" type="slidenum">
              <a:rPr lang="en-US" altLang="en-US"/>
              <a:pPr>
                <a:spcBef>
                  <a:spcPct val="0"/>
                </a:spcBef>
              </a:pPr>
              <a:t>21</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Levels</a:t>
            </a:r>
            <a:r>
              <a:rPr lang="zh-CN" altLang="en-US" dirty="0"/>
              <a:t> </a:t>
            </a:r>
            <a:r>
              <a:rPr lang="en-US" altLang="zh-CN" dirty="0"/>
              <a:t>and</a:t>
            </a:r>
            <a:r>
              <a:rPr lang="zh-CN" altLang="en-US" dirty="0"/>
              <a:t> </a:t>
            </a:r>
            <a:r>
              <a:rPr lang="en-US" altLang="zh-CN" dirty="0"/>
              <a:t>values</a:t>
            </a:r>
            <a:r>
              <a:rPr lang="zh-CN" altLang="en-US" baseline="0" dirty="0"/>
              <a:t> </a:t>
            </a:r>
            <a:r>
              <a:rPr lang="en-US" altLang="zh-CN" baseline="0" dirty="0"/>
              <a:t>of</a:t>
            </a:r>
            <a:r>
              <a:rPr lang="zh-CN" altLang="en-US" baseline="0" dirty="0"/>
              <a:t> </a:t>
            </a:r>
            <a:r>
              <a:rPr lang="en-US" altLang="zh-CN" baseline="0" dirty="0"/>
              <a:t>a</a:t>
            </a:r>
            <a:r>
              <a:rPr lang="zh-CN" altLang="en-US" baseline="0" dirty="0"/>
              <a:t> </a:t>
            </a:r>
            <a:r>
              <a:rPr lang="en-US" altLang="zh-CN" baseline="0" dirty="0"/>
              <a:t>dimension</a:t>
            </a:r>
            <a:endParaRPr lang="zh-CN" altLang="en-US" baseline="0" dirty="0"/>
          </a:p>
          <a:p>
            <a:r>
              <a:rPr lang="en-US" altLang="zh-CN" baseline="0" dirty="0"/>
              <a:t>Q1:</a:t>
            </a:r>
            <a:r>
              <a:rPr lang="zh-CN" altLang="en-US" baseline="0" dirty="0"/>
              <a:t> </a:t>
            </a:r>
            <a:r>
              <a:rPr lang="en-US" altLang="zh-CN" baseline="0" dirty="0"/>
              <a:t>How</a:t>
            </a:r>
            <a:r>
              <a:rPr lang="zh-CN" altLang="en-US" baseline="0" dirty="0"/>
              <a:t> </a:t>
            </a:r>
            <a:r>
              <a:rPr lang="en-US" altLang="zh-CN" baseline="0" dirty="0"/>
              <a:t>to</a:t>
            </a:r>
            <a:r>
              <a:rPr lang="zh-CN" altLang="en-US" baseline="0" dirty="0"/>
              <a:t> </a:t>
            </a:r>
            <a:r>
              <a:rPr lang="en-US" altLang="zh-CN" baseline="0" dirty="0"/>
              <a:t>construct</a:t>
            </a:r>
            <a:r>
              <a:rPr lang="zh-CN" altLang="en-US" baseline="0" dirty="0"/>
              <a:t> </a:t>
            </a:r>
            <a:r>
              <a:rPr lang="en-US" altLang="zh-CN" baseline="0" dirty="0"/>
              <a:t>the</a:t>
            </a:r>
            <a:r>
              <a:rPr lang="zh-CN" altLang="en-US" baseline="0" dirty="0"/>
              <a:t> </a:t>
            </a:r>
            <a:r>
              <a:rPr lang="en-US" altLang="zh-CN" baseline="0" dirty="0"/>
              <a:t>concept</a:t>
            </a:r>
            <a:r>
              <a:rPr lang="zh-CN" altLang="en-US" baseline="0" dirty="0"/>
              <a:t> </a:t>
            </a:r>
            <a:r>
              <a:rPr lang="en-US" altLang="zh-CN" baseline="0" dirty="0"/>
              <a:t>hierarchy</a:t>
            </a:r>
            <a:r>
              <a:rPr lang="zh-CN" altLang="en-US" baseline="0" dirty="0"/>
              <a:t> </a:t>
            </a:r>
            <a:r>
              <a:rPr lang="en-US" altLang="zh-CN" baseline="0" dirty="0"/>
              <a:t>from</a:t>
            </a:r>
            <a:r>
              <a:rPr lang="zh-CN" altLang="en-US" baseline="0" dirty="0"/>
              <a:t> </a:t>
            </a:r>
            <a:r>
              <a:rPr lang="en-US" altLang="zh-CN" baseline="0" dirty="0"/>
              <a:t>structured</a:t>
            </a:r>
            <a:r>
              <a:rPr lang="zh-CN" altLang="en-US" baseline="0" dirty="0"/>
              <a:t> </a:t>
            </a:r>
            <a:r>
              <a:rPr lang="en-US" altLang="zh-CN" baseline="0" dirty="0"/>
              <a:t>data</a:t>
            </a:r>
            <a:r>
              <a:rPr lang="zh-CN" altLang="en-US" baseline="0" dirty="0"/>
              <a:t> </a:t>
            </a:r>
            <a:r>
              <a:rPr lang="en-US" altLang="zh-CN" baseline="0" dirty="0"/>
              <a:t>(Web</a:t>
            </a:r>
            <a:r>
              <a:rPr lang="zh-CN" altLang="en-US" baseline="0" dirty="0"/>
              <a:t> </a:t>
            </a:r>
            <a:r>
              <a:rPr lang="en-US" altLang="zh-CN" baseline="0" dirty="0"/>
              <a:t>Tables)?</a:t>
            </a:r>
            <a:endParaRPr lang="zh-CN" altLang="en-US" baseline="0" dirty="0"/>
          </a:p>
          <a:p>
            <a:r>
              <a:rPr lang="en-US" altLang="zh-CN" baseline="0" dirty="0"/>
              <a:t>Q2:</a:t>
            </a:r>
            <a:r>
              <a:rPr lang="zh-CN" altLang="en-US" baseline="0" dirty="0"/>
              <a:t> </a:t>
            </a:r>
            <a:r>
              <a:rPr lang="en-US" altLang="zh-CN" baseline="0" dirty="0"/>
              <a:t>How</a:t>
            </a:r>
            <a:r>
              <a:rPr lang="zh-CN" altLang="en-US" baseline="0" dirty="0"/>
              <a:t> </a:t>
            </a:r>
            <a:r>
              <a:rPr lang="en-US" altLang="zh-CN" baseline="0" dirty="0"/>
              <a:t>to</a:t>
            </a:r>
            <a:r>
              <a:rPr lang="zh-CN" altLang="en-US" baseline="0" dirty="0"/>
              <a:t> </a:t>
            </a:r>
            <a:r>
              <a:rPr lang="is-IS" altLang="zh-CN" baseline="0" dirty="0"/>
              <a:t>…</a:t>
            </a:r>
            <a:r>
              <a:rPr lang="zh-CN" altLang="en-US" baseline="0" dirty="0"/>
              <a:t> </a:t>
            </a:r>
            <a:r>
              <a:rPr lang="en-US" altLang="zh-CN" baseline="0" dirty="0"/>
              <a:t>from</a:t>
            </a:r>
            <a:r>
              <a:rPr lang="zh-CN" altLang="en-US" baseline="0" dirty="0"/>
              <a:t> </a:t>
            </a:r>
            <a:r>
              <a:rPr lang="en-US" altLang="zh-CN" baseline="0" dirty="0"/>
              <a:t>(unstructured)</a:t>
            </a:r>
            <a:r>
              <a:rPr lang="zh-CN" altLang="en-US" baseline="0" dirty="0"/>
              <a:t> </a:t>
            </a:r>
            <a:r>
              <a:rPr lang="en-US" altLang="zh-CN" baseline="0" dirty="0"/>
              <a:t>text</a:t>
            </a:r>
            <a:r>
              <a:rPr lang="zh-CN" altLang="en-US" baseline="0" dirty="0"/>
              <a:t> </a:t>
            </a:r>
            <a:r>
              <a:rPr lang="en-US" altLang="zh-CN" baseline="0" dirty="0"/>
              <a:t>data?</a:t>
            </a:r>
            <a:endParaRPr lang="zh-CN" altLang="en-US" baseline="0" dirty="0"/>
          </a:p>
          <a:p>
            <a:endParaRPr lang="en-US" altLang="en-US" dirty="0"/>
          </a:p>
        </p:txBody>
      </p:sp>
    </p:spTree>
    <p:extLst>
      <p:ext uri="{BB962C8B-B14F-4D97-AF65-F5344CB8AC3E}">
        <p14:creationId xmlns:p14="http://schemas.microsoft.com/office/powerpoint/2010/main" val="3975515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9C0784A-F99D-437F-B6B5-F1540E17CA6A}" type="slidenum">
              <a:rPr lang="en-US" altLang="en-US"/>
              <a:pPr>
                <a:spcBef>
                  <a:spcPct val="0"/>
                </a:spcBef>
              </a:pPr>
              <a:t>22</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Microsoft</a:t>
            </a:r>
            <a:r>
              <a:rPr lang="is-IS" altLang="zh-CN" dirty="0"/>
              <a:t>…</a:t>
            </a:r>
            <a:endParaRPr lang="en-US" altLang="en-US" dirty="0"/>
          </a:p>
        </p:txBody>
      </p:sp>
    </p:spTree>
    <p:extLst>
      <p:ext uri="{BB962C8B-B14F-4D97-AF65-F5344CB8AC3E}">
        <p14:creationId xmlns:p14="http://schemas.microsoft.com/office/powerpoint/2010/main" val="1096554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0309F7-F2CA-4A2C-A476-6B24BCF8771A}" type="slidenum">
              <a:rPr lang="en-US" altLang="en-US"/>
              <a:pPr>
                <a:spcBef>
                  <a:spcPct val="0"/>
                </a:spcBef>
              </a:pPr>
              <a:t>23</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Sometimes</a:t>
            </a:r>
            <a:r>
              <a:rPr lang="zh-CN" altLang="en-US" baseline="0" dirty="0"/>
              <a:t> </a:t>
            </a:r>
            <a:r>
              <a:rPr lang="en-US" altLang="zh-CN" baseline="0" dirty="0"/>
              <a:t>not</a:t>
            </a:r>
            <a:r>
              <a:rPr lang="zh-CN" altLang="en-US" baseline="0" dirty="0"/>
              <a:t> </a:t>
            </a:r>
            <a:r>
              <a:rPr lang="en-US" altLang="zh-CN" baseline="0" dirty="0"/>
              <a:t>a</a:t>
            </a:r>
            <a:r>
              <a:rPr lang="zh-CN" altLang="en-US" baseline="0" dirty="0"/>
              <a:t> </a:t>
            </a:r>
            <a:r>
              <a:rPr lang="en-US" altLang="zh-CN" baseline="0" dirty="0"/>
              <a:t>strict</a:t>
            </a:r>
            <a:r>
              <a:rPr lang="zh-CN" altLang="en-US" baseline="0" dirty="0"/>
              <a:t> </a:t>
            </a:r>
            <a:r>
              <a:rPr lang="en-US" altLang="zh-CN" baseline="0" dirty="0"/>
              <a:t>hierarchy,</a:t>
            </a:r>
            <a:r>
              <a:rPr lang="zh-CN" altLang="en-US" baseline="0" dirty="0"/>
              <a:t> </a:t>
            </a:r>
            <a:r>
              <a:rPr lang="en-US" altLang="zh-CN" baseline="0" dirty="0"/>
              <a:t>but</a:t>
            </a:r>
            <a:r>
              <a:rPr lang="zh-CN" altLang="en-US" baseline="0" dirty="0"/>
              <a:t> </a:t>
            </a:r>
            <a:r>
              <a:rPr lang="en-US" altLang="zh-CN" baseline="0" dirty="0"/>
              <a:t>a</a:t>
            </a:r>
            <a:r>
              <a:rPr lang="zh-CN" altLang="en-US" baseline="0" dirty="0"/>
              <a:t> </a:t>
            </a:r>
            <a:r>
              <a:rPr lang="en-US" altLang="zh-CN" baseline="0" dirty="0"/>
              <a:t>network/graph.</a:t>
            </a:r>
            <a:endParaRPr lang="en-US" altLang="en-US" dirty="0"/>
          </a:p>
        </p:txBody>
      </p:sp>
    </p:spTree>
    <p:extLst>
      <p:ext uri="{BB962C8B-B14F-4D97-AF65-F5344CB8AC3E}">
        <p14:creationId xmlns:p14="http://schemas.microsoft.com/office/powerpoint/2010/main" val="1915628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FDD7076-9792-4EEE-A0B4-DD8424D0EB6D}" type="slidenum">
              <a:rPr lang="en-US" altLang="en-US"/>
              <a:pPr>
                <a:spcBef>
                  <a:spcPct val="0"/>
                </a:spcBef>
              </a:pPr>
              <a:t>24</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Orange</a:t>
            </a:r>
            <a:r>
              <a:rPr lang="zh-CN" altLang="en-US" baseline="0" dirty="0"/>
              <a:t> </a:t>
            </a:r>
            <a:r>
              <a:rPr lang="en-US" altLang="zh-CN" baseline="0" dirty="0"/>
              <a:t>cuboid,</a:t>
            </a:r>
            <a:r>
              <a:rPr lang="zh-CN" altLang="en-US" baseline="0" dirty="0"/>
              <a:t> </a:t>
            </a:r>
            <a:r>
              <a:rPr lang="en-US" altLang="zh-CN" baseline="0" dirty="0"/>
              <a:t>green</a:t>
            </a:r>
            <a:r>
              <a:rPr lang="zh-CN" altLang="en-US" baseline="0" dirty="0"/>
              <a:t> </a:t>
            </a:r>
            <a:r>
              <a:rPr lang="en-US" altLang="zh-CN" baseline="0" dirty="0"/>
              <a:t>cuboid,</a:t>
            </a:r>
            <a:r>
              <a:rPr lang="zh-CN" altLang="en-US" baseline="0" dirty="0"/>
              <a:t> </a:t>
            </a:r>
            <a:r>
              <a:rPr lang="en-US" altLang="zh-CN" baseline="0" dirty="0"/>
              <a:t>dark</a:t>
            </a:r>
            <a:r>
              <a:rPr lang="zh-CN" altLang="en-US" baseline="0" dirty="0"/>
              <a:t> </a:t>
            </a:r>
            <a:r>
              <a:rPr lang="en-US" altLang="zh-CN" baseline="0" dirty="0"/>
              <a:t>blue</a:t>
            </a:r>
            <a:r>
              <a:rPr lang="zh-CN" altLang="en-US" baseline="0" dirty="0"/>
              <a:t> </a:t>
            </a:r>
            <a:r>
              <a:rPr lang="en-US" altLang="zh-CN" baseline="0" dirty="0"/>
              <a:t>cuboid</a:t>
            </a:r>
            <a:r>
              <a:rPr lang="zh-CN" altLang="en-US" baseline="0" dirty="0"/>
              <a:t> </a:t>
            </a:r>
            <a:r>
              <a:rPr lang="en-US" altLang="zh-CN" baseline="0" dirty="0"/>
              <a:t>(the</a:t>
            </a:r>
            <a:r>
              <a:rPr lang="zh-CN" altLang="en-US" baseline="0" dirty="0"/>
              <a:t> </a:t>
            </a:r>
            <a:r>
              <a:rPr lang="en-US" altLang="zh-CN" baseline="0" dirty="0"/>
              <a:t>a</a:t>
            </a:r>
            <a:r>
              <a:rPr lang="en-US" altLang="zh-CN" dirty="0"/>
              <a:t>pex</a:t>
            </a:r>
            <a:r>
              <a:rPr lang="zh-CN" altLang="en-US" baseline="0" dirty="0"/>
              <a:t> </a:t>
            </a:r>
            <a:r>
              <a:rPr lang="en-US" altLang="zh-CN" baseline="0" dirty="0"/>
              <a:t>cuboid).</a:t>
            </a:r>
            <a:endParaRPr lang="en-US" altLang="en-US" dirty="0"/>
          </a:p>
        </p:txBody>
      </p:sp>
    </p:spTree>
    <p:extLst>
      <p:ext uri="{BB962C8B-B14F-4D97-AF65-F5344CB8AC3E}">
        <p14:creationId xmlns:p14="http://schemas.microsoft.com/office/powerpoint/2010/main" val="3492408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B98E82-90A9-411C-8570-72EACE98786B}" type="slidenum">
              <a:rPr lang="en-US" altLang="en-US"/>
              <a:pPr>
                <a:spcBef>
                  <a:spcPct val="0"/>
                </a:spcBef>
              </a:pPr>
              <a:t>26</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64468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E650876-AA1A-488B-8229-19FC32956A35}" type="slidenum">
              <a:rPr lang="en-US" altLang="en-US"/>
              <a:pPr>
                <a:spcBef>
                  <a:spcPct val="0"/>
                </a:spcBef>
              </a:pPr>
              <a:t>27</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Drill</a:t>
            </a:r>
            <a:r>
              <a:rPr lang="zh-CN" altLang="en-US" dirty="0"/>
              <a:t> </a:t>
            </a:r>
            <a:r>
              <a:rPr lang="en-US" altLang="zh-CN" dirty="0"/>
              <a:t>across:</a:t>
            </a:r>
            <a:r>
              <a:rPr lang="zh-CN" altLang="en-US" dirty="0"/>
              <a:t> </a:t>
            </a:r>
            <a:r>
              <a:rPr lang="en-US" altLang="zh-CN" dirty="0"/>
              <a:t>A-B-C</a:t>
            </a:r>
            <a:r>
              <a:rPr lang="zh-CN" altLang="en-US" baseline="0" dirty="0"/>
              <a:t> </a:t>
            </a:r>
            <a:r>
              <a:rPr lang="en-US" altLang="zh-CN" baseline="0" dirty="0"/>
              <a:t>to</a:t>
            </a:r>
            <a:r>
              <a:rPr lang="zh-CN" altLang="en-US" baseline="0" dirty="0"/>
              <a:t> </a:t>
            </a:r>
            <a:r>
              <a:rPr lang="en-US" altLang="zh-CN" baseline="0" dirty="0"/>
              <a:t>A-B-D</a:t>
            </a:r>
            <a:endParaRPr lang="zh-CN" altLang="en-US" dirty="0"/>
          </a:p>
          <a:p>
            <a:r>
              <a:rPr lang="en-US" altLang="zh-CN" dirty="0"/>
              <a:t>Drill</a:t>
            </a:r>
            <a:r>
              <a:rPr lang="zh-CN" altLang="en-US" baseline="0" dirty="0"/>
              <a:t> </a:t>
            </a:r>
            <a:r>
              <a:rPr lang="en-US" altLang="zh-CN" baseline="0" dirty="0"/>
              <a:t>through:</a:t>
            </a:r>
            <a:r>
              <a:rPr lang="zh-CN" altLang="en-US" baseline="0" dirty="0"/>
              <a:t> </a:t>
            </a:r>
            <a:r>
              <a:rPr lang="en-US" altLang="zh-CN" baseline="0" dirty="0"/>
              <a:t>you</a:t>
            </a:r>
            <a:r>
              <a:rPr lang="zh-CN" altLang="en-US" baseline="0" dirty="0"/>
              <a:t> </a:t>
            </a:r>
            <a:r>
              <a:rPr lang="en-US" altLang="zh-CN" baseline="0" dirty="0"/>
              <a:t>cannot</a:t>
            </a:r>
            <a:r>
              <a:rPr lang="zh-CN" altLang="en-US" baseline="0" dirty="0"/>
              <a:t> </a:t>
            </a:r>
            <a:r>
              <a:rPr lang="en-US" altLang="zh-CN" baseline="0" dirty="0"/>
              <a:t>find</a:t>
            </a:r>
            <a:r>
              <a:rPr lang="zh-CN" altLang="en-US" baseline="0" dirty="0"/>
              <a:t> </a:t>
            </a:r>
            <a:r>
              <a:rPr lang="en-US" altLang="zh-CN" baseline="0" dirty="0"/>
              <a:t>details</a:t>
            </a:r>
            <a:r>
              <a:rPr lang="zh-CN" altLang="en-US" baseline="0" dirty="0"/>
              <a:t> </a:t>
            </a:r>
            <a:r>
              <a:rPr lang="en-US" altLang="zh-CN" baseline="0" dirty="0"/>
              <a:t>from</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when</a:t>
            </a:r>
            <a:r>
              <a:rPr lang="zh-CN" altLang="en-US" baseline="0" dirty="0"/>
              <a:t> </a:t>
            </a:r>
            <a:r>
              <a:rPr lang="en-US" altLang="zh-CN" baseline="0" dirty="0"/>
              <a:t>you</a:t>
            </a:r>
            <a:r>
              <a:rPr lang="zh-CN" altLang="en-US" baseline="0" dirty="0"/>
              <a:t> </a:t>
            </a:r>
            <a:r>
              <a:rPr lang="en-US" altLang="zh-CN" baseline="0" dirty="0"/>
              <a:t>generate</a:t>
            </a:r>
            <a:r>
              <a:rPr lang="zh-CN" altLang="en-US" baseline="0" dirty="0"/>
              <a:t> </a:t>
            </a:r>
            <a:r>
              <a:rPr lang="en-US" altLang="zh-CN" baseline="0" dirty="0"/>
              <a:t>the</a:t>
            </a:r>
            <a:r>
              <a:rPr lang="zh-CN" altLang="en-US" baseline="0" dirty="0"/>
              <a:t> </a:t>
            </a:r>
            <a:r>
              <a:rPr lang="en-US" altLang="zh-CN" baseline="0" dirty="0"/>
              <a:t>cube.</a:t>
            </a:r>
            <a:r>
              <a:rPr lang="zh-CN" altLang="en-US" baseline="0" dirty="0"/>
              <a:t> </a:t>
            </a:r>
            <a:r>
              <a:rPr lang="en-US" altLang="zh-CN" baseline="0" dirty="0"/>
              <a:t>You</a:t>
            </a:r>
            <a:r>
              <a:rPr lang="zh-CN" altLang="en-US" baseline="0" dirty="0"/>
              <a:t> </a:t>
            </a:r>
            <a:r>
              <a:rPr lang="en-US" altLang="zh-CN" baseline="0" dirty="0"/>
              <a:t>have</a:t>
            </a:r>
            <a:r>
              <a:rPr lang="zh-CN" altLang="en-US" baseline="0" dirty="0"/>
              <a:t> </a:t>
            </a:r>
            <a:r>
              <a:rPr lang="en-US" altLang="zh-CN" baseline="0" dirty="0"/>
              <a:t>to</a:t>
            </a:r>
            <a:r>
              <a:rPr lang="zh-CN" altLang="en-US" baseline="0" dirty="0"/>
              <a:t> </a:t>
            </a:r>
            <a:r>
              <a:rPr lang="en-US" altLang="zh-CN" baseline="0" dirty="0"/>
              <a:t>go</a:t>
            </a:r>
            <a:r>
              <a:rPr lang="zh-CN" altLang="en-US" baseline="0" dirty="0"/>
              <a:t> </a:t>
            </a:r>
            <a:r>
              <a:rPr lang="en-US" altLang="zh-CN" baseline="0" dirty="0"/>
              <a:t>to</a:t>
            </a:r>
            <a:r>
              <a:rPr lang="zh-CN" altLang="en-US" baseline="0" dirty="0"/>
              <a:t> </a:t>
            </a:r>
            <a:r>
              <a:rPr lang="en-US" altLang="zh-CN" baseline="0" dirty="0"/>
              <a:t>back-end</a:t>
            </a:r>
            <a:r>
              <a:rPr lang="zh-CN" altLang="en-US" baseline="0" dirty="0"/>
              <a:t> </a:t>
            </a:r>
            <a:r>
              <a:rPr lang="en-US" altLang="zh-CN" baseline="0" dirty="0"/>
              <a:t>relational</a:t>
            </a:r>
            <a:r>
              <a:rPr lang="zh-CN" altLang="en-US" baseline="0" dirty="0"/>
              <a:t> </a:t>
            </a:r>
            <a:r>
              <a:rPr lang="en-US" altLang="zh-CN" baseline="0" dirty="0"/>
              <a:t>tables.</a:t>
            </a:r>
            <a:r>
              <a:rPr lang="zh-CN" altLang="en-US" baseline="0" dirty="0"/>
              <a:t> </a:t>
            </a:r>
            <a:r>
              <a:rPr lang="en-US" altLang="zh-CN" baseline="0" dirty="0"/>
              <a:t>(not</a:t>
            </a:r>
            <a:r>
              <a:rPr lang="zh-CN" altLang="en-US" baseline="0" dirty="0"/>
              <a:t> </a:t>
            </a:r>
            <a:r>
              <a:rPr lang="en-US" altLang="zh-CN" baseline="0" dirty="0"/>
              <a:t>cube</a:t>
            </a:r>
            <a:r>
              <a:rPr lang="zh-CN" altLang="en-US" baseline="0" dirty="0"/>
              <a:t> </a:t>
            </a:r>
            <a:r>
              <a:rPr lang="en-US" altLang="zh-CN" baseline="0" dirty="0"/>
              <a:t>operations</a:t>
            </a:r>
            <a:r>
              <a:rPr lang="zh-CN" altLang="en-US" baseline="0" dirty="0"/>
              <a:t> </a:t>
            </a:r>
            <a:r>
              <a:rPr lang="en-US" altLang="zh-CN" baseline="0" dirty="0"/>
              <a:t>but</a:t>
            </a:r>
            <a:r>
              <a:rPr lang="zh-CN" altLang="en-US" baseline="0" dirty="0"/>
              <a:t> </a:t>
            </a:r>
            <a:r>
              <a:rPr lang="en-US" altLang="zh-CN" baseline="0" dirty="0"/>
              <a:t>SQL</a:t>
            </a:r>
            <a:r>
              <a:rPr lang="zh-CN" altLang="en-US" baseline="0" dirty="0"/>
              <a:t> </a:t>
            </a:r>
            <a:r>
              <a:rPr lang="en-US" altLang="zh-CN" baseline="0" dirty="0"/>
              <a:t>operations)</a:t>
            </a:r>
            <a:endParaRPr lang="zh-CN" altLang="en-US" dirty="0"/>
          </a:p>
        </p:txBody>
      </p:sp>
    </p:spTree>
    <p:extLst>
      <p:ext uri="{BB962C8B-B14F-4D97-AF65-F5344CB8AC3E}">
        <p14:creationId xmlns:p14="http://schemas.microsoft.com/office/powerpoint/2010/main" val="3407807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FCEA06-6CC4-46A6-BE68-E6F38499D41E}" type="slidenum">
              <a:rPr lang="en-US" altLang="en-US"/>
              <a:pPr>
                <a:spcBef>
                  <a:spcPct val="0"/>
                </a:spcBef>
              </a:pPr>
              <a:t>28</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Right,</a:t>
            </a:r>
            <a:r>
              <a:rPr lang="zh-CN" altLang="en-US" dirty="0"/>
              <a:t> </a:t>
            </a:r>
            <a:r>
              <a:rPr lang="en-US" altLang="zh-CN" dirty="0"/>
              <a:t>bottom:</a:t>
            </a:r>
            <a:r>
              <a:rPr lang="zh-CN" altLang="en-US" dirty="0"/>
              <a:t> </a:t>
            </a:r>
            <a:r>
              <a:rPr lang="en-US" altLang="zh-CN" dirty="0"/>
              <a:t>drill</a:t>
            </a:r>
            <a:r>
              <a:rPr lang="zh-CN" altLang="en-US" dirty="0"/>
              <a:t> </a:t>
            </a:r>
            <a:r>
              <a:rPr lang="en-US" altLang="zh-CN" dirty="0"/>
              <a:t>down</a:t>
            </a:r>
            <a:r>
              <a:rPr lang="zh-CN" altLang="en-US" dirty="0"/>
              <a:t> </a:t>
            </a:r>
            <a:r>
              <a:rPr lang="en-US" altLang="zh-CN" dirty="0"/>
              <a:t>on</a:t>
            </a:r>
            <a:r>
              <a:rPr lang="zh-CN" altLang="en-US" dirty="0"/>
              <a:t> </a:t>
            </a:r>
            <a:r>
              <a:rPr lang="en-US" altLang="zh-CN" dirty="0"/>
              <a:t>time,</a:t>
            </a:r>
            <a:r>
              <a:rPr lang="zh-CN" altLang="en-US" dirty="0"/>
              <a:t> </a:t>
            </a:r>
            <a:r>
              <a:rPr lang="en-US" altLang="zh-CN" dirty="0"/>
              <a:t>from</a:t>
            </a:r>
            <a:r>
              <a:rPr lang="zh-CN" altLang="en-US" dirty="0"/>
              <a:t> </a:t>
            </a:r>
            <a:r>
              <a:rPr lang="en-US" altLang="zh-CN" dirty="0"/>
              <a:t>quarters</a:t>
            </a:r>
            <a:r>
              <a:rPr lang="zh-CN" altLang="en-US" baseline="0" dirty="0"/>
              <a:t> </a:t>
            </a:r>
            <a:r>
              <a:rPr lang="en-US" altLang="zh-CN" baseline="0" dirty="0"/>
              <a:t>to</a:t>
            </a:r>
            <a:r>
              <a:rPr lang="zh-CN" altLang="en-US" baseline="0" dirty="0"/>
              <a:t> </a:t>
            </a:r>
            <a:r>
              <a:rPr lang="en-US" altLang="zh-CN" baseline="0" dirty="0"/>
              <a:t>months</a:t>
            </a:r>
            <a:r>
              <a:rPr lang="zh-CN" altLang="en-US" baseline="0" dirty="0"/>
              <a:t> </a:t>
            </a:r>
            <a:r>
              <a:rPr lang="en-US" altLang="zh-CN" baseline="0" dirty="0"/>
              <a:t>(Q1-Q4</a:t>
            </a:r>
            <a:r>
              <a:rPr lang="zh-CN" altLang="en-US" baseline="0" dirty="0"/>
              <a:t> </a:t>
            </a:r>
            <a:r>
              <a:rPr lang="en-US" altLang="zh-CN" baseline="0" dirty="0"/>
              <a:t>to</a:t>
            </a:r>
            <a:r>
              <a:rPr lang="zh-CN" altLang="en-US" baseline="0" dirty="0"/>
              <a:t> </a:t>
            </a:r>
            <a:r>
              <a:rPr lang="en-US" altLang="zh-CN" baseline="0" dirty="0"/>
              <a:t>Jan-Dec)</a:t>
            </a:r>
            <a:endParaRPr lang="zh-CN" altLang="en-US" baseline="0" dirty="0"/>
          </a:p>
          <a:p>
            <a:r>
              <a:rPr lang="en-US" altLang="zh-CN" baseline="0" dirty="0"/>
              <a:t>Right,</a:t>
            </a:r>
            <a:r>
              <a:rPr lang="zh-CN" altLang="en-US" baseline="0" dirty="0"/>
              <a:t> </a:t>
            </a:r>
            <a:r>
              <a:rPr lang="en-US" altLang="zh-CN" baseline="0" dirty="0"/>
              <a:t>top:</a:t>
            </a:r>
            <a:r>
              <a:rPr lang="zh-CN" altLang="en-US" baseline="0" dirty="0"/>
              <a:t> </a:t>
            </a:r>
            <a:r>
              <a:rPr lang="en-US" altLang="zh-CN" baseline="0" dirty="0"/>
              <a:t>roll</a:t>
            </a:r>
            <a:r>
              <a:rPr lang="zh-CN" altLang="en-US" baseline="0" dirty="0"/>
              <a:t> </a:t>
            </a:r>
            <a:r>
              <a:rPr lang="en-US" altLang="zh-CN" baseline="0" dirty="0"/>
              <a:t>up</a:t>
            </a:r>
            <a:r>
              <a:rPr lang="zh-CN" altLang="en-US" baseline="0" dirty="0"/>
              <a:t> </a:t>
            </a:r>
            <a:r>
              <a:rPr lang="en-US" altLang="zh-CN" baseline="0" dirty="0"/>
              <a:t>from</a:t>
            </a:r>
            <a:r>
              <a:rPr lang="zh-CN" altLang="en-US" baseline="0" dirty="0"/>
              <a:t> </a:t>
            </a:r>
            <a:r>
              <a:rPr lang="en-US" altLang="zh-CN" baseline="0" dirty="0"/>
              <a:t>cities</a:t>
            </a:r>
            <a:r>
              <a:rPr lang="zh-CN" altLang="en-US" baseline="0" dirty="0"/>
              <a:t> </a:t>
            </a:r>
            <a:r>
              <a:rPr lang="en-US" altLang="zh-CN" baseline="0" dirty="0"/>
              <a:t>to</a:t>
            </a:r>
            <a:r>
              <a:rPr lang="zh-CN" altLang="en-US" baseline="0" dirty="0"/>
              <a:t> </a:t>
            </a:r>
            <a:r>
              <a:rPr lang="en-US" altLang="zh-CN" baseline="0" dirty="0"/>
              <a:t>countries</a:t>
            </a:r>
            <a:r>
              <a:rPr lang="zh-CN" altLang="en-US" baseline="0" dirty="0"/>
              <a:t> </a:t>
            </a:r>
            <a:r>
              <a:rPr lang="en-US" altLang="zh-CN" baseline="0" dirty="0"/>
              <a:t>(Vancouver,</a:t>
            </a:r>
            <a:r>
              <a:rPr lang="zh-CN" altLang="en-US" baseline="0" dirty="0"/>
              <a:t> </a:t>
            </a:r>
            <a:r>
              <a:rPr lang="en-US" altLang="zh-CN" baseline="0" dirty="0"/>
              <a:t>Toronto,</a:t>
            </a:r>
            <a:r>
              <a:rPr lang="zh-CN" altLang="en-US" baseline="0" dirty="0"/>
              <a:t> </a:t>
            </a:r>
            <a:r>
              <a:rPr lang="en-US" altLang="zh-CN" baseline="0" dirty="0"/>
              <a:t>NY,</a:t>
            </a:r>
            <a:r>
              <a:rPr lang="zh-CN" altLang="en-US" baseline="0" dirty="0"/>
              <a:t> </a:t>
            </a:r>
            <a:r>
              <a:rPr lang="en-US" altLang="zh-CN" baseline="0" dirty="0"/>
              <a:t>Chicago</a:t>
            </a:r>
            <a:r>
              <a:rPr lang="zh-CN" altLang="en-US" baseline="0" dirty="0"/>
              <a:t> </a:t>
            </a:r>
            <a:r>
              <a:rPr lang="en-US" altLang="zh-CN" baseline="0" dirty="0"/>
              <a:t>to</a:t>
            </a:r>
            <a:r>
              <a:rPr lang="zh-CN" altLang="en-US" baseline="0" dirty="0"/>
              <a:t> </a:t>
            </a:r>
            <a:r>
              <a:rPr lang="en-US" altLang="zh-CN" baseline="0" dirty="0"/>
              <a:t>Canada,</a:t>
            </a:r>
            <a:r>
              <a:rPr lang="zh-CN" altLang="en-US" baseline="0" dirty="0"/>
              <a:t> </a:t>
            </a:r>
            <a:r>
              <a:rPr lang="en-US" altLang="zh-CN" baseline="0" dirty="0"/>
              <a:t>USA)</a:t>
            </a:r>
            <a:endParaRPr lang="zh-CN" altLang="en-US" baseline="0" dirty="0"/>
          </a:p>
          <a:p>
            <a:r>
              <a:rPr lang="en-US" altLang="zh-CN" baseline="0" dirty="0"/>
              <a:t>Left,</a:t>
            </a:r>
            <a:r>
              <a:rPr lang="zh-CN" altLang="en-US" baseline="0" dirty="0"/>
              <a:t> </a:t>
            </a:r>
            <a:r>
              <a:rPr lang="en-US" altLang="zh-CN" baseline="0" dirty="0"/>
              <a:t>top:</a:t>
            </a:r>
            <a:r>
              <a:rPr lang="zh-CN" altLang="en-US" baseline="0" dirty="0"/>
              <a:t> </a:t>
            </a:r>
            <a:r>
              <a:rPr lang="en-US" altLang="zh-CN" baseline="0" dirty="0"/>
              <a:t>dice</a:t>
            </a:r>
            <a:r>
              <a:rPr lang="zh-CN" altLang="en-US" baseline="0" dirty="0"/>
              <a:t> </a:t>
            </a:r>
            <a:r>
              <a:rPr lang="en-US" altLang="zh-CN" baseline="0" dirty="0"/>
              <a:t>(select</a:t>
            </a:r>
            <a:r>
              <a:rPr lang="zh-CN" altLang="en-US" baseline="0" dirty="0"/>
              <a:t> </a:t>
            </a:r>
            <a:r>
              <a:rPr lang="en-US" altLang="zh-CN" baseline="0" dirty="0"/>
              <a:t>Q1</a:t>
            </a:r>
            <a:r>
              <a:rPr lang="zh-CN" altLang="en-US" baseline="0" dirty="0"/>
              <a:t> </a:t>
            </a:r>
            <a:r>
              <a:rPr lang="en-US" altLang="zh-CN" baseline="0" dirty="0"/>
              <a:t>and</a:t>
            </a:r>
            <a:r>
              <a:rPr lang="zh-CN" altLang="en-US" baseline="0" dirty="0"/>
              <a:t> </a:t>
            </a:r>
            <a:r>
              <a:rPr lang="en-US" altLang="zh-CN" baseline="0" dirty="0"/>
              <a:t>Q2</a:t>
            </a:r>
            <a:r>
              <a:rPr lang="zh-CN" altLang="en-US" baseline="0" dirty="0"/>
              <a:t> </a:t>
            </a:r>
            <a:r>
              <a:rPr lang="en-US" altLang="zh-CN" baseline="0" dirty="0"/>
              <a:t>on</a:t>
            </a:r>
            <a:r>
              <a:rPr lang="zh-CN" altLang="en-US" baseline="0" dirty="0"/>
              <a:t> </a:t>
            </a:r>
            <a:r>
              <a:rPr lang="en-US" altLang="zh-CN" baseline="0" dirty="0"/>
              <a:t>time</a:t>
            </a:r>
            <a:r>
              <a:rPr lang="zh-CN" altLang="en-US" baseline="0" dirty="0"/>
              <a:t> </a:t>
            </a:r>
            <a:r>
              <a:rPr lang="en-US" altLang="zh-CN" baseline="0" dirty="0"/>
              <a:t>dimension,</a:t>
            </a:r>
            <a:r>
              <a:rPr lang="zh-CN" altLang="en-US" baseline="0" dirty="0"/>
              <a:t> </a:t>
            </a:r>
            <a:r>
              <a:rPr lang="en-US" altLang="zh-CN" baseline="0" dirty="0"/>
              <a:t>Toronto</a:t>
            </a:r>
            <a:r>
              <a:rPr lang="zh-CN" altLang="en-US" baseline="0" dirty="0"/>
              <a:t> </a:t>
            </a:r>
            <a:r>
              <a:rPr lang="en-US" altLang="zh-CN" baseline="0" dirty="0"/>
              <a:t>and</a:t>
            </a:r>
            <a:r>
              <a:rPr lang="zh-CN" altLang="en-US" baseline="0" dirty="0"/>
              <a:t> </a:t>
            </a:r>
            <a:r>
              <a:rPr lang="en-US" altLang="zh-CN" baseline="0" dirty="0"/>
              <a:t>Vancouver</a:t>
            </a:r>
            <a:r>
              <a:rPr lang="zh-CN" altLang="en-US" baseline="0" dirty="0"/>
              <a:t> </a:t>
            </a:r>
            <a:r>
              <a:rPr lang="en-US" altLang="zh-CN" baseline="0" dirty="0"/>
              <a:t>on</a:t>
            </a:r>
            <a:r>
              <a:rPr lang="zh-CN" altLang="en-US" baseline="0" dirty="0"/>
              <a:t> </a:t>
            </a:r>
            <a:r>
              <a:rPr lang="en-US" altLang="zh-CN" baseline="0" dirty="0"/>
              <a:t>location</a:t>
            </a:r>
            <a:r>
              <a:rPr lang="zh-CN" altLang="en-US" baseline="0" dirty="0"/>
              <a:t> </a:t>
            </a:r>
            <a:r>
              <a:rPr lang="en-US" altLang="zh-CN" baseline="0" dirty="0"/>
              <a:t>dimension)</a:t>
            </a:r>
            <a:endParaRPr lang="zh-CN" altLang="en-US" baseline="0" dirty="0"/>
          </a:p>
          <a:p>
            <a:r>
              <a:rPr lang="en-US" altLang="zh-CN" baseline="0" dirty="0"/>
              <a:t>Left,</a:t>
            </a:r>
            <a:r>
              <a:rPr lang="zh-CN" altLang="en-US" baseline="0" dirty="0"/>
              <a:t> </a:t>
            </a:r>
            <a:r>
              <a:rPr lang="en-US" altLang="zh-CN" baseline="0" dirty="0"/>
              <a:t>bottom:</a:t>
            </a:r>
            <a:r>
              <a:rPr lang="zh-CN" altLang="en-US" baseline="0" dirty="0"/>
              <a:t> </a:t>
            </a:r>
            <a:r>
              <a:rPr lang="en-US" altLang="zh-CN" baseline="0" dirty="0"/>
              <a:t>slice</a:t>
            </a:r>
            <a:r>
              <a:rPr lang="zh-CN" altLang="en-US" baseline="0" dirty="0"/>
              <a:t> </a:t>
            </a:r>
            <a:r>
              <a:rPr lang="en-US" altLang="zh-CN" baseline="0" dirty="0"/>
              <a:t>(project</a:t>
            </a:r>
            <a:r>
              <a:rPr lang="zh-CN" altLang="en-US" baseline="0" dirty="0"/>
              <a:t> </a:t>
            </a:r>
            <a:r>
              <a:rPr lang="en-US" altLang="zh-CN" baseline="0" dirty="0"/>
              <a:t>to</a:t>
            </a:r>
            <a:r>
              <a:rPr lang="zh-CN" altLang="en-US" baseline="0" dirty="0"/>
              <a:t> </a:t>
            </a:r>
            <a:r>
              <a:rPr lang="en-US" altLang="zh-CN" baseline="0" dirty="0"/>
              <a:t>time</a:t>
            </a:r>
            <a:r>
              <a:rPr lang="zh-CN" altLang="en-US" baseline="0" dirty="0"/>
              <a:t> </a:t>
            </a:r>
            <a:r>
              <a:rPr lang="en-US" altLang="zh-CN" baseline="0" dirty="0"/>
              <a:t>=</a:t>
            </a:r>
            <a:r>
              <a:rPr lang="zh-CN" altLang="en-US" baseline="0" dirty="0"/>
              <a:t> </a:t>
            </a:r>
            <a:r>
              <a:rPr lang="en-US" altLang="zh-CN" baseline="0" dirty="0"/>
              <a:t>Q1,</a:t>
            </a:r>
            <a:r>
              <a:rPr lang="zh-CN" altLang="en-US" baseline="0" dirty="0"/>
              <a:t> </a:t>
            </a:r>
            <a:r>
              <a:rPr lang="en-US" altLang="zh-CN" baseline="0" dirty="0"/>
              <a:t>3D</a:t>
            </a:r>
            <a:r>
              <a:rPr lang="zh-CN" altLang="en-US" baseline="0" dirty="0"/>
              <a:t> </a:t>
            </a:r>
            <a:r>
              <a:rPr lang="en-US" altLang="zh-CN" baseline="0" dirty="0"/>
              <a:t>to</a:t>
            </a:r>
            <a:r>
              <a:rPr lang="zh-CN" altLang="en-US" baseline="0" dirty="0"/>
              <a:t> </a:t>
            </a:r>
            <a:r>
              <a:rPr lang="en-US" altLang="zh-CN" baseline="0" dirty="0"/>
              <a:t>2D),</a:t>
            </a:r>
            <a:r>
              <a:rPr lang="zh-CN" altLang="en-US" baseline="0" dirty="0"/>
              <a:t> </a:t>
            </a:r>
            <a:r>
              <a:rPr lang="en-US" altLang="zh-CN" baseline="0" dirty="0"/>
              <a:t>pivot</a:t>
            </a:r>
            <a:r>
              <a:rPr lang="zh-CN" altLang="en-US" baseline="0" dirty="0"/>
              <a:t> </a:t>
            </a:r>
            <a:r>
              <a:rPr lang="en-US" altLang="zh-CN" baseline="0" dirty="0"/>
              <a:t>(rotate)</a:t>
            </a:r>
            <a:endParaRPr lang="zh-CN" altLang="en-US" baseline="0" dirty="0"/>
          </a:p>
          <a:p>
            <a:endParaRPr lang="en-US" altLang="en-US" dirty="0"/>
          </a:p>
        </p:txBody>
      </p:sp>
    </p:spTree>
    <p:extLst>
      <p:ext uri="{BB962C8B-B14F-4D97-AF65-F5344CB8AC3E}">
        <p14:creationId xmlns:p14="http://schemas.microsoft.com/office/powerpoint/2010/main" val="1637557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DBB7182-3342-4C6D-8D8A-BFC4C2D358CE}" type="slidenum">
              <a:rPr lang="en-US" altLang="en-US"/>
              <a:pPr>
                <a:spcBef>
                  <a:spcPct val="0"/>
                </a:spcBef>
              </a:pPr>
              <a:t>29</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We</a:t>
            </a:r>
            <a:r>
              <a:rPr lang="zh-CN" altLang="en-US" dirty="0"/>
              <a:t> </a:t>
            </a:r>
            <a:r>
              <a:rPr lang="en-US" altLang="zh-CN" dirty="0"/>
              <a:t>want</a:t>
            </a:r>
            <a:r>
              <a:rPr lang="zh-CN" altLang="en-US" dirty="0"/>
              <a:t> </a:t>
            </a:r>
            <a:r>
              <a:rPr lang="en-US" altLang="zh-CN" dirty="0"/>
              <a:t>to</a:t>
            </a:r>
            <a:r>
              <a:rPr lang="zh-CN" altLang="en-US" dirty="0"/>
              <a:t> </a:t>
            </a:r>
            <a:r>
              <a:rPr lang="en-US" altLang="zh-CN" dirty="0"/>
              <a:t>distribute</a:t>
            </a:r>
            <a:r>
              <a:rPr lang="zh-CN" altLang="en-US" baseline="0" dirty="0"/>
              <a:t> </a:t>
            </a:r>
            <a:r>
              <a:rPr lang="en-US" altLang="zh-CN" baseline="0" dirty="0"/>
              <a:t>tasks</a:t>
            </a:r>
            <a:r>
              <a:rPr lang="zh-CN" altLang="en-US" baseline="0" dirty="0"/>
              <a:t> </a:t>
            </a:r>
            <a:r>
              <a:rPr lang="en-US" altLang="zh-CN" baseline="0" dirty="0"/>
              <a:t>to</a:t>
            </a:r>
            <a:r>
              <a:rPr lang="zh-CN" altLang="en-US" baseline="0" dirty="0"/>
              <a:t> </a:t>
            </a:r>
            <a:r>
              <a:rPr lang="en-US" altLang="zh-CN" baseline="0" dirty="0"/>
              <a:t>different</a:t>
            </a:r>
            <a:r>
              <a:rPr lang="zh-CN" altLang="en-US" baseline="0" dirty="0"/>
              <a:t> </a:t>
            </a:r>
            <a:r>
              <a:rPr lang="en-US" altLang="zh-CN" baseline="0" dirty="0"/>
              <a:t>levels</a:t>
            </a:r>
            <a:r>
              <a:rPr lang="zh-CN" altLang="en-US" baseline="0" dirty="0"/>
              <a:t> </a:t>
            </a:r>
            <a:r>
              <a:rPr lang="en-US" altLang="zh-CN" baseline="0" dirty="0"/>
              <a:t>of</a:t>
            </a:r>
            <a:r>
              <a:rPr lang="zh-CN" altLang="en-US" baseline="0" dirty="0"/>
              <a:t> </a:t>
            </a:r>
            <a:r>
              <a:rPr lang="en-US" altLang="zh-CN" baseline="0" dirty="0"/>
              <a:t>the</a:t>
            </a:r>
            <a:r>
              <a:rPr lang="zh-CN" altLang="en-US" baseline="0" dirty="0"/>
              <a:t> </a:t>
            </a:r>
            <a:r>
              <a:rPr lang="en-US" altLang="zh-CN" baseline="0" dirty="0"/>
              <a:t>hierarchy</a:t>
            </a:r>
            <a:r>
              <a:rPr lang="zh-CN" altLang="en-US" baseline="0" dirty="0"/>
              <a:t> </a:t>
            </a:r>
            <a:r>
              <a:rPr lang="en-US" altLang="zh-CN" baseline="0" dirty="0"/>
              <a:t>–</a:t>
            </a:r>
            <a:r>
              <a:rPr lang="zh-CN" altLang="en-US" baseline="0" dirty="0"/>
              <a:t> </a:t>
            </a:r>
            <a:r>
              <a:rPr lang="en-US" altLang="zh-CN" baseline="0" dirty="0"/>
              <a:t>fast!</a:t>
            </a:r>
            <a:endParaRPr lang="zh-CN" altLang="en-US" dirty="0"/>
          </a:p>
          <a:p>
            <a:r>
              <a:rPr lang="en-US" altLang="zh-CN" dirty="0"/>
              <a:t>1.</a:t>
            </a:r>
            <a:r>
              <a:rPr lang="zh-CN" altLang="en-US" dirty="0"/>
              <a:t> </a:t>
            </a:r>
            <a:r>
              <a:rPr lang="en-US" altLang="zh-CN" dirty="0"/>
              <a:t>Distributive:</a:t>
            </a:r>
            <a:r>
              <a:rPr lang="zh-CN" altLang="en-US" baseline="0" dirty="0"/>
              <a:t> </a:t>
            </a:r>
            <a:r>
              <a:rPr lang="en-US" altLang="zh-CN" baseline="0" dirty="0"/>
              <a:t>like</a:t>
            </a:r>
            <a:r>
              <a:rPr lang="zh-CN" altLang="en-US" baseline="0" dirty="0"/>
              <a:t> </a:t>
            </a:r>
            <a:r>
              <a:rPr lang="en-US" altLang="zh-CN" baseline="0" dirty="0" err="1"/>
              <a:t>MapReduce</a:t>
            </a:r>
            <a:r>
              <a:rPr lang="en-US" altLang="zh-CN" baseline="0" dirty="0"/>
              <a:t>.</a:t>
            </a:r>
            <a:r>
              <a:rPr lang="zh-CN" altLang="en-US" baseline="0" dirty="0"/>
              <a:t> </a:t>
            </a:r>
            <a:r>
              <a:rPr lang="en-US" altLang="zh-CN" baseline="0" dirty="0"/>
              <a:t>If</a:t>
            </a:r>
            <a:r>
              <a:rPr lang="zh-CN" altLang="en-US" baseline="0" dirty="0"/>
              <a:t> </a:t>
            </a:r>
            <a:r>
              <a:rPr lang="en-US" altLang="zh-CN" baseline="0" dirty="0"/>
              <a:t>the</a:t>
            </a:r>
            <a:r>
              <a:rPr lang="zh-CN" altLang="en-US" baseline="0" dirty="0"/>
              <a:t> </a:t>
            </a:r>
            <a:r>
              <a:rPr lang="en-US" altLang="zh-CN" baseline="0" dirty="0"/>
              <a:t>measure</a:t>
            </a:r>
            <a:r>
              <a:rPr lang="zh-CN" altLang="en-US" baseline="0" dirty="0"/>
              <a:t> </a:t>
            </a:r>
            <a:r>
              <a:rPr lang="en-US" altLang="zh-CN" baseline="0" dirty="0"/>
              <a:t>operation</a:t>
            </a:r>
            <a:r>
              <a:rPr lang="zh-CN" altLang="en-US" baseline="0" dirty="0"/>
              <a:t> </a:t>
            </a:r>
            <a:r>
              <a:rPr lang="en-US" altLang="zh-CN" baseline="0" dirty="0"/>
              <a:t>allows</a:t>
            </a:r>
            <a:r>
              <a:rPr lang="zh-CN" altLang="en-US" baseline="0" dirty="0"/>
              <a:t> </a:t>
            </a:r>
            <a:r>
              <a:rPr lang="en-US" altLang="zh-CN" baseline="0" dirty="0"/>
              <a:t>you</a:t>
            </a:r>
            <a:r>
              <a:rPr lang="zh-CN" altLang="en-US" baseline="0" dirty="0"/>
              <a:t> </a:t>
            </a:r>
            <a:r>
              <a:rPr lang="en-US" altLang="zh-CN" baseline="0" dirty="0"/>
              <a:t>to</a:t>
            </a:r>
            <a:r>
              <a:rPr lang="zh-CN" altLang="en-US" baseline="0" dirty="0"/>
              <a:t> </a:t>
            </a:r>
            <a:r>
              <a:rPr lang="en-US" altLang="zh-CN" baseline="0" dirty="0"/>
              <a:t>split</a:t>
            </a:r>
            <a:r>
              <a:rPr lang="zh-CN" altLang="en-US" baseline="0" dirty="0"/>
              <a:t> </a:t>
            </a:r>
            <a:r>
              <a:rPr lang="en-US" altLang="zh-CN" baseline="0" dirty="0"/>
              <a:t>the</a:t>
            </a:r>
            <a:r>
              <a:rPr lang="zh-CN" altLang="en-US" baseline="0" dirty="0"/>
              <a:t> </a:t>
            </a:r>
            <a:r>
              <a:rPr lang="en-US" altLang="zh-CN" baseline="0" dirty="0"/>
              <a:t>cube</a:t>
            </a:r>
            <a:r>
              <a:rPr lang="zh-CN" altLang="en-US" baseline="0" dirty="0"/>
              <a:t> </a:t>
            </a:r>
            <a:r>
              <a:rPr lang="en-US" altLang="zh-CN" baseline="0" dirty="0"/>
              <a:t>into</a:t>
            </a:r>
            <a:r>
              <a:rPr lang="zh-CN" altLang="en-US" baseline="0" dirty="0"/>
              <a:t> </a:t>
            </a:r>
            <a:r>
              <a:rPr lang="en-US" altLang="zh-CN" baseline="0" dirty="0"/>
              <a:t>pieces</a:t>
            </a:r>
            <a:r>
              <a:rPr lang="zh-CN" altLang="en-US" baseline="0" dirty="0"/>
              <a:t> </a:t>
            </a:r>
            <a:r>
              <a:rPr lang="en-US" altLang="zh-CN" baseline="0" dirty="0"/>
              <a:t>and</a:t>
            </a:r>
            <a:r>
              <a:rPr lang="zh-CN" altLang="en-US" baseline="0" dirty="0"/>
              <a:t> </a:t>
            </a:r>
            <a:r>
              <a:rPr lang="en-US" altLang="zh-CN" baseline="0" dirty="0"/>
              <a:t>calculate,</a:t>
            </a:r>
            <a:r>
              <a:rPr lang="zh-CN" altLang="en-US" baseline="0" dirty="0"/>
              <a:t> </a:t>
            </a:r>
            <a:r>
              <a:rPr lang="en-US" altLang="zh-CN" baseline="0" dirty="0"/>
              <a:t>and</a:t>
            </a:r>
            <a:r>
              <a:rPr lang="zh-CN" altLang="en-US" baseline="0" dirty="0"/>
              <a:t> </a:t>
            </a:r>
            <a:r>
              <a:rPr lang="en-US" altLang="zh-CN" baseline="0" dirty="0"/>
              <a:t>then</a:t>
            </a:r>
            <a:r>
              <a:rPr lang="zh-CN" altLang="en-US" baseline="0" dirty="0"/>
              <a:t> </a:t>
            </a:r>
            <a:r>
              <a:rPr lang="en-US" altLang="zh-CN" baseline="0" dirty="0"/>
              <a:t>aggregate</a:t>
            </a:r>
            <a:r>
              <a:rPr lang="zh-CN" altLang="en-US" baseline="0" dirty="0"/>
              <a:t> </a:t>
            </a:r>
            <a:r>
              <a:rPr lang="en-US" altLang="zh-CN" baseline="0" dirty="0"/>
              <a:t>the</a:t>
            </a:r>
            <a:r>
              <a:rPr lang="zh-CN" altLang="en-US" baseline="0" dirty="0"/>
              <a:t> </a:t>
            </a:r>
            <a:r>
              <a:rPr lang="en-US" altLang="zh-CN" baseline="0" dirty="0"/>
              <a:t>results</a:t>
            </a:r>
            <a:r>
              <a:rPr lang="zh-CN" altLang="en-US" baseline="0" dirty="0"/>
              <a:t> </a:t>
            </a:r>
            <a:r>
              <a:rPr lang="en-US" altLang="zh-CN" baseline="0" dirty="0"/>
              <a:t>to</a:t>
            </a:r>
            <a:r>
              <a:rPr lang="zh-CN" altLang="en-US" baseline="0" dirty="0"/>
              <a:t> </a:t>
            </a:r>
            <a:r>
              <a:rPr lang="en-US" altLang="zh-CN" baseline="0" dirty="0"/>
              <a:t>derive</a:t>
            </a:r>
            <a:r>
              <a:rPr lang="zh-CN" altLang="en-US" baseline="0" dirty="0"/>
              <a:t> </a:t>
            </a:r>
            <a:r>
              <a:rPr lang="en-US" altLang="zh-CN" baseline="0" dirty="0"/>
              <a:t>the</a:t>
            </a:r>
            <a:r>
              <a:rPr lang="zh-CN" altLang="en-US" baseline="0" dirty="0"/>
              <a:t> </a:t>
            </a:r>
            <a:r>
              <a:rPr lang="en-US" altLang="zh-CN" baseline="0" dirty="0"/>
              <a:t>final</a:t>
            </a:r>
            <a:r>
              <a:rPr lang="zh-CN" altLang="en-US" baseline="0" dirty="0"/>
              <a:t> </a:t>
            </a:r>
            <a:r>
              <a:rPr lang="en-US" altLang="zh-CN" baseline="0" dirty="0"/>
              <a:t>results</a:t>
            </a:r>
            <a:r>
              <a:rPr lang="is-IS" altLang="zh-CN" baseline="0" dirty="0"/>
              <a:t>…</a:t>
            </a:r>
            <a:endParaRPr lang="zh-CN" altLang="en-US" baseline="0" dirty="0"/>
          </a:p>
          <a:p>
            <a:r>
              <a:rPr lang="en-US" altLang="zh-CN" dirty="0"/>
              <a:t>Ex:</a:t>
            </a:r>
            <a:r>
              <a:rPr lang="zh-CN" altLang="en-US" baseline="0" dirty="0"/>
              <a:t> </a:t>
            </a:r>
            <a:r>
              <a:rPr lang="en-US" altLang="zh-CN" baseline="0" dirty="0"/>
              <a:t>the</a:t>
            </a:r>
            <a:r>
              <a:rPr lang="zh-CN" altLang="en-US" baseline="0" dirty="0"/>
              <a:t> </a:t>
            </a:r>
            <a:r>
              <a:rPr lang="en-US" altLang="zh-CN" baseline="0" dirty="0"/>
              <a:t>total</a:t>
            </a:r>
            <a:r>
              <a:rPr lang="zh-CN" altLang="en-US" baseline="0" dirty="0"/>
              <a:t> </a:t>
            </a:r>
            <a:r>
              <a:rPr lang="en-US" altLang="zh-CN" baseline="0" dirty="0"/>
              <a:t>sales</a:t>
            </a:r>
            <a:r>
              <a:rPr lang="zh-CN" altLang="en-US" baseline="0" dirty="0"/>
              <a:t> </a:t>
            </a:r>
            <a:r>
              <a:rPr lang="en-US" altLang="zh-CN" baseline="0" dirty="0"/>
              <a:t>in</a:t>
            </a:r>
            <a:r>
              <a:rPr lang="zh-CN" altLang="en-US" baseline="0" dirty="0"/>
              <a:t> </a:t>
            </a:r>
            <a:r>
              <a:rPr lang="en-US" altLang="zh-CN" baseline="0" dirty="0"/>
              <a:t>US</a:t>
            </a:r>
            <a:r>
              <a:rPr lang="zh-CN" altLang="en-US" baseline="0" dirty="0"/>
              <a:t> </a:t>
            </a:r>
            <a:r>
              <a:rPr lang="en-US" altLang="zh-CN" baseline="0" dirty="0"/>
              <a:t>from</a:t>
            </a:r>
            <a:r>
              <a:rPr lang="zh-CN" altLang="en-US" baseline="0" dirty="0"/>
              <a:t> </a:t>
            </a:r>
            <a:r>
              <a:rPr lang="en-US" altLang="zh-CN" baseline="0" dirty="0"/>
              <a:t>2010-2015?</a:t>
            </a:r>
            <a:r>
              <a:rPr lang="zh-CN" altLang="en-US" baseline="0" dirty="0"/>
              <a:t> </a:t>
            </a:r>
            <a:r>
              <a:rPr lang="en-US" altLang="zh-CN" baseline="0" dirty="0"/>
              <a:t>–</a:t>
            </a:r>
            <a:r>
              <a:rPr lang="zh-CN" altLang="en-US" baseline="0" dirty="0"/>
              <a:t> </a:t>
            </a:r>
            <a:r>
              <a:rPr lang="en-US" altLang="zh-CN" baseline="0" dirty="0"/>
              <a:t>dividing</a:t>
            </a:r>
            <a:r>
              <a:rPr lang="zh-CN" altLang="en-US" baseline="0" dirty="0"/>
              <a:t> </a:t>
            </a:r>
            <a:r>
              <a:rPr lang="en-US" altLang="zh-CN" baseline="0" dirty="0"/>
              <a:t>into</a:t>
            </a:r>
            <a:r>
              <a:rPr lang="zh-CN" altLang="en-US" baseline="0" dirty="0"/>
              <a:t> </a:t>
            </a:r>
            <a:r>
              <a:rPr lang="en-US" altLang="zh-CN" baseline="0" dirty="0"/>
              <a:t>states/years</a:t>
            </a:r>
            <a:r>
              <a:rPr lang="zh-CN" altLang="en-US" baseline="0" dirty="0"/>
              <a:t> </a:t>
            </a:r>
            <a:r>
              <a:rPr lang="en-US" altLang="zh-CN" baseline="0" dirty="0"/>
              <a:t>and</a:t>
            </a:r>
            <a:r>
              <a:rPr lang="zh-CN" altLang="en-US" baseline="0" dirty="0"/>
              <a:t> </a:t>
            </a:r>
            <a:r>
              <a:rPr lang="en-US" altLang="zh-CN" baseline="0" dirty="0"/>
              <a:t>then</a:t>
            </a:r>
            <a:r>
              <a:rPr lang="zh-CN" altLang="en-US" baseline="0" dirty="0"/>
              <a:t> </a:t>
            </a:r>
            <a:r>
              <a:rPr lang="en-US" altLang="zh-CN" baseline="0" dirty="0"/>
              <a:t>putting</a:t>
            </a:r>
            <a:r>
              <a:rPr lang="zh-CN" altLang="en-US" baseline="0" dirty="0"/>
              <a:t> </a:t>
            </a:r>
            <a:r>
              <a:rPr lang="en-US" altLang="zh-CN" baseline="0" dirty="0"/>
              <a:t>together</a:t>
            </a:r>
            <a:endParaRPr lang="zh-CN" altLang="en-US" baseline="0" dirty="0"/>
          </a:p>
          <a:p>
            <a:r>
              <a:rPr lang="en-US" altLang="zh-CN" dirty="0"/>
              <a:t>2.</a:t>
            </a:r>
            <a:r>
              <a:rPr lang="zh-CN" altLang="en-US" dirty="0"/>
              <a:t> </a:t>
            </a:r>
            <a:r>
              <a:rPr lang="en-US" altLang="zh-CN" dirty="0"/>
              <a:t>Average?</a:t>
            </a:r>
            <a:r>
              <a:rPr lang="zh-CN" altLang="en-US" baseline="0" dirty="0"/>
              <a:t> </a:t>
            </a:r>
            <a:r>
              <a:rPr lang="en-US" altLang="zh-CN" baseline="0" dirty="0" err="1"/>
              <a:t>Avg_Illinois</a:t>
            </a:r>
            <a:r>
              <a:rPr lang="zh-CN" altLang="en-US" baseline="0" dirty="0"/>
              <a:t> </a:t>
            </a:r>
            <a:r>
              <a:rPr lang="en-US" altLang="zh-CN" baseline="0" dirty="0"/>
              <a:t>+</a:t>
            </a:r>
            <a:r>
              <a:rPr lang="zh-CN" altLang="en-US" baseline="0" dirty="0"/>
              <a:t> </a:t>
            </a:r>
            <a:r>
              <a:rPr lang="en-US" altLang="zh-CN" baseline="0" dirty="0" err="1"/>
              <a:t>Avg_California</a:t>
            </a:r>
            <a:r>
              <a:rPr lang="zh-CN" altLang="en-US" baseline="0" dirty="0"/>
              <a:t> </a:t>
            </a:r>
            <a:r>
              <a:rPr lang="en-US" altLang="zh-CN" baseline="0" dirty="0"/>
              <a:t>+</a:t>
            </a:r>
            <a:r>
              <a:rPr lang="en-US" altLang="zh-CN" baseline="0" dirty="0" err="1"/>
              <a:t>Avg_Oklahoma</a:t>
            </a:r>
            <a:r>
              <a:rPr lang="en-US" altLang="zh-CN" baseline="0" dirty="0"/>
              <a:t>?</a:t>
            </a:r>
            <a:r>
              <a:rPr lang="zh-CN" altLang="en-US" baseline="0" dirty="0"/>
              <a:t> </a:t>
            </a:r>
            <a:r>
              <a:rPr lang="en-US" altLang="zh-CN" baseline="0" dirty="0"/>
              <a:t>Wrong.</a:t>
            </a:r>
            <a:r>
              <a:rPr lang="zh-CN" altLang="en-US" baseline="0" dirty="0"/>
              <a:t> </a:t>
            </a:r>
            <a:r>
              <a:rPr lang="en-US" altLang="zh-CN" baseline="0" dirty="0"/>
              <a:t>You</a:t>
            </a:r>
            <a:r>
              <a:rPr lang="zh-CN" altLang="en-US" baseline="0" dirty="0"/>
              <a:t> </a:t>
            </a:r>
            <a:r>
              <a:rPr lang="en-US" altLang="zh-CN" baseline="0" dirty="0"/>
              <a:t>have</a:t>
            </a:r>
            <a:r>
              <a:rPr lang="zh-CN" altLang="en-US" baseline="0" dirty="0"/>
              <a:t> </a:t>
            </a:r>
            <a:r>
              <a:rPr lang="en-US" altLang="zh-CN" baseline="0" dirty="0"/>
              <a:t>to</a:t>
            </a:r>
            <a:r>
              <a:rPr lang="zh-CN" altLang="en-US" baseline="0" dirty="0"/>
              <a:t> </a:t>
            </a:r>
            <a:r>
              <a:rPr lang="en-US" altLang="zh-CN" baseline="0" dirty="0"/>
              <a:t>take</a:t>
            </a:r>
            <a:r>
              <a:rPr lang="zh-CN" altLang="en-US" baseline="0" dirty="0"/>
              <a:t> </a:t>
            </a:r>
            <a:r>
              <a:rPr lang="en-US" altLang="zh-CN" baseline="0" dirty="0"/>
              <a:t>the</a:t>
            </a:r>
            <a:r>
              <a:rPr lang="zh-CN" altLang="en-US" baseline="0" dirty="0"/>
              <a:t> </a:t>
            </a:r>
            <a:r>
              <a:rPr lang="en-US" altLang="zh-CN" baseline="0" dirty="0"/>
              <a:t>counts</a:t>
            </a:r>
            <a:r>
              <a:rPr lang="zh-CN" altLang="en-US" baseline="0" dirty="0"/>
              <a:t> </a:t>
            </a:r>
            <a:r>
              <a:rPr lang="en-US" altLang="zh-CN" baseline="0" dirty="0"/>
              <a:t>into</a:t>
            </a:r>
            <a:r>
              <a:rPr lang="zh-CN" altLang="en-US" baseline="0" dirty="0"/>
              <a:t> </a:t>
            </a:r>
            <a:r>
              <a:rPr lang="en-US" altLang="zh-CN" baseline="0" dirty="0"/>
              <a:t>consideration.</a:t>
            </a:r>
            <a:r>
              <a:rPr lang="zh-CN" altLang="en-US" baseline="0" dirty="0"/>
              <a:t> </a:t>
            </a:r>
            <a:r>
              <a:rPr lang="en-US" altLang="zh-CN" baseline="0" dirty="0"/>
              <a:t>If</a:t>
            </a:r>
            <a:r>
              <a:rPr lang="zh-CN" altLang="en-US" baseline="0" dirty="0"/>
              <a:t> </a:t>
            </a:r>
            <a:r>
              <a:rPr lang="en-US" altLang="zh-CN" baseline="0" dirty="0"/>
              <a:t>you</a:t>
            </a:r>
            <a:r>
              <a:rPr lang="zh-CN" altLang="en-US" baseline="0" dirty="0"/>
              <a:t> </a:t>
            </a:r>
            <a:r>
              <a:rPr lang="en-US" altLang="zh-CN" baseline="0" dirty="0"/>
              <a:t>want</a:t>
            </a:r>
            <a:r>
              <a:rPr lang="zh-CN" altLang="en-US" baseline="0" dirty="0"/>
              <a:t> </a:t>
            </a:r>
            <a:r>
              <a:rPr lang="en-US" altLang="zh-CN" baseline="0" dirty="0"/>
              <a:t>to</a:t>
            </a:r>
            <a:r>
              <a:rPr lang="zh-CN" altLang="en-US" baseline="0" dirty="0"/>
              <a:t> </a:t>
            </a:r>
            <a:r>
              <a:rPr lang="en-US" altLang="zh-CN" baseline="0" dirty="0"/>
              <a:t>do</a:t>
            </a:r>
            <a:r>
              <a:rPr lang="zh-CN" altLang="en-US" baseline="0" dirty="0"/>
              <a:t> </a:t>
            </a:r>
            <a:r>
              <a:rPr lang="en-US" altLang="zh-CN" baseline="0" dirty="0"/>
              <a:t>it</a:t>
            </a:r>
            <a:r>
              <a:rPr lang="zh-CN" altLang="en-US" baseline="0" dirty="0"/>
              <a:t> </a:t>
            </a:r>
            <a:r>
              <a:rPr lang="en-US" altLang="zh-CN" baseline="0" dirty="0" err="1"/>
              <a:t>distributively</a:t>
            </a:r>
            <a:r>
              <a:rPr lang="en-US" altLang="zh-CN" baseline="0" dirty="0"/>
              <a:t>,</a:t>
            </a:r>
            <a:r>
              <a:rPr lang="zh-CN" altLang="en-US" baseline="0" dirty="0"/>
              <a:t> </a:t>
            </a:r>
            <a:r>
              <a:rPr lang="en-US" altLang="zh-CN" baseline="0" dirty="0"/>
              <a:t>you</a:t>
            </a:r>
            <a:r>
              <a:rPr lang="zh-CN" altLang="en-US" baseline="0" dirty="0"/>
              <a:t> </a:t>
            </a:r>
            <a:r>
              <a:rPr lang="en-US" altLang="zh-CN" baseline="0" dirty="0"/>
              <a:t>have</a:t>
            </a:r>
            <a:r>
              <a:rPr lang="zh-CN" altLang="en-US" baseline="0" dirty="0"/>
              <a:t> </a:t>
            </a:r>
            <a:r>
              <a:rPr lang="en-US" altLang="zh-CN" baseline="0" dirty="0"/>
              <a:t>to</a:t>
            </a:r>
            <a:r>
              <a:rPr lang="zh-CN" altLang="en-US" baseline="0" dirty="0"/>
              <a:t> </a:t>
            </a:r>
            <a:r>
              <a:rPr lang="en-US" altLang="zh-CN" baseline="0" dirty="0" err="1"/>
              <a:t>communite</a:t>
            </a:r>
            <a:r>
              <a:rPr lang="zh-CN" altLang="en-US" baseline="0" dirty="0"/>
              <a:t> </a:t>
            </a:r>
            <a:r>
              <a:rPr lang="en-US" altLang="zh-CN" baseline="0" dirty="0"/>
              <a:t>two</a:t>
            </a:r>
            <a:r>
              <a:rPr lang="zh-CN" altLang="en-US" baseline="0" dirty="0"/>
              <a:t> </a:t>
            </a:r>
            <a:r>
              <a:rPr lang="en-US" altLang="zh-CN" baseline="0" dirty="0"/>
              <a:t>values</a:t>
            </a:r>
            <a:r>
              <a:rPr lang="zh-CN" altLang="en-US" baseline="0" dirty="0"/>
              <a:t> </a:t>
            </a:r>
            <a:r>
              <a:rPr lang="en-US" altLang="zh-CN" baseline="0" dirty="0"/>
              <a:t>(sum</a:t>
            </a:r>
            <a:r>
              <a:rPr lang="zh-CN" altLang="en-US" baseline="0" dirty="0"/>
              <a:t> </a:t>
            </a:r>
            <a:r>
              <a:rPr lang="en-US" altLang="zh-CN" baseline="0" dirty="0"/>
              <a:t>and</a:t>
            </a:r>
            <a:r>
              <a:rPr lang="zh-CN" altLang="en-US" baseline="0" dirty="0"/>
              <a:t> </a:t>
            </a:r>
            <a:r>
              <a:rPr lang="en-US" altLang="zh-CN" baseline="0" dirty="0"/>
              <a:t>count),</a:t>
            </a:r>
            <a:r>
              <a:rPr lang="zh-CN" altLang="en-US" baseline="0" dirty="0"/>
              <a:t> </a:t>
            </a:r>
            <a:r>
              <a:rPr lang="en-US" altLang="zh-CN" baseline="0" dirty="0"/>
              <a:t>not</a:t>
            </a:r>
            <a:r>
              <a:rPr lang="zh-CN" altLang="en-US" baseline="0" dirty="0"/>
              <a:t> </a:t>
            </a:r>
            <a:r>
              <a:rPr lang="en-US" altLang="zh-CN" baseline="0" dirty="0"/>
              <a:t>just</a:t>
            </a:r>
            <a:r>
              <a:rPr lang="zh-CN" altLang="en-US" baseline="0" dirty="0"/>
              <a:t> </a:t>
            </a:r>
            <a:r>
              <a:rPr lang="en-US" altLang="zh-CN" baseline="0" dirty="0"/>
              <a:t>one</a:t>
            </a:r>
            <a:r>
              <a:rPr lang="zh-CN" altLang="en-US" baseline="0" dirty="0"/>
              <a:t> </a:t>
            </a:r>
            <a:r>
              <a:rPr lang="en-US" altLang="zh-CN" baseline="0" dirty="0"/>
              <a:t>(</a:t>
            </a:r>
            <a:r>
              <a:rPr lang="en-US" altLang="zh-CN" baseline="0" dirty="0" err="1"/>
              <a:t>avg</a:t>
            </a:r>
            <a:r>
              <a:rPr lang="en-US" altLang="zh-CN" baseline="0" dirty="0"/>
              <a:t>).</a:t>
            </a:r>
            <a:endParaRPr lang="zh-CN" altLang="en-US" baseline="0" dirty="0"/>
          </a:p>
          <a:p>
            <a:r>
              <a:rPr lang="en-US" altLang="zh-CN" baseline="0" dirty="0" err="1"/>
              <a:t>Min_N</a:t>
            </a:r>
            <a:r>
              <a:rPr lang="en-US" altLang="zh-CN" baseline="0" dirty="0"/>
              <a:t>:</a:t>
            </a:r>
            <a:r>
              <a:rPr lang="zh-CN" altLang="en-US" baseline="0" dirty="0"/>
              <a:t> </a:t>
            </a:r>
            <a:r>
              <a:rPr lang="en-US" altLang="zh-CN" baseline="0" dirty="0"/>
              <a:t>the</a:t>
            </a:r>
            <a:r>
              <a:rPr lang="zh-CN" altLang="en-US" baseline="0" dirty="0"/>
              <a:t> </a:t>
            </a:r>
            <a:r>
              <a:rPr lang="en-US" altLang="zh-CN" baseline="0" dirty="0"/>
              <a:t>N</a:t>
            </a:r>
            <a:r>
              <a:rPr lang="zh-CN" altLang="en-US" baseline="0" dirty="0"/>
              <a:t> </a:t>
            </a:r>
            <a:r>
              <a:rPr lang="en-US" altLang="zh-CN" baseline="0" dirty="0"/>
              <a:t>minimal</a:t>
            </a:r>
            <a:r>
              <a:rPr lang="zh-CN" altLang="en-US" baseline="0" dirty="0"/>
              <a:t> </a:t>
            </a:r>
            <a:r>
              <a:rPr lang="en-US" altLang="zh-CN" baseline="0" dirty="0"/>
              <a:t>values?</a:t>
            </a:r>
            <a:endParaRPr lang="zh-CN" altLang="en-US" baseline="0" dirty="0"/>
          </a:p>
          <a:p>
            <a:r>
              <a:rPr lang="en-US" altLang="zh-CN" baseline="0" dirty="0" err="1"/>
              <a:t>Std</a:t>
            </a:r>
            <a:r>
              <a:rPr lang="en-US" altLang="zh-CN" baseline="0" dirty="0"/>
              <a:t>?</a:t>
            </a:r>
            <a:endParaRPr lang="zh-CN" altLang="en-US" baseline="0" dirty="0"/>
          </a:p>
          <a:p>
            <a:r>
              <a:rPr lang="en-US" altLang="zh-CN" baseline="0" dirty="0"/>
              <a:t>3.</a:t>
            </a:r>
            <a:r>
              <a:rPr lang="zh-CN" altLang="en-US" baseline="0" dirty="0"/>
              <a:t> </a:t>
            </a:r>
            <a:r>
              <a:rPr lang="en-US" altLang="zh-CN" baseline="0" dirty="0"/>
              <a:t>Holistic:</a:t>
            </a:r>
            <a:r>
              <a:rPr lang="zh-CN" altLang="en-US" baseline="0" dirty="0"/>
              <a:t> </a:t>
            </a:r>
            <a:r>
              <a:rPr lang="en-US" altLang="zh-CN" baseline="0" dirty="0"/>
              <a:t>you</a:t>
            </a:r>
            <a:r>
              <a:rPr lang="zh-CN" altLang="en-US" baseline="0" dirty="0"/>
              <a:t> </a:t>
            </a:r>
            <a:r>
              <a:rPr lang="en-US" altLang="zh-CN" baseline="0" dirty="0"/>
              <a:t>send</a:t>
            </a:r>
            <a:r>
              <a:rPr lang="zh-CN" altLang="en-US" baseline="0" dirty="0"/>
              <a:t> </a:t>
            </a:r>
            <a:r>
              <a:rPr lang="en-US" altLang="zh-CN" baseline="0" dirty="0"/>
              <a:t>1,</a:t>
            </a:r>
            <a:r>
              <a:rPr lang="zh-CN" altLang="en-US" baseline="0" dirty="0"/>
              <a:t> </a:t>
            </a:r>
            <a:r>
              <a:rPr lang="en-US" altLang="zh-CN" baseline="0" dirty="0"/>
              <a:t>2,</a:t>
            </a:r>
            <a:r>
              <a:rPr lang="zh-CN" altLang="en-US" baseline="0" dirty="0"/>
              <a:t> </a:t>
            </a:r>
            <a:r>
              <a:rPr lang="en-US" altLang="zh-CN" baseline="0" dirty="0"/>
              <a:t>8,</a:t>
            </a:r>
            <a:r>
              <a:rPr lang="zh-CN" altLang="en-US" baseline="0" dirty="0"/>
              <a:t> </a:t>
            </a:r>
            <a:r>
              <a:rPr lang="en-US" altLang="zh-CN" baseline="0" dirty="0"/>
              <a:t>10</a:t>
            </a:r>
            <a:r>
              <a:rPr lang="zh-CN" altLang="en-US" baseline="0" dirty="0"/>
              <a:t> </a:t>
            </a:r>
            <a:r>
              <a:rPr lang="en-US" altLang="zh-CN" baseline="0" dirty="0"/>
              <a:t>values?</a:t>
            </a:r>
            <a:r>
              <a:rPr lang="zh-CN" altLang="en-US" baseline="0" dirty="0"/>
              <a:t> </a:t>
            </a:r>
            <a:r>
              <a:rPr lang="en-US" altLang="zh-CN" baseline="0" dirty="0"/>
              <a:t>No</a:t>
            </a:r>
            <a:r>
              <a:rPr lang="zh-CN" altLang="en-US" baseline="0" dirty="0"/>
              <a:t> </a:t>
            </a:r>
            <a:r>
              <a:rPr lang="en-US" altLang="zh-CN" baseline="0" dirty="0"/>
              <a:t>way!</a:t>
            </a:r>
            <a:r>
              <a:rPr lang="zh-CN" altLang="en-US" baseline="0" dirty="0"/>
              <a:t> </a:t>
            </a:r>
            <a:r>
              <a:rPr lang="en-US" altLang="zh-CN" baseline="0" dirty="0"/>
              <a:t>You</a:t>
            </a:r>
            <a:r>
              <a:rPr lang="zh-CN" altLang="en-US" baseline="0" dirty="0"/>
              <a:t> </a:t>
            </a:r>
            <a:r>
              <a:rPr lang="en-US" altLang="zh-CN" baseline="0" dirty="0"/>
              <a:t>have</a:t>
            </a:r>
            <a:r>
              <a:rPr lang="zh-CN" altLang="en-US" baseline="0" dirty="0"/>
              <a:t> </a:t>
            </a:r>
            <a:r>
              <a:rPr lang="en-US" altLang="zh-CN" baseline="0" dirty="0"/>
              <a:t>to</a:t>
            </a:r>
            <a:r>
              <a:rPr lang="zh-CN" altLang="en-US" baseline="0" dirty="0"/>
              <a:t> </a:t>
            </a:r>
            <a:r>
              <a:rPr lang="en-US" altLang="zh-CN" baseline="0" dirty="0"/>
              <a:t>get</a:t>
            </a:r>
            <a:r>
              <a:rPr lang="zh-CN" altLang="en-US" baseline="0" dirty="0"/>
              <a:t> </a:t>
            </a:r>
            <a:r>
              <a:rPr lang="en-US" altLang="zh-CN" baseline="0" dirty="0"/>
              <a:t>all</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Median</a:t>
            </a:r>
            <a:r>
              <a:rPr lang="is-IS" altLang="zh-CN" baseline="0" dirty="0"/>
              <a:t>…</a:t>
            </a:r>
            <a:r>
              <a:rPr lang="zh-CN" altLang="en-US" baseline="0" dirty="0"/>
              <a:t> </a:t>
            </a:r>
            <a:r>
              <a:rPr lang="en-US" altLang="zh-CN" baseline="0" dirty="0"/>
              <a:t>if</a:t>
            </a:r>
            <a:r>
              <a:rPr lang="zh-CN" altLang="en-US" baseline="0" dirty="0"/>
              <a:t> </a:t>
            </a:r>
            <a:r>
              <a:rPr lang="en-US" altLang="zh-CN" baseline="0" dirty="0"/>
              <a:t>we</a:t>
            </a:r>
            <a:r>
              <a:rPr lang="zh-CN" altLang="en-US" baseline="0" dirty="0"/>
              <a:t> </a:t>
            </a:r>
            <a:r>
              <a:rPr lang="en-US" altLang="zh-CN" baseline="0" dirty="0"/>
              <a:t>want</a:t>
            </a:r>
            <a:r>
              <a:rPr lang="zh-CN" altLang="en-US" baseline="0" dirty="0"/>
              <a:t> </a:t>
            </a:r>
            <a:r>
              <a:rPr lang="en-US" altLang="zh-CN" baseline="0" dirty="0"/>
              <a:t>exact</a:t>
            </a:r>
            <a:r>
              <a:rPr lang="zh-CN" altLang="en-US" baseline="0" dirty="0"/>
              <a:t> </a:t>
            </a:r>
            <a:r>
              <a:rPr lang="en-US" altLang="zh-CN" baseline="0" dirty="0"/>
              <a:t>value,</a:t>
            </a:r>
            <a:r>
              <a:rPr lang="zh-CN" altLang="en-US" baseline="0" dirty="0"/>
              <a:t> </a:t>
            </a:r>
            <a:r>
              <a:rPr lang="en-US" altLang="zh-CN" baseline="0" dirty="0"/>
              <a:t>not</a:t>
            </a:r>
            <a:r>
              <a:rPr lang="zh-CN" altLang="en-US" baseline="0" dirty="0"/>
              <a:t> </a:t>
            </a:r>
            <a:r>
              <a:rPr lang="en-US" altLang="zh-CN" baseline="0" dirty="0"/>
              <a:t>approximated</a:t>
            </a:r>
            <a:r>
              <a:rPr lang="zh-CN" altLang="en-US" baseline="0" dirty="0"/>
              <a:t> </a:t>
            </a:r>
            <a:r>
              <a:rPr lang="en-US" altLang="zh-CN" baseline="0" dirty="0"/>
              <a:t>value.</a:t>
            </a:r>
            <a:endParaRPr lang="zh-CN" altLang="en-US" baseline="0" dirty="0"/>
          </a:p>
          <a:p>
            <a:endParaRPr lang="zh-CN" altLang="en-US" baseline="0" dirty="0"/>
          </a:p>
        </p:txBody>
      </p:sp>
    </p:spTree>
    <p:extLst>
      <p:ext uri="{BB962C8B-B14F-4D97-AF65-F5344CB8AC3E}">
        <p14:creationId xmlns:p14="http://schemas.microsoft.com/office/powerpoint/2010/main" val="4254707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7880C46-665B-4993-B5F7-315F44E5DA9E}" type="slidenum">
              <a:rPr lang="en-US" altLang="en-US"/>
              <a:pPr>
                <a:spcBef>
                  <a:spcPct val="0"/>
                </a:spcBef>
              </a:pPr>
              <a:t>31</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Dimensions,</a:t>
            </a:r>
            <a:r>
              <a:rPr lang="zh-CN" altLang="en-US" baseline="0" dirty="0"/>
              <a:t> </a:t>
            </a:r>
            <a:r>
              <a:rPr lang="en-US" altLang="zh-CN" baseline="0" dirty="0"/>
              <a:t>size,</a:t>
            </a:r>
            <a:r>
              <a:rPr lang="zh-CN" altLang="en-US" baseline="0" dirty="0"/>
              <a:t> </a:t>
            </a:r>
            <a:r>
              <a:rPr lang="en-US" altLang="zh-CN" baseline="0" dirty="0"/>
              <a:t>brightness,</a:t>
            </a:r>
            <a:r>
              <a:rPr lang="zh-CN" altLang="en-US" baseline="0" dirty="0"/>
              <a:t> </a:t>
            </a:r>
            <a:r>
              <a:rPr lang="en-US" altLang="zh-CN" baseline="0" dirty="0"/>
              <a:t>density</a:t>
            </a:r>
            <a:r>
              <a:rPr lang="is-IS" altLang="zh-CN" baseline="0" dirty="0"/>
              <a:t>…</a:t>
            </a:r>
            <a:r>
              <a:rPr lang="en-US" altLang="zh-CN" baseline="0" dirty="0"/>
              <a:t>for</a:t>
            </a:r>
            <a:r>
              <a:rPr lang="zh-CN" altLang="en-US" baseline="0" dirty="0"/>
              <a:t> </a:t>
            </a:r>
            <a:r>
              <a:rPr lang="en-US" altLang="zh-CN" baseline="0" dirty="0"/>
              <a:t>different</a:t>
            </a:r>
            <a:r>
              <a:rPr lang="zh-CN" altLang="en-US" baseline="0" dirty="0"/>
              <a:t> </a:t>
            </a:r>
            <a:r>
              <a:rPr lang="en-US" altLang="zh-CN" baseline="0" dirty="0"/>
              <a:t>measures</a:t>
            </a:r>
            <a:r>
              <a:rPr lang="zh-CN" altLang="en-US" baseline="0" dirty="0"/>
              <a:t> </a:t>
            </a:r>
            <a:r>
              <a:rPr lang="en-US" altLang="zh-CN" baseline="0"/>
              <a:t>(visualization)</a:t>
            </a:r>
            <a:endParaRPr lang="en-US" altLang="en-US" dirty="0"/>
          </a:p>
        </p:txBody>
      </p:sp>
    </p:spTree>
    <p:extLst>
      <p:ext uri="{BB962C8B-B14F-4D97-AF65-F5344CB8AC3E}">
        <p14:creationId xmlns:p14="http://schemas.microsoft.com/office/powerpoint/2010/main" val="4199486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3096334-1DE9-498F-9735-738B4304C4EC}" type="slidenum">
              <a:rPr lang="en-US" altLang="en-US"/>
              <a:pPr>
                <a:spcBef>
                  <a:spcPct val="0"/>
                </a:spcBef>
              </a:pPr>
              <a:t>3</a:t>
            </a:fld>
            <a:endParaRPr lang="en-US" altLang="en-US"/>
          </a:p>
        </p:txBody>
      </p:sp>
      <p:sp>
        <p:nvSpPr>
          <p:cNvPr id="2" name="Notes Placeholder 1"/>
          <p:cNvSpPr>
            <a:spLocks noGrp="1"/>
          </p:cNvSpPr>
          <p:nvPr>
            <p:ph type="body" idx="1"/>
          </p:nvPr>
        </p:nvSpPr>
        <p:spPr/>
        <p:txBody>
          <a:bodyPr/>
          <a:lstStyle/>
          <a:p>
            <a:r>
              <a:rPr lang="en-US" altLang="zh-CN" dirty="0"/>
              <a:t>MJ:</a:t>
            </a:r>
            <a:endParaRPr lang="zh-CN" altLang="en-US" dirty="0"/>
          </a:p>
          <a:p>
            <a:r>
              <a:rPr lang="en-US" dirty="0"/>
              <a:t>D</a:t>
            </a:r>
            <a:r>
              <a:rPr lang="en-US" altLang="zh-CN" dirty="0"/>
              <a:t>W</a:t>
            </a:r>
            <a:r>
              <a:rPr lang="zh-CN" altLang="en-US" dirty="0"/>
              <a:t> </a:t>
            </a:r>
            <a:r>
              <a:rPr lang="en-US" dirty="0"/>
              <a:t>provides architectures and tools for business executives to systematically organize, understand, and use their data to make decisions.</a:t>
            </a:r>
            <a:endParaRPr lang="zh-CN" altLang="en-US" dirty="0"/>
          </a:p>
          <a:p>
            <a:r>
              <a:rPr lang="en-US" altLang="zh-CN" dirty="0"/>
              <a:t>William</a:t>
            </a:r>
            <a:r>
              <a:rPr lang="zh-CN" altLang="en-US" baseline="0" dirty="0"/>
              <a:t> </a:t>
            </a:r>
            <a:r>
              <a:rPr lang="en-US" altLang="zh-CN" baseline="0" dirty="0" err="1"/>
              <a:t>Inmon</a:t>
            </a:r>
            <a:r>
              <a:rPr lang="zh-CN" altLang="en-US" baseline="0" dirty="0"/>
              <a:t> </a:t>
            </a:r>
            <a:r>
              <a:rPr lang="en-US" altLang="zh-CN" baseline="0" dirty="0"/>
              <a:t>is</a:t>
            </a:r>
            <a:r>
              <a:rPr lang="zh-CN" altLang="en-US" baseline="0" dirty="0"/>
              <a:t> </a:t>
            </a:r>
            <a:r>
              <a:rPr lang="en-US" altLang="zh-CN" baseline="0" dirty="0"/>
              <a:t>an</a:t>
            </a:r>
            <a:r>
              <a:rPr lang="zh-CN" altLang="en-US" baseline="0" dirty="0"/>
              <a:t> </a:t>
            </a:r>
            <a:r>
              <a:rPr lang="en-US" altLang="zh-CN" baseline="0" dirty="0"/>
              <a:t>American computer scientist.</a:t>
            </a:r>
            <a:r>
              <a:rPr lang="zh-CN" altLang="en-US" baseline="0" dirty="0"/>
              <a:t> </a:t>
            </a:r>
            <a:r>
              <a:rPr lang="en-US" altLang="zh-CN" baseline="0" dirty="0"/>
              <a:t>He</a:t>
            </a:r>
            <a:r>
              <a:rPr lang="zh-CN" altLang="en-US" baseline="0" dirty="0"/>
              <a:t> </a:t>
            </a:r>
            <a:r>
              <a:rPr lang="en-US" altLang="zh-CN" baseline="0" dirty="0"/>
              <a:t>is</a:t>
            </a:r>
            <a:r>
              <a:rPr lang="zh-CN" altLang="en-US" baseline="0" dirty="0"/>
              <a:t> </a:t>
            </a:r>
            <a:r>
              <a:rPr lang="en-US" altLang="zh-CN" baseline="0" dirty="0"/>
              <a:t>recognized as the father of the data warehouse.</a:t>
            </a:r>
            <a:r>
              <a:rPr lang="zh-CN" altLang="en-US" baseline="0" dirty="0"/>
              <a:t> </a:t>
            </a:r>
            <a:r>
              <a:rPr lang="en-US" altLang="zh-CN" baseline="0" dirty="0"/>
              <a:t>He</a:t>
            </a:r>
            <a:r>
              <a:rPr lang="zh-CN" altLang="en-US" baseline="0" dirty="0"/>
              <a:t> </a:t>
            </a:r>
            <a:r>
              <a:rPr lang="en-US" altLang="zh-CN" baseline="0" dirty="0"/>
              <a:t>coined the term data warehouse in 1990 and is considered the father of the $28 billion industry.</a:t>
            </a:r>
            <a:endParaRPr lang="zh-CN" altLang="en-US" baseline="0" dirty="0"/>
          </a:p>
          <a:p>
            <a:r>
              <a:rPr lang="en-US" altLang="zh-CN" baseline="0" dirty="0"/>
              <a:t>Born</a:t>
            </a:r>
            <a:r>
              <a:rPr lang="zh-CN" altLang="en-US" baseline="0" dirty="0"/>
              <a:t> </a:t>
            </a:r>
            <a:r>
              <a:rPr lang="en-US" altLang="zh-CN" baseline="0" dirty="0"/>
              <a:t>in</a:t>
            </a:r>
            <a:r>
              <a:rPr lang="zh-CN" altLang="en-US" baseline="0" dirty="0"/>
              <a:t> </a:t>
            </a:r>
            <a:r>
              <a:rPr lang="en-US" altLang="zh-CN" baseline="0" dirty="0"/>
              <a:t>1945.</a:t>
            </a:r>
            <a:r>
              <a:rPr lang="zh-CN" altLang="en-US" baseline="0" dirty="0"/>
              <a:t> </a:t>
            </a:r>
            <a:r>
              <a:rPr lang="en-US" altLang="zh-CN" baseline="0" dirty="0"/>
              <a:t>Received</a:t>
            </a:r>
            <a:r>
              <a:rPr lang="zh-CN" altLang="en-US" baseline="0" dirty="0"/>
              <a:t> </a:t>
            </a:r>
            <a:r>
              <a:rPr lang="en-US" altLang="zh-CN" baseline="0" dirty="0"/>
              <a:t>B.S.</a:t>
            </a:r>
            <a:r>
              <a:rPr lang="zh-CN" altLang="en-US" baseline="0" dirty="0"/>
              <a:t> </a:t>
            </a:r>
            <a:r>
              <a:rPr lang="en-US" altLang="zh-CN" baseline="0" dirty="0"/>
              <a:t>in</a:t>
            </a:r>
            <a:r>
              <a:rPr lang="zh-CN" altLang="en-US" baseline="0" dirty="0"/>
              <a:t> </a:t>
            </a:r>
            <a:r>
              <a:rPr lang="en-US" altLang="zh-CN" baseline="0" dirty="0"/>
              <a:t>Math</a:t>
            </a:r>
            <a:r>
              <a:rPr lang="zh-CN" altLang="en-US" baseline="0" dirty="0"/>
              <a:t> </a:t>
            </a:r>
            <a:r>
              <a:rPr lang="en-US" altLang="zh-CN" baseline="0" dirty="0"/>
              <a:t>from</a:t>
            </a:r>
            <a:r>
              <a:rPr lang="zh-CN" altLang="en-US" baseline="0" dirty="0"/>
              <a:t> </a:t>
            </a:r>
            <a:r>
              <a:rPr lang="en-US" altLang="zh-CN" baseline="0" dirty="0"/>
              <a:t>Yale,</a:t>
            </a:r>
            <a:r>
              <a:rPr lang="zh-CN" altLang="en-US" baseline="0" dirty="0"/>
              <a:t> </a:t>
            </a:r>
            <a:r>
              <a:rPr lang="en-US" altLang="zh-CN" baseline="0" dirty="0"/>
              <a:t>M.S.</a:t>
            </a:r>
            <a:r>
              <a:rPr lang="zh-CN" altLang="en-US" baseline="0" dirty="0"/>
              <a:t> </a:t>
            </a:r>
            <a:r>
              <a:rPr lang="en-US" altLang="zh-CN" baseline="0" dirty="0"/>
              <a:t>in</a:t>
            </a:r>
            <a:r>
              <a:rPr lang="zh-CN" altLang="en-US" baseline="0" dirty="0"/>
              <a:t> </a:t>
            </a:r>
            <a:r>
              <a:rPr lang="en-US" altLang="zh-CN" baseline="0" dirty="0"/>
              <a:t>CS</a:t>
            </a:r>
            <a:r>
              <a:rPr lang="zh-CN" altLang="en-US" baseline="0" dirty="0"/>
              <a:t> </a:t>
            </a:r>
            <a:r>
              <a:rPr lang="en-US" altLang="zh-CN" baseline="0" dirty="0"/>
              <a:t>from</a:t>
            </a:r>
            <a:r>
              <a:rPr lang="zh-CN" altLang="en-US" baseline="0" dirty="0"/>
              <a:t> </a:t>
            </a:r>
            <a:r>
              <a:rPr lang="en-US" altLang="zh-CN" baseline="0" dirty="0"/>
              <a:t>New</a:t>
            </a:r>
            <a:r>
              <a:rPr lang="zh-CN" altLang="en-US" baseline="0" dirty="0"/>
              <a:t> </a:t>
            </a:r>
            <a:r>
              <a:rPr lang="en-US" altLang="zh-CN" baseline="0" dirty="0" err="1"/>
              <a:t>Maxico</a:t>
            </a:r>
            <a:r>
              <a:rPr lang="zh-CN" altLang="en-US" baseline="0" dirty="0"/>
              <a:t> </a:t>
            </a:r>
            <a:r>
              <a:rPr lang="en-US" altLang="zh-CN" baseline="0" dirty="0"/>
              <a:t>State</a:t>
            </a:r>
            <a:r>
              <a:rPr lang="zh-CN" altLang="en-US" baseline="0" dirty="0"/>
              <a:t> </a:t>
            </a:r>
            <a:r>
              <a:rPr lang="en-US" altLang="zh-CN" baseline="0" dirty="0"/>
              <a:t>Univ.</a:t>
            </a:r>
            <a:endParaRPr lang="zh-CN" altLang="en-US" baseline="0" dirty="0"/>
          </a:p>
          <a:p>
            <a:r>
              <a:rPr lang="en-US" altLang="zh-CN" baseline="0" dirty="0"/>
              <a:t>He has worked for American Management Systems</a:t>
            </a:r>
            <a:r>
              <a:rPr lang="zh-CN" altLang="en-US" baseline="0" dirty="0"/>
              <a:t> </a:t>
            </a:r>
            <a:r>
              <a:rPr lang="en-US" altLang="zh-CN" baseline="0" dirty="0"/>
              <a:t>before</a:t>
            </a:r>
            <a:r>
              <a:rPr lang="zh-CN" altLang="en-US" baseline="0" dirty="0"/>
              <a:t> </a:t>
            </a:r>
            <a:r>
              <a:rPr lang="en-US" altLang="zh-CN" baseline="0" dirty="0"/>
              <a:t>1991.</a:t>
            </a:r>
            <a:endParaRPr lang="zh-CN" altLang="en-US" baseline="0" dirty="0"/>
          </a:p>
          <a:p>
            <a:r>
              <a:rPr lang="en-US" altLang="zh-CN" baseline="0" dirty="0"/>
              <a:t>He</a:t>
            </a:r>
            <a:r>
              <a:rPr lang="zh-CN" altLang="en-US" baseline="0" dirty="0"/>
              <a:t> </a:t>
            </a:r>
            <a:r>
              <a:rPr lang="en-US" altLang="zh-CN" baseline="0" dirty="0"/>
              <a:t>founded</a:t>
            </a:r>
            <a:r>
              <a:rPr lang="zh-CN" altLang="en-US" baseline="0" dirty="0"/>
              <a:t> </a:t>
            </a:r>
            <a:r>
              <a:rPr lang="en-US" altLang="zh-CN" baseline="0" dirty="0"/>
              <a:t>two</a:t>
            </a:r>
            <a:r>
              <a:rPr lang="zh-CN" altLang="en-US" baseline="0" dirty="0"/>
              <a:t> </a:t>
            </a:r>
            <a:r>
              <a:rPr lang="en-US" altLang="zh-CN" baseline="0" dirty="0"/>
              <a:t>companies</a:t>
            </a:r>
            <a:r>
              <a:rPr lang="zh-CN" altLang="en-US" baseline="0" dirty="0"/>
              <a:t> </a:t>
            </a:r>
            <a:r>
              <a:rPr lang="en-US" altLang="zh-CN" baseline="0" dirty="0"/>
              <a:t>Prism Solutions,</a:t>
            </a:r>
            <a:r>
              <a:rPr lang="zh-CN" altLang="en-US" baseline="0" dirty="0"/>
              <a:t> </a:t>
            </a:r>
            <a:r>
              <a:rPr lang="en-US" altLang="zh-CN" baseline="0" dirty="0"/>
              <a:t>Pine Cone Systems</a:t>
            </a:r>
            <a:r>
              <a:rPr lang="zh-CN" altLang="en-US" baseline="0" dirty="0"/>
              <a:t> </a:t>
            </a:r>
            <a:r>
              <a:rPr lang="en-US" altLang="zh-CN" baseline="0" dirty="0"/>
              <a:t>91-99.</a:t>
            </a:r>
            <a:endParaRPr lang="zh-CN" altLang="en-US" baseline="0" dirty="0"/>
          </a:p>
          <a:p>
            <a:r>
              <a:rPr lang="en-US" altLang="zh-CN" baseline="0" dirty="0"/>
              <a:t>In 1999, he created the Corporate Information Factory Web site to educate professionals and decision makers about data warehousing and the Corporate Information Factory.</a:t>
            </a:r>
            <a:endParaRPr lang="zh-CN" altLang="en-US" baseline="0" dirty="0"/>
          </a:p>
          <a:p>
            <a:r>
              <a:rPr lang="en-US" altLang="zh-CN" baseline="0" dirty="0"/>
              <a:t>In 2007, he</a:t>
            </a:r>
            <a:r>
              <a:rPr lang="zh-CN" altLang="en-US" baseline="0" dirty="0"/>
              <a:t> </a:t>
            </a:r>
            <a:r>
              <a:rPr lang="en-US" altLang="zh-CN" baseline="0" dirty="0"/>
              <a:t>was named by Computerworld as one of the ten people that most influenced the first 40 years of the computer industry:</a:t>
            </a:r>
            <a:r>
              <a:rPr lang="zh-CN" altLang="en-US" baseline="0" dirty="0"/>
              <a:t> </a:t>
            </a:r>
            <a:r>
              <a:rPr lang="en-US" altLang="zh-CN" baseline="0" dirty="0"/>
              <a:t>Whitfield</a:t>
            </a:r>
            <a:r>
              <a:rPr lang="zh-CN" altLang="en-US" baseline="0" dirty="0"/>
              <a:t> </a:t>
            </a:r>
            <a:r>
              <a:rPr lang="en-US" altLang="zh-CN" baseline="0" dirty="0" err="1"/>
              <a:t>Diffie</a:t>
            </a:r>
            <a:r>
              <a:rPr lang="zh-CN" altLang="en-US" baseline="0" dirty="0"/>
              <a:t> </a:t>
            </a:r>
            <a:r>
              <a:rPr lang="en-US" altLang="zh-CN" baseline="0" dirty="0"/>
              <a:t>(information</a:t>
            </a:r>
            <a:r>
              <a:rPr lang="zh-CN" altLang="en-US" baseline="0" dirty="0"/>
              <a:t> </a:t>
            </a:r>
            <a:r>
              <a:rPr lang="en-US" altLang="zh-CN" baseline="0" dirty="0"/>
              <a:t>security,</a:t>
            </a:r>
            <a:r>
              <a:rPr lang="zh-CN" altLang="en-US" baseline="0" dirty="0"/>
              <a:t> </a:t>
            </a:r>
            <a:r>
              <a:rPr lang="en-US" altLang="zh-CN" baseline="0" dirty="0"/>
              <a:t>Turing</a:t>
            </a:r>
            <a:r>
              <a:rPr lang="zh-CN" altLang="en-US" baseline="0" dirty="0"/>
              <a:t> </a:t>
            </a:r>
            <a:r>
              <a:rPr lang="en-US" altLang="zh-CN" baseline="0" dirty="0"/>
              <a:t>Award,</a:t>
            </a:r>
            <a:r>
              <a:rPr lang="zh-CN" altLang="en-US" baseline="0" dirty="0"/>
              <a:t> </a:t>
            </a:r>
            <a:r>
              <a:rPr lang="en-US" altLang="zh-CN" baseline="0" dirty="0"/>
              <a:t>Keynote</a:t>
            </a:r>
            <a:r>
              <a:rPr lang="zh-CN" altLang="en-US" baseline="0" dirty="0"/>
              <a:t> </a:t>
            </a:r>
            <a:r>
              <a:rPr lang="en-US" altLang="zh-CN" baseline="0" dirty="0"/>
              <a:t>Speaker</a:t>
            </a:r>
            <a:r>
              <a:rPr lang="zh-CN" altLang="en-US" baseline="0" dirty="0"/>
              <a:t> </a:t>
            </a:r>
            <a:r>
              <a:rPr lang="en-US" altLang="zh-CN" baseline="0" dirty="0"/>
              <a:t>in</a:t>
            </a:r>
            <a:r>
              <a:rPr lang="zh-CN" altLang="en-US" baseline="0" dirty="0"/>
              <a:t> </a:t>
            </a:r>
            <a:r>
              <a:rPr lang="en-US" altLang="zh-CN" baseline="0" dirty="0"/>
              <a:t>KDD’16).</a:t>
            </a:r>
            <a:endParaRPr lang="zh-CN" altLang="en-US" baseline="0" dirty="0"/>
          </a:p>
          <a:p>
            <a:r>
              <a:rPr lang="en-US" altLang="zh-CN" baseline="0" dirty="0"/>
              <a:t>Two</a:t>
            </a:r>
            <a:r>
              <a:rPr lang="zh-CN" altLang="en-US" baseline="0" dirty="0"/>
              <a:t> </a:t>
            </a:r>
            <a:r>
              <a:rPr lang="en-US" altLang="zh-CN" baseline="0" dirty="0"/>
              <a:t>books.</a:t>
            </a:r>
            <a:r>
              <a:rPr lang="zh-CN" altLang="en-US" baseline="0" dirty="0"/>
              <a:t> </a:t>
            </a:r>
            <a:r>
              <a:rPr lang="en-US" altLang="zh-CN" baseline="0" dirty="0"/>
              <a:t>"Building the Data Warehouse" (1992, with later editions) and "DW 2.0: The Architecture for the Next Generation of Data Warehousing" (2008).</a:t>
            </a:r>
            <a:endParaRPr lang="zh-CN" altLang="en-US" baseline="0" dirty="0"/>
          </a:p>
          <a:p>
            <a:r>
              <a:rPr lang="en-US" altLang="zh-CN" baseline="0" dirty="0"/>
              <a:t>Four</a:t>
            </a:r>
            <a:r>
              <a:rPr lang="zh-CN" altLang="en-US" baseline="0" dirty="0"/>
              <a:t> </a:t>
            </a:r>
            <a:r>
              <a:rPr lang="en-US" altLang="zh-CN" baseline="0" dirty="0"/>
              <a:t>key</a:t>
            </a:r>
            <a:r>
              <a:rPr lang="zh-CN" altLang="en-US" baseline="0" dirty="0"/>
              <a:t> </a:t>
            </a:r>
            <a:r>
              <a:rPr lang="en-US" altLang="zh-CN" baseline="0" dirty="0"/>
              <a:t>features</a:t>
            </a:r>
            <a:r>
              <a:rPr lang="zh-CN" altLang="en-US" baseline="0" dirty="0"/>
              <a:t> </a:t>
            </a:r>
            <a:r>
              <a:rPr lang="en-US" altLang="zh-CN" baseline="0" dirty="0"/>
              <a:t>-</a:t>
            </a:r>
            <a:r>
              <a:rPr lang="zh-CN" altLang="en-US" baseline="0" dirty="0"/>
              <a:t> </a:t>
            </a:r>
            <a:r>
              <a:rPr lang="en-US" altLang="zh-CN" baseline="0" dirty="0"/>
              <a:t>distinguish</a:t>
            </a:r>
            <a:r>
              <a:rPr lang="zh-CN" altLang="en-US" baseline="0" dirty="0"/>
              <a:t> </a:t>
            </a:r>
            <a:r>
              <a:rPr lang="en-US" altLang="zh-CN" baseline="0" dirty="0"/>
              <a:t>DW</a:t>
            </a:r>
            <a:r>
              <a:rPr lang="zh-CN" altLang="en-US" baseline="0" dirty="0"/>
              <a:t> </a:t>
            </a:r>
            <a:r>
              <a:rPr lang="en-US" altLang="zh-CN" baseline="0" dirty="0"/>
              <a:t>from</a:t>
            </a:r>
            <a:r>
              <a:rPr lang="zh-CN" altLang="en-US" baseline="0" dirty="0"/>
              <a:t> </a:t>
            </a:r>
            <a:r>
              <a:rPr lang="en-US" altLang="zh-CN" baseline="0" dirty="0"/>
              <a:t>other</a:t>
            </a:r>
            <a:r>
              <a:rPr lang="zh-CN" altLang="en-US" baseline="0" dirty="0"/>
              <a:t> </a:t>
            </a:r>
            <a:r>
              <a:rPr lang="en-US" altLang="zh-CN" baseline="0" dirty="0"/>
              <a:t>data</a:t>
            </a:r>
            <a:r>
              <a:rPr lang="zh-CN" altLang="en-US" baseline="0" dirty="0"/>
              <a:t> </a:t>
            </a:r>
            <a:r>
              <a:rPr lang="en-US" altLang="zh-CN" baseline="0" dirty="0"/>
              <a:t>repository</a:t>
            </a:r>
            <a:r>
              <a:rPr lang="zh-CN" altLang="en-US" baseline="0" dirty="0"/>
              <a:t> </a:t>
            </a:r>
            <a:r>
              <a:rPr lang="en-US" altLang="zh-CN" baseline="0" dirty="0"/>
              <a:t>systems</a:t>
            </a:r>
            <a:r>
              <a:rPr lang="zh-CN" altLang="en-US" baseline="0" dirty="0"/>
              <a:t> </a:t>
            </a:r>
            <a:r>
              <a:rPr lang="en-US" altLang="zh-CN" baseline="0" dirty="0"/>
              <a:t>(relational</a:t>
            </a:r>
            <a:r>
              <a:rPr lang="zh-CN" altLang="en-US" baseline="0" dirty="0"/>
              <a:t> </a:t>
            </a:r>
            <a:r>
              <a:rPr lang="en-US" altLang="zh-CN" baseline="0" dirty="0"/>
              <a:t>database</a:t>
            </a:r>
            <a:r>
              <a:rPr lang="zh-CN" altLang="en-US" baseline="0" dirty="0"/>
              <a:t> </a:t>
            </a:r>
            <a:r>
              <a:rPr lang="en-US" altLang="zh-CN" baseline="0" dirty="0"/>
              <a:t>systems,</a:t>
            </a:r>
            <a:r>
              <a:rPr lang="zh-CN" altLang="en-US" baseline="0" dirty="0"/>
              <a:t> </a:t>
            </a:r>
            <a:r>
              <a:rPr lang="en-US" altLang="zh-CN" baseline="0" dirty="0"/>
              <a:t>transaction</a:t>
            </a:r>
            <a:r>
              <a:rPr lang="zh-CN" altLang="en-US" baseline="0" dirty="0"/>
              <a:t> </a:t>
            </a:r>
            <a:r>
              <a:rPr lang="en-US" altLang="zh-CN" baseline="0" dirty="0"/>
              <a:t>processing</a:t>
            </a:r>
            <a:r>
              <a:rPr lang="zh-CN" altLang="en-US" baseline="0" dirty="0"/>
              <a:t> </a:t>
            </a:r>
            <a:r>
              <a:rPr lang="en-US" altLang="zh-CN" baseline="0" dirty="0"/>
              <a:t>systems,</a:t>
            </a:r>
            <a:r>
              <a:rPr lang="zh-CN" altLang="en-US" baseline="0" dirty="0"/>
              <a:t> </a:t>
            </a:r>
            <a:r>
              <a:rPr lang="en-US" altLang="zh-CN" baseline="0" dirty="0"/>
              <a:t>file</a:t>
            </a:r>
            <a:r>
              <a:rPr lang="zh-CN" altLang="en-US" baseline="0" dirty="0"/>
              <a:t> </a:t>
            </a:r>
            <a:r>
              <a:rPr lang="en-US" altLang="zh-CN" baseline="0" dirty="0"/>
              <a:t>systems).</a:t>
            </a:r>
            <a:r>
              <a:rPr lang="zh-CN" altLang="en-US" baseline="0" dirty="0"/>
              <a:t> </a:t>
            </a:r>
            <a:r>
              <a:rPr lang="en-US" altLang="zh-CN" baseline="0" dirty="0"/>
              <a:t>Will</a:t>
            </a:r>
            <a:r>
              <a:rPr lang="zh-CN" altLang="en-US" baseline="0" dirty="0"/>
              <a:t> </a:t>
            </a:r>
            <a:r>
              <a:rPr lang="en-US" altLang="zh-CN" baseline="0" dirty="0"/>
              <a:t>introduce</a:t>
            </a:r>
            <a:r>
              <a:rPr lang="zh-CN" altLang="en-US" baseline="0" dirty="0"/>
              <a:t> </a:t>
            </a:r>
            <a:r>
              <a:rPr lang="en-US" altLang="zh-CN" baseline="0" dirty="0"/>
              <a:t>them</a:t>
            </a:r>
            <a:r>
              <a:rPr lang="zh-CN" altLang="en-US" baseline="0" dirty="0"/>
              <a:t> </a:t>
            </a:r>
            <a:r>
              <a:rPr lang="en-US" altLang="zh-CN" baseline="0" dirty="0"/>
              <a:t>one</a:t>
            </a:r>
            <a:r>
              <a:rPr lang="zh-CN" altLang="en-US" baseline="0" dirty="0"/>
              <a:t> </a:t>
            </a:r>
            <a:r>
              <a:rPr lang="en-US" altLang="zh-CN" baseline="0" dirty="0"/>
              <a:t>by</a:t>
            </a:r>
            <a:r>
              <a:rPr lang="zh-CN" altLang="en-US" baseline="0" dirty="0"/>
              <a:t> </a:t>
            </a:r>
            <a:r>
              <a:rPr lang="en-US" altLang="zh-CN" baseline="0" dirty="0"/>
              <a:t>one.</a:t>
            </a:r>
            <a:endParaRPr lang="zh-CN" altLang="en-US" baseline="0" dirty="0"/>
          </a:p>
          <a:p>
            <a:r>
              <a:rPr lang="en-US" altLang="zh-CN" baseline="0" dirty="0"/>
              <a:t>1.</a:t>
            </a:r>
            <a:r>
              <a:rPr lang="zh-CN" altLang="en-US" baseline="0" dirty="0"/>
              <a:t> </a:t>
            </a:r>
            <a:r>
              <a:rPr lang="en-US" altLang="zh-CN" baseline="0" dirty="0"/>
              <a:t>To</a:t>
            </a:r>
            <a:r>
              <a:rPr lang="zh-CN" altLang="en-US" baseline="0" dirty="0"/>
              <a:t> </a:t>
            </a:r>
            <a:r>
              <a:rPr lang="en-US" altLang="zh-CN" baseline="0" dirty="0"/>
              <a:t>support</a:t>
            </a:r>
            <a:r>
              <a:rPr lang="zh-CN" altLang="en-US" baseline="0" dirty="0"/>
              <a:t> </a:t>
            </a:r>
            <a:r>
              <a:rPr lang="en-US" altLang="zh-CN" baseline="0" dirty="0"/>
              <a:t>decision</a:t>
            </a:r>
            <a:r>
              <a:rPr lang="zh-CN" altLang="en-US" baseline="0" dirty="0"/>
              <a:t> </a:t>
            </a:r>
            <a:r>
              <a:rPr lang="en-US" altLang="zh-CN" baseline="0" dirty="0"/>
              <a:t>support</a:t>
            </a:r>
            <a:r>
              <a:rPr lang="zh-CN" altLang="en-US" baseline="0" dirty="0"/>
              <a:t> </a:t>
            </a:r>
            <a:r>
              <a:rPr lang="en-US" altLang="zh-CN" baseline="0" dirty="0"/>
              <a:t>2.</a:t>
            </a:r>
            <a:r>
              <a:rPr lang="zh-CN" altLang="en-US" baseline="0" dirty="0"/>
              <a:t> </a:t>
            </a:r>
            <a:r>
              <a:rPr lang="en-US" altLang="zh-CN" baseline="0" dirty="0"/>
              <a:t>Integrate</a:t>
            </a:r>
            <a:r>
              <a:rPr lang="zh-CN" altLang="en-US" baseline="0" dirty="0"/>
              <a:t> </a:t>
            </a:r>
            <a:r>
              <a:rPr lang="en-US" altLang="zh-CN" baseline="0" dirty="0"/>
              <a:t>different</a:t>
            </a:r>
            <a:r>
              <a:rPr lang="zh-CN" altLang="en-US" baseline="0" dirty="0"/>
              <a:t> </a:t>
            </a:r>
            <a:r>
              <a:rPr lang="en-US" altLang="zh-CN" baseline="0" dirty="0"/>
              <a:t>sources</a:t>
            </a:r>
            <a:r>
              <a:rPr lang="zh-CN" altLang="en-US" baseline="0" dirty="0"/>
              <a:t> </a:t>
            </a:r>
            <a:r>
              <a:rPr lang="en-US" altLang="zh-CN" baseline="0" dirty="0"/>
              <a:t>3.</a:t>
            </a:r>
            <a:r>
              <a:rPr lang="zh-CN" altLang="en-US" baseline="0" dirty="0"/>
              <a:t> </a:t>
            </a:r>
            <a:r>
              <a:rPr lang="en-US" altLang="zh-CN" baseline="0" dirty="0"/>
              <a:t>Integrate</a:t>
            </a:r>
            <a:r>
              <a:rPr lang="zh-CN" altLang="en-US" baseline="0" dirty="0"/>
              <a:t> </a:t>
            </a:r>
            <a:r>
              <a:rPr lang="en-US" altLang="zh-CN" baseline="0" dirty="0"/>
              <a:t>data</a:t>
            </a:r>
            <a:r>
              <a:rPr lang="zh-CN" altLang="en-US" baseline="0" dirty="0"/>
              <a:t> </a:t>
            </a:r>
            <a:r>
              <a:rPr lang="en-US" altLang="zh-CN" baseline="0" dirty="0"/>
              <a:t>of</a:t>
            </a:r>
            <a:r>
              <a:rPr lang="zh-CN" altLang="en-US" baseline="0" dirty="0"/>
              <a:t> </a:t>
            </a:r>
            <a:r>
              <a:rPr lang="en-US" altLang="zh-CN" baseline="0" dirty="0"/>
              <a:t>different</a:t>
            </a:r>
            <a:r>
              <a:rPr lang="zh-CN" altLang="en-US" baseline="0" dirty="0"/>
              <a:t> </a:t>
            </a:r>
            <a:r>
              <a:rPr lang="en-US" altLang="zh-CN" baseline="0" dirty="0"/>
              <a:t>time</a:t>
            </a:r>
            <a:endParaRPr lang="zh-CN" altLang="en-US" baseline="0" dirty="0"/>
          </a:p>
          <a:p>
            <a:r>
              <a:rPr lang="en-US" altLang="zh-CN" baseline="0" dirty="0"/>
              <a:t>4.</a:t>
            </a:r>
            <a:r>
              <a:rPr lang="zh-CN" altLang="en-US" baseline="0" dirty="0"/>
              <a:t> </a:t>
            </a:r>
            <a:r>
              <a:rPr lang="en-US" altLang="zh-CN" baseline="0" dirty="0"/>
              <a:t>Nonvolatile:</a:t>
            </a:r>
            <a:r>
              <a:rPr lang="zh-CN" altLang="en-US" baseline="0" dirty="0"/>
              <a:t> </a:t>
            </a:r>
            <a:r>
              <a:rPr lang="en-US" altLang="zh-CN" baseline="0" dirty="0"/>
              <a:t>store</a:t>
            </a:r>
            <a:r>
              <a:rPr lang="zh-CN" altLang="en-US" baseline="0" dirty="0"/>
              <a:t> </a:t>
            </a:r>
            <a:r>
              <a:rPr lang="en-US" altLang="zh-CN" baseline="0" dirty="0"/>
              <a:t>on</a:t>
            </a:r>
            <a:r>
              <a:rPr lang="zh-CN" altLang="en-US" baseline="0" dirty="0"/>
              <a:t> </a:t>
            </a:r>
            <a:r>
              <a:rPr lang="en-US" altLang="zh-CN" baseline="0" dirty="0"/>
              <a:t>disks,</a:t>
            </a:r>
            <a:r>
              <a:rPr lang="zh-CN" altLang="en-US" baseline="0" dirty="0"/>
              <a:t> </a:t>
            </a:r>
            <a:r>
              <a:rPr lang="en-US" altLang="zh-CN" baseline="0" dirty="0"/>
              <a:t>permanently</a:t>
            </a:r>
            <a:r>
              <a:rPr lang="zh-CN" altLang="en-US" baseline="0" dirty="0"/>
              <a:t> </a:t>
            </a:r>
            <a:r>
              <a:rPr lang="en-US" altLang="zh-CN" baseline="0" dirty="0"/>
              <a:t>able</a:t>
            </a:r>
            <a:r>
              <a:rPr lang="zh-CN" altLang="en-US" baseline="0" dirty="0"/>
              <a:t> </a:t>
            </a:r>
            <a:r>
              <a:rPr lang="en-US" altLang="zh-CN" baseline="0" dirty="0"/>
              <a:t>to</a:t>
            </a:r>
            <a:r>
              <a:rPr lang="zh-CN" altLang="en-US" baseline="0" dirty="0"/>
              <a:t> </a:t>
            </a:r>
            <a:r>
              <a:rPr lang="en-US" altLang="zh-CN" baseline="0" dirty="0"/>
              <a:t>be</a:t>
            </a:r>
            <a:r>
              <a:rPr lang="zh-CN" altLang="en-US" baseline="0" dirty="0"/>
              <a:t> </a:t>
            </a:r>
            <a:r>
              <a:rPr lang="en-US" altLang="zh-CN" baseline="0" dirty="0"/>
              <a:t>visited,</a:t>
            </a:r>
            <a:r>
              <a:rPr lang="zh-CN" altLang="en-US" baseline="0" dirty="0"/>
              <a:t> </a:t>
            </a:r>
            <a:r>
              <a:rPr lang="en-US" altLang="zh-CN" baseline="0" dirty="0"/>
              <a:t>though</a:t>
            </a:r>
            <a:r>
              <a:rPr lang="zh-CN" altLang="en-US" baseline="0" dirty="0"/>
              <a:t> </a:t>
            </a:r>
            <a:r>
              <a:rPr lang="en-US" altLang="zh-CN" baseline="0" dirty="0"/>
              <a:t>you</a:t>
            </a:r>
            <a:r>
              <a:rPr lang="zh-CN" altLang="en-US" baseline="0" dirty="0"/>
              <a:t> </a:t>
            </a:r>
            <a:r>
              <a:rPr lang="en-US" altLang="zh-CN" baseline="0" dirty="0"/>
              <a:t>shut</a:t>
            </a:r>
            <a:r>
              <a:rPr lang="zh-CN" altLang="en-US" baseline="0" dirty="0"/>
              <a:t> </a:t>
            </a:r>
            <a:r>
              <a:rPr lang="en-US" altLang="zh-CN" baseline="0" dirty="0"/>
              <a:t>down</a:t>
            </a:r>
            <a:r>
              <a:rPr lang="zh-CN" altLang="en-US" baseline="0" dirty="0"/>
              <a:t> </a:t>
            </a:r>
            <a:r>
              <a:rPr lang="en-US" altLang="zh-CN" baseline="0" dirty="0"/>
              <a:t>the</a:t>
            </a:r>
            <a:r>
              <a:rPr lang="zh-CN" altLang="en-US" baseline="0" dirty="0"/>
              <a:t> </a:t>
            </a:r>
            <a:r>
              <a:rPr lang="en-US" altLang="zh-CN" baseline="0" dirty="0"/>
              <a:t>machines</a:t>
            </a:r>
            <a:endParaRPr lang="zh-CN" altLang="en-US" baseline="0" dirty="0"/>
          </a:p>
        </p:txBody>
      </p:sp>
    </p:spTree>
    <p:extLst>
      <p:ext uri="{BB962C8B-B14F-4D97-AF65-F5344CB8AC3E}">
        <p14:creationId xmlns:p14="http://schemas.microsoft.com/office/powerpoint/2010/main" val="3661042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196911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4507526-FE1B-4BF3-A3A7-ADEF3A8150C0}" type="slidenum">
              <a:rPr lang="en-US" altLang="en-US"/>
              <a:pPr>
                <a:spcBef>
                  <a:spcPct val="0"/>
                </a:spcBef>
              </a:pPr>
              <a:t>33</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err="1"/>
              <a:t>i</a:t>
            </a:r>
            <a:r>
              <a:rPr lang="en-US" altLang="zh-CN" dirty="0"/>
              <a:t>:</a:t>
            </a:r>
            <a:r>
              <a:rPr lang="zh-CN" altLang="en-US" dirty="0"/>
              <a:t> </a:t>
            </a:r>
            <a:r>
              <a:rPr lang="en-US" altLang="zh-CN" dirty="0"/>
              <a:t>dimension</a:t>
            </a:r>
            <a:endParaRPr lang="zh-CN" altLang="en-US" dirty="0"/>
          </a:p>
          <a:p>
            <a:r>
              <a:rPr lang="en-US" altLang="zh-CN" dirty="0"/>
              <a:t>Cumulative</a:t>
            </a:r>
            <a:r>
              <a:rPr lang="zh-CN" altLang="en-US" baseline="0" dirty="0"/>
              <a:t> </a:t>
            </a:r>
            <a:r>
              <a:rPr lang="en-US" altLang="zh-CN" baseline="0" dirty="0"/>
              <a:t>product</a:t>
            </a:r>
            <a:endParaRPr lang="zh-CN" altLang="en-US" baseline="0" dirty="0"/>
          </a:p>
          <a:p>
            <a:r>
              <a:rPr lang="en-US" altLang="zh-CN" baseline="0" dirty="0"/>
              <a:t>Why</a:t>
            </a:r>
            <a:r>
              <a:rPr lang="zh-CN" altLang="en-US" baseline="0" dirty="0"/>
              <a:t> </a:t>
            </a:r>
            <a:r>
              <a:rPr lang="en-US" altLang="zh-CN" baseline="0" dirty="0"/>
              <a:t>+1:</a:t>
            </a:r>
            <a:r>
              <a:rPr lang="zh-CN" altLang="en-US" baseline="0" dirty="0"/>
              <a:t> </a:t>
            </a:r>
            <a:r>
              <a:rPr lang="en-US" altLang="zh-CN" baseline="0" dirty="0"/>
              <a:t>There</a:t>
            </a:r>
            <a:r>
              <a:rPr lang="zh-CN" altLang="en-US" baseline="0" dirty="0"/>
              <a:t> </a:t>
            </a:r>
            <a:r>
              <a:rPr lang="en-US" altLang="zh-CN" baseline="0" dirty="0"/>
              <a:t>is</a:t>
            </a:r>
            <a:r>
              <a:rPr lang="zh-CN" altLang="en-US" baseline="0" dirty="0"/>
              <a:t> </a:t>
            </a:r>
            <a:r>
              <a:rPr lang="en-US" altLang="zh-CN" baseline="0" dirty="0"/>
              <a:t>an</a:t>
            </a:r>
            <a:r>
              <a:rPr lang="zh-CN" altLang="en-US" baseline="0" dirty="0"/>
              <a:t> </a:t>
            </a:r>
            <a:r>
              <a:rPr lang="en-US" altLang="zh-CN" baseline="0" dirty="0"/>
              <a:t>invisible</a:t>
            </a:r>
            <a:r>
              <a:rPr lang="zh-CN" altLang="en-US" baseline="0" dirty="0"/>
              <a:t> </a:t>
            </a:r>
            <a:r>
              <a:rPr lang="en-US" altLang="zh-CN" baseline="0" dirty="0"/>
              <a:t>level:</a:t>
            </a:r>
            <a:r>
              <a:rPr lang="zh-CN" altLang="en-US" baseline="0" dirty="0"/>
              <a:t> </a:t>
            </a:r>
            <a:r>
              <a:rPr lang="en-US" altLang="zh-CN" baseline="0" dirty="0"/>
              <a:t>“all”.</a:t>
            </a:r>
            <a:endParaRPr lang="zh-CN" altLang="en-US" baseline="0" dirty="0"/>
          </a:p>
          <a:p>
            <a:r>
              <a:rPr lang="en-US" altLang="zh-CN" baseline="0" dirty="0"/>
              <a:t>The</a:t>
            </a:r>
            <a:r>
              <a:rPr lang="zh-CN" altLang="en-US" baseline="0" dirty="0"/>
              <a:t> </a:t>
            </a:r>
            <a:r>
              <a:rPr lang="en-US" altLang="zh-CN" baseline="0" dirty="0"/>
              <a:t>number</a:t>
            </a:r>
            <a:r>
              <a:rPr lang="zh-CN" altLang="en-US" baseline="0" dirty="0"/>
              <a:t> </a:t>
            </a:r>
            <a:r>
              <a:rPr lang="en-US" altLang="zh-CN" baseline="0" dirty="0"/>
              <a:t>of</a:t>
            </a:r>
            <a:r>
              <a:rPr lang="zh-CN" altLang="en-US" baseline="0" dirty="0"/>
              <a:t> </a:t>
            </a:r>
            <a:r>
              <a:rPr lang="en-US" altLang="zh-CN" baseline="0" dirty="0"/>
              <a:t>cuboids:</a:t>
            </a:r>
            <a:r>
              <a:rPr lang="zh-CN" altLang="en-US" baseline="0" dirty="0"/>
              <a:t> </a:t>
            </a:r>
            <a:r>
              <a:rPr lang="en-US" altLang="zh-CN" baseline="0" dirty="0"/>
              <a:t>4</a:t>
            </a:r>
            <a:r>
              <a:rPr lang="zh-CN" altLang="en-US" baseline="0" dirty="0"/>
              <a:t> </a:t>
            </a:r>
            <a:r>
              <a:rPr lang="en-US" altLang="zh-CN" baseline="0" dirty="0"/>
              <a:t>dimensions,</a:t>
            </a:r>
            <a:r>
              <a:rPr lang="zh-CN" altLang="en-US" baseline="0" dirty="0"/>
              <a:t> </a:t>
            </a:r>
            <a:r>
              <a:rPr lang="en-US" altLang="zh-CN" baseline="0" dirty="0"/>
              <a:t>4</a:t>
            </a:r>
            <a:r>
              <a:rPr lang="zh-CN" altLang="en-US" baseline="0" dirty="0"/>
              <a:t> </a:t>
            </a:r>
            <a:r>
              <a:rPr lang="en-US" altLang="zh-CN" baseline="0" dirty="0"/>
              <a:t>levels</a:t>
            </a:r>
            <a:r>
              <a:rPr lang="zh-CN" altLang="en-US" baseline="0" dirty="0"/>
              <a:t> </a:t>
            </a:r>
            <a:r>
              <a:rPr lang="en-US" altLang="zh-CN" baseline="0" dirty="0"/>
              <a:t>each</a:t>
            </a:r>
            <a:r>
              <a:rPr lang="zh-CN" altLang="en-US" baseline="0" dirty="0"/>
              <a:t> </a:t>
            </a:r>
            <a:r>
              <a:rPr lang="en-US" altLang="zh-CN" baseline="0" dirty="0"/>
              <a:t>dimension</a:t>
            </a:r>
            <a:r>
              <a:rPr lang="zh-CN" altLang="en-US" baseline="0" dirty="0"/>
              <a:t> </a:t>
            </a:r>
            <a:r>
              <a:rPr lang="en-US" altLang="zh-CN" baseline="0" dirty="0"/>
              <a:t>-&gt;</a:t>
            </a:r>
            <a:r>
              <a:rPr lang="zh-CN" altLang="en-US" baseline="0" dirty="0"/>
              <a:t> </a:t>
            </a:r>
            <a:r>
              <a:rPr lang="en-US" altLang="zh-CN" baseline="0" dirty="0"/>
              <a:t>5</a:t>
            </a:r>
            <a:r>
              <a:rPr lang="zh-CN" altLang="en-US" baseline="0" dirty="0"/>
              <a:t>*</a:t>
            </a:r>
            <a:r>
              <a:rPr lang="en-US" altLang="zh-CN" baseline="0" dirty="0"/>
              <a:t>5</a:t>
            </a:r>
            <a:r>
              <a:rPr lang="zh-CN" altLang="en-US" baseline="0" dirty="0"/>
              <a:t>*</a:t>
            </a:r>
            <a:r>
              <a:rPr lang="en-US" altLang="zh-CN" baseline="0" dirty="0"/>
              <a:t>5</a:t>
            </a:r>
            <a:r>
              <a:rPr lang="zh-CN" altLang="en-US" baseline="0" dirty="0"/>
              <a:t>*</a:t>
            </a:r>
            <a:r>
              <a:rPr lang="en-US" altLang="zh-CN" baseline="0" dirty="0"/>
              <a:t>5</a:t>
            </a:r>
            <a:r>
              <a:rPr lang="zh-CN" altLang="en-US" baseline="0" dirty="0"/>
              <a:t> </a:t>
            </a:r>
            <a:r>
              <a:rPr lang="en-US" altLang="zh-CN" baseline="0" dirty="0"/>
              <a:t>=</a:t>
            </a:r>
            <a:r>
              <a:rPr lang="zh-CN" altLang="en-US" baseline="0" dirty="0"/>
              <a:t> </a:t>
            </a:r>
            <a:r>
              <a:rPr lang="en-US" altLang="zh-CN" baseline="0" dirty="0"/>
              <a:t>625</a:t>
            </a:r>
            <a:r>
              <a:rPr lang="zh-CN" altLang="en-US" baseline="0" dirty="0"/>
              <a:t> </a:t>
            </a:r>
            <a:r>
              <a:rPr lang="en-US" altLang="zh-CN" baseline="0" dirty="0"/>
              <a:t>cuboids</a:t>
            </a:r>
            <a:endParaRPr lang="zh-CN" altLang="en-US" baseline="0" dirty="0"/>
          </a:p>
          <a:p>
            <a:r>
              <a:rPr lang="en-US" altLang="zh-CN" baseline="0" dirty="0"/>
              <a:t>Sharing:</a:t>
            </a:r>
            <a:r>
              <a:rPr lang="zh-CN" altLang="en-US" baseline="0" dirty="0"/>
              <a:t> </a:t>
            </a:r>
            <a:r>
              <a:rPr lang="en-US" altLang="zh-CN" baseline="0" dirty="0"/>
              <a:t>Month</a:t>
            </a:r>
            <a:r>
              <a:rPr lang="zh-CN" altLang="en-US" baseline="0" dirty="0"/>
              <a:t> </a:t>
            </a:r>
            <a:r>
              <a:rPr lang="en-US" altLang="zh-CN" baseline="0" dirty="0"/>
              <a:t>–</a:t>
            </a:r>
            <a:r>
              <a:rPr lang="zh-CN" altLang="en-US" baseline="0" dirty="0"/>
              <a:t> </a:t>
            </a:r>
            <a:r>
              <a:rPr lang="en-US" altLang="zh-CN" baseline="0" dirty="0"/>
              <a:t>lots</a:t>
            </a:r>
            <a:r>
              <a:rPr lang="zh-CN" altLang="en-US" baseline="0" dirty="0"/>
              <a:t> </a:t>
            </a:r>
            <a:r>
              <a:rPr lang="en-US" altLang="zh-CN" baseline="0" dirty="0"/>
              <a:t>of</a:t>
            </a:r>
            <a:r>
              <a:rPr lang="zh-CN" altLang="en-US" baseline="0" dirty="0"/>
              <a:t> </a:t>
            </a:r>
            <a:r>
              <a:rPr lang="en-US" altLang="zh-CN" baseline="0" dirty="0"/>
              <a:t>months</a:t>
            </a:r>
            <a:r>
              <a:rPr lang="zh-CN" altLang="en-US" baseline="0" dirty="0"/>
              <a:t> </a:t>
            </a:r>
            <a:r>
              <a:rPr lang="en-US" altLang="zh-CN" baseline="0" dirty="0"/>
              <a:t>but</a:t>
            </a:r>
            <a:r>
              <a:rPr lang="zh-CN" altLang="en-US" baseline="0" dirty="0"/>
              <a:t> </a:t>
            </a:r>
            <a:r>
              <a:rPr lang="en-US" altLang="zh-CN" baseline="0" dirty="0"/>
              <a:t>easy</a:t>
            </a:r>
            <a:r>
              <a:rPr lang="zh-CN" altLang="en-US" baseline="0" dirty="0"/>
              <a:t> </a:t>
            </a:r>
            <a:r>
              <a:rPr lang="en-US" altLang="zh-CN" baseline="0" dirty="0"/>
              <a:t>to</a:t>
            </a:r>
            <a:r>
              <a:rPr lang="zh-CN" altLang="en-US" baseline="0" dirty="0"/>
              <a:t> </a:t>
            </a:r>
            <a:r>
              <a:rPr lang="en-US" altLang="zh-CN" baseline="0" dirty="0"/>
              <a:t>compute</a:t>
            </a:r>
            <a:r>
              <a:rPr lang="zh-CN" altLang="en-US" baseline="0" dirty="0"/>
              <a:t> </a:t>
            </a:r>
            <a:r>
              <a:rPr lang="en-US" altLang="zh-CN" baseline="0" dirty="0"/>
              <a:t>for</a:t>
            </a:r>
            <a:r>
              <a:rPr lang="zh-CN" altLang="en-US" baseline="0" dirty="0"/>
              <a:t> </a:t>
            </a:r>
            <a:r>
              <a:rPr lang="en-US" altLang="zh-CN" baseline="0" dirty="0"/>
              <a:t>Quarter,</a:t>
            </a:r>
            <a:r>
              <a:rPr lang="zh-CN" altLang="en-US" baseline="0" dirty="0"/>
              <a:t> </a:t>
            </a:r>
            <a:r>
              <a:rPr lang="en-US" altLang="zh-CN" baseline="0" dirty="0"/>
              <a:t>Year</a:t>
            </a:r>
            <a:r>
              <a:rPr lang="is-IS" altLang="zh-CN" baseline="0" dirty="0"/>
              <a:t>…</a:t>
            </a:r>
            <a:endParaRPr lang="zh-CN" altLang="en-US" baseline="0" dirty="0"/>
          </a:p>
          <a:p>
            <a:r>
              <a:rPr lang="en-US" altLang="zh-CN" baseline="0" dirty="0"/>
              <a:t>Trade-off:</a:t>
            </a:r>
            <a:r>
              <a:rPr lang="zh-CN" altLang="en-US" baseline="0" dirty="0"/>
              <a:t> </a:t>
            </a:r>
            <a:r>
              <a:rPr lang="en-US" altLang="zh-CN" baseline="0" dirty="0"/>
              <a:t>size</a:t>
            </a:r>
            <a:r>
              <a:rPr lang="zh-CN" altLang="en-US" baseline="0" dirty="0"/>
              <a:t> </a:t>
            </a:r>
            <a:r>
              <a:rPr lang="en-US" altLang="zh-CN" baseline="0" dirty="0"/>
              <a:t>vs.</a:t>
            </a:r>
            <a:r>
              <a:rPr lang="zh-CN" altLang="en-US" baseline="0" dirty="0"/>
              <a:t> </a:t>
            </a:r>
            <a:r>
              <a:rPr lang="en-US" altLang="zh-CN" baseline="0" dirty="0"/>
              <a:t>sharing.</a:t>
            </a:r>
            <a:endParaRPr lang="zh-CN" altLang="en-US" baseline="0" dirty="0"/>
          </a:p>
          <a:p>
            <a:endParaRPr lang="zh-CN" altLang="en-US" baseline="0" dirty="0"/>
          </a:p>
        </p:txBody>
      </p:sp>
    </p:spTree>
    <p:extLst>
      <p:ext uri="{BB962C8B-B14F-4D97-AF65-F5344CB8AC3E}">
        <p14:creationId xmlns:p14="http://schemas.microsoft.com/office/powerpoint/2010/main" val="18471048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239829D-CB5D-42D6-9D30-5A18D8A8856A}" type="slidenum">
              <a:rPr lang="en-US" altLang="en-US"/>
              <a:pPr>
                <a:spcBef>
                  <a:spcPct val="0"/>
                </a:spcBef>
              </a:pPr>
              <a:t>34</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James Nicholas “Jim” Gray (born January 12, 1944; presumed lost at sea January 28, 2007</a:t>
            </a:r>
            <a:r>
              <a:rPr lang="zh-CN" altLang="en-US" dirty="0"/>
              <a:t> </a:t>
            </a:r>
            <a:r>
              <a:rPr lang="en-US" altLang="zh-CN" dirty="0"/>
              <a:t>–</a:t>
            </a:r>
            <a:r>
              <a:rPr lang="zh-CN" altLang="en-US" dirty="0"/>
              <a:t> </a:t>
            </a:r>
            <a:r>
              <a:rPr lang="en-US" altLang="zh-CN" dirty="0"/>
              <a:t>63-year-old; declared deceased May 16, 2012) was an American computer scientist who received the Turing Award in 1998 “for seminal contributions to database and transaction processing research and technical leadership in system implementation.”</a:t>
            </a:r>
            <a:endParaRPr lang="zh-CN" altLang="en-US" dirty="0"/>
          </a:p>
          <a:p>
            <a:r>
              <a:rPr lang="en-US" altLang="zh-CN" dirty="0"/>
              <a:t>“Gone</a:t>
            </a:r>
            <a:r>
              <a:rPr lang="zh-CN" altLang="en-US" dirty="0"/>
              <a:t> </a:t>
            </a:r>
            <a:r>
              <a:rPr lang="en-US" altLang="zh-CN" dirty="0"/>
              <a:t>missing”</a:t>
            </a:r>
            <a:r>
              <a:rPr lang="zh-CN" altLang="en-US" dirty="0"/>
              <a:t> </a:t>
            </a:r>
            <a:r>
              <a:rPr lang="en-US" altLang="en-US" dirty="0"/>
              <a:t>http://</a:t>
            </a:r>
            <a:r>
              <a:rPr lang="en-US" altLang="en-US" dirty="0" err="1"/>
              <a:t>research.microsoft.com</a:t>
            </a:r>
            <a:r>
              <a:rPr lang="en-US" altLang="en-US" dirty="0"/>
              <a:t>/en-us/um/people/gray/</a:t>
            </a:r>
            <a:endParaRPr lang="zh-CN" altLang="en-US" dirty="0"/>
          </a:p>
          <a:p>
            <a:r>
              <a:rPr lang="en-US" altLang="en-US" dirty="0"/>
              <a:t>Gray pursued his career primarily working as a researcher and software designer at a number of industrial companies, including IBM, Tandem Computers, and DEC. He joined Microsoft in 1995 and was a Technical Fellow for the company</a:t>
            </a:r>
            <a:r>
              <a:rPr lang="en-US" altLang="zh-CN" dirty="0"/>
              <a:t>.</a:t>
            </a:r>
            <a:endParaRPr lang="zh-CN" altLang="en-US" dirty="0"/>
          </a:p>
          <a:p>
            <a:r>
              <a:rPr lang="en-US" altLang="zh-CN" dirty="0"/>
              <a:t>Jim</a:t>
            </a:r>
            <a:r>
              <a:rPr lang="zh-CN" altLang="en-US" dirty="0"/>
              <a:t> </a:t>
            </a:r>
            <a:r>
              <a:rPr lang="en-US" altLang="zh-CN" dirty="0"/>
              <a:t>Gray</a:t>
            </a:r>
            <a:r>
              <a:rPr lang="zh-CN" altLang="en-US" dirty="0"/>
              <a:t> </a:t>
            </a:r>
            <a:r>
              <a:rPr lang="en-US" altLang="zh-CN" dirty="0"/>
              <a:t>ICDE’96,</a:t>
            </a:r>
            <a:r>
              <a:rPr lang="zh-CN" altLang="en-US" dirty="0"/>
              <a:t> </a:t>
            </a:r>
            <a:r>
              <a:rPr lang="en-US" altLang="zh-CN" dirty="0"/>
              <a:t>DMKD’97</a:t>
            </a:r>
            <a:r>
              <a:rPr lang="zh-CN" altLang="en-US" dirty="0"/>
              <a:t> </a:t>
            </a:r>
            <a:r>
              <a:rPr lang="en-US" altLang="zh-CN" dirty="0"/>
              <a:t>(cited</a:t>
            </a:r>
            <a:r>
              <a:rPr lang="zh-CN" altLang="en-US" dirty="0"/>
              <a:t> </a:t>
            </a:r>
            <a:r>
              <a:rPr lang="en-US" altLang="zh-CN" dirty="0"/>
              <a:t>by</a:t>
            </a:r>
            <a:r>
              <a:rPr lang="zh-CN" altLang="en-US" dirty="0"/>
              <a:t> </a:t>
            </a:r>
            <a:r>
              <a:rPr lang="en-US" altLang="zh-CN" dirty="0"/>
              <a:t>2808)</a:t>
            </a:r>
            <a:endParaRPr lang="zh-CN" altLang="en-US" dirty="0"/>
          </a:p>
          <a:p>
            <a:r>
              <a:rPr lang="en-US" altLang="en-US" dirty="0"/>
              <a:t>Data cube: A relational aggregation operator generalizing group-by, cross-tab, and sub-totals</a:t>
            </a:r>
            <a:endParaRPr lang="zh-CN" altLang="en-US" dirty="0"/>
          </a:p>
          <a:p>
            <a:r>
              <a:rPr lang="en-US" altLang="zh-CN" dirty="0"/>
              <a:t>“Cube</a:t>
            </a:r>
            <a:r>
              <a:rPr lang="zh-CN" altLang="en-US" dirty="0"/>
              <a:t> </a:t>
            </a:r>
            <a:r>
              <a:rPr lang="en-US" altLang="zh-CN" dirty="0"/>
              <a:t>by”:</a:t>
            </a:r>
            <a:r>
              <a:rPr lang="zh-CN" altLang="en-US" dirty="0"/>
              <a:t> </a:t>
            </a:r>
            <a:r>
              <a:rPr lang="en-US" altLang="zh-CN" dirty="0"/>
              <a:t>(many)</a:t>
            </a:r>
            <a:r>
              <a:rPr lang="zh-CN" altLang="en-US" baseline="0" dirty="0"/>
              <a:t> </a:t>
            </a:r>
            <a:r>
              <a:rPr lang="en-US" altLang="zh-CN" dirty="0"/>
              <a:t>group-</a:t>
            </a:r>
            <a:r>
              <a:rPr lang="en-US" altLang="zh-CN" dirty="0" err="1"/>
              <a:t>bys</a:t>
            </a:r>
            <a:r>
              <a:rPr lang="zh-CN" altLang="en-US" dirty="0"/>
              <a:t>  </a:t>
            </a:r>
            <a:r>
              <a:rPr lang="en-US" altLang="zh-CN" dirty="0"/>
              <a:t>(+</a:t>
            </a:r>
            <a:r>
              <a:rPr lang="zh-CN" altLang="en-US" dirty="0"/>
              <a:t> </a:t>
            </a:r>
            <a:r>
              <a:rPr lang="en-US" altLang="zh-CN" dirty="0"/>
              <a:t>cross-table</a:t>
            </a:r>
            <a:r>
              <a:rPr lang="zh-CN" altLang="en-US" baseline="0" dirty="0"/>
              <a:t> </a:t>
            </a:r>
            <a:r>
              <a:rPr lang="en-US" altLang="zh-CN" baseline="0" dirty="0"/>
              <a:t>+</a:t>
            </a:r>
            <a:r>
              <a:rPr lang="zh-CN" altLang="en-US" baseline="0" dirty="0"/>
              <a:t> </a:t>
            </a:r>
            <a:r>
              <a:rPr lang="en-US" altLang="zh-CN" baseline="0" dirty="0"/>
              <a:t>sub-totals)</a:t>
            </a:r>
            <a:endParaRPr lang="zh-CN" altLang="en-US" baseline="0" dirty="0"/>
          </a:p>
          <a:p>
            <a:endParaRPr lang="en-US" altLang="en-US" dirty="0"/>
          </a:p>
        </p:txBody>
      </p:sp>
    </p:spTree>
    <p:extLst>
      <p:ext uri="{BB962C8B-B14F-4D97-AF65-F5344CB8AC3E}">
        <p14:creationId xmlns:p14="http://schemas.microsoft.com/office/powerpoint/2010/main" val="41981062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0971EF2-6AAD-4B31-95A9-7B0A33ED71D3}" type="slidenum">
              <a:rPr lang="en-US" altLang="en-US"/>
              <a:pPr>
                <a:spcBef>
                  <a:spcPct val="0"/>
                </a:spcBef>
              </a:pPr>
              <a:t>35</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Bit-map index compression methods should be introduced –JH</a:t>
            </a:r>
            <a:endParaRPr lang="zh-CN" altLang="en-US" dirty="0"/>
          </a:p>
          <a:p>
            <a:endParaRPr lang="zh-CN" altLang="en-US" dirty="0"/>
          </a:p>
          <a:p>
            <a:r>
              <a:rPr lang="en-US" altLang="zh-CN" dirty="0"/>
              <a:t>MJ:</a:t>
            </a:r>
            <a:endParaRPr lang="zh-CN" altLang="en-US" dirty="0"/>
          </a:p>
          <a:p>
            <a:r>
              <a:rPr lang="en-US" altLang="zh-CN" dirty="0"/>
              <a:t>Value</a:t>
            </a:r>
            <a:r>
              <a:rPr lang="zh-CN" altLang="en-US" dirty="0"/>
              <a:t> </a:t>
            </a:r>
            <a:r>
              <a:rPr lang="en-US" altLang="zh-CN" dirty="0"/>
              <a:t>(base</a:t>
            </a:r>
            <a:r>
              <a:rPr lang="zh-CN" altLang="en-US" dirty="0"/>
              <a:t> </a:t>
            </a:r>
            <a:r>
              <a:rPr lang="en-US" altLang="zh-CN" dirty="0"/>
              <a:t>table)</a:t>
            </a:r>
            <a:r>
              <a:rPr lang="zh-CN" altLang="en-US" dirty="0"/>
              <a:t> </a:t>
            </a:r>
            <a:r>
              <a:rPr lang="en-US" altLang="zh-CN" dirty="0"/>
              <a:t>to</a:t>
            </a:r>
            <a:r>
              <a:rPr lang="zh-CN" altLang="en-US" baseline="0" dirty="0"/>
              <a:t> </a:t>
            </a:r>
            <a:r>
              <a:rPr lang="en-US" altLang="zh-CN" baseline="0" dirty="0"/>
              <a:t>column</a:t>
            </a:r>
            <a:r>
              <a:rPr lang="zh-CN" altLang="en-US" baseline="0" dirty="0"/>
              <a:t> </a:t>
            </a:r>
            <a:r>
              <a:rPr lang="en-US" altLang="zh-CN" baseline="0" dirty="0"/>
              <a:t>name</a:t>
            </a:r>
            <a:r>
              <a:rPr lang="zh-CN" altLang="en-US" baseline="0" dirty="0"/>
              <a:t> </a:t>
            </a:r>
            <a:r>
              <a:rPr lang="en-US" altLang="zh-CN" baseline="0" dirty="0"/>
              <a:t>(index</a:t>
            </a:r>
            <a:r>
              <a:rPr lang="zh-CN" altLang="en-US" baseline="0" dirty="0"/>
              <a:t> </a:t>
            </a:r>
            <a:r>
              <a:rPr lang="en-US" altLang="zh-CN" baseline="0" dirty="0"/>
              <a:t>table)</a:t>
            </a:r>
            <a:endParaRPr lang="zh-CN" altLang="en-US" dirty="0"/>
          </a:p>
          <a:p>
            <a:r>
              <a:rPr lang="en-US" altLang="zh-CN" dirty="0"/>
              <a:t>P1:</a:t>
            </a:r>
            <a:r>
              <a:rPr lang="zh-CN" altLang="en-US" dirty="0"/>
              <a:t> </a:t>
            </a:r>
            <a:r>
              <a:rPr lang="en-US" altLang="zh-CN" dirty="0"/>
              <a:t>if</a:t>
            </a:r>
            <a:r>
              <a:rPr lang="zh-CN" altLang="en-US" dirty="0"/>
              <a:t> </a:t>
            </a:r>
            <a:r>
              <a:rPr lang="en-US" altLang="zh-CN" dirty="0"/>
              <a:t>#cells</a:t>
            </a:r>
            <a:r>
              <a:rPr lang="zh-CN" altLang="en-US" dirty="0"/>
              <a:t> </a:t>
            </a:r>
            <a:r>
              <a:rPr lang="en-US" altLang="zh-CN" dirty="0"/>
              <a:t>=</a:t>
            </a:r>
            <a:r>
              <a:rPr lang="zh-CN" altLang="en-US" dirty="0"/>
              <a:t> </a:t>
            </a:r>
            <a:r>
              <a:rPr lang="en-US" altLang="zh-CN" dirty="0"/>
              <a:t>#Rec</a:t>
            </a:r>
            <a:r>
              <a:rPr lang="zh-CN" altLang="en-US" dirty="0"/>
              <a:t> * </a:t>
            </a:r>
            <a:r>
              <a:rPr lang="en-US" altLang="zh-CN" dirty="0"/>
              <a:t>#Value</a:t>
            </a:r>
            <a:r>
              <a:rPr lang="zh-CN" altLang="en-US" dirty="0"/>
              <a:t> </a:t>
            </a:r>
            <a:r>
              <a:rPr lang="en-US" altLang="zh-CN" dirty="0"/>
              <a:t>is</a:t>
            </a:r>
            <a:r>
              <a:rPr lang="zh-CN" altLang="en-US" dirty="0"/>
              <a:t> </a:t>
            </a:r>
            <a:r>
              <a:rPr lang="en-US" altLang="zh-CN" dirty="0"/>
              <a:t>too</a:t>
            </a:r>
            <a:r>
              <a:rPr lang="zh-CN" altLang="en-US" baseline="0" dirty="0"/>
              <a:t> </a:t>
            </a:r>
            <a:r>
              <a:rPr lang="en-US" altLang="zh-CN" baseline="0" dirty="0"/>
              <a:t>big</a:t>
            </a:r>
            <a:r>
              <a:rPr lang="en-US" altLang="zh-CN" dirty="0"/>
              <a:t>:</a:t>
            </a:r>
            <a:r>
              <a:rPr lang="zh-CN" altLang="en-US" dirty="0"/>
              <a:t> </a:t>
            </a:r>
            <a:r>
              <a:rPr lang="en-US" altLang="zh-CN" dirty="0"/>
              <a:t>too</a:t>
            </a:r>
            <a:r>
              <a:rPr lang="zh-CN" altLang="en-US" dirty="0"/>
              <a:t> </a:t>
            </a:r>
            <a:r>
              <a:rPr lang="en-US" altLang="zh-CN" dirty="0"/>
              <a:t>large</a:t>
            </a:r>
            <a:r>
              <a:rPr lang="zh-CN" altLang="en-US" baseline="0" dirty="0"/>
              <a:t> </a:t>
            </a:r>
            <a:r>
              <a:rPr lang="en-US" altLang="zh-CN" baseline="0" dirty="0"/>
              <a:t>0/1</a:t>
            </a:r>
            <a:r>
              <a:rPr lang="zh-CN" altLang="en-US" baseline="0" dirty="0"/>
              <a:t> </a:t>
            </a:r>
            <a:r>
              <a:rPr lang="en-US" altLang="zh-CN" baseline="0" dirty="0"/>
              <a:t>bit</a:t>
            </a:r>
            <a:r>
              <a:rPr lang="zh-CN" altLang="en-US" baseline="0" dirty="0"/>
              <a:t> </a:t>
            </a:r>
            <a:r>
              <a:rPr lang="en-US" altLang="zh-CN" baseline="0" dirty="0"/>
              <a:t>sequences</a:t>
            </a:r>
            <a:endParaRPr lang="zh-CN" altLang="en-US" baseline="0" dirty="0"/>
          </a:p>
          <a:p>
            <a:r>
              <a:rPr lang="en-US" altLang="zh-CN" baseline="0" dirty="0"/>
              <a:t>P2:</a:t>
            </a:r>
            <a:r>
              <a:rPr lang="zh-CN" altLang="en-US" baseline="0" dirty="0"/>
              <a:t> </a:t>
            </a:r>
            <a:r>
              <a:rPr lang="en-US" altLang="zh-CN" baseline="0" dirty="0"/>
              <a:t>if</a:t>
            </a:r>
            <a:r>
              <a:rPr lang="zh-CN" altLang="en-US" baseline="0" dirty="0"/>
              <a:t> </a:t>
            </a:r>
            <a:r>
              <a:rPr lang="en-US" altLang="zh-CN" baseline="0" dirty="0"/>
              <a:t>#Value</a:t>
            </a:r>
            <a:r>
              <a:rPr lang="zh-CN" altLang="en-US" baseline="0" dirty="0"/>
              <a:t> </a:t>
            </a:r>
            <a:r>
              <a:rPr lang="en-US" altLang="zh-CN" baseline="0" dirty="0"/>
              <a:t>is</a:t>
            </a:r>
            <a:r>
              <a:rPr lang="zh-CN" altLang="en-US" baseline="0" dirty="0"/>
              <a:t> </a:t>
            </a:r>
            <a:r>
              <a:rPr lang="en-US" altLang="zh-CN" baseline="0" dirty="0"/>
              <a:t>too</a:t>
            </a:r>
            <a:r>
              <a:rPr lang="zh-CN" altLang="en-US" baseline="0" dirty="0"/>
              <a:t> </a:t>
            </a:r>
            <a:r>
              <a:rPr lang="en-US" altLang="zh-CN" baseline="0" dirty="0"/>
              <a:t>big:</a:t>
            </a:r>
            <a:r>
              <a:rPr lang="zh-CN" altLang="en-US" baseline="0" dirty="0"/>
              <a:t> </a:t>
            </a:r>
            <a:r>
              <a:rPr lang="en-US" altLang="zh-CN" baseline="0" dirty="0"/>
              <a:t>?</a:t>
            </a:r>
            <a:r>
              <a:rPr lang="zh-CN" altLang="en-US" baseline="0" dirty="0"/>
              <a:t> </a:t>
            </a:r>
            <a:r>
              <a:rPr lang="en-US" altLang="zh-CN" baseline="0" dirty="0"/>
              <a:t>(only</a:t>
            </a:r>
            <a:r>
              <a:rPr lang="zh-CN" altLang="en-US" baseline="0" dirty="0"/>
              <a:t> </a:t>
            </a:r>
            <a:r>
              <a:rPr lang="en-US" altLang="zh-CN" baseline="0" dirty="0"/>
              <a:t>when</a:t>
            </a:r>
            <a:r>
              <a:rPr lang="zh-CN" altLang="en-US" baseline="0" dirty="0"/>
              <a:t> </a:t>
            </a:r>
            <a:r>
              <a:rPr lang="en-US" altLang="zh-CN" baseline="0" dirty="0"/>
              <a:t>the</a:t>
            </a:r>
            <a:r>
              <a:rPr lang="zh-CN" altLang="en-US" baseline="0" dirty="0"/>
              <a:t> </a:t>
            </a:r>
            <a:r>
              <a:rPr lang="en-US" altLang="zh-CN" baseline="0" dirty="0"/>
              <a:t>values</a:t>
            </a:r>
            <a:r>
              <a:rPr lang="zh-CN" altLang="en-US" baseline="0" dirty="0"/>
              <a:t> </a:t>
            </a:r>
            <a:r>
              <a:rPr lang="en-US" altLang="zh-CN" baseline="0" dirty="0"/>
              <a:t>are</a:t>
            </a:r>
            <a:r>
              <a:rPr lang="zh-CN" altLang="en-US" baseline="0" dirty="0"/>
              <a:t> </a:t>
            </a:r>
            <a:r>
              <a:rPr lang="en-US" altLang="zh-CN" baseline="0" dirty="0"/>
              <a:t>not</a:t>
            </a:r>
            <a:r>
              <a:rPr lang="zh-CN" altLang="en-US" baseline="0" dirty="0"/>
              <a:t> </a:t>
            </a:r>
            <a:r>
              <a:rPr lang="en-US" altLang="zh-CN" baseline="0" dirty="0"/>
              <a:t>that</a:t>
            </a:r>
            <a:r>
              <a:rPr lang="zh-CN" altLang="en-US" baseline="0" dirty="0"/>
              <a:t> </a:t>
            </a:r>
            <a:r>
              <a:rPr lang="en-US" altLang="zh-CN" baseline="0" dirty="0"/>
              <a:t>many)</a:t>
            </a:r>
            <a:endParaRPr lang="zh-CN" altLang="en-US" baseline="0" dirty="0"/>
          </a:p>
          <a:p>
            <a:r>
              <a:rPr lang="en-US" altLang="zh-CN" dirty="0"/>
              <a:t>The</a:t>
            </a:r>
            <a:r>
              <a:rPr lang="zh-CN" altLang="en-US" dirty="0"/>
              <a:t> </a:t>
            </a:r>
            <a:r>
              <a:rPr lang="en-US" altLang="zh-CN" dirty="0"/>
              <a:t>most</a:t>
            </a:r>
            <a:r>
              <a:rPr lang="zh-CN" altLang="en-US" dirty="0"/>
              <a:t> </a:t>
            </a:r>
            <a:r>
              <a:rPr lang="en-US" altLang="zh-CN" dirty="0"/>
              <a:t>popular</a:t>
            </a:r>
            <a:r>
              <a:rPr lang="zh-CN" altLang="en-US" dirty="0"/>
              <a:t> </a:t>
            </a:r>
            <a:r>
              <a:rPr lang="en-US" altLang="zh-CN" dirty="0"/>
              <a:t>for</a:t>
            </a:r>
            <a:r>
              <a:rPr lang="zh-CN" altLang="en-US" dirty="0"/>
              <a:t> </a:t>
            </a:r>
            <a:r>
              <a:rPr lang="en-US" altLang="zh-CN" dirty="0"/>
              <a:t>indexing</a:t>
            </a:r>
            <a:r>
              <a:rPr lang="zh-CN" altLang="en-US" dirty="0"/>
              <a:t> </a:t>
            </a:r>
            <a:r>
              <a:rPr lang="en-US" altLang="zh-CN" dirty="0"/>
              <a:t>is</a:t>
            </a:r>
            <a:r>
              <a:rPr lang="zh-CN" altLang="en-US" dirty="0"/>
              <a:t> </a:t>
            </a:r>
            <a:r>
              <a:rPr lang="en-US" altLang="zh-CN" dirty="0"/>
              <a:t>B+</a:t>
            </a:r>
            <a:r>
              <a:rPr lang="zh-CN" altLang="en-US" dirty="0"/>
              <a:t> </a:t>
            </a:r>
            <a:r>
              <a:rPr lang="en-US" altLang="zh-CN" dirty="0"/>
              <a:t>tree.</a:t>
            </a:r>
            <a:endParaRPr lang="en-US" altLang="en-US" dirty="0"/>
          </a:p>
        </p:txBody>
      </p:sp>
    </p:spTree>
    <p:extLst>
      <p:ext uri="{BB962C8B-B14F-4D97-AF65-F5344CB8AC3E}">
        <p14:creationId xmlns:p14="http://schemas.microsoft.com/office/powerpoint/2010/main" val="1708485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ADB47FA-E11F-4D1A-8B54-2C1FE170A190}" type="slidenum">
              <a:rPr lang="en-US" altLang="en-US"/>
              <a:pPr>
                <a:spcBef>
                  <a:spcPct val="0"/>
                </a:spcBef>
              </a:pPr>
              <a:t>36</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Indexing</a:t>
            </a:r>
            <a:r>
              <a:rPr lang="zh-CN" altLang="en-US" baseline="0" dirty="0"/>
              <a:t> </a:t>
            </a:r>
            <a:r>
              <a:rPr lang="en-US" altLang="zh-CN" baseline="0" dirty="0"/>
              <a:t>for</a:t>
            </a:r>
            <a:r>
              <a:rPr lang="zh-CN" altLang="en-US" baseline="0" dirty="0"/>
              <a:t> </a:t>
            </a:r>
            <a:r>
              <a:rPr lang="en-US" altLang="zh-CN" baseline="0" dirty="0"/>
              <a:t>“join”</a:t>
            </a:r>
            <a:r>
              <a:rPr lang="zh-CN" altLang="en-US" baseline="0" dirty="0"/>
              <a:t> </a:t>
            </a:r>
            <a:r>
              <a:rPr lang="en-US" altLang="zh-CN" baseline="0" dirty="0"/>
              <a:t>operation</a:t>
            </a:r>
            <a:r>
              <a:rPr lang="zh-CN" altLang="en-US" baseline="0" dirty="0"/>
              <a:t> </a:t>
            </a:r>
            <a:r>
              <a:rPr lang="en-US" altLang="zh-CN" baseline="0" dirty="0"/>
              <a:t>results</a:t>
            </a:r>
            <a:endParaRPr lang="zh-CN" altLang="en-US" baseline="0" dirty="0"/>
          </a:p>
          <a:p>
            <a:r>
              <a:rPr lang="en-US" altLang="zh-CN" baseline="0" dirty="0"/>
              <a:t>Popular</a:t>
            </a:r>
            <a:r>
              <a:rPr lang="zh-CN" altLang="en-US" baseline="0" dirty="0"/>
              <a:t> </a:t>
            </a:r>
            <a:r>
              <a:rPr lang="en-US" altLang="zh-CN" baseline="0" dirty="0"/>
              <a:t>in</a:t>
            </a:r>
            <a:r>
              <a:rPr lang="zh-CN" altLang="en-US" baseline="0" dirty="0"/>
              <a:t> </a:t>
            </a:r>
            <a:r>
              <a:rPr lang="en-US" altLang="zh-CN" baseline="0" dirty="0"/>
              <a:t>relational</a:t>
            </a:r>
            <a:r>
              <a:rPr lang="zh-CN" altLang="en-US" baseline="0" dirty="0"/>
              <a:t> </a:t>
            </a:r>
            <a:r>
              <a:rPr lang="en-US" altLang="zh-CN" baseline="0" dirty="0"/>
              <a:t>tables.</a:t>
            </a:r>
            <a:endParaRPr lang="en-US" altLang="en-US" dirty="0"/>
          </a:p>
        </p:txBody>
      </p:sp>
    </p:spTree>
    <p:extLst>
      <p:ext uri="{BB962C8B-B14F-4D97-AF65-F5344CB8AC3E}">
        <p14:creationId xmlns:p14="http://schemas.microsoft.com/office/powerpoint/2010/main" val="25165440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EC696D7-3ACC-4F14-AAB8-C166CFC72062}" type="slidenum">
              <a:rPr lang="en-US" altLang="en-US"/>
              <a:pPr>
                <a:spcBef>
                  <a:spcPct val="0"/>
                </a:spcBef>
              </a:pPr>
              <a:t>37</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625520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0C43D3-9E17-4968-A4DB-5E0B47A42836}" type="slidenum">
              <a:rPr lang="en-US" altLang="en-US"/>
              <a:pPr>
                <a:spcBef>
                  <a:spcPct val="0"/>
                </a:spcBef>
              </a:pPr>
              <a:t>38</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ROLAP:</a:t>
            </a:r>
            <a:r>
              <a:rPr lang="zh-CN" altLang="en-US" baseline="0" dirty="0"/>
              <a:t> </a:t>
            </a:r>
            <a:r>
              <a:rPr lang="en-US" altLang="zh-CN" baseline="0" dirty="0"/>
              <a:t>use</a:t>
            </a:r>
            <a:r>
              <a:rPr lang="zh-CN" altLang="en-US" baseline="0" dirty="0"/>
              <a:t> </a:t>
            </a:r>
            <a:r>
              <a:rPr lang="en-US" altLang="zh-CN" baseline="0" dirty="0"/>
              <a:t>DBMS</a:t>
            </a:r>
            <a:r>
              <a:rPr lang="zh-CN" altLang="en-US" baseline="0" dirty="0"/>
              <a:t> </a:t>
            </a:r>
            <a:r>
              <a:rPr lang="en-US" altLang="zh-CN" baseline="0" dirty="0"/>
              <a:t>to</a:t>
            </a:r>
            <a:r>
              <a:rPr lang="zh-CN" altLang="en-US" baseline="0" dirty="0"/>
              <a:t> </a:t>
            </a:r>
            <a:r>
              <a:rPr lang="en-US" altLang="zh-CN" baseline="0" dirty="0"/>
              <a:t>store</a:t>
            </a:r>
            <a:r>
              <a:rPr lang="zh-CN" altLang="en-US" baseline="0" dirty="0"/>
              <a:t> </a:t>
            </a:r>
            <a:r>
              <a:rPr lang="en-US" altLang="zh-CN" baseline="0" dirty="0"/>
              <a:t>and</a:t>
            </a:r>
            <a:r>
              <a:rPr lang="zh-CN" altLang="en-US" baseline="0" dirty="0"/>
              <a:t> </a:t>
            </a:r>
            <a:r>
              <a:rPr lang="en-US" altLang="zh-CN" baseline="0" dirty="0"/>
              <a:t>manage</a:t>
            </a:r>
            <a:r>
              <a:rPr lang="zh-CN" altLang="en-US" baseline="0" dirty="0"/>
              <a:t> </a:t>
            </a:r>
            <a:r>
              <a:rPr lang="en-US" altLang="zh-CN" baseline="0" dirty="0"/>
              <a:t>DW,</a:t>
            </a:r>
            <a:r>
              <a:rPr lang="zh-CN" altLang="en-US" baseline="0" dirty="0"/>
              <a:t> </a:t>
            </a:r>
            <a:r>
              <a:rPr lang="en-US" altLang="zh-CN" baseline="0" dirty="0"/>
              <a:t>OLAP</a:t>
            </a:r>
            <a:endParaRPr lang="zh-CN" altLang="en-US" baseline="0" dirty="0"/>
          </a:p>
          <a:p>
            <a:r>
              <a:rPr lang="en-US" altLang="zh-CN" dirty="0"/>
              <a:t>MOLAP:</a:t>
            </a:r>
            <a:r>
              <a:rPr lang="zh-CN" altLang="en-US" dirty="0"/>
              <a:t> </a:t>
            </a:r>
            <a:r>
              <a:rPr lang="en-US" altLang="zh-CN" dirty="0"/>
              <a:t>array-based</a:t>
            </a:r>
            <a:endParaRPr lang="zh-CN" altLang="en-US" dirty="0"/>
          </a:p>
          <a:p>
            <a:r>
              <a:rPr lang="en-US" altLang="zh-CN" dirty="0"/>
              <a:t>HOLAP:</a:t>
            </a:r>
            <a:r>
              <a:rPr lang="zh-CN" altLang="en-US" dirty="0"/>
              <a:t> </a:t>
            </a:r>
            <a:r>
              <a:rPr lang="en-US" altLang="zh-CN" dirty="0"/>
              <a:t>SQL</a:t>
            </a:r>
            <a:r>
              <a:rPr lang="zh-CN" altLang="en-US" dirty="0"/>
              <a:t> </a:t>
            </a:r>
            <a:r>
              <a:rPr lang="en-US" altLang="zh-CN" dirty="0"/>
              <a:t>Server</a:t>
            </a:r>
            <a:r>
              <a:rPr lang="zh-CN" altLang="en-US" dirty="0"/>
              <a:t> </a:t>
            </a:r>
            <a:r>
              <a:rPr lang="en-US" altLang="zh-CN" dirty="0"/>
              <a:t>(Relational</a:t>
            </a:r>
            <a:r>
              <a:rPr lang="zh-CN" altLang="en-US" dirty="0"/>
              <a:t> </a:t>
            </a:r>
            <a:r>
              <a:rPr lang="en-US" altLang="zh-CN" dirty="0"/>
              <a:t>+</a:t>
            </a:r>
            <a:r>
              <a:rPr lang="zh-CN" altLang="en-US" dirty="0"/>
              <a:t> </a:t>
            </a:r>
            <a:r>
              <a:rPr lang="en-US" altLang="zh-CN" dirty="0"/>
              <a:t>Multidimensional</a:t>
            </a:r>
            <a:r>
              <a:rPr lang="zh-CN" altLang="en-US" baseline="0" dirty="0"/>
              <a:t> </a:t>
            </a:r>
            <a:r>
              <a:rPr lang="en-US" altLang="zh-CN" baseline="0" dirty="0"/>
              <a:t>array;</a:t>
            </a:r>
            <a:r>
              <a:rPr lang="zh-CN" altLang="en-US" baseline="0" dirty="0"/>
              <a:t> </a:t>
            </a:r>
            <a:r>
              <a:rPr lang="en-US" altLang="zh-CN" baseline="0" dirty="0"/>
              <a:t>user-guided)</a:t>
            </a:r>
            <a:endParaRPr lang="zh-CN" altLang="en-US" dirty="0"/>
          </a:p>
          <a:p>
            <a:r>
              <a:rPr lang="en-US" altLang="zh-CN" dirty="0" err="1"/>
              <a:t>Redbricks</a:t>
            </a:r>
            <a:r>
              <a:rPr lang="zh-CN" altLang="en-US" dirty="0"/>
              <a:t> </a:t>
            </a:r>
            <a:r>
              <a:rPr lang="en-US" altLang="zh-CN" dirty="0"/>
              <a:t>bought</a:t>
            </a:r>
            <a:r>
              <a:rPr lang="zh-CN" altLang="en-US" baseline="0" dirty="0"/>
              <a:t> </a:t>
            </a:r>
            <a:r>
              <a:rPr lang="en-US" altLang="zh-CN" baseline="0" dirty="0"/>
              <a:t>by</a:t>
            </a:r>
            <a:r>
              <a:rPr lang="zh-CN" altLang="en-US" baseline="0" dirty="0"/>
              <a:t> </a:t>
            </a:r>
            <a:r>
              <a:rPr lang="en-US" altLang="zh-CN" baseline="0" dirty="0"/>
              <a:t>IBM:</a:t>
            </a:r>
            <a:endParaRPr lang="zh-CN" altLang="en-US" baseline="0" dirty="0"/>
          </a:p>
          <a:p>
            <a:r>
              <a:rPr lang="en-US" altLang="zh-CN" dirty="0"/>
              <a:t>http://www-03.ibm.com/software/products/en/redbrick</a:t>
            </a:r>
            <a:r>
              <a:rPr lang="zh-CN" altLang="en-US" dirty="0"/>
              <a:t> </a:t>
            </a:r>
            <a:r>
              <a:rPr lang="en-US" altLang="zh-CN" dirty="0"/>
              <a:t>(not</a:t>
            </a:r>
            <a:r>
              <a:rPr lang="zh-CN" altLang="en-US" baseline="0" dirty="0"/>
              <a:t> </a:t>
            </a:r>
            <a:r>
              <a:rPr lang="en-US" altLang="zh-CN" baseline="0" dirty="0"/>
              <a:t>sure</a:t>
            </a:r>
            <a:r>
              <a:rPr lang="zh-CN" altLang="en-US" baseline="0" dirty="0"/>
              <a:t> </a:t>
            </a:r>
            <a:r>
              <a:rPr lang="en-US" altLang="zh-CN" baseline="0" dirty="0"/>
              <a:t>if</a:t>
            </a:r>
            <a:r>
              <a:rPr lang="zh-CN" altLang="en-US" baseline="0" dirty="0"/>
              <a:t> </a:t>
            </a:r>
            <a:r>
              <a:rPr lang="en-US" altLang="zh-CN" baseline="0" dirty="0"/>
              <a:t>still</a:t>
            </a:r>
            <a:r>
              <a:rPr lang="zh-CN" altLang="en-US" baseline="0" dirty="0"/>
              <a:t> </a:t>
            </a:r>
            <a:r>
              <a:rPr lang="en-US" altLang="zh-CN" baseline="0" dirty="0"/>
              <a:t>exists)</a:t>
            </a:r>
            <a:endParaRPr lang="zh-CN" altLang="en-US" dirty="0"/>
          </a:p>
          <a:p>
            <a:endParaRPr lang="zh-CN" altLang="en-US" dirty="0"/>
          </a:p>
          <a:p>
            <a:r>
              <a:rPr lang="en-US" altLang="zh-CN" dirty="0"/>
              <a:t>ROLAP:</a:t>
            </a:r>
            <a:endParaRPr lang="zh-CN" altLang="en-US" dirty="0"/>
          </a:p>
          <a:p>
            <a:r>
              <a:rPr lang="en-US" altLang="zh-CN" dirty="0"/>
              <a:t>ROLAP-based</a:t>
            </a:r>
            <a:r>
              <a:rPr lang="zh-CN" altLang="en-US" dirty="0"/>
              <a:t> </a:t>
            </a:r>
            <a:r>
              <a:rPr lang="en-US" altLang="zh-CN" dirty="0"/>
              <a:t>cubing</a:t>
            </a:r>
            <a:r>
              <a:rPr lang="zh-CN" altLang="en-US" dirty="0"/>
              <a:t> </a:t>
            </a:r>
            <a:r>
              <a:rPr lang="en-US" altLang="zh-CN" dirty="0"/>
              <a:t>algorithms</a:t>
            </a:r>
            <a:r>
              <a:rPr lang="zh-CN" altLang="en-US" dirty="0"/>
              <a:t> </a:t>
            </a:r>
            <a:r>
              <a:rPr lang="en-US" altLang="zh-CN" dirty="0"/>
              <a:t>(Agarwal</a:t>
            </a:r>
            <a:r>
              <a:rPr lang="zh-CN" altLang="en-US" dirty="0"/>
              <a:t> </a:t>
            </a:r>
            <a:r>
              <a:rPr lang="en-US" altLang="zh-CN" dirty="0"/>
              <a:t>et</a:t>
            </a:r>
            <a:r>
              <a:rPr lang="zh-CN" altLang="en-US" dirty="0"/>
              <a:t> </a:t>
            </a:r>
            <a:r>
              <a:rPr lang="en-US" altLang="zh-CN" dirty="0"/>
              <a:t>al.</a:t>
            </a:r>
            <a:r>
              <a:rPr lang="zh-CN" altLang="en-US" dirty="0"/>
              <a:t> </a:t>
            </a:r>
            <a:r>
              <a:rPr lang="en-US" altLang="zh-CN" dirty="0"/>
              <a:t>‘96)</a:t>
            </a:r>
            <a:endParaRPr lang="zh-CN" altLang="en-US" dirty="0"/>
          </a:p>
          <a:p>
            <a:r>
              <a:rPr lang="en-US" altLang="zh-CN" dirty="0"/>
              <a:t>Array-based</a:t>
            </a:r>
            <a:r>
              <a:rPr lang="zh-CN" altLang="en-US" dirty="0"/>
              <a:t> </a:t>
            </a:r>
            <a:r>
              <a:rPr lang="en-US" altLang="zh-CN" dirty="0"/>
              <a:t>cubing</a:t>
            </a:r>
            <a:r>
              <a:rPr lang="zh-CN" altLang="en-US" dirty="0"/>
              <a:t> </a:t>
            </a:r>
            <a:r>
              <a:rPr lang="en-US" altLang="zh-CN" dirty="0"/>
              <a:t>algorithms</a:t>
            </a:r>
            <a:r>
              <a:rPr lang="zh-CN" altLang="en-US" dirty="0"/>
              <a:t> </a:t>
            </a:r>
            <a:r>
              <a:rPr lang="en-US" altLang="zh-CN" dirty="0"/>
              <a:t>(Zhao</a:t>
            </a:r>
            <a:r>
              <a:rPr lang="zh-CN" altLang="en-US" baseline="0" dirty="0"/>
              <a:t> </a:t>
            </a:r>
            <a:r>
              <a:rPr lang="en-US" altLang="zh-CN" baseline="0" dirty="0"/>
              <a:t>et</a:t>
            </a:r>
            <a:r>
              <a:rPr lang="zh-CN" altLang="en-US" baseline="0" dirty="0"/>
              <a:t> </a:t>
            </a:r>
            <a:r>
              <a:rPr lang="en-US" altLang="zh-CN" baseline="0" dirty="0"/>
              <a:t>al.</a:t>
            </a:r>
            <a:r>
              <a:rPr lang="zh-CN" altLang="en-US" baseline="0" dirty="0"/>
              <a:t> </a:t>
            </a:r>
            <a:r>
              <a:rPr lang="en-US" altLang="zh-CN" baseline="0" dirty="0"/>
              <a:t>‘97)</a:t>
            </a:r>
            <a:endParaRPr lang="zh-CN" altLang="en-US" baseline="0" dirty="0"/>
          </a:p>
          <a:p>
            <a:r>
              <a:rPr lang="en-US" altLang="zh-CN" baseline="0" dirty="0"/>
              <a:t>Bottom-up</a:t>
            </a:r>
            <a:r>
              <a:rPr lang="zh-CN" altLang="en-US" baseline="0" dirty="0"/>
              <a:t> </a:t>
            </a:r>
            <a:r>
              <a:rPr lang="en-US" altLang="zh-CN" baseline="0" dirty="0"/>
              <a:t>computation</a:t>
            </a:r>
            <a:r>
              <a:rPr lang="zh-CN" altLang="en-US" baseline="0" dirty="0"/>
              <a:t> </a:t>
            </a:r>
            <a:r>
              <a:rPr lang="en-US" altLang="zh-CN" baseline="0" dirty="0"/>
              <a:t>method</a:t>
            </a:r>
            <a:r>
              <a:rPr lang="zh-CN" altLang="en-US" baseline="0" dirty="0"/>
              <a:t> </a:t>
            </a:r>
            <a:r>
              <a:rPr lang="en-US" altLang="zh-CN" baseline="0" dirty="0"/>
              <a:t>(Beyer</a:t>
            </a:r>
            <a:r>
              <a:rPr lang="zh-CN" altLang="en-US" baseline="0" dirty="0"/>
              <a:t> </a:t>
            </a:r>
            <a:r>
              <a:rPr lang="en-US" altLang="zh-CN" baseline="0" dirty="0"/>
              <a:t>&amp;</a:t>
            </a:r>
            <a:r>
              <a:rPr lang="zh-CN" altLang="en-US" baseline="0" dirty="0"/>
              <a:t> </a:t>
            </a:r>
            <a:r>
              <a:rPr lang="en-US" altLang="zh-CN" baseline="0" dirty="0" err="1"/>
              <a:t>Ramarkrishman</a:t>
            </a:r>
            <a:r>
              <a:rPr lang="zh-CN" altLang="en-US" baseline="0" dirty="0"/>
              <a:t> </a:t>
            </a:r>
            <a:r>
              <a:rPr lang="en-US" altLang="zh-CN" baseline="0" dirty="0"/>
              <a:t>‘99)</a:t>
            </a:r>
            <a:endParaRPr lang="zh-CN" altLang="en-US" baseline="0" dirty="0"/>
          </a:p>
          <a:p>
            <a:r>
              <a:rPr lang="en-US" altLang="zh-CN" baseline="0" dirty="0"/>
              <a:t>H-cubing</a:t>
            </a:r>
            <a:r>
              <a:rPr lang="zh-CN" altLang="en-US" baseline="0" dirty="0"/>
              <a:t> </a:t>
            </a:r>
            <a:r>
              <a:rPr lang="en-US" altLang="zh-CN" baseline="0" dirty="0"/>
              <a:t>technique</a:t>
            </a:r>
            <a:r>
              <a:rPr lang="zh-CN" altLang="en-US" baseline="0" dirty="0"/>
              <a:t> </a:t>
            </a:r>
            <a:r>
              <a:rPr lang="en-US" altLang="zh-CN" baseline="0" dirty="0"/>
              <a:t>(Han,</a:t>
            </a:r>
            <a:r>
              <a:rPr lang="zh-CN" altLang="en-US" baseline="0" dirty="0"/>
              <a:t> </a:t>
            </a:r>
            <a:r>
              <a:rPr lang="en-US" altLang="zh-CN" baseline="0" dirty="0"/>
              <a:t>Jian</a:t>
            </a:r>
            <a:r>
              <a:rPr lang="zh-CN" altLang="en-US" baseline="0" dirty="0"/>
              <a:t> </a:t>
            </a:r>
            <a:r>
              <a:rPr lang="en-US" altLang="zh-CN" baseline="0" dirty="0"/>
              <a:t>Pei,</a:t>
            </a:r>
            <a:r>
              <a:rPr lang="zh-CN" altLang="en-US" baseline="0" dirty="0"/>
              <a:t> </a:t>
            </a:r>
            <a:r>
              <a:rPr lang="en-US" altLang="zh-CN" baseline="0" dirty="0" err="1"/>
              <a:t>Guozhu</a:t>
            </a:r>
            <a:r>
              <a:rPr lang="zh-CN" altLang="en-US" baseline="0" dirty="0"/>
              <a:t> </a:t>
            </a:r>
            <a:r>
              <a:rPr lang="en-US" altLang="zh-CN" baseline="0" dirty="0"/>
              <a:t>Dong</a:t>
            </a:r>
            <a:r>
              <a:rPr lang="zh-CN" altLang="en-US" baseline="0" dirty="0"/>
              <a:t> </a:t>
            </a:r>
            <a:r>
              <a:rPr lang="en-US" altLang="zh-CN" baseline="0" dirty="0"/>
              <a:t>&amp;</a:t>
            </a:r>
            <a:r>
              <a:rPr lang="zh-CN" altLang="en-US" baseline="0" dirty="0"/>
              <a:t> </a:t>
            </a:r>
            <a:r>
              <a:rPr lang="en-US" altLang="zh-CN" baseline="0" dirty="0" err="1"/>
              <a:t>Ke</a:t>
            </a:r>
            <a:r>
              <a:rPr lang="zh-CN" altLang="en-US" baseline="0" dirty="0"/>
              <a:t> </a:t>
            </a:r>
            <a:r>
              <a:rPr lang="en-US" altLang="zh-CN" baseline="0" dirty="0"/>
              <a:t>Wang,</a:t>
            </a:r>
            <a:r>
              <a:rPr lang="zh-CN" altLang="en-US" baseline="0" dirty="0"/>
              <a:t> </a:t>
            </a:r>
            <a:r>
              <a:rPr lang="en-US" altLang="zh-CN" baseline="0" dirty="0"/>
              <a:t>SIGMOD’01)</a:t>
            </a:r>
            <a:endParaRPr lang="zh-CN" altLang="en-US" baseline="0" dirty="0"/>
          </a:p>
          <a:p>
            <a:r>
              <a:rPr lang="en-US" altLang="zh-CN" baseline="0" dirty="0"/>
              <a:t>Dong:</a:t>
            </a:r>
            <a:r>
              <a:rPr lang="zh-CN" altLang="en-US" baseline="0" dirty="0"/>
              <a:t> </a:t>
            </a:r>
            <a:r>
              <a:rPr lang="en-US" altLang="zh-CN" baseline="0" dirty="0"/>
              <a:t>Wright</a:t>
            </a:r>
            <a:r>
              <a:rPr lang="zh-CN" altLang="en-US" baseline="0" dirty="0"/>
              <a:t> </a:t>
            </a:r>
            <a:r>
              <a:rPr lang="en-US" altLang="zh-CN" baseline="0" dirty="0"/>
              <a:t>State</a:t>
            </a:r>
            <a:r>
              <a:rPr lang="zh-CN" altLang="en-US" baseline="0" dirty="0"/>
              <a:t> </a:t>
            </a:r>
            <a:r>
              <a:rPr lang="en-US" altLang="zh-CN" baseline="0" dirty="0" err="1"/>
              <a:t>Univ</a:t>
            </a:r>
            <a:endParaRPr lang="zh-CN" altLang="en-US" baseline="0" dirty="0"/>
          </a:p>
          <a:p>
            <a:r>
              <a:rPr lang="en-US" altLang="zh-CN" baseline="0" dirty="0"/>
              <a:t>Pei,</a:t>
            </a:r>
            <a:r>
              <a:rPr lang="zh-CN" altLang="en-US" baseline="0" dirty="0"/>
              <a:t> </a:t>
            </a:r>
            <a:r>
              <a:rPr lang="en-US" altLang="zh-CN" baseline="0" dirty="0"/>
              <a:t>Wang:</a:t>
            </a:r>
            <a:r>
              <a:rPr lang="zh-CN" altLang="en-US" baseline="0" dirty="0"/>
              <a:t> </a:t>
            </a:r>
            <a:r>
              <a:rPr lang="en-US" altLang="zh-CN" baseline="0" dirty="0"/>
              <a:t>Simon</a:t>
            </a:r>
            <a:r>
              <a:rPr lang="zh-CN" altLang="en-US" baseline="0" dirty="0"/>
              <a:t> </a:t>
            </a:r>
            <a:r>
              <a:rPr lang="en-US" altLang="zh-CN" baseline="0" dirty="0"/>
              <a:t>Fraser</a:t>
            </a:r>
            <a:r>
              <a:rPr lang="zh-CN" altLang="en-US" baseline="0" dirty="0"/>
              <a:t> </a:t>
            </a:r>
            <a:r>
              <a:rPr lang="en-US" altLang="zh-CN" baseline="0" dirty="0"/>
              <a:t>(Georgia</a:t>
            </a:r>
            <a:r>
              <a:rPr lang="zh-CN" altLang="en-US" baseline="0" dirty="0"/>
              <a:t> </a:t>
            </a:r>
            <a:r>
              <a:rPr lang="en-US" altLang="zh-CN" baseline="0" dirty="0"/>
              <a:t>Tech)</a:t>
            </a:r>
            <a:endParaRPr lang="zh-CN" altLang="en-US" baseline="0" dirty="0"/>
          </a:p>
          <a:p>
            <a:endParaRPr lang="en-US" altLang="en-US" dirty="0"/>
          </a:p>
        </p:txBody>
      </p:sp>
    </p:spTree>
    <p:extLst>
      <p:ext uri="{BB962C8B-B14F-4D97-AF65-F5344CB8AC3E}">
        <p14:creationId xmlns:p14="http://schemas.microsoft.com/office/powerpoint/2010/main" val="30981631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24913876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F9B74DC-095F-4097-92FC-06595FE354E4}" type="slidenum">
              <a:rPr lang="en-US" altLang="en-US"/>
              <a:pPr>
                <a:spcBef>
                  <a:spcPct val="0"/>
                </a:spcBef>
              </a:pPr>
              <a:t>40</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433920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A48111C-CE17-4FA3-BDA9-163C7B833DF3}" type="slidenum">
              <a:rPr lang="en-US" altLang="en-US"/>
              <a:pPr>
                <a:spcBef>
                  <a:spcPct val="0"/>
                </a:spcBef>
              </a:pPr>
              <a:t>41</a:t>
            </a:fld>
            <a:endParaRPr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52628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7FBB309-9ED7-4BFA-919A-85364D5F0509}" type="slidenum">
              <a:rPr lang="en-US" altLang="en-US"/>
              <a:pPr>
                <a:spcBef>
                  <a:spcPct val="0"/>
                </a:spcBef>
              </a:pPr>
              <a:t>4</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Major</a:t>
            </a:r>
            <a:r>
              <a:rPr lang="zh-CN" altLang="en-US" dirty="0"/>
              <a:t> </a:t>
            </a:r>
            <a:r>
              <a:rPr lang="en-US" altLang="zh-CN" dirty="0"/>
              <a:t>subjects.</a:t>
            </a:r>
            <a:r>
              <a:rPr lang="zh-CN" altLang="en-US" dirty="0"/>
              <a:t> </a:t>
            </a:r>
            <a:r>
              <a:rPr lang="en-US" altLang="zh-CN" dirty="0"/>
              <a:t>ER</a:t>
            </a:r>
            <a:r>
              <a:rPr lang="zh-CN" altLang="en-US" dirty="0"/>
              <a:t> </a:t>
            </a:r>
            <a:r>
              <a:rPr lang="en-US" altLang="zh-CN" dirty="0"/>
              <a:t>(entity-relationship)</a:t>
            </a:r>
            <a:r>
              <a:rPr lang="zh-CN" altLang="en-US" baseline="0" dirty="0"/>
              <a:t> </a:t>
            </a:r>
            <a:r>
              <a:rPr lang="en-US" altLang="zh-CN" baseline="0" dirty="0"/>
              <a:t>model:</a:t>
            </a:r>
            <a:r>
              <a:rPr lang="zh-CN" altLang="en-US" baseline="0" dirty="0"/>
              <a:t> </a:t>
            </a:r>
            <a:r>
              <a:rPr lang="en-US" altLang="zh-CN" baseline="0" dirty="0"/>
              <a:t>courses,</a:t>
            </a:r>
            <a:r>
              <a:rPr lang="zh-CN" altLang="en-US" baseline="0" dirty="0"/>
              <a:t> </a:t>
            </a:r>
            <a:r>
              <a:rPr lang="en-US" altLang="zh-CN" baseline="0" dirty="0"/>
              <a:t>students</a:t>
            </a:r>
            <a:r>
              <a:rPr lang="zh-CN" altLang="en-US" baseline="0" dirty="0"/>
              <a:t> </a:t>
            </a:r>
            <a:r>
              <a:rPr lang="en-US" altLang="zh-CN" baseline="0" dirty="0"/>
              <a:t>and</a:t>
            </a:r>
            <a:r>
              <a:rPr lang="zh-CN" altLang="en-US" baseline="0" dirty="0"/>
              <a:t> </a:t>
            </a:r>
            <a:r>
              <a:rPr lang="en-US" altLang="zh-CN" baseline="0" dirty="0"/>
              <a:t>course-student</a:t>
            </a:r>
            <a:r>
              <a:rPr lang="zh-CN" altLang="en-US" baseline="0" dirty="0"/>
              <a:t> </a:t>
            </a:r>
            <a:r>
              <a:rPr lang="en-US" altLang="zh-CN" baseline="0" dirty="0"/>
              <a:t>relationships.</a:t>
            </a:r>
            <a:r>
              <a:rPr lang="zh-CN" altLang="en-US" baseline="0" dirty="0"/>
              <a:t> </a:t>
            </a:r>
            <a:r>
              <a:rPr lang="en-US" altLang="zh-CN" baseline="0" dirty="0"/>
              <a:t>Super</a:t>
            </a:r>
            <a:r>
              <a:rPr lang="zh-CN" altLang="en-US" baseline="0" dirty="0"/>
              <a:t> </a:t>
            </a:r>
            <a:r>
              <a:rPr lang="en-US" altLang="zh-CN" baseline="0" dirty="0"/>
              <a:t>large.</a:t>
            </a:r>
            <a:r>
              <a:rPr lang="zh-CN" altLang="en-US" baseline="0" dirty="0"/>
              <a:t> </a:t>
            </a:r>
            <a:r>
              <a:rPr lang="en-US" altLang="zh-CN" baseline="0" dirty="0"/>
              <a:t>Often</a:t>
            </a:r>
            <a:r>
              <a:rPr lang="zh-CN" altLang="en-US" baseline="0" dirty="0"/>
              <a:t> </a:t>
            </a:r>
            <a:r>
              <a:rPr lang="en-US" altLang="zh-CN" baseline="0" dirty="0"/>
              <a:t>the</a:t>
            </a:r>
            <a:r>
              <a:rPr lang="zh-CN" altLang="en-US" baseline="0" dirty="0"/>
              <a:t> </a:t>
            </a:r>
            <a:r>
              <a:rPr lang="en-US" altLang="zh-CN" baseline="0" dirty="0"/>
              <a:t>ER</a:t>
            </a:r>
            <a:r>
              <a:rPr lang="zh-CN" altLang="en-US" baseline="0" dirty="0"/>
              <a:t> </a:t>
            </a:r>
            <a:r>
              <a:rPr lang="en-US" altLang="zh-CN" baseline="0" dirty="0"/>
              <a:t>model</a:t>
            </a:r>
            <a:r>
              <a:rPr lang="zh-CN" altLang="en-US" baseline="0" dirty="0"/>
              <a:t> </a:t>
            </a:r>
            <a:r>
              <a:rPr lang="en-US" altLang="zh-CN" baseline="0" dirty="0"/>
              <a:t>may</a:t>
            </a:r>
            <a:r>
              <a:rPr lang="zh-CN" altLang="en-US" baseline="0" dirty="0"/>
              <a:t> </a:t>
            </a:r>
            <a:r>
              <a:rPr lang="en-US" altLang="zh-CN" baseline="0" dirty="0"/>
              <a:t>have</a:t>
            </a:r>
            <a:r>
              <a:rPr lang="zh-CN" altLang="en-US" baseline="0" dirty="0"/>
              <a:t> </a:t>
            </a:r>
            <a:r>
              <a:rPr lang="en-US" altLang="zh-CN" baseline="0" dirty="0"/>
              <a:t>50-60</a:t>
            </a:r>
            <a:r>
              <a:rPr lang="zh-CN" altLang="en-US" baseline="0" dirty="0"/>
              <a:t> </a:t>
            </a:r>
            <a:r>
              <a:rPr lang="en-US" altLang="zh-CN" baseline="0" dirty="0"/>
              <a:t>kinds</a:t>
            </a:r>
            <a:r>
              <a:rPr lang="zh-CN" altLang="en-US" baseline="0" dirty="0"/>
              <a:t> </a:t>
            </a:r>
            <a:r>
              <a:rPr lang="en-US" altLang="zh-CN" baseline="0" dirty="0"/>
              <a:t>of</a:t>
            </a:r>
            <a:r>
              <a:rPr lang="zh-CN" altLang="en-US" baseline="0" dirty="0"/>
              <a:t> </a:t>
            </a:r>
            <a:r>
              <a:rPr lang="en-US" altLang="zh-CN" baseline="0" dirty="0"/>
              <a:t>relationships.</a:t>
            </a:r>
            <a:endParaRPr lang="zh-CN" altLang="en-US" baseline="0" dirty="0"/>
          </a:p>
          <a:p>
            <a:r>
              <a:rPr lang="en-US" altLang="zh-CN" baseline="0" dirty="0"/>
              <a:t>For</a:t>
            </a:r>
            <a:r>
              <a:rPr lang="zh-CN" altLang="en-US" baseline="0" dirty="0"/>
              <a:t> </a:t>
            </a:r>
            <a:r>
              <a:rPr lang="en-US" altLang="zh-CN" baseline="0" dirty="0"/>
              <a:t>a</a:t>
            </a:r>
            <a:r>
              <a:rPr lang="zh-CN" altLang="en-US" baseline="0" dirty="0"/>
              <a:t> </a:t>
            </a:r>
            <a:r>
              <a:rPr lang="en-US" altLang="zh-CN" baseline="0" dirty="0"/>
              <a:t>real</a:t>
            </a:r>
            <a:r>
              <a:rPr lang="zh-CN" altLang="en-US" baseline="0" dirty="0"/>
              <a:t> </a:t>
            </a:r>
            <a:r>
              <a:rPr lang="en-US" altLang="zh-CN" baseline="0" dirty="0"/>
              <a:t>company</a:t>
            </a:r>
            <a:r>
              <a:rPr lang="zh-CN" altLang="en-US" baseline="0" dirty="0"/>
              <a:t> </a:t>
            </a:r>
            <a:r>
              <a:rPr lang="en-US" altLang="zh-CN" baseline="0" dirty="0"/>
              <a:t>it</a:t>
            </a:r>
            <a:r>
              <a:rPr lang="zh-CN" altLang="en-US" baseline="0" dirty="0"/>
              <a:t> </a:t>
            </a:r>
            <a:r>
              <a:rPr lang="en-US" altLang="zh-CN" baseline="0" dirty="0"/>
              <a:t>is</a:t>
            </a:r>
            <a:r>
              <a:rPr lang="zh-CN" altLang="en-US" baseline="0" dirty="0"/>
              <a:t> </a:t>
            </a:r>
            <a:r>
              <a:rPr lang="en-US" altLang="zh-CN" baseline="0" dirty="0"/>
              <a:t>too</a:t>
            </a:r>
            <a:r>
              <a:rPr lang="zh-CN" altLang="en-US" baseline="0" dirty="0"/>
              <a:t> </a:t>
            </a:r>
            <a:r>
              <a:rPr lang="en-US" altLang="zh-CN" baseline="0" dirty="0"/>
              <a:t>difficult</a:t>
            </a:r>
            <a:r>
              <a:rPr lang="zh-CN" altLang="en-US" baseline="0" dirty="0"/>
              <a:t> </a:t>
            </a:r>
            <a:r>
              <a:rPr lang="en-US" altLang="zh-CN" baseline="0" dirty="0"/>
              <a:t>to</a:t>
            </a:r>
            <a:r>
              <a:rPr lang="zh-CN" altLang="en-US" baseline="0" dirty="0"/>
              <a:t> </a:t>
            </a:r>
            <a:r>
              <a:rPr lang="en-US" altLang="zh-CN" baseline="0" dirty="0"/>
              <a:t>count</a:t>
            </a:r>
            <a:r>
              <a:rPr lang="zh-CN" altLang="en-US" baseline="0" dirty="0"/>
              <a:t> </a:t>
            </a:r>
            <a:r>
              <a:rPr lang="en-US" altLang="zh-CN" baseline="0" dirty="0"/>
              <a:t>the</a:t>
            </a:r>
            <a:r>
              <a:rPr lang="zh-CN" altLang="en-US" baseline="0" dirty="0"/>
              <a:t> </a:t>
            </a:r>
            <a:r>
              <a:rPr lang="en-US" altLang="zh-CN" baseline="0" dirty="0"/>
              <a:t>number</a:t>
            </a:r>
            <a:r>
              <a:rPr lang="zh-CN" altLang="en-US" baseline="0" dirty="0"/>
              <a:t> </a:t>
            </a:r>
            <a:r>
              <a:rPr lang="en-US" altLang="zh-CN" baseline="0" dirty="0"/>
              <a:t>of</a:t>
            </a:r>
            <a:r>
              <a:rPr lang="zh-CN" altLang="en-US" baseline="0" dirty="0"/>
              <a:t> </a:t>
            </a:r>
            <a:r>
              <a:rPr lang="en-US" altLang="zh-CN" baseline="0" dirty="0"/>
              <a:t>entity</a:t>
            </a:r>
            <a:r>
              <a:rPr lang="zh-CN" altLang="en-US" baseline="0" dirty="0"/>
              <a:t> </a:t>
            </a:r>
            <a:r>
              <a:rPr lang="en-US" altLang="zh-CN" baseline="0" dirty="0"/>
              <a:t>relationships</a:t>
            </a:r>
            <a:r>
              <a:rPr lang="zh-CN" altLang="en-US" baseline="0" dirty="0"/>
              <a:t> </a:t>
            </a:r>
            <a:r>
              <a:rPr lang="en-US" altLang="zh-CN" baseline="0" dirty="0"/>
              <a:t>in</a:t>
            </a:r>
            <a:r>
              <a:rPr lang="zh-CN" altLang="en-US" baseline="0" dirty="0"/>
              <a:t> </a:t>
            </a:r>
            <a:r>
              <a:rPr lang="en-US" altLang="zh-CN" baseline="0" dirty="0"/>
              <a:t>the</a:t>
            </a:r>
            <a:r>
              <a:rPr lang="zh-CN" altLang="en-US" baseline="0" dirty="0"/>
              <a:t> </a:t>
            </a:r>
            <a:r>
              <a:rPr lang="en-US" altLang="zh-CN" baseline="0" dirty="0"/>
              <a:t>ER</a:t>
            </a:r>
            <a:r>
              <a:rPr lang="zh-CN" altLang="en-US" baseline="0" dirty="0"/>
              <a:t> </a:t>
            </a:r>
            <a:r>
              <a:rPr lang="en-US" altLang="zh-CN" baseline="0" dirty="0"/>
              <a:t>model.</a:t>
            </a:r>
            <a:endParaRPr lang="zh-CN" altLang="en-US" baseline="0" dirty="0"/>
          </a:p>
          <a:p>
            <a:r>
              <a:rPr lang="en-US" altLang="zh-CN" baseline="0" dirty="0"/>
              <a:t>A</a:t>
            </a:r>
            <a:r>
              <a:rPr lang="zh-CN" altLang="en-US" baseline="0" dirty="0"/>
              <a:t> </a:t>
            </a:r>
            <a:r>
              <a:rPr lang="en-US" altLang="zh-CN" baseline="0" dirty="0"/>
              <a:t>picture</a:t>
            </a:r>
            <a:r>
              <a:rPr lang="zh-CN" altLang="en-US" baseline="0" dirty="0"/>
              <a:t> </a:t>
            </a:r>
            <a:r>
              <a:rPr lang="en-US" altLang="zh-CN" baseline="0" dirty="0"/>
              <a:t>on</a:t>
            </a:r>
            <a:r>
              <a:rPr lang="zh-CN" altLang="en-US" baseline="0" dirty="0"/>
              <a:t> </a:t>
            </a:r>
            <a:r>
              <a:rPr lang="en-US" altLang="zh-CN" baseline="0" dirty="0"/>
              <a:t>the</a:t>
            </a:r>
            <a:r>
              <a:rPr lang="zh-CN" altLang="en-US" baseline="0" dirty="0"/>
              <a:t> </a:t>
            </a:r>
            <a:r>
              <a:rPr lang="en-US" altLang="zh-CN" baseline="0" dirty="0"/>
              <a:t>wall</a:t>
            </a:r>
            <a:r>
              <a:rPr lang="zh-CN" altLang="en-US" baseline="0" dirty="0"/>
              <a:t> </a:t>
            </a:r>
            <a:r>
              <a:rPr lang="en-US" altLang="zh-CN" baseline="0" dirty="0"/>
              <a:t>from</a:t>
            </a:r>
            <a:r>
              <a:rPr lang="zh-CN" altLang="en-US" baseline="0" dirty="0"/>
              <a:t> </a:t>
            </a:r>
            <a:r>
              <a:rPr lang="en-US" altLang="zh-CN" baseline="0" dirty="0"/>
              <a:t>the</a:t>
            </a:r>
            <a:r>
              <a:rPr lang="zh-CN" altLang="en-US" baseline="0" dirty="0"/>
              <a:t> </a:t>
            </a:r>
            <a:r>
              <a:rPr lang="en-US" altLang="zh-CN" baseline="0" dirty="0"/>
              <a:t>top</a:t>
            </a:r>
            <a:r>
              <a:rPr lang="zh-CN" altLang="en-US" baseline="0" dirty="0"/>
              <a:t> </a:t>
            </a:r>
            <a:r>
              <a:rPr lang="en-US" altLang="zh-CN" baseline="0" dirty="0"/>
              <a:t>to</a:t>
            </a:r>
            <a:r>
              <a:rPr lang="zh-CN" altLang="en-US" baseline="0" dirty="0"/>
              <a:t> </a:t>
            </a:r>
            <a:r>
              <a:rPr lang="en-US" altLang="zh-CN" baseline="0" dirty="0"/>
              <a:t>the</a:t>
            </a:r>
            <a:r>
              <a:rPr lang="zh-CN" altLang="en-US" baseline="0" dirty="0"/>
              <a:t> </a:t>
            </a:r>
            <a:r>
              <a:rPr lang="en-US" altLang="zh-CN" baseline="0" dirty="0"/>
              <a:t>bottom.</a:t>
            </a:r>
            <a:r>
              <a:rPr lang="zh-CN" altLang="en-US" baseline="0" dirty="0"/>
              <a:t> </a:t>
            </a:r>
            <a:r>
              <a:rPr lang="en-US" altLang="zh-CN" baseline="0" dirty="0"/>
              <a:t>Takes</a:t>
            </a:r>
            <a:r>
              <a:rPr lang="zh-CN" altLang="en-US" baseline="0" dirty="0"/>
              <a:t> </a:t>
            </a:r>
            <a:r>
              <a:rPr lang="en-US" altLang="zh-CN" baseline="0" dirty="0"/>
              <a:t>a</a:t>
            </a:r>
            <a:r>
              <a:rPr lang="zh-CN" altLang="en-US" baseline="0" dirty="0"/>
              <a:t> </a:t>
            </a:r>
            <a:r>
              <a:rPr lang="en-US" altLang="zh-CN" baseline="0" dirty="0"/>
              <a:t>person</a:t>
            </a:r>
            <a:r>
              <a:rPr lang="zh-CN" altLang="en-US" baseline="0" dirty="0"/>
              <a:t> </a:t>
            </a:r>
            <a:r>
              <a:rPr lang="en-US" altLang="zh-CN" baseline="0" dirty="0"/>
              <a:t>several</a:t>
            </a:r>
            <a:r>
              <a:rPr lang="zh-CN" altLang="en-US" baseline="0" dirty="0"/>
              <a:t> </a:t>
            </a:r>
            <a:r>
              <a:rPr lang="en-US" altLang="zh-CN" baseline="0" dirty="0"/>
              <a:t>days</a:t>
            </a:r>
            <a:r>
              <a:rPr lang="zh-CN" altLang="en-US" baseline="0" dirty="0"/>
              <a:t> </a:t>
            </a:r>
            <a:r>
              <a:rPr lang="en-US" altLang="zh-CN" baseline="0" dirty="0"/>
              <a:t>to</a:t>
            </a:r>
            <a:r>
              <a:rPr lang="zh-CN" altLang="en-US" baseline="0" dirty="0"/>
              <a:t> </a:t>
            </a:r>
            <a:r>
              <a:rPr lang="en-US" altLang="zh-CN" baseline="0" dirty="0"/>
              <a:t>understand</a:t>
            </a:r>
            <a:r>
              <a:rPr lang="zh-CN" altLang="en-US" baseline="0" dirty="0"/>
              <a:t> </a:t>
            </a:r>
            <a:r>
              <a:rPr lang="en-US" altLang="zh-CN" baseline="0" dirty="0"/>
              <a:t>the</a:t>
            </a:r>
            <a:r>
              <a:rPr lang="zh-CN" altLang="en-US" baseline="0" dirty="0"/>
              <a:t> </a:t>
            </a:r>
            <a:r>
              <a:rPr lang="en-US" altLang="zh-CN" baseline="0" dirty="0"/>
              <a:t>relationships.</a:t>
            </a:r>
            <a:r>
              <a:rPr lang="zh-CN" altLang="en-US" baseline="0" dirty="0"/>
              <a:t> </a:t>
            </a:r>
            <a:r>
              <a:rPr lang="en-US" altLang="zh-CN" baseline="0" dirty="0"/>
              <a:t>If</a:t>
            </a:r>
            <a:r>
              <a:rPr lang="zh-CN" altLang="en-US" baseline="0" dirty="0"/>
              <a:t> </a:t>
            </a:r>
            <a:r>
              <a:rPr lang="en-US" altLang="zh-CN" baseline="0" dirty="0"/>
              <a:t>you</a:t>
            </a:r>
            <a:r>
              <a:rPr lang="zh-CN" altLang="en-US" baseline="0" dirty="0"/>
              <a:t> </a:t>
            </a:r>
            <a:r>
              <a:rPr lang="en-US" altLang="zh-CN" baseline="0" dirty="0"/>
              <a:t>want</a:t>
            </a:r>
            <a:r>
              <a:rPr lang="zh-CN" altLang="en-US" baseline="0" dirty="0"/>
              <a:t> </a:t>
            </a:r>
            <a:r>
              <a:rPr lang="en-US" altLang="zh-CN" baseline="0" dirty="0"/>
              <a:t>to</a:t>
            </a:r>
            <a:r>
              <a:rPr lang="zh-CN" altLang="en-US" baseline="0" dirty="0"/>
              <a:t> </a:t>
            </a:r>
            <a:r>
              <a:rPr lang="en-US" altLang="zh-CN" baseline="0" dirty="0"/>
              <a:t>analyze</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make</a:t>
            </a:r>
            <a:r>
              <a:rPr lang="zh-CN" altLang="en-US" baseline="0" dirty="0"/>
              <a:t> </a:t>
            </a:r>
            <a:r>
              <a:rPr lang="en-US" altLang="zh-CN" baseline="0" dirty="0"/>
              <a:t>the</a:t>
            </a:r>
            <a:r>
              <a:rPr lang="zh-CN" altLang="en-US" baseline="0" dirty="0"/>
              <a:t> </a:t>
            </a:r>
            <a:r>
              <a:rPr lang="en-US" altLang="zh-CN" baseline="0" dirty="0"/>
              <a:t>decision,</a:t>
            </a:r>
            <a:r>
              <a:rPr lang="zh-CN" altLang="en-US" baseline="0" dirty="0"/>
              <a:t> </a:t>
            </a:r>
            <a:r>
              <a:rPr lang="en-US" altLang="zh-CN" baseline="0" dirty="0"/>
              <a:t>you</a:t>
            </a:r>
            <a:r>
              <a:rPr lang="zh-CN" altLang="en-US" baseline="0" dirty="0"/>
              <a:t> </a:t>
            </a:r>
            <a:r>
              <a:rPr lang="en-US" altLang="zh-CN" baseline="0" dirty="0"/>
              <a:t>cannot</a:t>
            </a:r>
            <a:r>
              <a:rPr lang="zh-CN" altLang="en-US" baseline="0" dirty="0"/>
              <a:t> </a:t>
            </a:r>
            <a:r>
              <a:rPr lang="en-US" altLang="zh-CN" baseline="0" dirty="0"/>
              <a:t>take</a:t>
            </a:r>
            <a:r>
              <a:rPr lang="zh-CN" altLang="en-US" baseline="0" dirty="0"/>
              <a:t> </a:t>
            </a:r>
            <a:r>
              <a:rPr lang="en-US" altLang="zh-CN" baseline="0" dirty="0"/>
              <a:t>such</a:t>
            </a:r>
            <a:r>
              <a:rPr lang="zh-CN" altLang="en-US" baseline="0" dirty="0"/>
              <a:t> </a:t>
            </a:r>
            <a:r>
              <a:rPr lang="en-US" altLang="zh-CN" baseline="0" dirty="0"/>
              <a:t>too</a:t>
            </a:r>
            <a:r>
              <a:rPr lang="zh-CN" altLang="en-US" baseline="0" dirty="0"/>
              <a:t> </a:t>
            </a:r>
            <a:r>
              <a:rPr lang="en-US" altLang="zh-CN" baseline="0" dirty="0"/>
              <a:t>complicated</a:t>
            </a:r>
            <a:r>
              <a:rPr lang="zh-CN" altLang="en-US" baseline="0" dirty="0"/>
              <a:t> </a:t>
            </a:r>
            <a:r>
              <a:rPr lang="en-US" altLang="zh-CN" baseline="0" dirty="0"/>
              <a:t>data.</a:t>
            </a:r>
            <a:r>
              <a:rPr lang="zh-CN" altLang="en-US" baseline="0" dirty="0"/>
              <a:t> </a:t>
            </a:r>
            <a:r>
              <a:rPr lang="en-US" altLang="zh-CN" baseline="0" dirty="0"/>
              <a:t>You</a:t>
            </a:r>
            <a:r>
              <a:rPr lang="zh-CN" altLang="en-US" baseline="0" dirty="0"/>
              <a:t> </a:t>
            </a:r>
            <a:r>
              <a:rPr lang="en-US" altLang="zh-CN" baseline="0" dirty="0"/>
              <a:t>should</a:t>
            </a:r>
            <a:r>
              <a:rPr lang="zh-CN" altLang="en-US" baseline="0" dirty="0"/>
              <a:t> </a:t>
            </a:r>
            <a:r>
              <a:rPr lang="en-US" altLang="zh-CN" baseline="0" dirty="0"/>
              <a:t>take</a:t>
            </a:r>
            <a:r>
              <a:rPr lang="zh-CN" altLang="en-US" baseline="0" dirty="0"/>
              <a:t> </a:t>
            </a:r>
            <a:r>
              <a:rPr lang="en-US" altLang="zh-CN" baseline="0" dirty="0"/>
              <a:t>one</a:t>
            </a:r>
            <a:r>
              <a:rPr lang="zh-CN" altLang="en-US" baseline="0" dirty="0"/>
              <a:t> </a:t>
            </a:r>
            <a:r>
              <a:rPr lang="en-US" altLang="zh-CN" baseline="0" dirty="0"/>
              <a:t>subject.</a:t>
            </a:r>
            <a:endParaRPr lang="zh-CN" altLang="en-US" baseline="0" dirty="0"/>
          </a:p>
          <a:p>
            <a:r>
              <a:rPr lang="en-US" altLang="zh-CN" dirty="0"/>
              <a:t>Take</a:t>
            </a:r>
            <a:r>
              <a:rPr lang="zh-CN" altLang="en-US" dirty="0"/>
              <a:t> </a:t>
            </a:r>
            <a:r>
              <a:rPr lang="en-US" altLang="zh-CN" dirty="0"/>
              <a:t>customer.</a:t>
            </a:r>
            <a:r>
              <a:rPr lang="zh-CN" altLang="en-US" baseline="0" dirty="0"/>
              <a:t> </a:t>
            </a:r>
            <a:r>
              <a:rPr lang="en-US" altLang="zh-CN" baseline="0" dirty="0"/>
              <a:t>Take</a:t>
            </a:r>
            <a:r>
              <a:rPr lang="zh-CN" altLang="en-US" baseline="0" dirty="0"/>
              <a:t> </a:t>
            </a:r>
            <a:r>
              <a:rPr lang="en-US" altLang="zh-CN" baseline="0" dirty="0"/>
              <a:t>sales</a:t>
            </a:r>
            <a:r>
              <a:rPr lang="zh-CN" altLang="en-US" baseline="0" dirty="0"/>
              <a:t> </a:t>
            </a:r>
            <a:r>
              <a:rPr lang="en-US" altLang="zh-CN" baseline="0" dirty="0"/>
              <a:t>(take</a:t>
            </a:r>
            <a:r>
              <a:rPr lang="zh-CN" altLang="en-US" baseline="0" dirty="0"/>
              <a:t> </a:t>
            </a:r>
            <a:r>
              <a:rPr lang="en-US" altLang="zh-CN" baseline="0" dirty="0"/>
              <a:t>only</a:t>
            </a:r>
            <a:r>
              <a:rPr lang="zh-CN" altLang="en-US" baseline="0" dirty="0"/>
              <a:t> </a:t>
            </a:r>
            <a:r>
              <a:rPr lang="en-US" altLang="zh-CN" baseline="0" dirty="0"/>
              <a:t>the</a:t>
            </a:r>
            <a:r>
              <a:rPr lang="zh-CN" altLang="en-US" baseline="0" dirty="0"/>
              <a:t> </a:t>
            </a:r>
            <a:r>
              <a:rPr lang="en-US" altLang="zh-CN" baseline="0" dirty="0"/>
              <a:t>relationships</a:t>
            </a:r>
            <a:r>
              <a:rPr lang="zh-CN" altLang="en-US" baseline="0" dirty="0"/>
              <a:t> </a:t>
            </a:r>
            <a:r>
              <a:rPr lang="en-US" altLang="zh-CN" baseline="0" dirty="0"/>
              <a:t>from</a:t>
            </a:r>
            <a:r>
              <a:rPr lang="zh-CN" altLang="en-US" baseline="0" dirty="0"/>
              <a:t> </a:t>
            </a:r>
            <a:r>
              <a:rPr lang="en-US" altLang="zh-CN" baseline="0" dirty="0"/>
              <a:t>sales</a:t>
            </a:r>
            <a:r>
              <a:rPr lang="zh-CN" altLang="en-US" baseline="0" dirty="0"/>
              <a:t> </a:t>
            </a:r>
            <a:r>
              <a:rPr lang="en-US" altLang="zh-CN" baseline="0" dirty="0"/>
              <a:t>to</a:t>
            </a:r>
            <a:r>
              <a:rPr lang="zh-CN" altLang="en-US" baseline="0" dirty="0"/>
              <a:t> </a:t>
            </a:r>
            <a:r>
              <a:rPr lang="en-US" altLang="zh-CN" baseline="0" dirty="0"/>
              <a:t>other</a:t>
            </a:r>
            <a:r>
              <a:rPr lang="zh-CN" altLang="en-US" baseline="0" dirty="0"/>
              <a:t> </a:t>
            </a:r>
            <a:r>
              <a:rPr lang="en-US" altLang="zh-CN" baseline="0" dirty="0"/>
              <a:t>entities:</a:t>
            </a:r>
            <a:r>
              <a:rPr lang="zh-CN" altLang="en-US" baseline="0" dirty="0"/>
              <a:t> </a:t>
            </a:r>
            <a:r>
              <a:rPr lang="en-US" altLang="zh-CN" baseline="0" dirty="0"/>
              <a:t>states,</a:t>
            </a:r>
            <a:r>
              <a:rPr lang="zh-CN" altLang="en-US" baseline="0" dirty="0"/>
              <a:t> </a:t>
            </a:r>
            <a:r>
              <a:rPr lang="en-US" altLang="zh-CN" baseline="0" dirty="0"/>
              <a:t>dates</a:t>
            </a:r>
            <a:r>
              <a:rPr lang="is-IS" altLang="zh-CN" baseline="0" dirty="0"/>
              <a:t>…</a:t>
            </a:r>
            <a:r>
              <a:rPr lang="en-US" altLang="zh-CN" baseline="0" dirty="0"/>
              <a:t>).</a:t>
            </a:r>
            <a:endParaRPr lang="zh-CN" altLang="en-US" baseline="0" dirty="0"/>
          </a:p>
          <a:p>
            <a:endParaRPr lang="zh-CN" altLang="en-US" baseline="0" dirty="0"/>
          </a:p>
          <a:p>
            <a:endParaRPr lang="en-US" altLang="en-US" dirty="0"/>
          </a:p>
        </p:txBody>
      </p:sp>
    </p:spTree>
    <p:extLst>
      <p:ext uri="{BB962C8B-B14F-4D97-AF65-F5344CB8AC3E}">
        <p14:creationId xmlns:p14="http://schemas.microsoft.com/office/powerpoint/2010/main" val="23379550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373BC06-D316-4D75-8C1F-862156D828B7}" type="slidenum">
              <a:rPr lang="en-US" altLang="en-US"/>
              <a:pPr>
                <a:spcBef>
                  <a:spcPct val="0"/>
                </a:spcBef>
              </a:pPr>
              <a:t>42</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40478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3817CBC-A37D-4286-9003-0710C708F3EA}" type="slidenum">
              <a:rPr lang="en-US" altLang="en-US"/>
              <a:pPr>
                <a:spcBef>
                  <a:spcPct val="0"/>
                </a:spcBef>
              </a:pPr>
              <a:t>5</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Take</a:t>
            </a:r>
            <a:r>
              <a:rPr lang="zh-CN" altLang="en-US" dirty="0"/>
              <a:t> </a:t>
            </a:r>
            <a:r>
              <a:rPr lang="en-US" altLang="zh-CN" dirty="0"/>
              <a:t>hotel</a:t>
            </a:r>
            <a:r>
              <a:rPr lang="zh-CN" altLang="en-US" dirty="0"/>
              <a:t> </a:t>
            </a:r>
            <a:r>
              <a:rPr lang="en-US" altLang="zh-CN" dirty="0"/>
              <a:t>as</a:t>
            </a:r>
            <a:r>
              <a:rPr lang="zh-CN" altLang="en-US" dirty="0"/>
              <a:t> </a:t>
            </a:r>
            <a:r>
              <a:rPr lang="en-US" altLang="zh-CN" dirty="0"/>
              <a:t>example.</a:t>
            </a:r>
            <a:r>
              <a:rPr lang="zh-CN" altLang="en-US" dirty="0"/>
              <a:t> </a:t>
            </a:r>
            <a:r>
              <a:rPr lang="en-US" altLang="zh-CN" dirty="0"/>
              <a:t>Take</a:t>
            </a:r>
            <a:r>
              <a:rPr lang="zh-CN" altLang="en-US" dirty="0"/>
              <a:t> </a:t>
            </a:r>
            <a:r>
              <a:rPr lang="en-US" altLang="zh-CN" dirty="0"/>
              <a:t>Holiday</a:t>
            </a:r>
            <a:r>
              <a:rPr lang="zh-CN" altLang="en-US" dirty="0"/>
              <a:t> </a:t>
            </a:r>
            <a:r>
              <a:rPr lang="en-US" altLang="zh-CN" dirty="0"/>
              <a:t>Inn:</a:t>
            </a:r>
            <a:r>
              <a:rPr lang="zh-CN" altLang="en-US" baseline="0" dirty="0"/>
              <a:t> </a:t>
            </a:r>
            <a:r>
              <a:rPr lang="en-US" altLang="zh-CN" baseline="0" dirty="0"/>
              <a:t>different</a:t>
            </a:r>
            <a:r>
              <a:rPr lang="zh-CN" altLang="en-US" baseline="0" dirty="0"/>
              <a:t> </a:t>
            </a:r>
            <a:r>
              <a:rPr lang="en-US" altLang="zh-CN" baseline="0" dirty="0"/>
              <a:t>currencies</a:t>
            </a:r>
            <a:r>
              <a:rPr lang="zh-CN" altLang="en-US" baseline="0" dirty="0"/>
              <a:t> </a:t>
            </a:r>
            <a:r>
              <a:rPr lang="en-US" altLang="zh-CN" baseline="0" dirty="0"/>
              <a:t>in</a:t>
            </a:r>
            <a:r>
              <a:rPr lang="zh-CN" altLang="en-US" baseline="0" dirty="0"/>
              <a:t> </a:t>
            </a:r>
            <a:r>
              <a:rPr lang="en-US" altLang="zh-CN" baseline="0" dirty="0"/>
              <a:t>different</a:t>
            </a:r>
            <a:r>
              <a:rPr lang="zh-CN" altLang="en-US" baseline="0" dirty="0"/>
              <a:t> </a:t>
            </a:r>
            <a:r>
              <a:rPr lang="en-US" altLang="zh-CN" baseline="0" dirty="0"/>
              <a:t>countries,</a:t>
            </a:r>
            <a:r>
              <a:rPr lang="zh-CN" altLang="en-US" baseline="0" dirty="0"/>
              <a:t> </a:t>
            </a:r>
            <a:r>
              <a:rPr lang="en-US" altLang="zh-CN" baseline="0" dirty="0"/>
              <a:t>different</a:t>
            </a:r>
            <a:r>
              <a:rPr lang="zh-CN" altLang="en-US" baseline="0" dirty="0"/>
              <a:t> </a:t>
            </a:r>
            <a:r>
              <a:rPr lang="en-US" altLang="zh-CN" baseline="0" dirty="0"/>
              <a:t>tax</a:t>
            </a:r>
            <a:r>
              <a:rPr lang="zh-CN" altLang="en-US" baseline="0" dirty="0"/>
              <a:t> </a:t>
            </a:r>
            <a:r>
              <a:rPr lang="en-US" altLang="zh-CN" baseline="0" dirty="0"/>
              <a:t>rates,</a:t>
            </a:r>
            <a:r>
              <a:rPr lang="zh-CN" altLang="en-US" baseline="0" dirty="0"/>
              <a:t> </a:t>
            </a:r>
            <a:r>
              <a:rPr lang="en-US" altLang="zh-CN" baseline="0" dirty="0"/>
              <a:t>some</a:t>
            </a:r>
            <a:r>
              <a:rPr lang="zh-CN" altLang="en-US" baseline="0" dirty="0"/>
              <a:t> </a:t>
            </a:r>
            <a:r>
              <a:rPr lang="en-US" altLang="zh-CN" baseline="0" dirty="0"/>
              <a:t>cover</a:t>
            </a:r>
            <a:r>
              <a:rPr lang="zh-CN" altLang="en-US" baseline="0" dirty="0"/>
              <a:t> </a:t>
            </a:r>
            <a:r>
              <a:rPr lang="en-US" altLang="zh-CN" baseline="0" dirty="0"/>
              <a:t>breakfast/parking</a:t>
            </a:r>
            <a:r>
              <a:rPr lang="zh-CN" altLang="en-US" baseline="0" dirty="0"/>
              <a:t> </a:t>
            </a:r>
            <a:r>
              <a:rPr lang="en-US" altLang="zh-CN" baseline="0" dirty="0"/>
              <a:t>and</a:t>
            </a:r>
            <a:r>
              <a:rPr lang="zh-CN" altLang="en-US" baseline="0" dirty="0"/>
              <a:t> </a:t>
            </a:r>
            <a:r>
              <a:rPr lang="en-US" altLang="zh-CN" baseline="0" dirty="0"/>
              <a:t>some</a:t>
            </a:r>
            <a:r>
              <a:rPr lang="zh-CN" altLang="en-US" baseline="0" dirty="0"/>
              <a:t> </a:t>
            </a:r>
            <a:r>
              <a:rPr lang="en-US" altLang="zh-CN" baseline="0" dirty="0"/>
              <a:t>do</a:t>
            </a:r>
            <a:r>
              <a:rPr lang="zh-CN" altLang="en-US" baseline="0" dirty="0"/>
              <a:t> </a:t>
            </a:r>
            <a:r>
              <a:rPr lang="en-US" altLang="zh-CN" baseline="0" dirty="0"/>
              <a:t>not</a:t>
            </a:r>
            <a:r>
              <a:rPr lang="zh-CN" altLang="en-US" baseline="0" dirty="0"/>
              <a:t> </a:t>
            </a:r>
            <a:r>
              <a:rPr lang="en-US" altLang="zh-CN" baseline="0" dirty="0"/>
              <a:t>(Europe</a:t>
            </a:r>
            <a:r>
              <a:rPr lang="zh-CN" altLang="en-US" baseline="0" dirty="0"/>
              <a:t> </a:t>
            </a:r>
            <a:r>
              <a:rPr lang="en-US" altLang="zh-CN" baseline="0" dirty="0"/>
              <a:t>vs</a:t>
            </a:r>
            <a:r>
              <a:rPr lang="zh-CN" altLang="en-US" baseline="0" dirty="0"/>
              <a:t> </a:t>
            </a:r>
            <a:r>
              <a:rPr lang="en-US" altLang="zh-CN" baseline="0" dirty="0"/>
              <a:t>US).</a:t>
            </a:r>
            <a:r>
              <a:rPr lang="zh-CN" altLang="en-US" baseline="0" dirty="0"/>
              <a:t> </a:t>
            </a:r>
            <a:r>
              <a:rPr lang="en-US" altLang="zh-CN" baseline="0" dirty="0"/>
              <a:t>Lots</a:t>
            </a:r>
            <a:r>
              <a:rPr lang="zh-CN" altLang="en-US" baseline="0" dirty="0"/>
              <a:t> </a:t>
            </a:r>
            <a:r>
              <a:rPr lang="en-US" altLang="zh-CN" baseline="0" dirty="0"/>
              <a:t>of</a:t>
            </a:r>
            <a:r>
              <a:rPr lang="zh-CN" altLang="en-US" baseline="0" dirty="0"/>
              <a:t> </a:t>
            </a:r>
            <a:r>
              <a:rPr lang="en-US" altLang="zh-CN" baseline="0" dirty="0"/>
              <a:t>work</a:t>
            </a:r>
            <a:r>
              <a:rPr lang="zh-CN" altLang="en-US" baseline="0" dirty="0"/>
              <a:t> </a:t>
            </a:r>
            <a:r>
              <a:rPr lang="en-US" altLang="zh-CN" baseline="0" dirty="0"/>
              <a:t>on</a:t>
            </a:r>
            <a:r>
              <a:rPr lang="zh-CN" altLang="en-US" baseline="0" dirty="0"/>
              <a:t> </a:t>
            </a:r>
            <a:r>
              <a:rPr lang="en-US" altLang="zh-CN" baseline="0" dirty="0"/>
              <a:t>data</a:t>
            </a:r>
            <a:r>
              <a:rPr lang="zh-CN" altLang="en-US" baseline="0" dirty="0"/>
              <a:t> </a:t>
            </a:r>
            <a:r>
              <a:rPr lang="en-US" altLang="zh-CN" baseline="0" dirty="0"/>
              <a:t>cleaning.</a:t>
            </a:r>
            <a:endParaRPr lang="en-US" altLang="en-US" dirty="0"/>
          </a:p>
        </p:txBody>
      </p:sp>
    </p:spTree>
    <p:extLst>
      <p:ext uri="{BB962C8B-B14F-4D97-AF65-F5344CB8AC3E}">
        <p14:creationId xmlns:p14="http://schemas.microsoft.com/office/powerpoint/2010/main" val="1565544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53DAD71-DA55-4BBF-A8A8-E29AF558F87E}" type="slidenum">
              <a:rPr lang="en-US" altLang="en-US"/>
              <a:pPr>
                <a:spcBef>
                  <a:spcPct val="0"/>
                </a:spcBef>
              </a:pPr>
              <a:t>6</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endParaRPr lang="zh-CN" altLang="en-US" dirty="0"/>
          </a:p>
          <a:p>
            <a:r>
              <a:rPr lang="en-US" altLang="zh-CN" dirty="0"/>
              <a:t>Operational</a:t>
            </a:r>
            <a:r>
              <a:rPr lang="zh-CN" altLang="en-US" baseline="0" dirty="0"/>
              <a:t> </a:t>
            </a:r>
            <a:r>
              <a:rPr lang="en-US" altLang="zh-CN" baseline="0" dirty="0"/>
              <a:t>database:</a:t>
            </a:r>
            <a:r>
              <a:rPr lang="zh-CN" altLang="en-US" baseline="0" dirty="0"/>
              <a:t> </a:t>
            </a:r>
            <a:r>
              <a:rPr lang="en-US" altLang="zh-CN" baseline="0" dirty="0"/>
              <a:t>you</a:t>
            </a:r>
            <a:r>
              <a:rPr lang="zh-CN" altLang="en-US" baseline="0" dirty="0"/>
              <a:t> </a:t>
            </a:r>
            <a:r>
              <a:rPr lang="en-US" altLang="zh-CN" baseline="0" dirty="0"/>
              <a:t>are</a:t>
            </a:r>
            <a:r>
              <a:rPr lang="zh-CN" altLang="en-US" baseline="0" dirty="0"/>
              <a:t> </a:t>
            </a:r>
            <a:r>
              <a:rPr lang="en-US" altLang="zh-CN" baseline="0" dirty="0"/>
              <a:t>working</a:t>
            </a:r>
            <a:r>
              <a:rPr lang="zh-CN" altLang="en-US" baseline="0" dirty="0"/>
              <a:t> </a:t>
            </a:r>
            <a:r>
              <a:rPr lang="en-US" altLang="zh-CN" baseline="0" dirty="0"/>
              <a:t>on</a:t>
            </a:r>
            <a:r>
              <a:rPr lang="zh-CN" altLang="en-US" baseline="0" dirty="0"/>
              <a:t> </a:t>
            </a:r>
            <a:r>
              <a:rPr lang="en-US" altLang="zh-CN" baseline="0" dirty="0"/>
              <a:t>the</a:t>
            </a:r>
            <a:r>
              <a:rPr lang="zh-CN" altLang="en-US" baseline="0" dirty="0"/>
              <a:t> </a:t>
            </a:r>
            <a:r>
              <a:rPr lang="en-US" altLang="zh-CN" baseline="0" dirty="0"/>
              <a:t>database</a:t>
            </a:r>
            <a:r>
              <a:rPr lang="zh-CN" altLang="en-US" baseline="0" dirty="0"/>
              <a:t> </a:t>
            </a:r>
            <a:r>
              <a:rPr lang="en-US" altLang="zh-CN" baseline="0" dirty="0"/>
              <a:t>(request,</a:t>
            </a:r>
            <a:r>
              <a:rPr lang="zh-CN" altLang="en-US" baseline="0" dirty="0"/>
              <a:t> </a:t>
            </a:r>
            <a:r>
              <a:rPr lang="en-US" altLang="zh-CN" baseline="0" dirty="0"/>
              <a:t>response,</a:t>
            </a:r>
            <a:r>
              <a:rPr lang="zh-CN" altLang="en-US" baseline="0" dirty="0"/>
              <a:t> </a:t>
            </a:r>
            <a:r>
              <a:rPr lang="en-US" altLang="zh-CN" baseline="0" dirty="0"/>
              <a:t>select,</a:t>
            </a:r>
            <a:r>
              <a:rPr lang="zh-CN" altLang="en-US" baseline="0" dirty="0"/>
              <a:t> </a:t>
            </a:r>
            <a:r>
              <a:rPr lang="en-US" altLang="zh-CN" baseline="0" dirty="0"/>
              <a:t>insert).</a:t>
            </a:r>
            <a:r>
              <a:rPr lang="zh-CN" altLang="en-US" baseline="0" dirty="0"/>
              <a:t> </a:t>
            </a:r>
            <a:r>
              <a:rPr lang="en-US" altLang="zh-CN" baseline="0" dirty="0"/>
              <a:t>When</a:t>
            </a:r>
            <a:r>
              <a:rPr lang="zh-CN" altLang="en-US" baseline="0" dirty="0"/>
              <a:t> </a:t>
            </a:r>
            <a:r>
              <a:rPr lang="en-US" altLang="zh-CN" baseline="0" dirty="0"/>
              <a:t>you</a:t>
            </a:r>
            <a:r>
              <a:rPr lang="zh-CN" altLang="en-US" baseline="0" dirty="0"/>
              <a:t> </a:t>
            </a:r>
            <a:r>
              <a:rPr lang="en-US" altLang="zh-CN" baseline="0" dirty="0"/>
              <a:t>request</a:t>
            </a:r>
            <a:r>
              <a:rPr lang="zh-CN" altLang="en-US" baseline="0" dirty="0"/>
              <a:t> </a:t>
            </a:r>
            <a:r>
              <a:rPr lang="en-US" altLang="zh-CN" baseline="0" dirty="0"/>
              <a:t>your</a:t>
            </a:r>
            <a:r>
              <a:rPr lang="zh-CN" altLang="en-US" baseline="0" dirty="0"/>
              <a:t> </a:t>
            </a:r>
            <a:r>
              <a:rPr lang="en-US" altLang="zh-CN" baseline="0" dirty="0"/>
              <a:t>balance</a:t>
            </a:r>
            <a:r>
              <a:rPr lang="zh-CN" altLang="en-US" baseline="0" dirty="0"/>
              <a:t> </a:t>
            </a:r>
            <a:r>
              <a:rPr lang="en-US" altLang="zh-CN" baseline="0" dirty="0"/>
              <a:t>of</a:t>
            </a:r>
            <a:r>
              <a:rPr lang="zh-CN" altLang="en-US" baseline="0" dirty="0"/>
              <a:t> </a:t>
            </a:r>
            <a:r>
              <a:rPr lang="en-US" altLang="zh-CN" baseline="0" dirty="0"/>
              <a:t>your</a:t>
            </a:r>
            <a:r>
              <a:rPr lang="zh-CN" altLang="en-US" baseline="0" dirty="0"/>
              <a:t> </a:t>
            </a:r>
            <a:r>
              <a:rPr lang="en-US" altLang="zh-CN" baseline="0" dirty="0"/>
              <a:t>bank</a:t>
            </a:r>
            <a:r>
              <a:rPr lang="zh-CN" altLang="en-US" baseline="0" dirty="0"/>
              <a:t> </a:t>
            </a:r>
            <a:r>
              <a:rPr lang="en-US" altLang="zh-CN" baseline="0" dirty="0"/>
              <a:t>account,</a:t>
            </a:r>
            <a:r>
              <a:rPr lang="zh-CN" altLang="en-US" baseline="0" dirty="0"/>
              <a:t> </a:t>
            </a:r>
            <a:r>
              <a:rPr lang="en-US" altLang="zh-CN" baseline="0" dirty="0"/>
              <a:t>the</a:t>
            </a:r>
            <a:r>
              <a:rPr lang="zh-CN" altLang="en-US" baseline="0" dirty="0"/>
              <a:t> </a:t>
            </a:r>
            <a:r>
              <a:rPr lang="en-US" altLang="zh-CN" baseline="0" dirty="0"/>
              <a:t>system</a:t>
            </a:r>
            <a:r>
              <a:rPr lang="zh-CN" altLang="en-US" baseline="0" dirty="0"/>
              <a:t> </a:t>
            </a:r>
            <a:r>
              <a:rPr lang="en-US" altLang="zh-CN" baseline="0" dirty="0"/>
              <a:t>will</a:t>
            </a:r>
            <a:r>
              <a:rPr lang="zh-CN" altLang="en-US" baseline="0" dirty="0"/>
              <a:t> </a:t>
            </a:r>
            <a:r>
              <a:rPr lang="en-US" altLang="zh-CN" baseline="0" dirty="0"/>
              <a:t>visit</a:t>
            </a:r>
            <a:r>
              <a:rPr lang="zh-CN" altLang="en-US" baseline="0" dirty="0"/>
              <a:t> </a:t>
            </a:r>
            <a:r>
              <a:rPr lang="en-US" altLang="zh-CN" baseline="0" dirty="0"/>
              <a:t>the</a:t>
            </a:r>
            <a:r>
              <a:rPr lang="zh-CN" altLang="en-US" baseline="0" dirty="0"/>
              <a:t> </a:t>
            </a:r>
            <a:r>
              <a:rPr lang="en-US" altLang="zh-CN" baseline="0" dirty="0"/>
              <a:t>operational</a:t>
            </a:r>
            <a:r>
              <a:rPr lang="zh-CN" altLang="en-US" baseline="0" dirty="0"/>
              <a:t> </a:t>
            </a:r>
            <a:r>
              <a:rPr lang="en-US" altLang="zh-CN" baseline="0" dirty="0"/>
              <a:t>database</a:t>
            </a:r>
            <a:r>
              <a:rPr lang="zh-CN" altLang="en-US" baseline="0" dirty="0"/>
              <a:t> </a:t>
            </a:r>
            <a:r>
              <a:rPr lang="en-US" altLang="zh-CN" baseline="0" dirty="0"/>
              <a:t>and</a:t>
            </a:r>
            <a:r>
              <a:rPr lang="zh-CN" altLang="en-US" baseline="0" dirty="0"/>
              <a:t> </a:t>
            </a:r>
            <a:r>
              <a:rPr lang="en-US" altLang="zh-CN" baseline="0" dirty="0"/>
              <a:t>return</a:t>
            </a:r>
            <a:r>
              <a:rPr lang="zh-CN" altLang="en-US" baseline="0" dirty="0"/>
              <a:t> </a:t>
            </a:r>
            <a:r>
              <a:rPr lang="en-US" altLang="zh-CN" baseline="0" dirty="0"/>
              <a:t>you</a:t>
            </a:r>
            <a:r>
              <a:rPr lang="zh-CN" altLang="en-US" baseline="0" dirty="0"/>
              <a:t> </a:t>
            </a:r>
            <a:r>
              <a:rPr lang="en-US" altLang="zh-CN" baseline="0" dirty="0"/>
              <a:t>the</a:t>
            </a:r>
            <a:r>
              <a:rPr lang="zh-CN" altLang="en-US" baseline="0" dirty="0"/>
              <a:t> </a:t>
            </a:r>
            <a:r>
              <a:rPr lang="en-US" altLang="zh-CN" baseline="0" dirty="0"/>
              <a:t>current</a:t>
            </a:r>
            <a:r>
              <a:rPr lang="zh-CN" altLang="en-US" baseline="0" dirty="0"/>
              <a:t> </a:t>
            </a:r>
            <a:r>
              <a:rPr lang="en-US" altLang="zh-CN" baseline="0" dirty="0"/>
              <a:t>data</a:t>
            </a:r>
            <a:r>
              <a:rPr lang="zh-CN" altLang="en-US" baseline="0" dirty="0"/>
              <a:t> </a:t>
            </a:r>
            <a:r>
              <a:rPr lang="en-US" altLang="zh-CN" baseline="0" dirty="0"/>
              <a:t>(balance).</a:t>
            </a:r>
            <a:r>
              <a:rPr lang="zh-CN" altLang="en-US" baseline="0" dirty="0"/>
              <a:t> </a:t>
            </a:r>
            <a:r>
              <a:rPr lang="en-US" altLang="zh-CN" baseline="0" dirty="0"/>
              <a:t>It’s</a:t>
            </a:r>
            <a:r>
              <a:rPr lang="zh-CN" altLang="en-US" baseline="0" dirty="0"/>
              <a:t> </a:t>
            </a:r>
            <a:r>
              <a:rPr lang="en-US" altLang="zh-CN" baseline="0" dirty="0"/>
              <a:t>fast.</a:t>
            </a:r>
            <a:endParaRPr lang="zh-CN" altLang="en-US" baseline="0" dirty="0"/>
          </a:p>
          <a:p>
            <a:r>
              <a:rPr lang="en-US" altLang="zh-CN" baseline="0" dirty="0"/>
              <a:t>When</a:t>
            </a:r>
            <a:r>
              <a:rPr lang="zh-CN" altLang="en-US" baseline="0" dirty="0"/>
              <a:t> </a:t>
            </a:r>
            <a:r>
              <a:rPr lang="en-US" altLang="zh-CN" baseline="0" dirty="0"/>
              <a:t>you</a:t>
            </a:r>
            <a:r>
              <a:rPr lang="zh-CN" altLang="en-US" baseline="0" dirty="0"/>
              <a:t> </a:t>
            </a:r>
            <a:r>
              <a:rPr lang="en-US" altLang="zh-CN" baseline="0" dirty="0"/>
              <a:t>want</a:t>
            </a:r>
            <a:r>
              <a:rPr lang="zh-CN" altLang="en-US" baseline="0" dirty="0"/>
              <a:t> </a:t>
            </a:r>
            <a:r>
              <a:rPr lang="en-US" altLang="zh-CN" baseline="0" dirty="0"/>
              <a:t>to</a:t>
            </a:r>
            <a:r>
              <a:rPr lang="zh-CN" altLang="en-US" baseline="0" dirty="0"/>
              <a:t> </a:t>
            </a:r>
            <a:r>
              <a:rPr lang="en-US" altLang="zh-CN" baseline="0" dirty="0"/>
              <a:t>analyze</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you</a:t>
            </a:r>
            <a:r>
              <a:rPr lang="zh-CN" altLang="en-US" baseline="0" dirty="0"/>
              <a:t> </a:t>
            </a:r>
            <a:r>
              <a:rPr lang="en-US" altLang="zh-CN" baseline="0" dirty="0"/>
              <a:t>want</a:t>
            </a:r>
            <a:r>
              <a:rPr lang="zh-CN" altLang="en-US" baseline="0" dirty="0"/>
              <a:t> </a:t>
            </a:r>
            <a:r>
              <a:rPr lang="en-US" altLang="zh-CN" baseline="0" dirty="0"/>
              <a:t>to</a:t>
            </a:r>
            <a:r>
              <a:rPr lang="zh-CN" altLang="en-US" baseline="0" dirty="0"/>
              <a:t> </a:t>
            </a:r>
            <a:r>
              <a:rPr lang="en-US" altLang="zh-CN" baseline="0" dirty="0"/>
              <a:t>take</a:t>
            </a:r>
            <a:r>
              <a:rPr lang="zh-CN" altLang="en-US" baseline="0" dirty="0"/>
              <a:t> </a:t>
            </a:r>
            <a:r>
              <a:rPr lang="en-US" altLang="zh-CN" baseline="0" dirty="0"/>
              <a:t>the</a:t>
            </a:r>
            <a:r>
              <a:rPr lang="zh-CN" altLang="en-US" baseline="0" dirty="0"/>
              <a:t> </a:t>
            </a:r>
            <a:r>
              <a:rPr lang="en-US" altLang="zh-CN" baseline="0" dirty="0"/>
              <a:t>historical</a:t>
            </a:r>
            <a:r>
              <a:rPr lang="zh-CN" altLang="en-US" baseline="0" dirty="0"/>
              <a:t> </a:t>
            </a:r>
            <a:r>
              <a:rPr lang="en-US" altLang="zh-CN" baseline="0" dirty="0"/>
              <a:t>petabytes</a:t>
            </a:r>
            <a:r>
              <a:rPr lang="zh-CN" altLang="en-US" baseline="0" dirty="0"/>
              <a:t> </a:t>
            </a:r>
            <a:r>
              <a:rPr lang="en-US" altLang="zh-CN" baseline="0" dirty="0"/>
              <a:t>of</a:t>
            </a:r>
            <a:r>
              <a:rPr lang="zh-CN" altLang="en-US" baseline="0" dirty="0"/>
              <a:t> </a:t>
            </a:r>
            <a:r>
              <a:rPr lang="en-US" altLang="zh-CN" baseline="0" dirty="0"/>
              <a:t>data.</a:t>
            </a:r>
            <a:r>
              <a:rPr lang="zh-CN" altLang="en-US" baseline="0" dirty="0"/>
              <a:t> </a:t>
            </a:r>
            <a:r>
              <a:rPr lang="en-US" altLang="zh-CN" baseline="0" dirty="0"/>
              <a:t>The</a:t>
            </a:r>
            <a:r>
              <a:rPr lang="zh-CN" altLang="en-US" baseline="0" dirty="0"/>
              <a:t> </a:t>
            </a:r>
            <a:r>
              <a:rPr lang="en-US" altLang="zh-CN" baseline="0" dirty="0"/>
              <a:t>big</a:t>
            </a:r>
            <a:r>
              <a:rPr lang="zh-CN" altLang="en-US" baseline="0" dirty="0"/>
              <a:t> </a:t>
            </a:r>
            <a:r>
              <a:rPr lang="en-US" altLang="zh-CN" baseline="0" dirty="0"/>
              <a:t>data</a:t>
            </a:r>
            <a:r>
              <a:rPr lang="zh-CN" altLang="en-US" baseline="0" dirty="0"/>
              <a:t> </a:t>
            </a:r>
            <a:r>
              <a:rPr lang="en-US" altLang="zh-CN" baseline="0" dirty="0"/>
              <a:t>have</a:t>
            </a:r>
            <a:r>
              <a:rPr lang="zh-CN" altLang="en-US" baseline="0" dirty="0"/>
              <a:t> </a:t>
            </a:r>
            <a:r>
              <a:rPr lang="en-US" altLang="zh-CN" baseline="0" dirty="0"/>
              <a:t>to</a:t>
            </a:r>
            <a:r>
              <a:rPr lang="zh-CN" altLang="en-US" baseline="0" dirty="0"/>
              <a:t> </a:t>
            </a:r>
            <a:r>
              <a:rPr lang="en-US" altLang="zh-CN" baseline="0" dirty="0"/>
              <a:t>be</a:t>
            </a:r>
            <a:r>
              <a:rPr lang="zh-CN" altLang="en-US" baseline="0" dirty="0"/>
              <a:t> </a:t>
            </a:r>
            <a:r>
              <a:rPr lang="en-US" altLang="zh-CN" baseline="0" dirty="0"/>
              <a:t>managed</a:t>
            </a:r>
            <a:r>
              <a:rPr lang="zh-CN" altLang="en-US" baseline="0" dirty="0"/>
              <a:t> </a:t>
            </a:r>
            <a:r>
              <a:rPr lang="en-US" altLang="zh-CN" baseline="0" dirty="0"/>
              <a:t>in</a:t>
            </a:r>
            <a:r>
              <a:rPr lang="zh-CN" altLang="en-US" baseline="0" dirty="0"/>
              <a:t> </a:t>
            </a:r>
            <a:r>
              <a:rPr lang="en-US" altLang="zh-CN" baseline="0" dirty="0"/>
              <a:t>DW.</a:t>
            </a:r>
            <a:endParaRPr lang="zh-CN" altLang="en-US" baseline="0" dirty="0"/>
          </a:p>
          <a:p>
            <a:r>
              <a:rPr lang="en-US" altLang="zh-CN" baseline="0" dirty="0"/>
              <a:t>Time</a:t>
            </a:r>
            <a:r>
              <a:rPr lang="zh-CN" altLang="en-US" baseline="0" dirty="0"/>
              <a:t> </a:t>
            </a:r>
            <a:r>
              <a:rPr lang="en-US" altLang="zh-CN" baseline="0" dirty="0"/>
              <a:t>Variant:</a:t>
            </a:r>
            <a:r>
              <a:rPr lang="zh-CN" altLang="en-US" baseline="0" dirty="0"/>
              <a:t> </a:t>
            </a:r>
            <a:r>
              <a:rPr lang="en-US" altLang="zh-CN" baseline="0" dirty="0"/>
              <a:t>adding</a:t>
            </a:r>
            <a:r>
              <a:rPr lang="zh-CN" altLang="en-US" baseline="0" dirty="0"/>
              <a:t> </a:t>
            </a:r>
            <a:r>
              <a:rPr lang="en-US" altLang="zh-CN" baseline="0" dirty="0"/>
              <a:t>one</a:t>
            </a:r>
            <a:r>
              <a:rPr lang="zh-CN" altLang="en-US" baseline="0" dirty="0"/>
              <a:t> </a:t>
            </a:r>
            <a:r>
              <a:rPr lang="en-US" altLang="zh-CN" baseline="0" dirty="0"/>
              <a:t>more</a:t>
            </a:r>
            <a:r>
              <a:rPr lang="zh-CN" altLang="en-US" baseline="0" dirty="0"/>
              <a:t> </a:t>
            </a:r>
            <a:r>
              <a:rPr lang="en-US" altLang="zh-CN" baseline="0" dirty="0"/>
              <a:t>dimension,</a:t>
            </a:r>
            <a:r>
              <a:rPr lang="zh-CN" altLang="en-US" baseline="0" dirty="0"/>
              <a:t> </a:t>
            </a:r>
            <a:r>
              <a:rPr lang="en-US" altLang="zh-CN" baseline="0" dirty="0"/>
              <a:t>the</a:t>
            </a:r>
            <a:r>
              <a:rPr lang="zh-CN" altLang="en-US" baseline="0" dirty="0"/>
              <a:t> </a:t>
            </a:r>
            <a:r>
              <a:rPr lang="en-US" altLang="zh-CN" baseline="0" dirty="0"/>
              <a:t>time</a:t>
            </a:r>
            <a:r>
              <a:rPr lang="zh-CN" altLang="en-US" baseline="0" dirty="0"/>
              <a:t> </a:t>
            </a:r>
            <a:r>
              <a:rPr lang="en-US" altLang="zh-CN" baseline="0" dirty="0"/>
              <a:t>dimension,</a:t>
            </a:r>
            <a:r>
              <a:rPr lang="zh-CN" altLang="en-US" baseline="0" dirty="0"/>
              <a:t> </a:t>
            </a:r>
            <a:r>
              <a:rPr lang="en-US" altLang="zh-CN" baseline="0" dirty="0"/>
              <a:t>to</a:t>
            </a:r>
            <a:r>
              <a:rPr lang="zh-CN" altLang="en-US" baseline="0" dirty="0"/>
              <a:t> </a:t>
            </a:r>
            <a:r>
              <a:rPr lang="en-US" altLang="zh-CN" baseline="0" dirty="0"/>
              <a:t>the</a:t>
            </a:r>
            <a:r>
              <a:rPr lang="zh-CN" altLang="en-US" baseline="0" dirty="0"/>
              <a:t> </a:t>
            </a:r>
            <a:r>
              <a:rPr lang="en-US" altLang="zh-CN" baseline="0" dirty="0"/>
              <a:t>database</a:t>
            </a:r>
            <a:r>
              <a:rPr lang="zh-CN" altLang="en-US" baseline="0" dirty="0"/>
              <a:t> </a:t>
            </a:r>
            <a:r>
              <a:rPr lang="zh-CN" altLang="en-US" baseline="0" dirty="0">
                <a:sym typeface="Wingdings"/>
              </a:rPr>
              <a:t> </a:t>
            </a:r>
            <a:r>
              <a:rPr lang="en-US" altLang="zh-CN" baseline="0" dirty="0">
                <a:sym typeface="Wingdings"/>
              </a:rPr>
              <a:t>DW.</a:t>
            </a:r>
            <a:r>
              <a:rPr lang="zh-CN" altLang="en-US" baseline="0" dirty="0">
                <a:sym typeface="Wingdings"/>
              </a:rPr>
              <a:t> </a:t>
            </a:r>
            <a:r>
              <a:rPr lang="en-US" altLang="zh-CN" baseline="0" dirty="0">
                <a:sym typeface="Wingdings"/>
              </a:rPr>
              <a:t>This</a:t>
            </a:r>
            <a:r>
              <a:rPr lang="zh-CN" altLang="en-US" baseline="0" dirty="0">
                <a:sym typeface="Wingdings"/>
              </a:rPr>
              <a:t> </a:t>
            </a:r>
            <a:r>
              <a:rPr lang="en-US" altLang="zh-CN" baseline="0" dirty="0">
                <a:sym typeface="Wingdings"/>
              </a:rPr>
              <a:t>is</a:t>
            </a:r>
            <a:r>
              <a:rPr lang="zh-CN" altLang="en-US" baseline="0" dirty="0">
                <a:sym typeface="Wingdings"/>
              </a:rPr>
              <a:t> </a:t>
            </a:r>
            <a:r>
              <a:rPr lang="en-US" altLang="zh-CN" baseline="0" dirty="0">
                <a:sym typeface="Wingdings"/>
              </a:rPr>
              <a:t>the</a:t>
            </a:r>
            <a:r>
              <a:rPr lang="zh-CN" altLang="en-US" baseline="0" dirty="0">
                <a:sym typeface="Wingdings"/>
              </a:rPr>
              <a:t> </a:t>
            </a:r>
            <a:r>
              <a:rPr lang="en-US" altLang="zh-CN" baseline="0" dirty="0">
                <a:sym typeface="Wingdings"/>
              </a:rPr>
              <a:t>major</a:t>
            </a:r>
            <a:r>
              <a:rPr lang="zh-CN" altLang="en-US" baseline="0" dirty="0">
                <a:sym typeface="Wingdings"/>
              </a:rPr>
              <a:t> </a:t>
            </a:r>
            <a:r>
              <a:rPr lang="en-US" altLang="zh-CN" baseline="0" dirty="0">
                <a:sym typeface="Wingdings"/>
              </a:rPr>
              <a:t>difference</a:t>
            </a:r>
            <a:r>
              <a:rPr lang="zh-CN" altLang="en-US" baseline="0" dirty="0">
                <a:sym typeface="Wingdings"/>
              </a:rPr>
              <a:t> </a:t>
            </a:r>
            <a:r>
              <a:rPr lang="en-US" altLang="zh-CN" baseline="0" dirty="0">
                <a:sym typeface="Wingdings"/>
              </a:rPr>
              <a:t>between</a:t>
            </a:r>
            <a:r>
              <a:rPr lang="zh-CN" altLang="en-US" baseline="0" dirty="0">
                <a:sym typeface="Wingdings"/>
              </a:rPr>
              <a:t> </a:t>
            </a:r>
            <a:r>
              <a:rPr lang="en-US" altLang="zh-CN" baseline="0" dirty="0">
                <a:sym typeface="Wingdings"/>
              </a:rPr>
              <a:t>operational</a:t>
            </a:r>
            <a:r>
              <a:rPr lang="zh-CN" altLang="en-US" baseline="0" dirty="0">
                <a:sym typeface="Wingdings"/>
              </a:rPr>
              <a:t> </a:t>
            </a:r>
            <a:r>
              <a:rPr lang="en-US" altLang="zh-CN" baseline="0" dirty="0">
                <a:sym typeface="Wingdings"/>
              </a:rPr>
              <a:t>database</a:t>
            </a:r>
            <a:r>
              <a:rPr lang="zh-CN" altLang="en-US" baseline="0" dirty="0">
                <a:sym typeface="Wingdings"/>
              </a:rPr>
              <a:t> </a:t>
            </a:r>
            <a:r>
              <a:rPr lang="en-US" altLang="zh-CN" baseline="0" dirty="0">
                <a:sym typeface="Wingdings"/>
              </a:rPr>
              <a:t>and</a:t>
            </a:r>
            <a:r>
              <a:rPr lang="zh-CN" altLang="en-US" baseline="0" dirty="0">
                <a:sym typeface="Wingdings"/>
              </a:rPr>
              <a:t> </a:t>
            </a:r>
            <a:r>
              <a:rPr lang="en-US" altLang="zh-CN" baseline="0" dirty="0">
                <a:sym typeface="Wingdings"/>
              </a:rPr>
              <a:t>DW.</a:t>
            </a:r>
            <a:endParaRPr lang="zh-CN" altLang="en-US" baseline="0" dirty="0"/>
          </a:p>
        </p:txBody>
      </p:sp>
    </p:spTree>
    <p:extLst>
      <p:ext uri="{BB962C8B-B14F-4D97-AF65-F5344CB8AC3E}">
        <p14:creationId xmlns:p14="http://schemas.microsoft.com/office/powerpoint/2010/main" val="179585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DD72EDE-F64B-4712-8032-CE7E69E1B1AF}" type="slidenum">
              <a:rPr lang="en-US" altLang="en-US"/>
              <a:pPr>
                <a:spcBef>
                  <a:spcPct val="0"/>
                </a:spcBef>
              </a:pPr>
              <a:t>7</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br>
              <a:rPr lang="zh-CN" altLang="en-US" dirty="0"/>
            </a:br>
            <a:r>
              <a:rPr lang="en-US" altLang="zh-CN" dirty="0"/>
              <a:t>No</a:t>
            </a:r>
            <a:r>
              <a:rPr lang="zh-CN" altLang="en-US" dirty="0"/>
              <a:t> </a:t>
            </a:r>
            <a:r>
              <a:rPr lang="en-US" altLang="zh-CN" dirty="0"/>
              <a:t>matter</a:t>
            </a:r>
            <a:r>
              <a:rPr lang="zh-CN" altLang="en-US" baseline="0" dirty="0"/>
              <a:t> </a:t>
            </a:r>
            <a:r>
              <a:rPr lang="en-US" altLang="zh-CN" baseline="0" dirty="0"/>
              <a:t>what</a:t>
            </a:r>
            <a:r>
              <a:rPr lang="zh-CN" altLang="en-US" baseline="0" dirty="0"/>
              <a:t> </a:t>
            </a:r>
            <a:r>
              <a:rPr lang="en-US" altLang="zh-CN" baseline="0" dirty="0"/>
              <a:t>happened,</a:t>
            </a:r>
            <a:r>
              <a:rPr lang="zh-CN" altLang="en-US" baseline="0" dirty="0"/>
              <a:t> </a:t>
            </a:r>
            <a:r>
              <a:rPr lang="en-US" altLang="zh-CN" baseline="0" dirty="0"/>
              <a:t>you</a:t>
            </a:r>
            <a:r>
              <a:rPr lang="zh-CN" altLang="en-US" baseline="0" dirty="0"/>
              <a:t> </a:t>
            </a:r>
            <a:r>
              <a:rPr lang="en-US" altLang="zh-CN" baseline="0" dirty="0"/>
              <a:t>turn</a:t>
            </a:r>
            <a:r>
              <a:rPr lang="zh-CN" altLang="en-US" baseline="0" dirty="0"/>
              <a:t> </a:t>
            </a:r>
            <a:r>
              <a:rPr lang="en-US" altLang="zh-CN" baseline="0" dirty="0"/>
              <a:t>on</a:t>
            </a:r>
            <a:r>
              <a:rPr lang="zh-CN" altLang="en-US" baseline="0" dirty="0"/>
              <a:t> </a:t>
            </a:r>
            <a:r>
              <a:rPr lang="en-US" altLang="zh-CN" baseline="0" dirty="0"/>
              <a:t>the</a:t>
            </a:r>
            <a:r>
              <a:rPr lang="zh-CN" altLang="en-US" baseline="0" dirty="0"/>
              <a:t> </a:t>
            </a:r>
            <a:r>
              <a:rPr lang="en-US" altLang="zh-CN" baseline="0" dirty="0"/>
              <a:t>system.</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are</a:t>
            </a:r>
            <a:r>
              <a:rPr lang="zh-CN" altLang="en-US" baseline="0" dirty="0"/>
              <a:t> </a:t>
            </a:r>
            <a:r>
              <a:rPr lang="en-US" altLang="zh-CN" baseline="0" dirty="0"/>
              <a:t>still</a:t>
            </a:r>
            <a:r>
              <a:rPr lang="zh-CN" altLang="en-US" baseline="0" dirty="0"/>
              <a:t> </a:t>
            </a:r>
            <a:r>
              <a:rPr lang="en-US" altLang="zh-CN" baseline="0" dirty="0"/>
              <a:t>there.</a:t>
            </a:r>
            <a:r>
              <a:rPr lang="zh-CN" altLang="en-US" baseline="0" dirty="0"/>
              <a:t> </a:t>
            </a:r>
            <a:r>
              <a:rPr lang="en-US" altLang="zh-CN" baseline="0" dirty="0"/>
              <a:t>You</a:t>
            </a:r>
            <a:r>
              <a:rPr lang="zh-CN" altLang="en-US" baseline="0" dirty="0"/>
              <a:t> </a:t>
            </a:r>
            <a:r>
              <a:rPr lang="en-US" altLang="zh-CN" baseline="0" dirty="0"/>
              <a:t>separately</a:t>
            </a:r>
            <a:r>
              <a:rPr lang="zh-CN" altLang="en-US" baseline="0" dirty="0"/>
              <a:t> </a:t>
            </a:r>
            <a:r>
              <a:rPr lang="en-US" altLang="zh-CN" baseline="0" dirty="0"/>
              <a:t>store</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in</a:t>
            </a:r>
            <a:r>
              <a:rPr lang="zh-CN" altLang="en-US" baseline="0" dirty="0"/>
              <a:t> </a:t>
            </a:r>
            <a:r>
              <a:rPr lang="en-US" altLang="zh-CN" baseline="0" dirty="0"/>
              <a:t>a</a:t>
            </a:r>
            <a:r>
              <a:rPr lang="zh-CN" altLang="en-US" baseline="0" dirty="0"/>
              <a:t> </a:t>
            </a:r>
            <a:r>
              <a:rPr lang="en-US" altLang="zh-CN" baseline="0" dirty="0"/>
              <a:t>physical</a:t>
            </a:r>
            <a:r>
              <a:rPr lang="zh-CN" altLang="en-US" baseline="0" dirty="0"/>
              <a:t> </a:t>
            </a:r>
            <a:r>
              <a:rPr lang="en-US" altLang="zh-CN" baseline="0" dirty="0"/>
              <a:t>space</a:t>
            </a:r>
            <a:r>
              <a:rPr lang="zh-CN" altLang="en-US" baseline="0" dirty="0"/>
              <a:t> </a:t>
            </a:r>
            <a:r>
              <a:rPr lang="en-US" altLang="zh-CN" baseline="0" dirty="0"/>
              <a:t>from</a:t>
            </a:r>
            <a:r>
              <a:rPr lang="zh-CN" altLang="en-US" baseline="0" dirty="0"/>
              <a:t> </a:t>
            </a:r>
            <a:r>
              <a:rPr lang="en-US" altLang="zh-CN" baseline="0" dirty="0"/>
              <a:t>the</a:t>
            </a:r>
            <a:r>
              <a:rPr lang="zh-CN" altLang="en-US" baseline="0" dirty="0"/>
              <a:t> </a:t>
            </a:r>
            <a:r>
              <a:rPr lang="en-US" altLang="zh-CN" baseline="0" dirty="0"/>
              <a:t>operational</a:t>
            </a:r>
            <a:r>
              <a:rPr lang="zh-CN" altLang="en-US" baseline="0" dirty="0"/>
              <a:t> </a:t>
            </a:r>
            <a:r>
              <a:rPr lang="en-US" altLang="zh-CN" baseline="0" dirty="0"/>
              <a:t>environment.</a:t>
            </a:r>
            <a:endParaRPr lang="zh-CN" altLang="en-US" baseline="0" dirty="0"/>
          </a:p>
          <a:p>
            <a:r>
              <a:rPr lang="en-US" altLang="zh-CN" baseline="0" dirty="0"/>
              <a:t>When</a:t>
            </a:r>
            <a:r>
              <a:rPr lang="zh-CN" altLang="en-US" baseline="0" dirty="0"/>
              <a:t> </a:t>
            </a:r>
            <a:r>
              <a:rPr lang="en-US" altLang="zh-CN" baseline="0" dirty="0"/>
              <a:t>you</a:t>
            </a:r>
            <a:r>
              <a:rPr lang="zh-CN" altLang="en-US" baseline="0" dirty="0"/>
              <a:t> </a:t>
            </a:r>
            <a:r>
              <a:rPr lang="en-US" altLang="zh-CN" baseline="0" dirty="0"/>
              <a:t>are</a:t>
            </a:r>
            <a:r>
              <a:rPr lang="zh-CN" altLang="en-US" baseline="0" dirty="0"/>
              <a:t> </a:t>
            </a:r>
            <a:r>
              <a:rPr lang="en-US" altLang="zh-CN" baseline="0" dirty="0"/>
              <a:t>operating</a:t>
            </a:r>
            <a:r>
              <a:rPr lang="zh-CN" altLang="en-US" baseline="0" dirty="0"/>
              <a:t> </a:t>
            </a:r>
            <a:r>
              <a:rPr lang="en-US" altLang="zh-CN" baseline="0" dirty="0"/>
              <a:t>the</a:t>
            </a:r>
            <a:r>
              <a:rPr lang="zh-CN" altLang="en-US" baseline="0" dirty="0"/>
              <a:t> </a:t>
            </a:r>
            <a:r>
              <a:rPr lang="en-US" altLang="zh-CN" baseline="0" dirty="0"/>
              <a:t>database,</a:t>
            </a:r>
            <a:r>
              <a:rPr lang="zh-CN" altLang="en-US" baseline="0" dirty="0"/>
              <a:t> </a:t>
            </a:r>
            <a:r>
              <a:rPr lang="en-US" altLang="zh-CN" baseline="0" dirty="0"/>
              <a:t>the</a:t>
            </a:r>
            <a:r>
              <a:rPr lang="zh-CN" altLang="en-US" baseline="0" dirty="0"/>
              <a:t> </a:t>
            </a:r>
            <a:r>
              <a:rPr lang="en-US" altLang="zh-CN" baseline="0" dirty="0"/>
              <a:t>DW</a:t>
            </a:r>
            <a:r>
              <a:rPr lang="zh-CN" altLang="en-US" baseline="0" dirty="0"/>
              <a:t> </a:t>
            </a:r>
            <a:r>
              <a:rPr lang="en-US" altLang="zh-CN" baseline="0" dirty="0"/>
              <a:t>doesn’t</a:t>
            </a:r>
            <a:r>
              <a:rPr lang="zh-CN" altLang="en-US" baseline="0" dirty="0"/>
              <a:t> </a:t>
            </a:r>
            <a:r>
              <a:rPr lang="en-US" altLang="zh-CN" baseline="0" dirty="0"/>
              <a:t>have</a:t>
            </a:r>
            <a:r>
              <a:rPr lang="zh-CN" altLang="en-US" baseline="0" dirty="0"/>
              <a:t> </a:t>
            </a:r>
            <a:r>
              <a:rPr lang="en-US" altLang="zh-CN" baseline="0" dirty="0"/>
              <a:t>to</a:t>
            </a:r>
            <a:r>
              <a:rPr lang="zh-CN" altLang="en-US" baseline="0" dirty="0"/>
              <a:t> </a:t>
            </a:r>
            <a:r>
              <a:rPr lang="en-US" altLang="zh-CN" baseline="0" dirty="0"/>
              <a:t>follow</a:t>
            </a:r>
            <a:r>
              <a:rPr lang="zh-CN" altLang="en-US" baseline="0" dirty="0"/>
              <a:t> </a:t>
            </a:r>
            <a:r>
              <a:rPr lang="en-US" altLang="zh-CN" baseline="0" dirty="0"/>
              <a:t>every</a:t>
            </a:r>
            <a:r>
              <a:rPr lang="zh-CN" altLang="en-US" baseline="0" dirty="0"/>
              <a:t> </a:t>
            </a:r>
            <a:r>
              <a:rPr lang="en-US" altLang="zh-CN" baseline="0" dirty="0"/>
              <a:t>step/operation.</a:t>
            </a:r>
            <a:endParaRPr lang="zh-CN" altLang="en-US" baseline="0" dirty="0"/>
          </a:p>
          <a:p>
            <a:r>
              <a:rPr lang="en-US" altLang="zh-CN" baseline="0" dirty="0"/>
              <a:t>Operational</a:t>
            </a:r>
            <a:r>
              <a:rPr lang="zh-CN" altLang="en-US" baseline="0" dirty="0"/>
              <a:t> </a:t>
            </a:r>
            <a:r>
              <a:rPr lang="en-US" altLang="zh-CN" baseline="0" dirty="0"/>
              <a:t>databases</a:t>
            </a:r>
            <a:r>
              <a:rPr lang="zh-CN" altLang="en-US" baseline="0" dirty="0"/>
              <a:t> </a:t>
            </a:r>
            <a:r>
              <a:rPr lang="en-US" altLang="zh-CN" baseline="0" dirty="0"/>
              <a:t>have</a:t>
            </a:r>
            <a:r>
              <a:rPr lang="zh-CN" altLang="en-US" baseline="0" dirty="0"/>
              <a:t> </a:t>
            </a:r>
            <a:r>
              <a:rPr lang="en-US" altLang="zh-CN" baseline="0" dirty="0"/>
              <a:t>“lock”</a:t>
            </a:r>
            <a:r>
              <a:rPr lang="zh-CN" altLang="en-US" baseline="0" dirty="0"/>
              <a:t> </a:t>
            </a:r>
            <a:r>
              <a:rPr lang="en-US" altLang="zh-CN" baseline="0" dirty="0"/>
              <a:t>to</a:t>
            </a:r>
            <a:r>
              <a:rPr lang="zh-CN" altLang="en-US" baseline="0" dirty="0"/>
              <a:t> </a:t>
            </a:r>
            <a:r>
              <a:rPr lang="en-US" altLang="zh-CN" baseline="0" dirty="0"/>
              <a:t>control</a:t>
            </a:r>
            <a:r>
              <a:rPr lang="zh-CN" altLang="en-US" baseline="0" dirty="0"/>
              <a:t> </a:t>
            </a:r>
            <a:r>
              <a:rPr lang="en-US" altLang="zh-CN" baseline="0" dirty="0"/>
              <a:t>the</a:t>
            </a:r>
            <a:r>
              <a:rPr lang="zh-CN" altLang="en-US" baseline="0" dirty="0"/>
              <a:t> </a:t>
            </a:r>
            <a:r>
              <a:rPr lang="en-US" altLang="zh-CN" baseline="0" dirty="0"/>
              <a:t>visits</a:t>
            </a:r>
            <a:r>
              <a:rPr lang="zh-CN" altLang="en-US" baseline="0" dirty="0"/>
              <a:t> </a:t>
            </a:r>
            <a:r>
              <a:rPr lang="en-US" altLang="zh-CN" baseline="0" dirty="0"/>
              <a:t>when</a:t>
            </a:r>
            <a:r>
              <a:rPr lang="zh-CN" altLang="en-US" baseline="0" dirty="0"/>
              <a:t> </a:t>
            </a:r>
            <a:r>
              <a:rPr lang="en-US" altLang="zh-CN" baseline="0" dirty="0"/>
              <a:t>you</a:t>
            </a:r>
            <a:r>
              <a:rPr lang="zh-CN" altLang="en-US" baseline="0" dirty="0"/>
              <a:t> </a:t>
            </a:r>
            <a:r>
              <a:rPr lang="en-US" altLang="zh-CN" baseline="0" dirty="0"/>
              <a:t>deposit</a:t>
            </a:r>
            <a:r>
              <a:rPr lang="zh-CN" altLang="en-US" baseline="0" dirty="0"/>
              <a:t> </a:t>
            </a:r>
            <a:r>
              <a:rPr lang="en-US" altLang="zh-CN" baseline="0" dirty="0"/>
              <a:t>or</a:t>
            </a:r>
            <a:r>
              <a:rPr lang="zh-CN" altLang="en-US" baseline="0" dirty="0"/>
              <a:t> </a:t>
            </a:r>
            <a:r>
              <a:rPr lang="en-US" altLang="zh-CN" baseline="0" dirty="0"/>
              <a:t>draw</a:t>
            </a:r>
            <a:r>
              <a:rPr lang="zh-CN" altLang="en-US" baseline="0" dirty="0"/>
              <a:t> </a:t>
            </a:r>
            <a:r>
              <a:rPr lang="en-US" altLang="zh-CN" baseline="0" dirty="0"/>
              <a:t>money</a:t>
            </a:r>
            <a:r>
              <a:rPr lang="zh-CN" altLang="en-US" baseline="0" dirty="0"/>
              <a:t> </a:t>
            </a:r>
            <a:r>
              <a:rPr lang="en-US" altLang="zh-CN" baseline="0" dirty="0"/>
              <a:t>from</a:t>
            </a:r>
            <a:r>
              <a:rPr lang="zh-CN" altLang="en-US" baseline="0" dirty="0"/>
              <a:t> </a:t>
            </a:r>
            <a:r>
              <a:rPr lang="en-US" altLang="zh-CN" baseline="0" dirty="0"/>
              <a:t>your</a:t>
            </a:r>
            <a:r>
              <a:rPr lang="zh-CN" altLang="en-US" baseline="0" dirty="0"/>
              <a:t> </a:t>
            </a:r>
            <a:r>
              <a:rPr lang="en-US" altLang="zh-CN" baseline="0" dirty="0"/>
              <a:t>bank</a:t>
            </a:r>
            <a:r>
              <a:rPr lang="zh-CN" altLang="en-US" baseline="0" dirty="0"/>
              <a:t> </a:t>
            </a:r>
            <a:r>
              <a:rPr lang="en-US" altLang="zh-CN" baseline="0" dirty="0"/>
              <a:t>account.</a:t>
            </a:r>
            <a:r>
              <a:rPr lang="zh-CN" altLang="en-US" baseline="0" dirty="0"/>
              <a:t> </a:t>
            </a:r>
            <a:r>
              <a:rPr lang="en-US" altLang="zh-CN" baseline="0" dirty="0"/>
              <a:t>But</a:t>
            </a:r>
            <a:r>
              <a:rPr lang="zh-CN" altLang="en-US" baseline="0" dirty="0"/>
              <a:t> </a:t>
            </a:r>
            <a:r>
              <a:rPr lang="en-US" altLang="zh-CN" baseline="0" dirty="0"/>
              <a:t>DW</a:t>
            </a:r>
            <a:r>
              <a:rPr lang="zh-CN" altLang="en-US" baseline="0" dirty="0"/>
              <a:t> </a:t>
            </a:r>
            <a:r>
              <a:rPr lang="en-US" altLang="zh-CN" baseline="0" dirty="0"/>
              <a:t>doesn’t</a:t>
            </a:r>
            <a:r>
              <a:rPr lang="zh-CN" altLang="en-US" baseline="0" dirty="0"/>
              <a:t> </a:t>
            </a:r>
            <a:r>
              <a:rPr lang="en-US" altLang="zh-CN" baseline="0" dirty="0"/>
              <a:t>have</a:t>
            </a:r>
            <a:r>
              <a:rPr lang="zh-CN" altLang="en-US" baseline="0" dirty="0"/>
              <a:t> </a:t>
            </a:r>
            <a:r>
              <a:rPr lang="en-US" altLang="zh-CN" baseline="0" dirty="0"/>
              <a:t>the</a:t>
            </a:r>
            <a:r>
              <a:rPr lang="zh-CN" altLang="en-US" baseline="0" dirty="0"/>
              <a:t> </a:t>
            </a:r>
            <a:r>
              <a:rPr lang="en-US" altLang="zh-CN" baseline="0" dirty="0"/>
              <a:t>lock.</a:t>
            </a:r>
            <a:r>
              <a:rPr lang="zh-CN" altLang="en-US" baseline="0" dirty="0"/>
              <a:t> </a:t>
            </a:r>
            <a:r>
              <a:rPr lang="en-US" altLang="zh-CN" baseline="0" dirty="0"/>
              <a:t>It</a:t>
            </a:r>
            <a:r>
              <a:rPr lang="zh-CN" altLang="en-US" baseline="0" dirty="0"/>
              <a:t> </a:t>
            </a:r>
            <a:r>
              <a:rPr lang="en-US" altLang="zh-CN" baseline="0" dirty="0"/>
              <a:t>has</a:t>
            </a:r>
            <a:r>
              <a:rPr lang="zh-CN" altLang="en-US" baseline="0" dirty="0"/>
              <a:t> </a:t>
            </a:r>
            <a:r>
              <a:rPr lang="en-US" altLang="zh-CN" baseline="0" dirty="0"/>
              <a:t>delay</a:t>
            </a:r>
            <a:r>
              <a:rPr lang="zh-CN" altLang="en-US" baseline="0" dirty="0"/>
              <a:t> </a:t>
            </a:r>
            <a:r>
              <a:rPr lang="en-US" altLang="zh-CN" baseline="0" dirty="0"/>
              <a:t>from</a:t>
            </a:r>
            <a:r>
              <a:rPr lang="zh-CN" altLang="en-US" baseline="0" dirty="0"/>
              <a:t> </a:t>
            </a:r>
            <a:r>
              <a:rPr lang="en-US" altLang="zh-CN" baseline="0" dirty="0"/>
              <a:t>the</a:t>
            </a:r>
            <a:r>
              <a:rPr lang="zh-CN" altLang="en-US" baseline="0" dirty="0"/>
              <a:t> </a:t>
            </a:r>
            <a:r>
              <a:rPr lang="en-US" altLang="zh-CN" baseline="0" dirty="0"/>
              <a:t>operational</a:t>
            </a:r>
            <a:r>
              <a:rPr lang="zh-CN" altLang="en-US" baseline="0" dirty="0"/>
              <a:t> </a:t>
            </a:r>
            <a:r>
              <a:rPr lang="en-US" altLang="zh-CN" baseline="0" dirty="0"/>
              <a:t>database.</a:t>
            </a:r>
            <a:endParaRPr lang="zh-CN" altLang="en-US" baseline="0" dirty="0"/>
          </a:p>
          <a:p>
            <a:r>
              <a:rPr lang="en-US" altLang="zh-CN" baseline="0" dirty="0"/>
              <a:t>It</a:t>
            </a:r>
            <a:r>
              <a:rPr lang="zh-CN" altLang="en-US" baseline="0" dirty="0"/>
              <a:t> </a:t>
            </a:r>
            <a:r>
              <a:rPr lang="en-US" altLang="zh-CN" baseline="0" dirty="0"/>
              <a:t>usually</a:t>
            </a:r>
            <a:r>
              <a:rPr lang="zh-CN" altLang="en-US" baseline="0" dirty="0"/>
              <a:t> </a:t>
            </a:r>
            <a:r>
              <a:rPr lang="en-US" altLang="zh-CN" baseline="0" dirty="0"/>
              <a:t>takes</a:t>
            </a:r>
            <a:r>
              <a:rPr lang="zh-CN" altLang="en-US" baseline="0" dirty="0"/>
              <a:t> </a:t>
            </a:r>
            <a:r>
              <a:rPr lang="en-US" altLang="zh-CN" baseline="0" dirty="0"/>
              <a:t>hours</a:t>
            </a:r>
            <a:r>
              <a:rPr lang="zh-CN" altLang="en-US" baseline="0" dirty="0"/>
              <a:t> </a:t>
            </a:r>
            <a:r>
              <a:rPr lang="en-US" altLang="zh-CN" baseline="0" dirty="0"/>
              <a:t>or</a:t>
            </a:r>
            <a:r>
              <a:rPr lang="zh-CN" altLang="en-US" baseline="0" dirty="0"/>
              <a:t> </a:t>
            </a:r>
            <a:r>
              <a:rPr lang="en-US" altLang="zh-CN" baseline="0" dirty="0"/>
              <a:t>days</a:t>
            </a:r>
            <a:r>
              <a:rPr lang="zh-CN" altLang="en-US" baseline="0" dirty="0"/>
              <a:t> </a:t>
            </a:r>
            <a:r>
              <a:rPr lang="en-US" altLang="zh-CN" baseline="0" dirty="0"/>
              <a:t>to</a:t>
            </a:r>
            <a:r>
              <a:rPr lang="zh-CN" altLang="en-US" baseline="0" dirty="0"/>
              <a:t> </a:t>
            </a:r>
            <a:r>
              <a:rPr lang="en-US" altLang="zh-CN" baseline="0" dirty="0"/>
              <a:t>load/update</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or</a:t>
            </a:r>
            <a:r>
              <a:rPr lang="zh-CN" altLang="en-US" baseline="0" dirty="0"/>
              <a:t> </a:t>
            </a:r>
            <a:r>
              <a:rPr lang="en-US" altLang="zh-CN" baseline="0" dirty="0"/>
              <a:t>sync</a:t>
            </a:r>
            <a:r>
              <a:rPr lang="zh-CN" altLang="en-US" baseline="0" dirty="0"/>
              <a:t> </a:t>
            </a:r>
            <a:r>
              <a:rPr lang="en-US" altLang="zh-CN" baseline="0" dirty="0"/>
              <a:t>with</a:t>
            </a:r>
            <a:r>
              <a:rPr lang="zh-CN" altLang="en-US" baseline="0" dirty="0"/>
              <a:t> </a:t>
            </a:r>
            <a:r>
              <a:rPr lang="en-US" altLang="zh-CN" baseline="0" dirty="0"/>
              <a:t>the</a:t>
            </a:r>
            <a:r>
              <a:rPr lang="zh-CN" altLang="en-US" baseline="0" dirty="0"/>
              <a:t> </a:t>
            </a:r>
            <a:r>
              <a:rPr lang="en-US" altLang="zh-CN" baseline="0" dirty="0"/>
              <a:t>operational</a:t>
            </a:r>
            <a:r>
              <a:rPr lang="zh-CN" altLang="en-US" baseline="0" dirty="0"/>
              <a:t> </a:t>
            </a:r>
            <a:r>
              <a:rPr lang="en-US" altLang="zh-CN" baseline="0" dirty="0"/>
              <a:t>database.</a:t>
            </a:r>
            <a:endParaRPr lang="zh-CN" altLang="en-US" baseline="0" dirty="0"/>
          </a:p>
          <a:p>
            <a:endParaRPr lang="zh-CN" altLang="en-US" baseline="0" dirty="0"/>
          </a:p>
        </p:txBody>
      </p:sp>
    </p:spTree>
    <p:extLst>
      <p:ext uri="{BB962C8B-B14F-4D97-AF65-F5344CB8AC3E}">
        <p14:creationId xmlns:p14="http://schemas.microsoft.com/office/powerpoint/2010/main" val="3838534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303A0C8-9AE7-496E-B509-6E8C156139AB}" type="slidenum">
              <a:rPr lang="en-US" altLang="en-US"/>
              <a:pPr>
                <a:spcBef>
                  <a:spcPct val="0"/>
                </a:spcBef>
              </a:pPr>
              <a:t>8</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baseline="0" dirty="0"/>
              <a:t>MJ:</a:t>
            </a:r>
            <a:endParaRPr lang="zh-CN" altLang="en-US" baseline="0" dirty="0"/>
          </a:p>
          <a:p>
            <a:r>
              <a:rPr lang="en-US" altLang="zh-CN" baseline="0" dirty="0"/>
              <a:t>Missing</a:t>
            </a:r>
            <a:r>
              <a:rPr lang="zh-CN" altLang="en-US" baseline="0" dirty="0"/>
              <a:t> </a:t>
            </a:r>
            <a:r>
              <a:rPr lang="en-US" altLang="zh-CN" baseline="0" dirty="0"/>
              <a:t>data:</a:t>
            </a:r>
            <a:r>
              <a:rPr lang="zh-CN" altLang="en-US" baseline="0" dirty="0"/>
              <a:t> </a:t>
            </a:r>
            <a:r>
              <a:rPr lang="en-US" altLang="zh-CN" baseline="0" dirty="0"/>
              <a:t>You</a:t>
            </a:r>
            <a:r>
              <a:rPr lang="zh-CN" altLang="en-US" baseline="0" dirty="0"/>
              <a:t> </a:t>
            </a:r>
            <a:r>
              <a:rPr lang="en-US" altLang="zh-CN" baseline="0" dirty="0"/>
              <a:t>cannot</a:t>
            </a:r>
            <a:r>
              <a:rPr lang="zh-CN" altLang="en-US" baseline="0" dirty="0"/>
              <a:t> </a:t>
            </a:r>
            <a:r>
              <a:rPr lang="en-US" altLang="zh-CN" baseline="0" dirty="0"/>
              <a:t>find</a:t>
            </a:r>
            <a:r>
              <a:rPr lang="zh-CN" altLang="en-US" baseline="0" dirty="0"/>
              <a:t> </a:t>
            </a:r>
            <a:r>
              <a:rPr lang="en-US" altLang="zh-CN" baseline="0" dirty="0"/>
              <a:t>historical</a:t>
            </a:r>
            <a:r>
              <a:rPr lang="zh-CN" altLang="en-US" baseline="0" dirty="0"/>
              <a:t> </a:t>
            </a:r>
            <a:r>
              <a:rPr lang="en-US" altLang="zh-CN" baseline="0" dirty="0"/>
              <a:t>data</a:t>
            </a:r>
            <a:r>
              <a:rPr lang="zh-CN" altLang="en-US" baseline="0" dirty="0"/>
              <a:t> </a:t>
            </a:r>
            <a:r>
              <a:rPr lang="en-US" altLang="zh-CN" baseline="0" dirty="0"/>
              <a:t>from</a:t>
            </a:r>
            <a:r>
              <a:rPr lang="zh-CN" altLang="en-US" baseline="0" dirty="0"/>
              <a:t> </a:t>
            </a:r>
            <a:r>
              <a:rPr lang="en-US" altLang="zh-CN" baseline="0" dirty="0"/>
              <a:t>operational</a:t>
            </a:r>
            <a:r>
              <a:rPr lang="zh-CN" altLang="en-US" baseline="0" dirty="0"/>
              <a:t> </a:t>
            </a:r>
            <a:r>
              <a:rPr lang="en-US" altLang="zh-CN" baseline="0" dirty="0"/>
              <a:t>databases.</a:t>
            </a:r>
            <a:endParaRPr lang="zh-CN" altLang="en-US" baseline="0" dirty="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dirty="0"/>
              <a:t>Data</a:t>
            </a:r>
            <a:r>
              <a:rPr lang="zh-CN" altLang="en-US" baseline="0" dirty="0"/>
              <a:t> </a:t>
            </a:r>
            <a:r>
              <a:rPr lang="en-US" altLang="zh-CN" baseline="0" dirty="0"/>
              <a:t>quality:</a:t>
            </a:r>
            <a:r>
              <a:rPr lang="zh-CN" altLang="en-US" baseline="0" dirty="0"/>
              <a:t> </a:t>
            </a:r>
            <a:r>
              <a:rPr lang="en-US" altLang="zh-CN" dirty="0"/>
              <a:t>DW</a:t>
            </a:r>
            <a:r>
              <a:rPr lang="zh-CN" altLang="en-US" baseline="0" dirty="0"/>
              <a:t> </a:t>
            </a:r>
            <a:r>
              <a:rPr lang="en-US" altLang="zh-CN" baseline="0" dirty="0"/>
              <a:t>requires</a:t>
            </a:r>
            <a:r>
              <a:rPr lang="zh-CN" altLang="en-US" baseline="0" dirty="0"/>
              <a:t> </a:t>
            </a:r>
            <a:r>
              <a:rPr lang="en-US" altLang="zh-CN" baseline="0" dirty="0"/>
              <a:t>lots</a:t>
            </a:r>
            <a:r>
              <a:rPr lang="zh-CN" altLang="en-US" baseline="0" dirty="0"/>
              <a:t> </a:t>
            </a:r>
            <a:r>
              <a:rPr lang="en-US" altLang="zh-CN" baseline="0" dirty="0"/>
              <a:t>of</a:t>
            </a:r>
            <a:r>
              <a:rPr lang="zh-CN" altLang="en-US" baseline="0" dirty="0"/>
              <a:t> </a:t>
            </a:r>
            <a:r>
              <a:rPr lang="en-US" altLang="zh-CN" baseline="0" dirty="0"/>
              <a:t>data</a:t>
            </a:r>
            <a:r>
              <a:rPr lang="zh-CN" altLang="en-US" baseline="0" dirty="0"/>
              <a:t> </a:t>
            </a:r>
            <a:r>
              <a:rPr lang="en-US" altLang="zh-CN" baseline="0" dirty="0"/>
              <a:t>preprocessing</a:t>
            </a:r>
            <a:r>
              <a:rPr lang="zh-CN" altLang="en-US" baseline="0" dirty="0"/>
              <a:t> </a:t>
            </a:r>
            <a:r>
              <a:rPr lang="en-US" altLang="zh-CN" baseline="0" dirty="0"/>
              <a:t>(cleaning,</a:t>
            </a:r>
            <a:r>
              <a:rPr lang="zh-CN" altLang="en-US" baseline="0" dirty="0"/>
              <a:t> </a:t>
            </a:r>
            <a:r>
              <a:rPr lang="en-US" altLang="zh-CN" baseline="0" dirty="0"/>
              <a:t>aggregation</a:t>
            </a:r>
            <a:r>
              <a:rPr lang="is-IS" altLang="zh-CN" baseline="0" dirty="0"/>
              <a:t>…</a:t>
            </a:r>
            <a:r>
              <a:rPr lang="en-US" altLang="zh-CN" baseline="0" dirty="0"/>
              <a:t>)</a:t>
            </a:r>
            <a:endParaRPr lang="zh-CN" altLang="en-US" baseline="0" dirty="0"/>
          </a:p>
          <a:p>
            <a:endParaRPr lang="en-US" altLang="en-US" dirty="0"/>
          </a:p>
        </p:txBody>
      </p:sp>
    </p:spTree>
    <p:extLst>
      <p:ext uri="{BB962C8B-B14F-4D97-AF65-F5344CB8AC3E}">
        <p14:creationId xmlns:p14="http://schemas.microsoft.com/office/powerpoint/2010/main" val="3540908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26C5447-B093-49E5-9BB0-73BD27A68E2D}" type="slidenum">
              <a:rPr lang="en-US" altLang="en-US"/>
              <a:pPr>
                <a:spcBef>
                  <a:spcPct val="0"/>
                </a:spcBef>
              </a:pPr>
              <a:t>9</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MJ:</a:t>
            </a:r>
            <a:br>
              <a:rPr lang="zh-CN" altLang="en-US" dirty="0"/>
            </a:br>
            <a:r>
              <a:rPr lang="en-US" altLang="zh-CN" dirty="0"/>
              <a:t>OLTP</a:t>
            </a:r>
            <a:r>
              <a:rPr lang="zh-CN" altLang="en-US" baseline="0" dirty="0"/>
              <a:t> </a:t>
            </a:r>
            <a:r>
              <a:rPr lang="en-US" altLang="zh-CN" baseline="0" dirty="0"/>
              <a:t>(</a:t>
            </a:r>
            <a:r>
              <a:rPr lang="en-US" altLang="zh-CN" dirty="0"/>
              <a:t>transactional):</a:t>
            </a:r>
            <a:r>
              <a:rPr lang="zh-CN" altLang="en-US" baseline="0" dirty="0"/>
              <a:t> </a:t>
            </a:r>
            <a:r>
              <a:rPr lang="en-US" altLang="zh-CN" baseline="0" dirty="0"/>
              <a:t>manage</a:t>
            </a:r>
            <a:r>
              <a:rPr lang="zh-CN" altLang="en-US" baseline="0" dirty="0"/>
              <a:t> </a:t>
            </a:r>
            <a:r>
              <a:rPr lang="en-US" altLang="zh-CN" baseline="0" dirty="0"/>
              <a:t>the</a:t>
            </a:r>
            <a:r>
              <a:rPr lang="zh-CN" altLang="en-US" baseline="0" dirty="0"/>
              <a:t> </a:t>
            </a:r>
            <a:r>
              <a:rPr lang="en-US" altLang="zh-CN" baseline="0" dirty="0"/>
              <a:t>operational</a:t>
            </a:r>
            <a:r>
              <a:rPr lang="zh-CN" altLang="en-US" baseline="0" dirty="0"/>
              <a:t> </a:t>
            </a:r>
            <a:r>
              <a:rPr lang="en-US" altLang="zh-CN" baseline="0" dirty="0"/>
              <a:t>database</a:t>
            </a:r>
            <a:r>
              <a:rPr lang="zh-CN" altLang="en-US" baseline="0" dirty="0"/>
              <a:t> </a:t>
            </a:r>
            <a:r>
              <a:rPr lang="en-US" altLang="zh-CN" baseline="0" dirty="0"/>
              <a:t>–</a:t>
            </a:r>
            <a:r>
              <a:rPr lang="zh-CN" altLang="en-US" baseline="0" dirty="0"/>
              <a:t> </a:t>
            </a:r>
            <a:r>
              <a:rPr lang="en-US" altLang="zh-CN" baseline="0" dirty="0"/>
              <a:t>database</a:t>
            </a:r>
            <a:r>
              <a:rPr lang="zh-CN" altLang="en-US" baseline="0" dirty="0"/>
              <a:t> </a:t>
            </a:r>
            <a:r>
              <a:rPr lang="en-US" altLang="zh-CN" baseline="0" dirty="0"/>
              <a:t>management</a:t>
            </a:r>
            <a:r>
              <a:rPr lang="zh-CN" altLang="en-US" baseline="0" dirty="0"/>
              <a:t> </a:t>
            </a:r>
            <a:r>
              <a:rPr lang="en-US" altLang="zh-CN" baseline="0" dirty="0"/>
              <a:t>system</a:t>
            </a:r>
            <a:r>
              <a:rPr lang="zh-CN" altLang="en-US" baseline="0" dirty="0"/>
              <a:t> </a:t>
            </a:r>
            <a:r>
              <a:rPr lang="en-US" altLang="zh-CN" baseline="0" dirty="0"/>
              <a:t>operations.</a:t>
            </a:r>
            <a:r>
              <a:rPr lang="zh-CN" altLang="en-US" baseline="0" dirty="0"/>
              <a:t> </a:t>
            </a:r>
            <a:r>
              <a:rPr lang="en-US" altLang="zh-CN" baseline="0" dirty="0"/>
              <a:t>Very</a:t>
            </a:r>
            <a:r>
              <a:rPr lang="zh-CN" altLang="en-US" baseline="0" dirty="0"/>
              <a:t> </a:t>
            </a:r>
            <a:r>
              <a:rPr lang="en-US" altLang="zh-CN" baseline="0" dirty="0"/>
              <a:t>popular</a:t>
            </a:r>
            <a:r>
              <a:rPr lang="zh-CN" altLang="en-US" baseline="0" dirty="0"/>
              <a:t> </a:t>
            </a:r>
            <a:r>
              <a:rPr lang="en-US" altLang="zh-CN" baseline="0" dirty="0"/>
              <a:t>in</a:t>
            </a:r>
            <a:r>
              <a:rPr lang="zh-CN" altLang="en-US" baseline="0" dirty="0"/>
              <a:t> </a:t>
            </a:r>
            <a:r>
              <a:rPr lang="en-US" altLang="zh-CN" baseline="0" dirty="0"/>
              <a:t>the</a:t>
            </a:r>
            <a:r>
              <a:rPr lang="zh-CN" altLang="en-US" baseline="0" dirty="0"/>
              <a:t> </a:t>
            </a:r>
            <a:r>
              <a:rPr lang="en-US" altLang="zh-CN" baseline="0" dirty="0"/>
              <a:t>industry.</a:t>
            </a:r>
            <a:endParaRPr lang="zh-CN" altLang="en-US" baseline="0" dirty="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a:t>OLAP:</a:t>
            </a:r>
            <a:r>
              <a:rPr lang="zh-CN" altLang="en-US" baseline="0" dirty="0"/>
              <a:t> </a:t>
            </a:r>
            <a:r>
              <a:rPr lang="en-US" altLang="zh-CN" baseline="0" dirty="0"/>
              <a:t>support</a:t>
            </a:r>
            <a:r>
              <a:rPr lang="zh-CN" altLang="en-US" baseline="0" dirty="0"/>
              <a:t> </a:t>
            </a:r>
            <a:r>
              <a:rPr lang="en-US" altLang="zh-CN" baseline="0" dirty="0"/>
              <a:t>DW</a:t>
            </a:r>
            <a:r>
              <a:rPr lang="zh-CN" altLang="en-US" baseline="0" dirty="0"/>
              <a:t> </a:t>
            </a:r>
            <a:r>
              <a:rPr lang="en-US" altLang="zh-CN" baseline="0" dirty="0"/>
              <a:t>operations.</a:t>
            </a:r>
            <a:r>
              <a:rPr lang="zh-CN" altLang="en-US" baseline="0" dirty="0"/>
              <a:t> </a:t>
            </a:r>
            <a:r>
              <a:rPr lang="en-US" altLang="zh-CN" baseline="0" dirty="0"/>
              <a:t>Another</a:t>
            </a:r>
            <a:r>
              <a:rPr lang="zh-CN" altLang="en-US" baseline="0" dirty="0"/>
              <a:t> </a:t>
            </a:r>
            <a:r>
              <a:rPr lang="en-US" altLang="zh-CN" baseline="0" dirty="0"/>
              <a:t>industry</a:t>
            </a:r>
            <a:r>
              <a:rPr lang="zh-CN" altLang="en-US" baseline="0" dirty="0"/>
              <a:t> </a:t>
            </a:r>
            <a:r>
              <a:rPr lang="en-US" altLang="zh-CN" baseline="0" dirty="0"/>
              <a:t>standard.</a:t>
            </a:r>
            <a:endParaRPr lang="zh-CN" altLang="en-US" baseline="0" dirty="0"/>
          </a:p>
          <a:p>
            <a:r>
              <a:rPr lang="en-US" altLang="zh-CN" baseline="0" dirty="0"/>
              <a:t>Who</a:t>
            </a:r>
            <a:r>
              <a:rPr lang="zh-CN" altLang="en-US" baseline="0" dirty="0"/>
              <a:t> </a:t>
            </a:r>
            <a:r>
              <a:rPr lang="en-US" altLang="zh-CN" baseline="0" dirty="0"/>
              <a:t>use</a:t>
            </a:r>
            <a:r>
              <a:rPr lang="zh-CN" altLang="en-US" baseline="0" dirty="0"/>
              <a:t> </a:t>
            </a:r>
            <a:r>
              <a:rPr lang="en-US" altLang="zh-CN" baseline="0" dirty="0"/>
              <a:t>OLTP/OLAP?</a:t>
            </a:r>
            <a:endParaRPr lang="zh-CN" altLang="en-US" baseline="0" dirty="0"/>
          </a:p>
          <a:p>
            <a:r>
              <a:rPr lang="en-US" altLang="zh-CN" baseline="0" dirty="0"/>
              <a:t>Knowledge</a:t>
            </a:r>
            <a:r>
              <a:rPr lang="zh-CN" altLang="en-US" baseline="0" dirty="0"/>
              <a:t> </a:t>
            </a:r>
            <a:r>
              <a:rPr lang="en-US" altLang="zh-CN" baseline="0" dirty="0"/>
              <a:t>worker:</a:t>
            </a:r>
            <a:r>
              <a:rPr lang="zh-CN" altLang="en-US" baseline="0" dirty="0"/>
              <a:t> </a:t>
            </a:r>
            <a:r>
              <a:rPr lang="en-US" altLang="zh-CN" baseline="0" dirty="0"/>
              <a:t>mine</a:t>
            </a:r>
            <a:r>
              <a:rPr lang="zh-CN" altLang="en-US" baseline="0" dirty="0"/>
              <a:t> </a:t>
            </a:r>
            <a:r>
              <a:rPr lang="en-US" altLang="zh-CN" baseline="0" dirty="0"/>
              <a:t>the</a:t>
            </a:r>
            <a:r>
              <a:rPr lang="zh-CN" altLang="en-US" baseline="0" dirty="0"/>
              <a:t> </a:t>
            </a:r>
            <a:r>
              <a:rPr lang="en-US" altLang="zh-CN" baseline="0" dirty="0"/>
              <a:t>patterns,</a:t>
            </a:r>
            <a:r>
              <a:rPr lang="zh-CN" altLang="en-US" baseline="0" dirty="0"/>
              <a:t> </a:t>
            </a:r>
            <a:r>
              <a:rPr lang="en-US" altLang="zh-CN" baseline="0" dirty="0"/>
              <a:t>prediction,</a:t>
            </a:r>
            <a:r>
              <a:rPr lang="zh-CN" altLang="en-US" baseline="0" dirty="0"/>
              <a:t> </a:t>
            </a:r>
            <a:r>
              <a:rPr lang="en-US" altLang="zh-CN" baseline="0" dirty="0"/>
              <a:t>decisions.</a:t>
            </a:r>
            <a:endParaRPr lang="zh-CN" altLang="en-US" baseline="0" dirty="0"/>
          </a:p>
          <a:p>
            <a:r>
              <a:rPr lang="en-US" altLang="zh-CN" baseline="0" dirty="0"/>
              <a:t>Why</a:t>
            </a:r>
            <a:r>
              <a:rPr lang="zh-CN" altLang="en-US" baseline="0" dirty="0"/>
              <a:t> </a:t>
            </a:r>
            <a:r>
              <a:rPr lang="en-US" altLang="zh-CN" baseline="0" dirty="0"/>
              <a:t>use</a:t>
            </a:r>
            <a:r>
              <a:rPr lang="zh-CN" altLang="en-US" baseline="0" dirty="0"/>
              <a:t> </a:t>
            </a:r>
            <a:r>
              <a:rPr lang="en-US" altLang="zh-CN" baseline="0" dirty="0"/>
              <a:t>it?</a:t>
            </a:r>
            <a:r>
              <a:rPr lang="zh-CN" altLang="en-US" baseline="0" dirty="0"/>
              <a:t> </a:t>
            </a:r>
            <a:r>
              <a:rPr lang="en-US" altLang="zh-CN" baseline="0" dirty="0"/>
              <a:t>How</a:t>
            </a:r>
            <a:r>
              <a:rPr lang="zh-CN" altLang="en-US" baseline="0" dirty="0"/>
              <a:t> </a:t>
            </a:r>
            <a:r>
              <a:rPr lang="en-US" altLang="zh-CN" baseline="0" dirty="0"/>
              <a:t>the</a:t>
            </a:r>
            <a:r>
              <a:rPr lang="zh-CN" altLang="en-US" baseline="0" dirty="0"/>
              <a:t> </a:t>
            </a:r>
            <a:r>
              <a:rPr lang="en-US" altLang="zh-CN" baseline="0" dirty="0"/>
              <a:t>DB</a:t>
            </a:r>
            <a:r>
              <a:rPr lang="zh-CN" altLang="en-US" baseline="0" dirty="0"/>
              <a:t> </a:t>
            </a:r>
            <a:r>
              <a:rPr lang="en-US" altLang="zh-CN" baseline="0" dirty="0"/>
              <a:t>was</a:t>
            </a:r>
            <a:r>
              <a:rPr lang="zh-CN" altLang="en-US" baseline="0" dirty="0"/>
              <a:t> </a:t>
            </a:r>
            <a:r>
              <a:rPr lang="en-US" altLang="zh-CN" baseline="0" dirty="0"/>
              <a:t>designed?</a:t>
            </a:r>
            <a:endParaRPr lang="zh-CN" altLang="en-US" baseline="0" dirty="0"/>
          </a:p>
          <a:p>
            <a:r>
              <a:rPr lang="en-US" altLang="zh-CN" baseline="0" dirty="0"/>
              <a:t>Data</a:t>
            </a:r>
            <a:r>
              <a:rPr lang="zh-CN" altLang="en-US" baseline="0" dirty="0"/>
              <a:t> </a:t>
            </a:r>
            <a:r>
              <a:rPr lang="en-US" altLang="zh-CN" baseline="0" dirty="0"/>
              <a:t>structure?</a:t>
            </a:r>
            <a:r>
              <a:rPr lang="zh-CN" altLang="en-US" baseline="0" dirty="0"/>
              <a:t> </a:t>
            </a:r>
            <a:r>
              <a:rPr lang="en-US" altLang="zh-CN" baseline="0" dirty="0"/>
              <a:t>How</a:t>
            </a:r>
            <a:r>
              <a:rPr lang="zh-CN" altLang="en-US" baseline="0" dirty="0"/>
              <a:t> </a:t>
            </a:r>
            <a:r>
              <a:rPr lang="en-US" altLang="zh-CN" baseline="0" dirty="0"/>
              <a:t>the</a:t>
            </a:r>
            <a:r>
              <a:rPr lang="zh-CN" altLang="en-US" baseline="0" dirty="0"/>
              <a:t> </a:t>
            </a:r>
            <a:r>
              <a:rPr lang="en-US" altLang="zh-CN" baseline="0" dirty="0"/>
              <a:t>users</a:t>
            </a:r>
            <a:r>
              <a:rPr lang="zh-CN" altLang="en-US" baseline="0" dirty="0"/>
              <a:t> </a:t>
            </a:r>
            <a:r>
              <a:rPr lang="en-US" altLang="zh-CN" baseline="0" dirty="0"/>
              <a:t>use</a:t>
            </a:r>
            <a:r>
              <a:rPr lang="zh-CN" altLang="en-US" baseline="0" dirty="0"/>
              <a:t> </a:t>
            </a:r>
            <a:r>
              <a:rPr lang="en-US" altLang="zh-CN" baseline="0" dirty="0"/>
              <a:t>it?</a:t>
            </a:r>
            <a:endParaRPr lang="zh-CN" altLang="en-US" baseline="0" dirty="0"/>
          </a:p>
          <a:p>
            <a:r>
              <a:rPr lang="en-US" altLang="zh-CN" baseline="0" dirty="0"/>
              <a:t>What</a:t>
            </a:r>
            <a:r>
              <a:rPr lang="zh-CN" altLang="en-US" baseline="0" dirty="0"/>
              <a:t> </a:t>
            </a:r>
            <a:r>
              <a:rPr lang="en-US" altLang="zh-CN" baseline="0" dirty="0"/>
              <a:t>is</a:t>
            </a:r>
            <a:r>
              <a:rPr lang="zh-CN" altLang="en-US" baseline="0" dirty="0"/>
              <a:t> </a:t>
            </a:r>
            <a:r>
              <a:rPr lang="en-US" altLang="zh-CN" baseline="0" dirty="0"/>
              <a:t>the</a:t>
            </a:r>
            <a:r>
              <a:rPr lang="zh-CN" altLang="en-US" baseline="0" dirty="0"/>
              <a:t> </a:t>
            </a:r>
            <a:r>
              <a:rPr lang="en-US" altLang="zh-CN" baseline="0" dirty="0"/>
              <a:t>unit</a:t>
            </a:r>
            <a:r>
              <a:rPr lang="zh-CN" altLang="en-US" baseline="0" dirty="0"/>
              <a:t> </a:t>
            </a:r>
            <a:r>
              <a:rPr lang="en-US" altLang="zh-CN" baseline="0" dirty="0"/>
              <a:t>of</a:t>
            </a:r>
            <a:r>
              <a:rPr lang="zh-CN" altLang="en-US" baseline="0" dirty="0"/>
              <a:t> </a:t>
            </a:r>
            <a:r>
              <a:rPr lang="en-US" altLang="zh-CN" baseline="0" dirty="0"/>
              <a:t>work?</a:t>
            </a:r>
            <a:r>
              <a:rPr lang="zh-CN" altLang="en-US" baseline="0" dirty="0"/>
              <a:t> </a:t>
            </a:r>
            <a:r>
              <a:rPr lang="en-US" altLang="zh-CN" baseline="0" dirty="0"/>
              <a:t>...</a:t>
            </a:r>
            <a:endParaRPr lang="zh-CN" altLang="en-US" baseline="0" dirty="0"/>
          </a:p>
          <a:p>
            <a:r>
              <a:rPr lang="en-US" altLang="zh-CN" baseline="0" dirty="0"/>
              <a:t>Metric:</a:t>
            </a:r>
            <a:r>
              <a:rPr lang="zh-CN" altLang="en-US" baseline="0" dirty="0"/>
              <a:t> </a:t>
            </a:r>
            <a:r>
              <a:rPr lang="en-US" altLang="zh-CN" baseline="0" dirty="0"/>
              <a:t>evaluate</a:t>
            </a:r>
            <a:r>
              <a:rPr lang="zh-CN" altLang="en-US" baseline="0" dirty="0"/>
              <a:t> </a:t>
            </a:r>
            <a:r>
              <a:rPr lang="en-US" altLang="zh-CN" baseline="0" dirty="0"/>
              <a:t>the</a:t>
            </a:r>
            <a:r>
              <a:rPr lang="zh-CN" altLang="en-US" baseline="0" dirty="0"/>
              <a:t> </a:t>
            </a:r>
            <a:r>
              <a:rPr lang="en-US" altLang="zh-CN" baseline="0" dirty="0"/>
              <a:t>performance</a:t>
            </a:r>
            <a:r>
              <a:rPr lang="zh-CN" altLang="en-US" baseline="0" dirty="0"/>
              <a:t> </a:t>
            </a:r>
            <a:r>
              <a:rPr lang="en-US" altLang="zh-CN" baseline="0" dirty="0"/>
              <a:t>(high</a:t>
            </a:r>
            <a:r>
              <a:rPr lang="zh-CN" altLang="en-US" baseline="0" dirty="0"/>
              <a:t> </a:t>
            </a:r>
            <a:r>
              <a:rPr lang="en-US" altLang="zh-CN" baseline="0" dirty="0"/>
              <a:t>or</a:t>
            </a:r>
            <a:r>
              <a:rPr lang="zh-CN" altLang="en-US" baseline="0" dirty="0"/>
              <a:t> </a:t>
            </a:r>
            <a:r>
              <a:rPr lang="en-US" altLang="zh-CN" baseline="0" dirty="0"/>
              <a:t>low)</a:t>
            </a:r>
            <a:endParaRPr lang="en-US" altLang="en-US" dirty="0"/>
          </a:p>
        </p:txBody>
      </p:sp>
    </p:spTree>
    <p:extLst>
      <p:ext uri="{BB962C8B-B14F-4D97-AF65-F5344CB8AC3E}">
        <p14:creationId xmlns:p14="http://schemas.microsoft.com/office/powerpoint/2010/main" val="4024956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4500" y="2343945"/>
            <a:ext cx="11303000" cy="1034256"/>
          </a:xfrm>
        </p:spPr>
        <p:txBody>
          <a:bodyPr anchor="b">
            <a:noAutofit/>
          </a:bodyPr>
          <a:lstStyle>
            <a:lvl1pPr algn="ctr">
              <a:lnSpc>
                <a:spcPct val="85000"/>
              </a:lnSpc>
              <a:defRPr sz="6600" spc="-51" baseline="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1095871" y="3529775"/>
            <a:ext cx="10058400" cy="782070"/>
          </a:xfrm>
        </p:spPr>
        <p:txBody>
          <a:bodyPr lIns="91436" rIns="91436">
            <a:normAutofit/>
          </a:bodyPr>
          <a:lstStyle>
            <a:lvl1pPr marL="0" indent="0" algn="ctr">
              <a:buNone/>
              <a:defRPr sz="2400" b="1" cap="none" spc="200" baseline="0">
                <a:solidFill>
                  <a:schemeClr val="tx1"/>
                </a:solidFill>
                <a:latin typeface="Berlin Sans FB Demi" panose="020E0802020502020306" pitchFamily="34"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18" y="0"/>
            <a:ext cx="12244106" cy="22814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8" y="4463419"/>
            <a:ext cx="12192000" cy="23961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985" y="221676"/>
            <a:ext cx="11369963" cy="738909"/>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350983" y="1219200"/>
            <a:ext cx="11406908" cy="5384800"/>
          </a:xfrm>
        </p:spPr>
        <p:txBody>
          <a:bodyPr/>
          <a:lstStyle>
            <a:lvl1pPr marL="461951" indent="-461951">
              <a:defRPr sz="2800"/>
            </a:lvl1pPr>
            <a:lvl2pPr marL="738170" indent="-538149">
              <a:defRPr sz="2800"/>
            </a:lvl2pPr>
            <a:lvl3pPr marL="858817" indent="-474651">
              <a:defRPr sz="2800"/>
            </a:lvl3pPr>
            <a:lvl4pPr marL="1144559" indent="-522275">
              <a:defRPr sz="2800"/>
            </a:lvl4pPr>
            <a:lvl5pPr marL="1376328" indent="-507987">
              <a:defRPr sz="2800"/>
            </a:lvl5pPr>
          </a:lstStyle>
          <a:p>
            <a:pPr lvl="0"/>
            <a:r>
              <a:rPr lang="en-US" dirty="0"/>
              <a:t>Click to 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295400"/>
            <a:ext cx="5486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295400"/>
            <a:ext cx="5486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xfrm>
            <a:off x="203200" y="6477000"/>
            <a:ext cx="2540000" cy="381000"/>
          </a:xfrm>
          <a:prstGeom prst="rect">
            <a:avLst/>
          </a:prstGeom>
          <a:ln/>
        </p:spPr>
        <p:txBody>
          <a:bodyPr/>
          <a:lstStyle>
            <a:lvl1pPr>
              <a:defRPr/>
            </a:lvl1pPr>
          </a:lstStyle>
          <a:p>
            <a:pPr>
              <a:defRPr/>
            </a:pPr>
            <a:fld id="{5477F8B6-2CB6-4CBB-AEEC-8D419CC7BC39}" type="datetime1">
              <a:rPr lang="en-US"/>
              <a:pPr>
                <a:defRPr/>
              </a:pPr>
              <a:t>9/20/18</a:t>
            </a:fld>
            <a:endParaRPr lang="en-US"/>
          </a:p>
        </p:txBody>
      </p:sp>
      <p:sp>
        <p:nvSpPr>
          <p:cNvPr id="6" name="Rectangle 2060"/>
          <p:cNvSpPr>
            <a:spLocks noGrp="1" noChangeArrowheads="1"/>
          </p:cNvSpPr>
          <p:nvPr>
            <p:ph type="ftr" sz="quarter" idx="11"/>
          </p:nvPr>
        </p:nvSpPr>
        <p:spPr>
          <a:xfrm>
            <a:off x="4165600" y="6477000"/>
            <a:ext cx="3860800" cy="381000"/>
          </a:xfrm>
          <a:prstGeom prst="rect">
            <a:avLst/>
          </a:prstGeom>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xfrm>
            <a:off x="9652000" y="6477000"/>
            <a:ext cx="2540000" cy="381000"/>
          </a:xfrm>
          <a:prstGeom prst="rect">
            <a:avLst/>
          </a:prstGeom>
          <a:ln/>
        </p:spPr>
        <p:txBody>
          <a:bodyPr/>
          <a:lstStyle>
            <a:lvl1pPr>
              <a:defRPr/>
            </a:lvl1pPr>
          </a:lstStyle>
          <a:p>
            <a:fld id="{D6D49F36-C8F3-478C-A5E9-92DC3A3C4FCD}" type="slidenum">
              <a:rPr lang="en-US" altLang="en-US"/>
              <a:pPr/>
              <a:t>‹#›</a:t>
            </a:fld>
            <a:endParaRPr lang="en-US" altLang="en-US"/>
          </a:p>
        </p:txBody>
      </p:sp>
    </p:spTree>
    <p:extLst>
      <p:ext uri="{BB962C8B-B14F-4D97-AF65-F5344CB8AC3E}">
        <p14:creationId xmlns:p14="http://schemas.microsoft.com/office/powerpoint/2010/main" val="470190319"/>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59"/>
          <p:cNvSpPr>
            <a:spLocks noGrp="1" noChangeArrowheads="1"/>
          </p:cNvSpPr>
          <p:nvPr>
            <p:ph type="dt" sz="half" idx="10"/>
          </p:nvPr>
        </p:nvSpPr>
        <p:spPr>
          <a:xfrm>
            <a:off x="203200" y="6324600"/>
            <a:ext cx="2540000" cy="533400"/>
          </a:xfrm>
          <a:prstGeom prst="rect">
            <a:avLst/>
          </a:prstGeom>
          <a:ln/>
        </p:spPr>
        <p:txBody>
          <a:bodyPr/>
          <a:lstStyle>
            <a:lvl1pPr>
              <a:defRPr/>
            </a:lvl1pPr>
          </a:lstStyle>
          <a:p>
            <a:pPr>
              <a:defRPr/>
            </a:pPr>
            <a:fld id="{AC60FC4E-09D8-43A0-9743-88439DE05552}" type="datetime4">
              <a:rPr lang="en-US"/>
              <a:pPr>
                <a:defRPr/>
              </a:pPr>
              <a:t>September 20, 2018</a:t>
            </a:fld>
            <a:endParaRPr lang="en-US"/>
          </a:p>
        </p:txBody>
      </p:sp>
      <p:sp>
        <p:nvSpPr>
          <p:cNvPr id="4" name="Rectangle 2060"/>
          <p:cNvSpPr>
            <a:spLocks noGrp="1" noChangeArrowheads="1"/>
          </p:cNvSpPr>
          <p:nvPr>
            <p:ph type="ftr" sz="quarter" idx="11"/>
          </p:nvPr>
        </p:nvSpPr>
        <p:spPr>
          <a:xfrm>
            <a:off x="4267200" y="6324600"/>
            <a:ext cx="3860800" cy="533400"/>
          </a:xfrm>
          <a:prstGeom prst="rect">
            <a:avLst/>
          </a:prstGeom>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xfrm>
            <a:off x="9652000" y="6400800"/>
            <a:ext cx="2540000" cy="457200"/>
          </a:xfrm>
          <a:prstGeom prst="rect">
            <a:avLst/>
          </a:prstGeom>
          <a:ln/>
        </p:spPr>
        <p:txBody>
          <a:bodyPr/>
          <a:lstStyle>
            <a:lvl1pPr>
              <a:defRPr/>
            </a:lvl1pPr>
          </a:lstStyle>
          <a:p>
            <a:fld id="{955B9C67-743A-4F80-93AA-E226D3BC5296}" type="slidenum">
              <a:rPr lang="en-US" altLang="en-US"/>
              <a:pPr/>
              <a:t>‹#›</a:t>
            </a:fld>
            <a:endParaRPr lang="en-US" altLang="en-US"/>
          </a:p>
        </p:txBody>
      </p:sp>
    </p:spTree>
    <p:extLst>
      <p:ext uri="{BB962C8B-B14F-4D97-AF65-F5344CB8AC3E}">
        <p14:creationId xmlns:p14="http://schemas.microsoft.com/office/powerpoint/2010/main" val="3078397040"/>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11176000" cy="685800"/>
          </a:xfrm>
        </p:spPr>
        <p:txBody>
          <a:bodyPr/>
          <a:lstStyle/>
          <a:p>
            <a:r>
              <a:rPr lang="en-US"/>
              <a:t>Click to edit Master title style</a:t>
            </a:r>
          </a:p>
        </p:txBody>
      </p:sp>
      <p:sp>
        <p:nvSpPr>
          <p:cNvPr id="3" name="Table Placeholder 2"/>
          <p:cNvSpPr>
            <a:spLocks noGrp="1"/>
          </p:cNvSpPr>
          <p:nvPr>
            <p:ph type="tbl" idx="1"/>
          </p:nvPr>
        </p:nvSpPr>
        <p:spPr>
          <a:xfrm>
            <a:off x="508000" y="1447800"/>
            <a:ext cx="11176000" cy="5029200"/>
          </a:xfrm>
        </p:spPr>
        <p:txBody>
          <a:bodyPr/>
          <a:lstStyle/>
          <a:p>
            <a:pPr lvl="0"/>
            <a:endParaRPr lang="en-US" noProof="0"/>
          </a:p>
        </p:txBody>
      </p:sp>
      <p:sp>
        <p:nvSpPr>
          <p:cNvPr id="4" name="Rectangle 2059"/>
          <p:cNvSpPr>
            <a:spLocks noGrp="1" noChangeArrowheads="1"/>
          </p:cNvSpPr>
          <p:nvPr>
            <p:ph type="dt" sz="half" idx="10"/>
          </p:nvPr>
        </p:nvSpPr>
        <p:spPr>
          <a:xfrm>
            <a:off x="203200" y="6324600"/>
            <a:ext cx="2540000" cy="533400"/>
          </a:xfrm>
          <a:prstGeom prst="rect">
            <a:avLst/>
          </a:prstGeom>
          <a:ln/>
        </p:spPr>
        <p:txBody>
          <a:bodyPr/>
          <a:lstStyle>
            <a:lvl1pPr>
              <a:defRPr/>
            </a:lvl1pPr>
          </a:lstStyle>
          <a:p>
            <a:pPr>
              <a:defRPr/>
            </a:pPr>
            <a:fld id="{FE8E245F-AF1D-4A1D-94AD-1F1603C0A258}" type="datetime4">
              <a:rPr lang="en-US"/>
              <a:pPr>
                <a:defRPr/>
              </a:pPr>
              <a:t>September 20, 2018</a:t>
            </a:fld>
            <a:endParaRPr lang="en-US"/>
          </a:p>
        </p:txBody>
      </p:sp>
      <p:sp>
        <p:nvSpPr>
          <p:cNvPr id="5" name="Rectangle 2060"/>
          <p:cNvSpPr>
            <a:spLocks noGrp="1" noChangeArrowheads="1"/>
          </p:cNvSpPr>
          <p:nvPr>
            <p:ph type="ftr" sz="quarter" idx="11"/>
          </p:nvPr>
        </p:nvSpPr>
        <p:spPr>
          <a:xfrm>
            <a:off x="4267200" y="6324600"/>
            <a:ext cx="3860800" cy="533400"/>
          </a:xfrm>
          <a:prstGeom prst="rect">
            <a:avLst/>
          </a:prstGeom>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xfrm>
            <a:off x="9652000" y="6400800"/>
            <a:ext cx="2540000" cy="457200"/>
          </a:xfrm>
          <a:prstGeom prst="rect">
            <a:avLst/>
          </a:prstGeom>
          <a:ln/>
        </p:spPr>
        <p:txBody>
          <a:bodyPr/>
          <a:lstStyle>
            <a:lvl1pPr>
              <a:defRPr/>
            </a:lvl1pPr>
          </a:lstStyle>
          <a:p>
            <a:fld id="{4C42FBC0-C286-410A-9463-1409B0CE89E7}" type="slidenum">
              <a:rPr lang="en-US" altLang="en-US"/>
              <a:pPr/>
              <a:t>‹#›</a:t>
            </a:fld>
            <a:endParaRPr lang="en-US" altLang="en-US"/>
          </a:p>
        </p:txBody>
      </p:sp>
    </p:spTree>
    <p:extLst>
      <p:ext uri="{BB962C8B-B14F-4D97-AF65-F5344CB8AC3E}">
        <p14:creationId xmlns:p14="http://schemas.microsoft.com/office/powerpoint/2010/main" val="180821411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a:t>Click to edit Master title style</a:t>
            </a:r>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cxnSp>
        <p:nvCxnSpPr>
          <p:cNvPr id="10" name="Straight Connector 9"/>
          <p:cNvCxnSpPr/>
          <p:nvPr/>
        </p:nvCxnSpPr>
        <p:spPr>
          <a:xfrm>
            <a:off x="591131" y="1100537"/>
            <a:ext cx="10972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79" r:id="rId3"/>
    <p:sldLayoutId id="2147483682" r:id="rId4"/>
    <p:sldLayoutId id="2147483683" r:id="rId5"/>
  </p:sldLayoutIdLst>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33.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emf"/><Relationship Id="rId4" Type="http://schemas.openxmlformats.org/officeDocument/2006/relationships/oleObject" Target="../embeddings/oleObject3.bin"/><Relationship Id="rId9" Type="http://schemas.openxmlformats.org/officeDocument/2006/relationships/image" Target="../media/image13.emf"/></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21858"/>
            <a:ext cx="12192000" cy="995083"/>
          </a:xfrm>
        </p:spPr>
        <p:txBody>
          <a:bodyPr>
            <a:noAutofit/>
          </a:bodyPr>
          <a:lstStyle/>
          <a:p>
            <a:pPr algn="ctr" defTabSz="1219110"/>
            <a:r>
              <a:rPr lang="en-US" dirty="0"/>
              <a:t>CS 412 Intro. to Data Mining</a:t>
            </a:r>
            <a:endParaRPr lang="en-US" b="1" spc="0" dirty="0">
              <a:solidFill>
                <a:prstClr val="black"/>
              </a:solidFill>
              <a:effectLst>
                <a:outerShdw blurRad="50800" dist="38100" dir="2700000" algn="tl" rotWithShape="0">
                  <a:scrgbClr r="0" g="0" b="0">
                    <a:alpha val="43000"/>
                  </a:scrgbClr>
                </a:outerShdw>
              </a:effectLst>
              <a:latin typeface="Abadi MT Condensed Extra Bold"/>
              <a:cs typeface="Abadi MT Condensed Extra Bold"/>
            </a:endParaRPr>
          </a:p>
        </p:txBody>
      </p:sp>
      <p:sp>
        <p:nvSpPr>
          <p:cNvPr id="3" name="Subtitle 2"/>
          <p:cNvSpPr>
            <a:spLocks noGrp="1"/>
          </p:cNvSpPr>
          <p:nvPr>
            <p:ph type="subTitle" idx="1"/>
          </p:nvPr>
        </p:nvSpPr>
        <p:spPr>
          <a:xfrm>
            <a:off x="0" y="3308725"/>
            <a:ext cx="12192000" cy="1039906"/>
          </a:xfrm>
        </p:spPr>
        <p:txBody>
          <a:bodyPr>
            <a:noAutofit/>
          </a:bodyPr>
          <a:lstStyle/>
          <a:p>
            <a:r>
              <a:rPr lang="en-US" sz="3600" dirty="0"/>
              <a:t>Chapter 4. </a:t>
            </a:r>
            <a:r>
              <a:rPr lang="en-US" altLang="en-US" sz="3600" dirty="0"/>
              <a:t>Data Warehousing and On-line Analytical Processing</a:t>
            </a:r>
          </a:p>
          <a:p>
            <a:r>
              <a:rPr lang="en-US" dirty="0"/>
              <a:t>Jiawei Han, Computer Science, Univ. Illinois at Urbana-Champaign, 2106</a:t>
            </a:r>
          </a:p>
        </p:txBody>
      </p:sp>
      <p:sp>
        <p:nvSpPr>
          <p:cNvPr id="4" name="Slide Number Placeholder 3"/>
          <p:cNvSpPr>
            <a:spLocks noGrp="1"/>
          </p:cNvSpPr>
          <p:nvPr>
            <p:ph type="sldNum" sz="quarter" idx="4294967295"/>
          </p:nvPr>
        </p:nvSpPr>
        <p:spPr>
          <a:xfrm>
            <a:off x="4" y="6492879"/>
            <a:ext cx="1312025" cy="365125"/>
          </a:xfrm>
          <a:prstGeom prst="rect">
            <a:avLst/>
          </a:prstGeom>
        </p:spPr>
        <p:txBody>
          <a:bodyPr/>
          <a:lstStyle/>
          <a:p>
            <a:fld id="{4FAB73BC-B049-4115-A692-8D63A059BFB8}" type="slidenum">
              <a:rPr lang="en-US" smtClean="0">
                <a:solidFill>
                  <a:srgbClr val="000000"/>
                </a:solidFill>
              </a:rPr>
              <a:pPr/>
              <a:t>1</a:t>
            </a:fld>
            <a:endParaRPr lang="en-US" dirty="0">
              <a:solidFill>
                <a:srgbClr val="000000"/>
              </a:solidFill>
            </a:endParaRPr>
          </a:p>
        </p:txBody>
      </p:sp>
    </p:spTree>
    <p:extLst>
      <p:ext uri="{BB962C8B-B14F-4D97-AF65-F5344CB8AC3E}">
        <p14:creationId xmlns:p14="http://schemas.microsoft.com/office/powerpoint/2010/main" val="2508258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body" idx="1"/>
          </p:nvPr>
        </p:nvSpPr>
        <p:spPr>
          <a:xfrm>
            <a:off x="584200" y="2871536"/>
            <a:ext cx="4168775" cy="3351463"/>
          </a:xfrm>
          <a:noFill/>
        </p:spPr>
        <p:txBody>
          <a:bodyPr vert="horz" lIns="92075" tIns="46038" rIns="92075" bIns="46038" rtlCol="0">
            <a:noAutofit/>
          </a:bodyPr>
          <a:lstStyle/>
          <a:p>
            <a:pPr eaLnBrk="1" hangingPunct="1">
              <a:lnSpc>
                <a:spcPct val="150000"/>
              </a:lnSpc>
              <a:spcAft>
                <a:spcPts val="600"/>
              </a:spcAft>
            </a:pPr>
            <a:r>
              <a:rPr lang="en-US" altLang="en-US" sz="2400" dirty="0"/>
              <a:t>Top Tier: Front-End Tools</a:t>
            </a:r>
          </a:p>
          <a:p>
            <a:pPr eaLnBrk="1" hangingPunct="1">
              <a:lnSpc>
                <a:spcPct val="150000"/>
              </a:lnSpc>
              <a:spcAft>
                <a:spcPts val="600"/>
              </a:spcAft>
            </a:pPr>
            <a:r>
              <a:rPr lang="en-US" altLang="en-US" sz="2400" dirty="0"/>
              <a:t>Middle Tier: OLAP Server</a:t>
            </a:r>
          </a:p>
          <a:p>
            <a:pPr eaLnBrk="1" hangingPunct="1">
              <a:lnSpc>
                <a:spcPct val="150000"/>
              </a:lnSpc>
              <a:spcAft>
                <a:spcPts val="600"/>
              </a:spcAft>
            </a:pPr>
            <a:r>
              <a:rPr lang="en-US" altLang="en-US" sz="2400" dirty="0"/>
              <a:t>Bottom Tier: Data Warehouse Server</a:t>
            </a:r>
          </a:p>
          <a:p>
            <a:pPr eaLnBrk="1" hangingPunct="1">
              <a:lnSpc>
                <a:spcPct val="150000"/>
              </a:lnSpc>
              <a:spcAft>
                <a:spcPts val="600"/>
              </a:spcAft>
            </a:pPr>
            <a:r>
              <a:rPr lang="en-US" altLang="en-US" sz="2400" dirty="0"/>
              <a:t>Data</a:t>
            </a:r>
          </a:p>
        </p:txBody>
      </p:sp>
      <p:pic>
        <p:nvPicPr>
          <p:cNvPr id="4" name="Picture 3"/>
          <p:cNvPicPr>
            <a:picLocks noChangeAspect="1"/>
          </p:cNvPicPr>
          <p:nvPr/>
        </p:nvPicPr>
        <p:blipFill>
          <a:blip r:embed="rId3"/>
          <a:stretch>
            <a:fillRect/>
          </a:stretch>
        </p:blipFill>
        <p:spPr>
          <a:xfrm>
            <a:off x="5117432" y="29141"/>
            <a:ext cx="6379243" cy="6828859"/>
          </a:xfrm>
          <a:prstGeom prst="rect">
            <a:avLst/>
          </a:prstGeom>
        </p:spPr>
      </p:pic>
      <p:sp>
        <p:nvSpPr>
          <p:cNvPr id="5" name="Rectangle 3"/>
          <p:cNvSpPr>
            <a:spLocks noChangeArrowheads="1"/>
          </p:cNvSpPr>
          <p:nvPr/>
        </p:nvSpPr>
        <p:spPr bwMode="auto">
          <a:xfrm>
            <a:off x="364457" y="209550"/>
            <a:ext cx="4752975" cy="2129588"/>
          </a:xfrm>
          <a:prstGeom prst="rect">
            <a:avLst/>
          </a:prstGeom>
          <a:solidFill>
            <a:schemeClr val="bg1"/>
          </a:solidFill>
          <a:ln w="9525">
            <a:noFill/>
            <a:miter lim="800000"/>
            <a:headEnd/>
            <a:tailEnd/>
          </a:ln>
          <a:effectLst/>
        </p:spPr>
        <p:txBody>
          <a:bodyPr lIns="92075" tIns="46038" rIns="92075" bIns="46038" anchor="b"/>
          <a:lstStyle/>
          <a:p>
            <a:pPr algn="ctr" eaLnBrk="0" hangingPunct="0">
              <a:defRPr/>
            </a:pPr>
            <a:r>
              <a:rPr lang="en-US" sz="4400" b="1" dirty="0">
                <a:effectLst>
                  <a:outerShdw blurRad="38100" dist="38100" dir="2700000" algn="tl">
                    <a:srgbClr val="000000">
                      <a:alpha val="43137"/>
                    </a:srgbClr>
                  </a:outerShdw>
                </a:effectLst>
                <a:latin typeface="Berlin Sans FB Demi" panose="020E0802020502020306" pitchFamily="34" charset="0"/>
              </a:rPr>
              <a:t>Data Warehouse: A Multi-Tiered Architecture</a:t>
            </a:r>
            <a:endParaRPr lang="en-US" sz="5400" dirty="0">
              <a:effectLst>
                <a:outerShdw blurRad="38100" dist="38100" dir="2700000" algn="tl">
                  <a:srgbClr val="000000">
                    <a:alpha val="43137"/>
                  </a:srgbClr>
                </a:outerShdw>
              </a:effectLst>
              <a:latin typeface="Berlin Sans FB Demi" panose="020E0802020502020306" pitchFamily="34" charset="0"/>
            </a:endParaRPr>
          </a:p>
        </p:txBody>
      </p:sp>
    </p:spTree>
    <p:extLst>
      <p:ext uri="{BB962C8B-B14F-4D97-AF65-F5344CB8AC3E}">
        <p14:creationId xmlns:p14="http://schemas.microsoft.com/office/powerpoint/2010/main" val="3722119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752600" y="279400"/>
            <a:ext cx="8743950" cy="711200"/>
          </a:xfrm>
          <a:noFill/>
        </p:spPr>
        <p:txBody>
          <a:bodyPr vert="horz" lIns="92075" tIns="46038" rIns="92075" bIns="46038" rtlCol="0" anchor="b">
            <a:normAutofit/>
          </a:bodyPr>
          <a:lstStyle/>
          <a:p>
            <a:pPr eaLnBrk="1" hangingPunct="1"/>
            <a:r>
              <a:rPr lang="en-US" altLang="en-US" dirty="0"/>
              <a:t>Three Data Warehouse Models</a:t>
            </a:r>
          </a:p>
        </p:txBody>
      </p:sp>
      <p:sp>
        <p:nvSpPr>
          <p:cNvPr id="14340" name="Rectangle 3"/>
          <p:cNvSpPr>
            <a:spLocks noGrp="1" noChangeArrowheads="1"/>
          </p:cNvSpPr>
          <p:nvPr>
            <p:ph type="body" idx="1"/>
          </p:nvPr>
        </p:nvSpPr>
        <p:spPr>
          <a:xfrm>
            <a:off x="584200" y="1371600"/>
            <a:ext cx="10845800" cy="4851400"/>
          </a:xfrm>
          <a:noFill/>
        </p:spPr>
        <p:txBody>
          <a:bodyPr vert="horz" lIns="92075" tIns="46038" rIns="92075" bIns="46038" rtlCol="0">
            <a:noAutofit/>
          </a:bodyPr>
          <a:lstStyle/>
          <a:p>
            <a:pPr eaLnBrk="1" hangingPunct="1">
              <a:spcAft>
                <a:spcPts val="600"/>
              </a:spcAft>
            </a:pPr>
            <a:r>
              <a:rPr lang="en-US" altLang="en-US" sz="2400" b="1" dirty="0"/>
              <a:t>Enterprise warehouse</a:t>
            </a:r>
          </a:p>
          <a:p>
            <a:pPr lvl="1" eaLnBrk="1" hangingPunct="1">
              <a:spcAft>
                <a:spcPts val="600"/>
              </a:spcAft>
            </a:pPr>
            <a:r>
              <a:rPr lang="en-US" altLang="en-US" sz="2400" dirty="0"/>
              <a:t>Collects all of the information about subjects spanning the entire organization</a:t>
            </a:r>
          </a:p>
          <a:p>
            <a:pPr eaLnBrk="1" hangingPunct="1">
              <a:spcAft>
                <a:spcPts val="600"/>
              </a:spcAft>
            </a:pPr>
            <a:r>
              <a:rPr lang="en-US" altLang="en-US" sz="2400" b="1" dirty="0"/>
              <a:t>Data Mart</a:t>
            </a:r>
          </a:p>
          <a:p>
            <a:pPr lvl="1" eaLnBrk="1" hangingPunct="1">
              <a:spcAft>
                <a:spcPts val="600"/>
              </a:spcAft>
            </a:pPr>
            <a:r>
              <a:rPr lang="en-US" altLang="en-US" sz="2400" dirty="0"/>
              <a:t>A subset of corporate-wide data that is of value to a specific groups of users</a:t>
            </a:r>
          </a:p>
          <a:p>
            <a:pPr lvl="1" eaLnBrk="1" hangingPunct="1">
              <a:spcAft>
                <a:spcPts val="600"/>
              </a:spcAft>
            </a:pPr>
            <a:r>
              <a:rPr lang="en-US" altLang="en-US" sz="2400" dirty="0"/>
              <a:t>Its scope is confined to specific, selected groups, such as marketing data mart</a:t>
            </a:r>
          </a:p>
          <a:p>
            <a:pPr lvl="2" eaLnBrk="1" hangingPunct="1">
              <a:spcAft>
                <a:spcPts val="600"/>
              </a:spcAft>
            </a:pPr>
            <a:r>
              <a:rPr lang="en-US" altLang="en-US" sz="2400" dirty="0"/>
              <a:t>Independent vs. dependent (directly from warehouse) data mart</a:t>
            </a:r>
          </a:p>
          <a:p>
            <a:pPr eaLnBrk="1" hangingPunct="1">
              <a:spcAft>
                <a:spcPts val="600"/>
              </a:spcAft>
            </a:pPr>
            <a:r>
              <a:rPr lang="en-US" altLang="en-US" sz="2400" b="1" dirty="0"/>
              <a:t>Virtual warehouse</a:t>
            </a:r>
          </a:p>
          <a:p>
            <a:pPr lvl="1" eaLnBrk="1" hangingPunct="1">
              <a:spcAft>
                <a:spcPts val="600"/>
              </a:spcAft>
            </a:pPr>
            <a:r>
              <a:rPr lang="en-US" altLang="en-US" sz="2400" dirty="0"/>
              <a:t>A set of views over operational databases</a:t>
            </a:r>
          </a:p>
          <a:p>
            <a:pPr lvl="1" eaLnBrk="1" hangingPunct="1">
              <a:spcAft>
                <a:spcPts val="600"/>
              </a:spcAft>
            </a:pPr>
            <a:r>
              <a:rPr lang="en-US" altLang="en-US" sz="2400" dirty="0"/>
              <a:t>Only some of the possible summary views may be materialized</a:t>
            </a:r>
          </a:p>
        </p:txBody>
      </p:sp>
    </p:spTree>
    <p:extLst>
      <p:ext uri="{BB962C8B-B14F-4D97-AF65-F5344CB8AC3E}">
        <p14:creationId xmlns:p14="http://schemas.microsoft.com/office/powerpoint/2010/main" val="2834464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0" y="228600"/>
            <a:ext cx="12192000" cy="774700"/>
          </a:xfrm>
        </p:spPr>
        <p:txBody>
          <a:bodyPr>
            <a:noAutofit/>
          </a:bodyPr>
          <a:lstStyle/>
          <a:p>
            <a:pPr eaLnBrk="1" hangingPunct="1"/>
            <a:r>
              <a:rPr lang="en-US" altLang="en-US" dirty="0"/>
              <a:t>Extraction, Transformation, and Loading (ETL)</a:t>
            </a:r>
            <a:endParaRPr lang="en-US" altLang="en-US" sz="6000" dirty="0"/>
          </a:p>
        </p:txBody>
      </p:sp>
      <p:sp>
        <p:nvSpPr>
          <p:cNvPr id="15364" name="Rectangle 3"/>
          <p:cNvSpPr>
            <a:spLocks noGrp="1" noChangeArrowheads="1"/>
          </p:cNvSpPr>
          <p:nvPr>
            <p:ph type="body" idx="1"/>
          </p:nvPr>
        </p:nvSpPr>
        <p:spPr>
          <a:xfrm>
            <a:off x="666750" y="1143000"/>
            <a:ext cx="10890250" cy="5600700"/>
          </a:xfrm>
        </p:spPr>
        <p:txBody>
          <a:bodyPr/>
          <a:lstStyle/>
          <a:p>
            <a:pPr eaLnBrk="1" hangingPunct="1">
              <a:spcAft>
                <a:spcPts val="600"/>
              </a:spcAft>
            </a:pPr>
            <a:r>
              <a:rPr lang="en-US" altLang="en-US" sz="2400" b="1" dirty="0"/>
              <a:t>Data extraction</a:t>
            </a:r>
          </a:p>
          <a:p>
            <a:pPr lvl="1" eaLnBrk="1" hangingPunct="1">
              <a:spcAft>
                <a:spcPts val="600"/>
              </a:spcAft>
            </a:pPr>
            <a:r>
              <a:rPr lang="en-US" altLang="en-US" sz="2400" dirty="0"/>
              <a:t>get data from multiple, heterogeneous, and external sources</a:t>
            </a:r>
          </a:p>
          <a:p>
            <a:pPr eaLnBrk="1" hangingPunct="1">
              <a:spcAft>
                <a:spcPts val="600"/>
              </a:spcAft>
            </a:pPr>
            <a:r>
              <a:rPr lang="en-US" altLang="en-US" sz="2400" b="1" dirty="0"/>
              <a:t>Data cleaning</a:t>
            </a:r>
          </a:p>
          <a:p>
            <a:pPr lvl="1" eaLnBrk="1" hangingPunct="1">
              <a:spcAft>
                <a:spcPts val="600"/>
              </a:spcAft>
            </a:pPr>
            <a:r>
              <a:rPr lang="en-US" altLang="en-US" sz="2400" dirty="0"/>
              <a:t>detect errors in the data and rectify them when possible</a:t>
            </a:r>
          </a:p>
          <a:p>
            <a:pPr eaLnBrk="1" hangingPunct="1">
              <a:spcAft>
                <a:spcPts val="600"/>
              </a:spcAft>
            </a:pPr>
            <a:r>
              <a:rPr lang="en-US" altLang="en-US" sz="2400" b="1" dirty="0"/>
              <a:t>Data transformation</a:t>
            </a:r>
          </a:p>
          <a:p>
            <a:pPr lvl="1" eaLnBrk="1" hangingPunct="1">
              <a:spcAft>
                <a:spcPts val="600"/>
              </a:spcAft>
            </a:pPr>
            <a:r>
              <a:rPr lang="en-US" altLang="en-US" sz="2400" dirty="0"/>
              <a:t>convert data from legacy or host format to warehouse format</a:t>
            </a:r>
          </a:p>
          <a:p>
            <a:pPr eaLnBrk="1" hangingPunct="1">
              <a:spcAft>
                <a:spcPts val="600"/>
              </a:spcAft>
            </a:pPr>
            <a:r>
              <a:rPr lang="en-US" altLang="en-US" sz="2400" b="1" dirty="0"/>
              <a:t>Load</a:t>
            </a:r>
          </a:p>
          <a:p>
            <a:pPr lvl="1" eaLnBrk="1" hangingPunct="1">
              <a:spcAft>
                <a:spcPts val="600"/>
              </a:spcAft>
            </a:pPr>
            <a:r>
              <a:rPr lang="en-US" altLang="en-US" sz="2400" dirty="0"/>
              <a:t>sort, summarize, consolidate, compute views, check integrity, and build </a:t>
            </a:r>
            <a:r>
              <a:rPr lang="en-US" altLang="en-US" sz="2400" dirty="0" err="1"/>
              <a:t>indicies</a:t>
            </a:r>
            <a:r>
              <a:rPr lang="en-US" altLang="en-US" sz="2400" dirty="0"/>
              <a:t> and partitions</a:t>
            </a:r>
          </a:p>
          <a:p>
            <a:pPr eaLnBrk="1" hangingPunct="1">
              <a:spcAft>
                <a:spcPts val="600"/>
              </a:spcAft>
            </a:pPr>
            <a:r>
              <a:rPr lang="en-US" altLang="en-US" sz="2400" b="1" dirty="0"/>
              <a:t>Refresh</a:t>
            </a:r>
          </a:p>
          <a:p>
            <a:pPr lvl="1" eaLnBrk="1" hangingPunct="1">
              <a:spcAft>
                <a:spcPts val="600"/>
              </a:spcAft>
            </a:pPr>
            <a:r>
              <a:rPr lang="en-US" altLang="en-US" sz="2400" dirty="0"/>
              <a:t>propagate the updates from the data sources to the warehouse</a:t>
            </a:r>
          </a:p>
        </p:txBody>
      </p:sp>
    </p:spTree>
    <p:extLst>
      <p:ext uri="{BB962C8B-B14F-4D97-AF65-F5344CB8AC3E}">
        <p14:creationId xmlns:p14="http://schemas.microsoft.com/office/powerpoint/2010/main" val="1311880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a:t>Metadata Repository</a:t>
            </a:r>
          </a:p>
        </p:txBody>
      </p:sp>
      <p:sp>
        <p:nvSpPr>
          <p:cNvPr id="16388" name="Rectangle 3"/>
          <p:cNvSpPr>
            <a:spLocks noGrp="1" noChangeArrowheads="1"/>
          </p:cNvSpPr>
          <p:nvPr>
            <p:ph type="body" idx="1"/>
          </p:nvPr>
        </p:nvSpPr>
        <p:spPr>
          <a:xfrm>
            <a:off x="594016" y="1143000"/>
            <a:ext cx="10950284" cy="5562600"/>
          </a:xfrm>
          <a:noFill/>
        </p:spPr>
        <p:txBody>
          <a:bodyPr vert="horz" lIns="92075" tIns="46038" rIns="92075" bIns="46038" rtlCol="0">
            <a:noAutofit/>
          </a:bodyPr>
          <a:lstStyle/>
          <a:p>
            <a:pPr eaLnBrk="1" hangingPunct="1">
              <a:spcBef>
                <a:spcPts val="400"/>
              </a:spcBef>
            </a:pPr>
            <a:r>
              <a:rPr lang="en-US" altLang="en-US" sz="2400" b="1" dirty="0"/>
              <a:t>Meta data</a:t>
            </a:r>
            <a:r>
              <a:rPr lang="en-US" altLang="en-US" sz="2400" dirty="0"/>
              <a:t> is the data defining warehouse objects.  It stores:</a:t>
            </a:r>
          </a:p>
          <a:p>
            <a:pPr lvl="1">
              <a:spcBef>
                <a:spcPts val="400"/>
              </a:spcBef>
            </a:pPr>
            <a:r>
              <a:rPr lang="en-US" altLang="en-US" sz="2400" dirty="0"/>
              <a:t>Description of the structure of the data warehouse</a:t>
            </a:r>
          </a:p>
          <a:p>
            <a:pPr lvl="2">
              <a:spcBef>
                <a:spcPts val="400"/>
              </a:spcBef>
            </a:pPr>
            <a:r>
              <a:rPr lang="en-US" altLang="en-US" sz="2400" dirty="0"/>
              <a:t>schema, view, dimensions, hierarchies, derived data </a:t>
            </a:r>
            <a:r>
              <a:rPr lang="en-US" altLang="en-US" sz="2400" dirty="0" err="1"/>
              <a:t>defn</a:t>
            </a:r>
            <a:r>
              <a:rPr lang="en-US" altLang="en-US" sz="2400" dirty="0"/>
              <a:t>, data mart locations and contents</a:t>
            </a:r>
          </a:p>
          <a:p>
            <a:pPr lvl="1">
              <a:spcBef>
                <a:spcPts val="400"/>
              </a:spcBef>
            </a:pPr>
            <a:r>
              <a:rPr lang="en-US" altLang="en-US" sz="2400" dirty="0"/>
              <a:t>Operational meta-data</a:t>
            </a:r>
          </a:p>
          <a:p>
            <a:pPr lvl="2">
              <a:spcBef>
                <a:spcPts val="400"/>
              </a:spcBef>
            </a:pPr>
            <a:r>
              <a:rPr lang="en-US" altLang="en-US" sz="2400" dirty="0"/>
              <a:t>data lineage (history of migrated data and transformation path), currency of data (active, archived, or purged), monitoring information (warehouse usage statistics, error reports, audit trails)</a:t>
            </a:r>
          </a:p>
          <a:p>
            <a:pPr lvl="1">
              <a:spcBef>
                <a:spcPts val="400"/>
              </a:spcBef>
            </a:pPr>
            <a:r>
              <a:rPr lang="en-US" altLang="en-US" sz="2400" dirty="0"/>
              <a:t>The algorithms used for summarization</a:t>
            </a:r>
          </a:p>
          <a:p>
            <a:pPr lvl="1">
              <a:spcBef>
                <a:spcPts val="400"/>
              </a:spcBef>
            </a:pPr>
            <a:r>
              <a:rPr lang="en-US" altLang="en-US" sz="2400" dirty="0"/>
              <a:t>The mapping from operational environment to the data warehouse</a:t>
            </a:r>
          </a:p>
          <a:p>
            <a:pPr lvl="1">
              <a:spcBef>
                <a:spcPts val="400"/>
              </a:spcBef>
            </a:pPr>
            <a:r>
              <a:rPr lang="en-US" altLang="en-US" sz="2400" dirty="0"/>
              <a:t>Data related to system performance</a:t>
            </a:r>
          </a:p>
          <a:p>
            <a:pPr lvl="2">
              <a:spcBef>
                <a:spcPts val="400"/>
              </a:spcBef>
            </a:pPr>
            <a:r>
              <a:rPr lang="en-US" altLang="en-US" sz="2400" dirty="0"/>
              <a:t>warehouse schema, view and derived data definitions</a:t>
            </a:r>
          </a:p>
          <a:p>
            <a:pPr lvl="1">
              <a:spcBef>
                <a:spcPts val="400"/>
              </a:spcBef>
            </a:pPr>
            <a:r>
              <a:rPr lang="en-US" altLang="en-US" sz="2400" dirty="0"/>
              <a:t>Business data</a:t>
            </a:r>
          </a:p>
          <a:p>
            <a:pPr lvl="2">
              <a:spcBef>
                <a:spcPts val="400"/>
              </a:spcBef>
            </a:pPr>
            <a:r>
              <a:rPr lang="en-US" altLang="en-US" sz="2400" dirty="0"/>
              <a:t>business terms and definitions, ownership of data, charging policies</a:t>
            </a:r>
          </a:p>
        </p:txBody>
      </p:sp>
    </p:spTree>
    <p:extLst>
      <p:ext uri="{BB962C8B-B14F-4D97-AF65-F5344CB8AC3E}">
        <p14:creationId xmlns:p14="http://schemas.microsoft.com/office/powerpoint/2010/main" val="2803908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8509559" y="2457183"/>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3263409209"/>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0" y="152400"/>
            <a:ext cx="12192000" cy="838200"/>
          </a:xfrm>
          <a:noFill/>
        </p:spPr>
        <p:txBody>
          <a:bodyPr vert="horz" lIns="92075" tIns="46038" rIns="92075" bIns="46038" rtlCol="0" anchor="ctr">
            <a:normAutofit/>
          </a:bodyPr>
          <a:lstStyle/>
          <a:p>
            <a:pPr eaLnBrk="1" hangingPunct="1"/>
            <a:r>
              <a:rPr lang="en-US" altLang="en-US" dirty="0"/>
              <a:t>From Tables and Spreadsheets to Data Cubes</a:t>
            </a:r>
          </a:p>
        </p:txBody>
      </p:sp>
      <p:sp>
        <p:nvSpPr>
          <p:cNvPr id="18436" name="Rectangle 3"/>
          <p:cNvSpPr>
            <a:spLocks noGrp="1" noChangeArrowheads="1"/>
          </p:cNvSpPr>
          <p:nvPr>
            <p:ph type="body" idx="1"/>
          </p:nvPr>
        </p:nvSpPr>
        <p:spPr>
          <a:xfrm>
            <a:off x="704850" y="1143000"/>
            <a:ext cx="10877550" cy="5549900"/>
          </a:xfrm>
          <a:noFill/>
        </p:spPr>
        <p:txBody>
          <a:bodyPr vert="horz" lIns="92075" tIns="46038" rIns="92075" bIns="46038" rtlCol="0">
            <a:noAutofit/>
          </a:bodyPr>
          <a:lstStyle/>
          <a:p>
            <a:pPr eaLnBrk="1" hangingPunct="1">
              <a:spcAft>
                <a:spcPts val="200"/>
              </a:spcAft>
            </a:pPr>
            <a:r>
              <a:rPr lang="en-US" altLang="en-US" sz="2400" dirty="0"/>
              <a:t>A </a:t>
            </a:r>
            <a:r>
              <a:rPr lang="en-US" altLang="en-US" sz="2400" b="1" dirty="0"/>
              <a:t>data warehouse</a:t>
            </a:r>
            <a:r>
              <a:rPr lang="en-US" altLang="en-US" sz="2400" dirty="0"/>
              <a:t> is based on a multidimensional data model which views data in the form of a data cube</a:t>
            </a:r>
          </a:p>
          <a:p>
            <a:pPr eaLnBrk="1" hangingPunct="1">
              <a:spcAft>
                <a:spcPts val="200"/>
              </a:spcAft>
            </a:pPr>
            <a:r>
              <a:rPr lang="en-US" altLang="en-US" sz="2400" dirty="0"/>
              <a:t>A data cube, such as sales, allows data to be modeled and viewed in multiple dimensions</a:t>
            </a:r>
          </a:p>
          <a:p>
            <a:pPr lvl="1" eaLnBrk="1" hangingPunct="1">
              <a:spcAft>
                <a:spcPts val="200"/>
              </a:spcAft>
            </a:pPr>
            <a:r>
              <a:rPr lang="en-US" altLang="en-US" sz="2400" b="1" dirty="0"/>
              <a:t>Dimension tables</a:t>
            </a:r>
            <a:r>
              <a:rPr lang="en-US" altLang="en-US" sz="2400" dirty="0"/>
              <a:t>, such as item (</a:t>
            </a:r>
            <a:r>
              <a:rPr lang="en-US" altLang="en-US" sz="2400" dirty="0" err="1"/>
              <a:t>item_name</a:t>
            </a:r>
            <a:r>
              <a:rPr lang="en-US" altLang="en-US" sz="2400" dirty="0"/>
              <a:t>, brand, type), or time(day, week, month, quarter, year) </a:t>
            </a:r>
          </a:p>
          <a:p>
            <a:pPr lvl="1" eaLnBrk="1" hangingPunct="1">
              <a:spcAft>
                <a:spcPts val="200"/>
              </a:spcAft>
            </a:pPr>
            <a:r>
              <a:rPr lang="en-US" altLang="en-US" sz="2400" b="1" dirty="0"/>
              <a:t>Fact table</a:t>
            </a:r>
            <a:r>
              <a:rPr lang="en-US" altLang="en-US" sz="2400" dirty="0"/>
              <a:t> contains </a:t>
            </a:r>
            <a:r>
              <a:rPr lang="en-US" altLang="en-US" sz="2400" b="1" dirty="0"/>
              <a:t>measures</a:t>
            </a:r>
            <a:r>
              <a:rPr lang="en-US" altLang="en-US" sz="2400" dirty="0"/>
              <a:t> (such as </a:t>
            </a:r>
            <a:r>
              <a:rPr lang="en-US" altLang="en-US" sz="2400" dirty="0" err="1"/>
              <a:t>dollars_sold</a:t>
            </a:r>
            <a:r>
              <a:rPr lang="en-US" altLang="en-US" sz="2400" dirty="0"/>
              <a:t>) and keys to each of the related dimension tables</a:t>
            </a:r>
          </a:p>
          <a:p>
            <a:pPr eaLnBrk="1" hangingPunct="1">
              <a:spcAft>
                <a:spcPts val="200"/>
              </a:spcAft>
            </a:pPr>
            <a:r>
              <a:rPr lang="en-US" altLang="en-US" sz="2400" b="1" dirty="0"/>
              <a:t>Data cube</a:t>
            </a:r>
            <a:r>
              <a:rPr lang="en-US" altLang="en-US" sz="2400" dirty="0"/>
              <a:t>: A lattice of cuboids </a:t>
            </a:r>
          </a:p>
          <a:p>
            <a:pPr lvl="1">
              <a:spcAft>
                <a:spcPts val="200"/>
              </a:spcAft>
            </a:pPr>
            <a:r>
              <a:rPr lang="en-US" altLang="en-US" sz="2400" dirty="0"/>
              <a:t>In data warehousing literature, an n-D base cube is called a </a:t>
            </a:r>
            <a:r>
              <a:rPr lang="en-US" altLang="en-US" sz="2400" b="1" dirty="0"/>
              <a:t>base cuboid</a:t>
            </a:r>
            <a:endParaRPr lang="en-US" altLang="en-US" sz="2400" dirty="0"/>
          </a:p>
          <a:p>
            <a:pPr lvl="1">
              <a:spcAft>
                <a:spcPts val="200"/>
              </a:spcAft>
            </a:pPr>
            <a:r>
              <a:rPr lang="en-US" altLang="en-US" sz="2400" dirty="0"/>
              <a:t>The top most 0-D cuboid, which holds the highest-level of summarization, is called the </a:t>
            </a:r>
            <a:r>
              <a:rPr lang="en-US" altLang="en-US" sz="2400" b="1" dirty="0"/>
              <a:t>apex cuboid</a:t>
            </a:r>
            <a:endParaRPr lang="en-US" altLang="en-US" sz="2400" dirty="0"/>
          </a:p>
          <a:p>
            <a:pPr lvl="1">
              <a:spcAft>
                <a:spcPts val="200"/>
              </a:spcAft>
            </a:pPr>
            <a:r>
              <a:rPr lang="en-US" altLang="en-US" sz="2400" dirty="0"/>
              <a:t>The lattice of cuboids forms a </a:t>
            </a:r>
            <a:r>
              <a:rPr lang="en-US" altLang="en-US" sz="2400" b="1" dirty="0"/>
              <a:t>data cube</a:t>
            </a:r>
            <a:r>
              <a:rPr lang="en-US" altLang="en-US" sz="2400" dirty="0"/>
              <a:t>.</a:t>
            </a:r>
          </a:p>
        </p:txBody>
      </p:sp>
    </p:spTree>
    <p:extLst>
      <p:ext uri="{BB962C8B-B14F-4D97-AF65-F5344CB8AC3E}">
        <p14:creationId xmlns:p14="http://schemas.microsoft.com/office/powerpoint/2010/main" val="2329038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4294967295"/>
          </p:nvPr>
        </p:nvSpPr>
        <p:spPr>
          <a:xfrm>
            <a:off x="87630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25738738-C971-4044-8216-927EB2FD7A93}" type="slidenum">
              <a:rPr lang="en-US" altLang="en-US" sz="1200"/>
              <a:pPr eaLnBrk="1" hangingPunct="1">
                <a:spcBef>
                  <a:spcPct val="0"/>
                </a:spcBef>
                <a:buClrTx/>
                <a:buSzTx/>
                <a:buFontTx/>
                <a:buNone/>
              </a:pPr>
              <a:t>16</a:t>
            </a:fld>
            <a:endParaRPr lang="en-US" altLang="en-US" sz="1200"/>
          </a:p>
        </p:txBody>
      </p:sp>
      <p:sp>
        <p:nvSpPr>
          <p:cNvPr id="19459" name="Rectangle 2"/>
          <p:cNvSpPr>
            <a:spLocks noGrp="1" noChangeArrowheads="1"/>
          </p:cNvSpPr>
          <p:nvPr>
            <p:ph type="title"/>
          </p:nvPr>
        </p:nvSpPr>
        <p:spPr>
          <a:xfrm>
            <a:off x="749300" y="304800"/>
            <a:ext cx="10706100" cy="685800"/>
          </a:xfrm>
        </p:spPr>
        <p:txBody>
          <a:bodyPr>
            <a:normAutofit/>
          </a:bodyPr>
          <a:lstStyle/>
          <a:p>
            <a:pPr eaLnBrk="1" hangingPunct="1"/>
            <a:r>
              <a:rPr lang="en-US" altLang="zh-CN" dirty="0">
                <a:ea typeface="SimSun" panose="02010600030101010101" pitchFamily="2" charset="-122"/>
              </a:rPr>
              <a:t>Data Cube: A Lattice of Cuboids</a:t>
            </a:r>
          </a:p>
        </p:txBody>
      </p:sp>
      <p:sp>
        <p:nvSpPr>
          <p:cNvPr id="19460" name="Text Box 56"/>
          <p:cNvSpPr txBox="1">
            <a:spLocks noChangeArrowheads="1"/>
          </p:cNvSpPr>
          <p:nvPr/>
        </p:nvSpPr>
        <p:spPr bwMode="auto">
          <a:xfrm>
            <a:off x="1660526" y="3719513"/>
            <a:ext cx="10064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time,item</a:t>
            </a:r>
            <a:endParaRPr lang="en-US" altLang="zh-CN" sz="2400">
              <a:latin typeface="Times New Roman" panose="02020603050405020304" pitchFamily="18" charset="0"/>
              <a:ea typeface="SimSun" panose="02010600030101010101" pitchFamily="2" charset="-122"/>
            </a:endParaRPr>
          </a:p>
        </p:txBody>
      </p:sp>
      <p:sp>
        <p:nvSpPr>
          <p:cNvPr id="19461" name="Text Box 62"/>
          <p:cNvSpPr txBox="1">
            <a:spLocks noChangeArrowheads="1"/>
          </p:cNvSpPr>
          <p:nvPr/>
        </p:nvSpPr>
        <p:spPr bwMode="auto">
          <a:xfrm>
            <a:off x="1660525" y="4938713"/>
            <a:ext cx="17478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time,item,location</a:t>
            </a:r>
            <a:endParaRPr lang="en-US" altLang="zh-CN" sz="2400">
              <a:latin typeface="Times New Roman" panose="02020603050405020304" pitchFamily="18" charset="0"/>
              <a:ea typeface="SimSun" panose="02010600030101010101" pitchFamily="2" charset="-122"/>
            </a:endParaRPr>
          </a:p>
        </p:txBody>
      </p:sp>
      <p:sp>
        <p:nvSpPr>
          <p:cNvPr id="19462" name="Text Box 67"/>
          <p:cNvSpPr txBox="1">
            <a:spLocks noChangeArrowheads="1"/>
          </p:cNvSpPr>
          <p:nvPr/>
        </p:nvSpPr>
        <p:spPr bwMode="auto">
          <a:xfrm>
            <a:off x="3505201" y="5943600"/>
            <a:ext cx="26638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 item, location, supplier</a:t>
            </a:r>
            <a:endParaRPr lang="en-US" altLang="zh-CN" sz="2400">
              <a:latin typeface="Times New Roman" panose="02020603050405020304" pitchFamily="18" charset="0"/>
              <a:ea typeface="SimSun" panose="02010600030101010101" pitchFamily="2" charset="-122"/>
            </a:endParaRPr>
          </a:p>
        </p:txBody>
      </p:sp>
      <p:grpSp>
        <p:nvGrpSpPr>
          <p:cNvPr id="19463" name="Group 73"/>
          <p:cNvGrpSpPr>
            <a:grpSpLocks/>
          </p:cNvGrpSpPr>
          <p:nvPr/>
        </p:nvGrpSpPr>
        <p:grpSpPr bwMode="auto">
          <a:xfrm>
            <a:off x="2133600" y="1524001"/>
            <a:ext cx="8339138" cy="4481513"/>
            <a:chOff x="384" y="1209"/>
            <a:chExt cx="5253" cy="2823"/>
          </a:xfrm>
        </p:grpSpPr>
        <p:sp>
          <p:nvSpPr>
            <p:cNvPr id="19464" name="AutoShape 3"/>
            <p:cNvSpPr>
              <a:spLocks noChangeArrowheads="1"/>
            </p:cNvSpPr>
            <p:nvPr/>
          </p:nvSpPr>
          <p:spPr bwMode="auto">
            <a:xfrm>
              <a:off x="1872" y="1440"/>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5" name="AutoShape 4"/>
            <p:cNvSpPr>
              <a:spLocks noChangeArrowheads="1"/>
            </p:cNvSpPr>
            <p:nvPr/>
          </p:nvSpPr>
          <p:spPr bwMode="auto">
            <a:xfrm>
              <a:off x="81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6" name="AutoShape 5"/>
            <p:cNvSpPr>
              <a:spLocks noChangeArrowheads="1"/>
            </p:cNvSpPr>
            <p:nvPr/>
          </p:nvSpPr>
          <p:spPr bwMode="auto">
            <a:xfrm>
              <a:off x="153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7" name="AutoShape 6"/>
            <p:cNvSpPr>
              <a:spLocks noChangeArrowheads="1"/>
            </p:cNvSpPr>
            <p:nvPr/>
          </p:nvSpPr>
          <p:spPr bwMode="auto">
            <a:xfrm>
              <a:off x="225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8" name="AutoShape 7"/>
            <p:cNvSpPr>
              <a:spLocks noChangeArrowheads="1"/>
            </p:cNvSpPr>
            <p:nvPr/>
          </p:nvSpPr>
          <p:spPr bwMode="auto">
            <a:xfrm>
              <a:off x="1728"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9" name="AutoShape 8"/>
            <p:cNvSpPr>
              <a:spLocks noChangeArrowheads="1"/>
            </p:cNvSpPr>
            <p:nvPr/>
          </p:nvSpPr>
          <p:spPr bwMode="auto">
            <a:xfrm>
              <a:off x="297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0" name="AutoShape 9"/>
            <p:cNvSpPr>
              <a:spLocks noChangeArrowheads="1"/>
            </p:cNvSpPr>
            <p:nvPr/>
          </p:nvSpPr>
          <p:spPr bwMode="auto">
            <a:xfrm>
              <a:off x="2400"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1" name="AutoShape 10"/>
            <p:cNvSpPr>
              <a:spLocks noChangeArrowheads="1"/>
            </p:cNvSpPr>
            <p:nvPr/>
          </p:nvSpPr>
          <p:spPr bwMode="auto">
            <a:xfrm>
              <a:off x="105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2" name="AutoShape 11"/>
            <p:cNvSpPr>
              <a:spLocks noChangeArrowheads="1"/>
            </p:cNvSpPr>
            <p:nvPr/>
          </p:nvSpPr>
          <p:spPr bwMode="auto">
            <a:xfrm>
              <a:off x="384"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3" name="AutoShape 12"/>
            <p:cNvSpPr>
              <a:spLocks noChangeArrowheads="1"/>
            </p:cNvSpPr>
            <p:nvPr/>
          </p:nvSpPr>
          <p:spPr bwMode="auto">
            <a:xfrm>
              <a:off x="2880" y="2016"/>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4" name="AutoShape 13"/>
            <p:cNvSpPr>
              <a:spLocks noChangeArrowheads="1"/>
            </p:cNvSpPr>
            <p:nvPr/>
          </p:nvSpPr>
          <p:spPr bwMode="auto">
            <a:xfrm>
              <a:off x="816"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5" name="AutoShape 14"/>
            <p:cNvSpPr>
              <a:spLocks noChangeArrowheads="1"/>
            </p:cNvSpPr>
            <p:nvPr/>
          </p:nvSpPr>
          <p:spPr bwMode="auto">
            <a:xfrm>
              <a:off x="3552"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6" name="AutoShape 15"/>
            <p:cNvSpPr>
              <a:spLocks noChangeArrowheads="1"/>
            </p:cNvSpPr>
            <p:nvPr/>
          </p:nvSpPr>
          <p:spPr bwMode="auto">
            <a:xfrm>
              <a:off x="1920" y="388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7" name="AutoShape 16"/>
            <p:cNvSpPr>
              <a:spLocks noChangeArrowheads="1"/>
            </p:cNvSpPr>
            <p:nvPr/>
          </p:nvSpPr>
          <p:spPr bwMode="auto">
            <a:xfrm>
              <a:off x="2784"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8" name="AutoShape 17"/>
            <p:cNvSpPr>
              <a:spLocks noChangeArrowheads="1"/>
            </p:cNvSpPr>
            <p:nvPr/>
          </p:nvSpPr>
          <p:spPr bwMode="auto">
            <a:xfrm>
              <a:off x="2112"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9" name="AutoShape 18"/>
            <p:cNvSpPr>
              <a:spLocks noChangeArrowheads="1"/>
            </p:cNvSpPr>
            <p:nvPr/>
          </p:nvSpPr>
          <p:spPr bwMode="auto">
            <a:xfrm>
              <a:off x="1440"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80" name="Text Box 19"/>
            <p:cNvSpPr txBox="1">
              <a:spLocks noChangeArrowheads="1"/>
            </p:cNvSpPr>
            <p:nvPr/>
          </p:nvSpPr>
          <p:spPr bwMode="auto">
            <a:xfrm>
              <a:off x="1766" y="1209"/>
              <a:ext cx="27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2000">
                  <a:latin typeface="Times New Roman" panose="02020603050405020304" pitchFamily="18" charset="0"/>
                  <a:ea typeface="SimSun" panose="02010600030101010101" pitchFamily="2" charset="-122"/>
                </a:rPr>
                <a:t>all</a:t>
              </a:r>
              <a:endParaRPr lang="en-US" altLang="zh-CN" sz="2400">
                <a:latin typeface="Times New Roman" panose="02020603050405020304" pitchFamily="18" charset="0"/>
                <a:ea typeface="SimSun" panose="02010600030101010101" pitchFamily="2" charset="-122"/>
              </a:endParaRPr>
            </a:p>
          </p:txBody>
        </p:sp>
        <p:sp>
          <p:nvSpPr>
            <p:cNvPr id="19481" name="Text Box 20"/>
            <p:cNvSpPr txBox="1">
              <a:spLocks noChangeArrowheads="1"/>
            </p:cNvSpPr>
            <p:nvPr/>
          </p:nvSpPr>
          <p:spPr bwMode="auto">
            <a:xfrm>
              <a:off x="758" y="1737"/>
              <a:ext cx="39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time</a:t>
              </a:r>
              <a:endParaRPr lang="en-US" altLang="zh-CN" sz="2400">
                <a:latin typeface="Times New Roman" panose="02020603050405020304" pitchFamily="18" charset="0"/>
                <a:ea typeface="SimSun" panose="02010600030101010101" pitchFamily="2" charset="-122"/>
              </a:endParaRPr>
            </a:p>
          </p:txBody>
        </p:sp>
        <p:sp>
          <p:nvSpPr>
            <p:cNvPr id="19482" name="Text Box 21"/>
            <p:cNvSpPr txBox="1">
              <a:spLocks noChangeArrowheads="1"/>
            </p:cNvSpPr>
            <p:nvPr/>
          </p:nvSpPr>
          <p:spPr bwMode="auto">
            <a:xfrm>
              <a:off x="1478" y="1737"/>
              <a:ext cx="39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item</a:t>
              </a:r>
              <a:endParaRPr lang="en-US" altLang="zh-CN" sz="2400">
                <a:latin typeface="Times New Roman" panose="02020603050405020304" pitchFamily="18" charset="0"/>
                <a:ea typeface="SimSun" panose="02010600030101010101" pitchFamily="2" charset="-122"/>
              </a:endParaRPr>
            </a:p>
          </p:txBody>
        </p:sp>
        <p:sp>
          <p:nvSpPr>
            <p:cNvPr id="19483" name="Text Box 22"/>
            <p:cNvSpPr txBox="1">
              <a:spLocks noChangeArrowheads="1"/>
            </p:cNvSpPr>
            <p:nvPr/>
          </p:nvSpPr>
          <p:spPr bwMode="auto">
            <a:xfrm>
              <a:off x="2198" y="1737"/>
              <a:ext cx="6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location</a:t>
              </a:r>
              <a:endParaRPr lang="en-US" altLang="zh-CN" sz="2400">
                <a:latin typeface="Times New Roman" panose="02020603050405020304" pitchFamily="18" charset="0"/>
                <a:ea typeface="SimSun" panose="02010600030101010101" pitchFamily="2" charset="-122"/>
              </a:endParaRPr>
            </a:p>
          </p:txBody>
        </p:sp>
        <p:sp>
          <p:nvSpPr>
            <p:cNvPr id="19484" name="Text Box 23"/>
            <p:cNvSpPr txBox="1">
              <a:spLocks noChangeArrowheads="1"/>
            </p:cNvSpPr>
            <p:nvPr/>
          </p:nvSpPr>
          <p:spPr bwMode="auto">
            <a:xfrm>
              <a:off x="2918" y="1737"/>
              <a:ext cx="6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supplier</a:t>
              </a:r>
              <a:endParaRPr lang="en-US" altLang="zh-CN" sz="2400">
                <a:latin typeface="Times New Roman" panose="02020603050405020304" pitchFamily="18" charset="0"/>
                <a:ea typeface="SimSun" panose="02010600030101010101" pitchFamily="2" charset="-122"/>
              </a:endParaRPr>
            </a:p>
          </p:txBody>
        </p:sp>
        <p:sp>
          <p:nvSpPr>
            <p:cNvPr id="19485" name="Line 24"/>
            <p:cNvSpPr>
              <a:spLocks noChangeShapeType="1"/>
            </p:cNvSpPr>
            <p:nvPr/>
          </p:nvSpPr>
          <p:spPr bwMode="auto">
            <a:xfrm flipH="1">
              <a:off x="864" y="1488"/>
              <a:ext cx="1056" cy="52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86" name="Line 25"/>
            <p:cNvSpPr>
              <a:spLocks noChangeShapeType="1"/>
            </p:cNvSpPr>
            <p:nvPr/>
          </p:nvSpPr>
          <p:spPr bwMode="auto">
            <a:xfrm flipH="1">
              <a:off x="1632" y="1488"/>
              <a:ext cx="288" cy="52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87" name="Line 26"/>
            <p:cNvSpPr>
              <a:spLocks noChangeShapeType="1"/>
            </p:cNvSpPr>
            <p:nvPr/>
          </p:nvSpPr>
          <p:spPr bwMode="auto">
            <a:xfrm>
              <a:off x="1920" y="1488"/>
              <a:ext cx="384" cy="52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88" name="Line 27"/>
            <p:cNvSpPr>
              <a:spLocks noChangeShapeType="1"/>
            </p:cNvSpPr>
            <p:nvPr/>
          </p:nvSpPr>
          <p:spPr bwMode="auto">
            <a:xfrm>
              <a:off x="1920" y="1488"/>
              <a:ext cx="1056" cy="57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89" name="Line 28"/>
            <p:cNvSpPr>
              <a:spLocks noChangeShapeType="1"/>
            </p:cNvSpPr>
            <p:nvPr/>
          </p:nvSpPr>
          <p:spPr bwMode="auto">
            <a:xfrm flipH="1">
              <a:off x="432" y="2016"/>
              <a:ext cx="432"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0" name="Line 29"/>
            <p:cNvSpPr>
              <a:spLocks noChangeShapeType="1"/>
            </p:cNvSpPr>
            <p:nvPr/>
          </p:nvSpPr>
          <p:spPr bwMode="auto">
            <a:xfrm>
              <a:off x="864" y="2016"/>
              <a:ext cx="240"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1" name="Line 30"/>
            <p:cNvSpPr>
              <a:spLocks noChangeShapeType="1"/>
            </p:cNvSpPr>
            <p:nvPr/>
          </p:nvSpPr>
          <p:spPr bwMode="auto">
            <a:xfrm>
              <a:off x="864" y="2016"/>
              <a:ext cx="912"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2" name="Line 31"/>
            <p:cNvSpPr>
              <a:spLocks noChangeShapeType="1"/>
            </p:cNvSpPr>
            <p:nvPr/>
          </p:nvSpPr>
          <p:spPr bwMode="auto">
            <a:xfrm flipH="1">
              <a:off x="432" y="2016"/>
              <a:ext cx="1200"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3" name="Line 32"/>
            <p:cNvSpPr>
              <a:spLocks noChangeShapeType="1"/>
            </p:cNvSpPr>
            <p:nvPr/>
          </p:nvSpPr>
          <p:spPr bwMode="auto">
            <a:xfrm>
              <a:off x="1632" y="2016"/>
              <a:ext cx="816"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4" name="Line 33"/>
            <p:cNvSpPr>
              <a:spLocks noChangeShapeType="1"/>
            </p:cNvSpPr>
            <p:nvPr/>
          </p:nvSpPr>
          <p:spPr bwMode="auto">
            <a:xfrm>
              <a:off x="1632" y="2016"/>
              <a:ext cx="1392"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5" name="Line 34"/>
            <p:cNvSpPr>
              <a:spLocks noChangeShapeType="1"/>
            </p:cNvSpPr>
            <p:nvPr/>
          </p:nvSpPr>
          <p:spPr bwMode="auto">
            <a:xfrm>
              <a:off x="2304" y="2016"/>
              <a:ext cx="144"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6" name="Line 35"/>
            <p:cNvSpPr>
              <a:spLocks noChangeShapeType="1"/>
            </p:cNvSpPr>
            <p:nvPr/>
          </p:nvSpPr>
          <p:spPr bwMode="auto">
            <a:xfrm>
              <a:off x="2304" y="2016"/>
              <a:ext cx="1296"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7" name="Line 36"/>
            <p:cNvSpPr>
              <a:spLocks noChangeShapeType="1"/>
            </p:cNvSpPr>
            <p:nvPr/>
          </p:nvSpPr>
          <p:spPr bwMode="auto">
            <a:xfrm flipH="1">
              <a:off x="1104" y="2016"/>
              <a:ext cx="1200"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8" name="Line 37"/>
            <p:cNvSpPr>
              <a:spLocks noChangeShapeType="1"/>
            </p:cNvSpPr>
            <p:nvPr/>
          </p:nvSpPr>
          <p:spPr bwMode="auto">
            <a:xfrm flipH="1">
              <a:off x="1776" y="2064"/>
              <a:ext cx="1200" cy="57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9" name="Line 38"/>
            <p:cNvSpPr>
              <a:spLocks noChangeShapeType="1"/>
            </p:cNvSpPr>
            <p:nvPr/>
          </p:nvSpPr>
          <p:spPr bwMode="auto">
            <a:xfrm>
              <a:off x="2976" y="2064"/>
              <a:ext cx="48" cy="57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0" name="Line 39"/>
            <p:cNvSpPr>
              <a:spLocks noChangeShapeType="1"/>
            </p:cNvSpPr>
            <p:nvPr/>
          </p:nvSpPr>
          <p:spPr bwMode="auto">
            <a:xfrm>
              <a:off x="2976" y="2064"/>
              <a:ext cx="624" cy="57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1" name="Line 40"/>
            <p:cNvSpPr>
              <a:spLocks noChangeShapeType="1"/>
            </p:cNvSpPr>
            <p:nvPr/>
          </p:nvSpPr>
          <p:spPr bwMode="auto">
            <a:xfrm>
              <a:off x="432" y="2640"/>
              <a:ext cx="432"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2" name="Line 41"/>
            <p:cNvSpPr>
              <a:spLocks noChangeShapeType="1"/>
            </p:cNvSpPr>
            <p:nvPr/>
          </p:nvSpPr>
          <p:spPr bwMode="auto">
            <a:xfrm>
              <a:off x="432" y="2640"/>
              <a:ext cx="1056"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3" name="Line 42"/>
            <p:cNvSpPr>
              <a:spLocks noChangeShapeType="1"/>
            </p:cNvSpPr>
            <p:nvPr/>
          </p:nvSpPr>
          <p:spPr bwMode="auto">
            <a:xfrm flipH="1">
              <a:off x="864" y="2640"/>
              <a:ext cx="240" cy="7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4" name="Line 43"/>
            <p:cNvSpPr>
              <a:spLocks noChangeShapeType="1"/>
            </p:cNvSpPr>
            <p:nvPr/>
          </p:nvSpPr>
          <p:spPr bwMode="auto">
            <a:xfrm>
              <a:off x="1104" y="2640"/>
              <a:ext cx="1056"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5" name="Line 44"/>
            <p:cNvSpPr>
              <a:spLocks noChangeShapeType="1"/>
            </p:cNvSpPr>
            <p:nvPr/>
          </p:nvSpPr>
          <p:spPr bwMode="auto">
            <a:xfrm flipH="1">
              <a:off x="1488" y="2640"/>
              <a:ext cx="288" cy="7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6" name="Line 45"/>
            <p:cNvSpPr>
              <a:spLocks noChangeShapeType="1"/>
            </p:cNvSpPr>
            <p:nvPr/>
          </p:nvSpPr>
          <p:spPr bwMode="auto">
            <a:xfrm>
              <a:off x="1776" y="2640"/>
              <a:ext cx="384"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7" name="Line 46"/>
            <p:cNvSpPr>
              <a:spLocks noChangeShapeType="1"/>
            </p:cNvSpPr>
            <p:nvPr/>
          </p:nvSpPr>
          <p:spPr bwMode="auto">
            <a:xfrm flipH="1">
              <a:off x="864" y="2640"/>
              <a:ext cx="1584" cy="7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8" name="Line 47"/>
            <p:cNvSpPr>
              <a:spLocks noChangeShapeType="1"/>
            </p:cNvSpPr>
            <p:nvPr/>
          </p:nvSpPr>
          <p:spPr bwMode="auto">
            <a:xfrm>
              <a:off x="2448" y="2640"/>
              <a:ext cx="384"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9" name="Line 48"/>
            <p:cNvSpPr>
              <a:spLocks noChangeShapeType="1"/>
            </p:cNvSpPr>
            <p:nvPr/>
          </p:nvSpPr>
          <p:spPr bwMode="auto">
            <a:xfrm flipH="1">
              <a:off x="1488" y="2640"/>
              <a:ext cx="1536"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10" name="Line 49"/>
            <p:cNvSpPr>
              <a:spLocks noChangeShapeType="1"/>
            </p:cNvSpPr>
            <p:nvPr/>
          </p:nvSpPr>
          <p:spPr bwMode="auto">
            <a:xfrm flipH="1">
              <a:off x="2832" y="2640"/>
              <a:ext cx="192" cy="7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11" name="Line 50"/>
            <p:cNvSpPr>
              <a:spLocks noChangeShapeType="1"/>
            </p:cNvSpPr>
            <p:nvPr/>
          </p:nvSpPr>
          <p:spPr bwMode="auto">
            <a:xfrm flipH="1">
              <a:off x="2832" y="2640"/>
              <a:ext cx="768" cy="7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12" name="Line 51"/>
            <p:cNvSpPr>
              <a:spLocks noChangeShapeType="1"/>
            </p:cNvSpPr>
            <p:nvPr/>
          </p:nvSpPr>
          <p:spPr bwMode="auto">
            <a:xfrm flipH="1">
              <a:off x="2160" y="2640"/>
              <a:ext cx="1440"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13" name="Line 52"/>
            <p:cNvSpPr>
              <a:spLocks noChangeShapeType="1"/>
            </p:cNvSpPr>
            <p:nvPr/>
          </p:nvSpPr>
          <p:spPr bwMode="auto">
            <a:xfrm>
              <a:off x="864" y="3360"/>
              <a:ext cx="1104" cy="57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14" name="Line 53"/>
            <p:cNvSpPr>
              <a:spLocks noChangeShapeType="1"/>
            </p:cNvSpPr>
            <p:nvPr/>
          </p:nvSpPr>
          <p:spPr bwMode="auto">
            <a:xfrm>
              <a:off x="1488" y="3312"/>
              <a:ext cx="528"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15" name="Line 54"/>
            <p:cNvSpPr>
              <a:spLocks noChangeShapeType="1"/>
            </p:cNvSpPr>
            <p:nvPr/>
          </p:nvSpPr>
          <p:spPr bwMode="auto">
            <a:xfrm flipH="1">
              <a:off x="2016" y="3312"/>
              <a:ext cx="144"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16" name="Line 55"/>
            <p:cNvSpPr>
              <a:spLocks noChangeShapeType="1"/>
            </p:cNvSpPr>
            <p:nvPr/>
          </p:nvSpPr>
          <p:spPr bwMode="auto">
            <a:xfrm flipH="1">
              <a:off x="1968" y="3360"/>
              <a:ext cx="864"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17" name="Text Box 57"/>
            <p:cNvSpPr txBox="1">
              <a:spLocks noChangeArrowheads="1"/>
            </p:cNvSpPr>
            <p:nvPr/>
          </p:nvSpPr>
          <p:spPr bwMode="auto">
            <a:xfrm>
              <a:off x="806" y="2343"/>
              <a:ext cx="82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time,location</a:t>
              </a:r>
              <a:endParaRPr lang="en-US" altLang="zh-CN" sz="2400">
                <a:latin typeface="Times New Roman" panose="02020603050405020304" pitchFamily="18" charset="0"/>
                <a:ea typeface="SimSun" panose="02010600030101010101" pitchFamily="2" charset="-122"/>
              </a:endParaRPr>
            </a:p>
          </p:txBody>
        </p:sp>
        <p:sp>
          <p:nvSpPr>
            <p:cNvPr id="19518" name="Text Box 58"/>
            <p:cNvSpPr txBox="1">
              <a:spLocks noChangeArrowheads="1"/>
            </p:cNvSpPr>
            <p:nvPr/>
          </p:nvSpPr>
          <p:spPr bwMode="auto">
            <a:xfrm>
              <a:off x="1430" y="2679"/>
              <a:ext cx="84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time,supplier</a:t>
              </a:r>
              <a:endParaRPr lang="en-US" altLang="zh-CN" sz="2400">
                <a:latin typeface="Times New Roman" panose="02020603050405020304" pitchFamily="18" charset="0"/>
                <a:ea typeface="SimSun" panose="02010600030101010101" pitchFamily="2" charset="-122"/>
              </a:endParaRPr>
            </a:p>
          </p:txBody>
        </p:sp>
        <p:sp>
          <p:nvSpPr>
            <p:cNvPr id="19519" name="Text Box 59"/>
            <p:cNvSpPr txBox="1">
              <a:spLocks noChangeArrowheads="1"/>
            </p:cNvSpPr>
            <p:nvPr/>
          </p:nvSpPr>
          <p:spPr bwMode="auto">
            <a:xfrm>
              <a:off x="2102" y="2343"/>
              <a:ext cx="82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item,location</a:t>
              </a:r>
              <a:endParaRPr lang="en-US" altLang="zh-CN" sz="2400">
                <a:latin typeface="Times New Roman" panose="02020603050405020304" pitchFamily="18" charset="0"/>
                <a:ea typeface="SimSun" panose="02010600030101010101" pitchFamily="2" charset="-122"/>
              </a:endParaRPr>
            </a:p>
          </p:txBody>
        </p:sp>
        <p:sp>
          <p:nvSpPr>
            <p:cNvPr id="19520" name="Text Box 60"/>
            <p:cNvSpPr txBox="1">
              <a:spLocks noChangeArrowheads="1"/>
            </p:cNvSpPr>
            <p:nvPr/>
          </p:nvSpPr>
          <p:spPr bwMode="auto">
            <a:xfrm>
              <a:off x="2678" y="2727"/>
              <a:ext cx="84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item,supplier</a:t>
              </a:r>
              <a:endParaRPr lang="en-US" altLang="zh-CN" sz="2400">
                <a:latin typeface="Times New Roman" panose="02020603050405020304" pitchFamily="18" charset="0"/>
                <a:ea typeface="SimSun" panose="02010600030101010101" pitchFamily="2" charset="-122"/>
              </a:endParaRPr>
            </a:p>
          </p:txBody>
        </p:sp>
        <p:sp>
          <p:nvSpPr>
            <p:cNvPr id="19521" name="Text Box 61"/>
            <p:cNvSpPr txBox="1">
              <a:spLocks noChangeArrowheads="1"/>
            </p:cNvSpPr>
            <p:nvPr/>
          </p:nvSpPr>
          <p:spPr bwMode="auto">
            <a:xfrm>
              <a:off x="3398" y="2343"/>
              <a:ext cx="103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location,supplier</a:t>
              </a:r>
              <a:endParaRPr lang="en-US" altLang="zh-CN" sz="2400">
                <a:latin typeface="Times New Roman" panose="02020603050405020304" pitchFamily="18" charset="0"/>
                <a:ea typeface="SimSun" panose="02010600030101010101" pitchFamily="2" charset="-122"/>
              </a:endParaRPr>
            </a:p>
          </p:txBody>
        </p:sp>
        <p:sp>
          <p:nvSpPr>
            <p:cNvPr id="19522" name="Text Box 63"/>
            <p:cNvSpPr txBox="1">
              <a:spLocks noChangeArrowheads="1"/>
            </p:cNvSpPr>
            <p:nvPr/>
          </p:nvSpPr>
          <p:spPr bwMode="auto">
            <a:xfrm>
              <a:off x="1046" y="3463"/>
              <a:ext cx="9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400" b="1">
                  <a:latin typeface="Times New Roman" panose="02020603050405020304" pitchFamily="18" charset="0"/>
                  <a:ea typeface="SimSun" panose="02010600030101010101" pitchFamily="2" charset="-122"/>
                </a:rPr>
                <a:t>time,item,supplier</a:t>
              </a:r>
              <a:endParaRPr lang="en-US" altLang="zh-CN" sz="2400">
                <a:latin typeface="Times New Roman" panose="02020603050405020304" pitchFamily="18" charset="0"/>
                <a:ea typeface="SimSun" panose="02010600030101010101" pitchFamily="2" charset="-122"/>
              </a:endParaRPr>
            </a:p>
          </p:txBody>
        </p:sp>
        <p:sp>
          <p:nvSpPr>
            <p:cNvPr id="19523" name="Text Box 64"/>
            <p:cNvSpPr txBox="1">
              <a:spLocks noChangeArrowheads="1"/>
            </p:cNvSpPr>
            <p:nvPr/>
          </p:nvSpPr>
          <p:spPr bwMode="auto">
            <a:xfrm>
              <a:off x="1728" y="3024"/>
              <a:ext cx="1154"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400" b="1">
                  <a:latin typeface="Times New Roman" panose="02020603050405020304" pitchFamily="18" charset="0"/>
                  <a:ea typeface="SimSun" panose="02010600030101010101" pitchFamily="2" charset="-122"/>
                </a:rPr>
                <a:t>time,location,supplier</a:t>
              </a:r>
              <a:endParaRPr lang="en-US" altLang="zh-CN" sz="2400">
                <a:latin typeface="Times New Roman" panose="02020603050405020304" pitchFamily="18" charset="0"/>
                <a:ea typeface="SimSun" panose="02010600030101010101" pitchFamily="2" charset="-122"/>
              </a:endParaRPr>
            </a:p>
          </p:txBody>
        </p:sp>
        <p:sp>
          <p:nvSpPr>
            <p:cNvPr id="19524" name="Text Box 66"/>
            <p:cNvSpPr txBox="1">
              <a:spLocks noChangeArrowheads="1"/>
            </p:cNvSpPr>
            <p:nvPr/>
          </p:nvSpPr>
          <p:spPr bwMode="auto">
            <a:xfrm>
              <a:off x="2486" y="3447"/>
              <a:ext cx="130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item,location,supplier</a:t>
              </a:r>
              <a:endParaRPr lang="en-US" altLang="zh-CN" sz="2400">
                <a:latin typeface="Times New Roman" panose="02020603050405020304" pitchFamily="18" charset="0"/>
                <a:ea typeface="SimSun" panose="02010600030101010101" pitchFamily="2" charset="-122"/>
              </a:endParaRPr>
            </a:p>
          </p:txBody>
        </p:sp>
        <p:sp>
          <p:nvSpPr>
            <p:cNvPr id="19525" name="Text Box 68"/>
            <p:cNvSpPr txBox="1">
              <a:spLocks noChangeArrowheads="1"/>
            </p:cNvSpPr>
            <p:nvPr/>
          </p:nvSpPr>
          <p:spPr bwMode="auto">
            <a:xfrm>
              <a:off x="4320" y="1296"/>
              <a:ext cx="128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0-</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apex</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sp>
          <p:nvSpPr>
            <p:cNvPr id="19526" name="Text Box 69"/>
            <p:cNvSpPr txBox="1">
              <a:spLocks noChangeArrowheads="1"/>
            </p:cNvSpPr>
            <p:nvPr/>
          </p:nvSpPr>
          <p:spPr bwMode="auto">
            <a:xfrm>
              <a:off x="4310" y="1881"/>
              <a:ext cx="90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1-</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19527" name="Text Box 70"/>
            <p:cNvSpPr txBox="1">
              <a:spLocks noChangeArrowheads="1"/>
            </p:cNvSpPr>
            <p:nvPr/>
          </p:nvSpPr>
          <p:spPr bwMode="auto">
            <a:xfrm>
              <a:off x="4310" y="2553"/>
              <a:ext cx="90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2-</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19528" name="Text Box 71"/>
            <p:cNvSpPr txBox="1">
              <a:spLocks noChangeArrowheads="1"/>
            </p:cNvSpPr>
            <p:nvPr/>
          </p:nvSpPr>
          <p:spPr bwMode="auto">
            <a:xfrm>
              <a:off x="4310" y="3129"/>
              <a:ext cx="90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3-</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19529" name="Text Box 72"/>
            <p:cNvSpPr txBox="1">
              <a:spLocks noChangeArrowheads="1"/>
            </p:cNvSpPr>
            <p:nvPr/>
          </p:nvSpPr>
          <p:spPr bwMode="auto">
            <a:xfrm>
              <a:off x="4358" y="3705"/>
              <a:ext cx="127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4-</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base</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grpSp>
    </p:spTree>
    <p:extLst>
      <p:ext uri="{BB962C8B-B14F-4D97-AF65-F5344CB8AC3E}">
        <p14:creationId xmlns:p14="http://schemas.microsoft.com/office/powerpoint/2010/main" val="609998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39750" y="241300"/>
            <a:ext cx="11112500" cy="838200"/>
          </a:xfrm>
          <a:noFill/>
        </p:spPr>
        <p:txBody>
          <a:bodyPr vert="horz" lIns="92075" tIns="46038" rIns="92075" bIns="46038" rtlCol="0" anchor="ctr">
            <a:noAutofit/>
          </a:bodyPr>
          <a:lstStyle/>
          <a:p>
            <a:pPr eaLnBrk="1" hangingPunct="1"/>
            <a:r>
              <a:rPr lang="en-US" altLang="en-US" dirty="0"/>
              <a:t>Conceptual Modeling of Data Warehouses</a:t>
            </a:r>
          </a:p>
        </p:txBody>
      </p:sp>
      <p:sp>
        <p:nvSpPr>
          <p:cNvPr id="20484" name="Rectangle 3"/>
          <p:cNvSpPr>
            <a:spLocks noGrp="1" noChangeArrowheads="1"/>
          </p:cNvSpPr>
          <p:nvPr>
            <p:ph type="body" idx="1"/>
          </p:nvPr>
        </p:nvSpPr>
        <p:spPr>
          <a:xfrm>
            <a:off x="539750" y="1295400"/>
            <a:ext cx="10826750" cy="5105400"/>
          </a:xfrm>
          <a:noFill/>
        </p:spPr>
        <p:txBody>
          <a:bodyPr vert="horz" lIns="92075" tIns="46038" rIns="92075" bIns="46038" rtlCol="0">
            <a:noAutofit/>
          </a:bodyPr>
          <a:lstStyle/>
          <a:p>
            <a:pPr eaLnBrk="1" hangingPunct="1">
              <a:lnSpc>
                <a:spcPct val="150000"/>
              </a:lnSpc>
              <a:spcAft>
                <a:spcPts val="600"/>
              </a:spcAft>
            </a:pPr>
            <a:r>
              <a:rPr lang="en-US" altLang="en-US" sz="2400" dirty="0"/>
              <a:t>Modeling data warehouses: dimensions &amp; measures</a:t>
            </a:r>
          </a:p>
          <a:p>
            <a:pPr lvl="1" eaLnBrk="1" hangingPunct="1">
              <a:lnSpc>
                <a:spcPct val="150000"/>
              </a:lnSpc>
              <a:spcAft>
                <a:spcPts val="600"/>
              </a:spcAft>
            </a:pPr>
            <a:r>
              <a:rPr lang="en-US" altLang="en-US" sz="2400" u="sng" dirty="0">
                <a:solidFill>
                  <a:srgbClr val="FF0000"/>
                </a:solidFill>
              </a:rPr>
              <a:t>Star schema</a:t>
            </a:r>
            <a:r>
              <a:rPr lang="en-US" altLang="en-US" sz="2400" dirty="0"/>
              <a:t>: </a:t>
            </a:r>
            <a:r>
              <a:rPr lang="en-US" altLang="en-US" sz="2400" dirty="0">
                <a:solidFill>
                  <a:srgbClr val="006666"/>
                </a:solidFill>
              </a:rPr>
              <a:t>A fact table in the middle connected to a set of dimension tables </a:t>
            </a:r>
          </a:p>
          <a:p>
            <a:pPr lvl="1" eaLnBrk="1" hangingPunct="1">
              <a:lnSpc>
                <a:spcPct val="150000"/>
              </a:lnSpc>
              <a:spcAft>
                <a:spcPts val="600"/>
              </a:spcAft>
            </a:pPr>
            <a:r>
              <a:rPr lang="en-US" altLang="en-US" sz="2400" u="sng" dirty="0">
                <a:solidFill>
                  <a:srgbClr val="FF0000"/>
                </a:solidFill>
              </a:rPr>
              <a:t>Snowflake schema</a:t>
            </a:r>
            <a:r>
              <a:rPr lang="en-US" altLang="en-US" sz="2400" dirty="0"/>
              <a:t>:  </a:t>
            </a:r>
            <a:r>
              <a:rPr lang="en-US" altLang="en-US" sz="2400" dirty="0">
                <a:solidFill>
                  <a:srgbClr val="006666"/>
                </a:solidFill>
              </a:rPr>
              <a:t>A refinement of star schema where some dimensional hierarchy is </a:t>
            </a:r>
            <a:r>
              <a:rPr lang="en-US" altLang="en-US" sz="2400" dirty="0">
                <a:solidFill>
                  <a:schemeClr val="folHlink"/>
                </a:solidFill>
              </a:rPr>
              <a:t>normalized</a:t>
            </a:r>
            <a:r>
              <a:rPr lang="en-US" altLang="en-US" sz="2400" dirty="0">
                <a:solidFill>
                  <a:srgbClr val="006666"/>
                </a:solidFill>
              </a:rPr>
              <a:t> into a set of smaller dimension tables</a:t>
            </a:r>
            <a:r>
              <a:rPr lang="en-US" altLang="en-US" sz="2400" dirty="0"/>
              <a:t>, forming a shape similar to snowflake</a:t>
            </a:r>
          </a:p>
          <a:p>
            <a:pPr lvl="1" eaLnBrk="1" hangingPunct="1">
              <a:lnSpc>
                <a:spcPct val="150000"/>
              </a:lnSpc>
              <a:spcAft>
                <a:spcPts val="600"/>
              </a:spcAft>
            </a:pPr>
            <a:r>
              <a:rPr lang="en-US" altLang="en-US" sz="2400" u="sng" dirty="0">
                <a:solidFill>
                  <a:srgbClr val="FF0000"/>
                </a:solidFill>
              </a:rPr>
              <a:t>Fact constellations</a:t>
            </a:r>
            <a:r>
              <a:rPr lang="en-US" altLang="en-US" sz="2400" dirty="0"/>
              <a:t>:  </a:t>
            </a:r>
            <a:r>
              <a:rPr lang="en-US" altLang="en-US" sz="2400" dirty="0">
                <a:solidFill>
                  <a:srgbClr val="006666"/>
                </a:solidFill>
              </a:rPr>
              <a:t>Multiple fact tables share dimension tables</a:t>
            </a:r>
            <a:r>
              <a:rPr lang="en-US" altLang="en-US" sz="2400" dirty="0"/>
              <a:t>, viewed as a collection of stars, therefore called </a:t>
            </a:r>
            <a:r>
              <a:rPr lang="en-US" altLang="en-US" sz="2400" dirty="0">
                <a:solidFill>
                  <a:srgbClr val="FF0000"/>
                </a:solidFill>
              </a:rPr>
              <a:t>galaxy schema </a:t>
            </a:r>
            <a:r>
              <a:rPr lang="en-US" altLang="en-US" sz="2400" dirty="0"/>
              <a:t>or fact constellation </a:t>
            </a:r>
          </a:p>
        </p:txBody>
      </p:sp>
    </p:spTree>
    <p:extLst>
      <p:ext uri="{BB962C8B-B14F-4D97-AF65-F5344CB8AC3E}">
        <p14:creationId xmlns:p14="http://schemas.microsoft.com/office/powerpoint/2010/main" val="312165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4294967295"/>
          </p:nvPr>
        </p:nvSpPr>
        <p:spPr>
          <a:xfrm>
            <a:off x="87630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71D8017F-513E-4745-87DE-14692A9A9251}" type="slidenum">
              <a:rPr lang="en-US" altLang="en-US" sz="1200"/>
              <a:pPr eaLnBrk="1" hangingPunct="1">
                <a:spcBef>
                  <a:spcPct val="0"/>
                </a:spcBef>
                <a:buClrTx/>
                <a:buSzTx/>
                <a:buFontTx/>
                <a:buNone/>
              </a:pPr>
              <a:t>18</a:t>
            </a:fld>
            <a:endParaRPr lang="en-US" altLang="en-US" sz="1200"/>
          </a:p>
        </p:txBody>
      </p:sp>
      <p:sp>
        <p:nvSpPr>
          <p:cNvPr id="21507" name="Rectangle 2"/>
          <p:cNvSpPr>
            <a:spLocks noGrp="1" noChangeArrowheads="1"/>
          </p:cNvSpPr>
          <p:nvPr>
            <p:ph type="title"/>
          </p:nvPr>
        </p:nvSpPr>
        <p:spPr>
          <a:xfrm>
            <a:off x="2019300" y="140651"/>
            <a:ext cx="7772400" cy="772164"/>
          </a:xfrm>
        </p:spPr>
        <p:txBody>
          <a:bodyPr>
            <a:noAutofit/>
          </a:bodyPr>
          <a:lstStyle/>
          <a:p>
            <a:r>
              <a:rPr lang="en-US" altLang="en-US" b="1" dirty="0"/>
              <a:t>Star Schema: An </a:t>
            </a:r>
            <a:r>
              <a:rPr lang="en-US" altLang="en-US" dirty="0"/>
              <a:t>Example</a:t>
            </a:r>
            <a:endParaRPr lang="en-US" altLang="en-US" b="1" dirty="0"/>
          </a:p>
        </p:txBody>
      </p:sp>
      <p:sp>
        <p:nvSpPr>
          <p:cNvPr id="21508" name="Rectangle 3"/>
          <p:cNvSpPr>
            <a:spLocks noGrp="1" noChangeArrowheads="1"/>
          </p:cNvSpPr>
          <p:nvPr>
            <p:ph type="body" idx="1"/>
          </p:nvPr>
        </p:nvSpPr>
        <p:spPr>
          <a:xfrm>
            <a:off x="7943850" y="1676400"/>
            <a:ext cx="2495550" cy="4305300"/>
          </a:xfrm>
        </p:spPr>
        <p:txBody>
          <a:bodyPr/>
          <a:lstStyle/>
          <a:p>
            <a:pPr eaLnBrk="1" hangingPunct="1">
              <a:buFont typeface="Wingdings" panose="05000000000000000000" pitchFamily="2" charset="2"/>
              <a:buNone/>
            </a:pPr>
            <a:r>
              <a:rPr lang="en-US" altLang="en-US" sz="2000"/>
              <a:t>   </a:t>
            </a:r>
          </a:p>
        </p:txBody>
      </p:sp>
      <p:sp>
        <p:nvSpPr>
          <p:cNvPr id="21509" name="Rectangle 5"/>
          <p:cNvSpPr>
            <a:spLocks noChangeArrowheads="1"/>
          </p:cNvSpPr>
          <p:nvPr/>
        </p:nvSpPr>
        <p:spPr bwMode="auto">
          <a:xfrm>
            <a:off x="5072064" y="3162300"/>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1510" name="Group 6"/>
          <p:cNvGrpSpPr>
            <a:grpSpLocks/>
          </p:cNvGrpSpPr>
          <p:nvPr/>
        </p:nvGrpSpPr>
        <p:grpSpPr bwMode="auto">
          <a:xfrm>
            <a:off x="1828801" y="1295401"/>
            <a:ext cx="1819275" cy="2163763"/>
            <a:chOff x="277" y="1164"/>
            <a:chExt cx="1133" cy="1341"/>
          </a:xfrm>
        </p:grpSpPr>
        <p:sp>
          <p:nvSpPr>
            <p:cNvPr id="21542" name="Rectangle 7"/>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time_key</a:t>
              </a:r>
            </a:p>
            <a:p>
              <a:pPr>
                <a:spcBef>
                  <a:spcPct val="0"/>
                </a:spcBef>
                <a:buClrTx/>
                <a:buSzTx/>
                <a:buFontTx/>
                <a:buNone/>
              </a:pPr>
              <a:r>
                <a:rPr lang="en-US" altLang="en-US" sz="1800">
                  <a:latin typeface="Times New Roman" panose="02020603050405020304" pitchFamily="18" charset="0"/>
                </a:rPr>
                <a:t>day</a:t>
              </a:r>
            </a:p>
            <a:p>
              <a:pPr>
                <a:spcBef>
                  <a:spcPct val="0"/>
                </a:spcBef>
                <a:buClrTx/>
                <a:buSzTx/>
                <a:buFontTx/>
                <a:buNone/>
              </a:pPr>
              <a:r>
                <a:rPr lang="en-US" altLang="en-US" sz="1800">
                  <a:latin typeface="Times New Roman" panose="02020603050405020304" pitchFamily="18" charset="0"/>
                </a:rPr>
                <a:t>day_of_the_week</a:t>
              </a:r>
            </a:p>
            <a:p>
              <a:pPr>
                <a:spcBef>
                  <a:spcPct val="0"/>
                </a:spcBef>
                <a:buClrTx/>
                <a:buSzTx/>
                <a:buFontTx/>
                <a:buNone/>
              </a:pPr>
              <a:r>
                <a:rPr lang="en-US" altLang="en-US" sz="1800">
                  <a:latin typeface="Times New Roman" panose="02020603050405020304" pitchFamily="18" charset="0"/>
                </a:rPr>
                <a:t>month</a:t>
              </a:r>
            </a:p>
            <a:p>
              <a:pPr>
                <a:spcBef>
                  <a:spcPct val="0"/>
                </a:spcBef>
                <a:buClrTx/>
                <a:buSzTx/>
                <a:buFontTx/>
                <a:buNone/>
              </a:pPr>
              <a:r>
                <a:rPr lang="en-US" altLang="en-US" sz="1800">
                  <a:latin typeface="Times New Roman" panose="02020603050405020304" pitchFamily="18" charset="0"/>
                </a:rPr>
                <a:t>quarter</a:t>
              </a:r>
            </a:p>
            <a:p>
              <a:pPr>
                <a:spcBef>
                  <a:spcPct val="0"/>
                </a:spcBef>
                <a:buClrTx/>
                <a:buSzTx/>
                <a:buFontTx/>
                <a:buNone/>
              </a:pPr>
              <a:r>
                <a:rPr lang="en-US" altLang="en-US" sz="1800">
                  <a:latin typeface="Times New Roman" panose="02020603050405020304" pitchFamily="18" charset="0"/>
                </a:rPr>
                <a:t>year</a:t>
              </a:r>
            </a:p>
          </p:txBody>
        </p:sp>
        <p:sp>
          <p:nvSpPr>
            <p:cNvPr id="21543" name="Rectangle 8"/>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time</a:t>
              </a:r>
            </a:p>
          </p:txBody>
        </p:sp>
      </p:grpSp>
      <p:grpSp>
        <p:nvGrpSpPr>
          <p:cNvPr id="21511" name="Group 9"/>
          <p:cNvGrpSpPr>
            <a:grpSpLocks/>
          </p:cNvGrpSpPr>
          <p:nvPr/>
        </p:nvGrpSpPr>
        <p:grpSpPr bwMode="auto">
          <a:xfrm>
            <a:off x="8128001" y="3867151"/>
            <a:ext cx="1831975" cy="1884363"/>
            <a:chOff x="684" y="2196"/>
            <a:chExt cx="1140" cy="1168"/>
          </a:xfrm>
        </p:grpSpPr>
        <p:sp>
          <p:nvSpPr>
            <p:cNvPr id="21540" name="Rectangle 10"/>
            <p:cNvSpPr>
              <a:spLocks noChangeArrowheads="1"/>
            </p:cNvSpPr>
            <p:nvPr/>
          </p:nvSpPr>
          <p:spPr bwMode="auto">
            <a:xfrm>
              <a:off x="684" y="2450"/>
              <a:ext cx="1140" cy="91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location_key</a:t>
              </a:r>
            </a:p>
            <a:p>
              <a:pPr>
                <a:spcBef>
                  <a:spcPct val="0"/>
                </a:spcBef>
                <a:buClrTx/>
                <a:buSzTx/>
                <a:buFontTx/>
                <a:buNone/>
              </a:pPr>
              <a:r>
                <a:rPr lang="en-US" altLang="en-US" sz="1800">
                  <a:latin typeface="Times New Roman" panose="02020603050405020304" pitchFamily="18" charset="0"/>
                </a:rPr>
                <a:t>street</a:t>
              </a:r>
            </a:p>
            <a:p>
              <a:pPr>
                <a:spcBef>
                  <a:spcPct val="0"/>
                </a:spcBef>
                <a:buClrTx/>
                <a:buSzTx/>
                <a:buFontTx/>
                <a:buNone/>
              </a:pPr>
              <a:r>
                <a:rPr lang="en-US" altLang="en-US" sz="1800">
                  <a:latin typeface="Times New Roman" panose="02020603050405020304" pitchFamily="18" charset="0"/>
                </a:rPr>
                <a:t>city</a:t>
              </a:r>
            </a:p>
            <a:p>
              <a:pPr>
                <a:spcBef>
                  <a:spcPct val="0"/>
                </a:spcBef>
                <a:buClrTx/>
                <a:buSzTx/>
                <a:buFontTx/>
                <a:buNone/>
              </a:pPr>
              <a:r>
                <a:rPr lang="en-US" altLang="en-US" sz="1800">
                  <a:latin typeface="Times New Roman" panose="02020603050405020304" pitchFamily="18" charset="0"/>
                </a:rPr>
                <a:t>state_or_province</a:t>
              </a:r>
            </a:p>
            <a:p>
              <a:pPr>
                <a:spcBef>
                  <a:spcPct val="0"/>
                </a:spcBef>
                <a:buClrTx/>
                <a:buSzTx/>
                <a:buFontTx/>
                <a:buNone/>
              </a:pPr>
              <a:r>
                <a:rPr lang="en-US" altLang="en-US" sz="1800">
                  <a:latin typeface="Times New Roman" panose="02020603050405020304" pitchFamily="18" charset="0"/>
                </a:rPr>
                <a:t>country</a:t>
              </a:r>
            </a:p>
          </p:txBody>
        </p:sp>
        <p:sp>
          <p:nvSpPr>
            <p:cNvPr id="21541" name="Rectangle 11"/>
            <p:cNvSpPr>
              <a:spLocks noChangeArrowheads="1"/>
            </p:cNvSpPr>
            <p:nvPr/>
          </p:nvSpPr>
          <p:spPr bwMode="auto">
            <a:xfrm>
              <a:off x="684" y="2196"/>
              <a:ext cx="630" cy="252"/>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location</a:t>
              </a:r>
            </a:p>
          </p:txBody>
        </p:sp>
      </p:grpSp>
      <p:sp>
        <p:nvSpPr>
          <p:cNvPr id="21512" name="Rectangle 12"/>
          <p:cNvSpPr>
            <a:spLocks noChangeArrowheads="1"/>
          </p:cNvSpPr>
          <p:nvPr/>
        </p:nvSpPr>
        <p:spPr bwMode="auto">
          <a:xfrm>
            <a:off x="4975225" y="2279650"/>
            <a:ext cx="1856214"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Sales Fact Table</a:t>
            </a:r>
          </a:p>
        </p:txBody>
      </p:sp>
      <p:sp>
        <p:nvSpPr>
          <p:cNvPr id="21513" name="Rectangle 13"/>
          <p:cNvSpPr>
            <a:spLocks noChangeArrowheads="1"/>
          </p:cNvSpPr>
          <p:nvPr/>
        </p:nvSpPr>
        <p:spPr bwMode="auto">
          <a:xfrm>
            <a:off x="5072064" y="2697164"/>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4" name="Rectangle 14"/>
          <p:cNvSpPr>
            <a:spLocks noChangeArrowheads="1"/>
          </p:cNvSpPr>
          <p:nvPr/>
        </p:nvSpPr>
        <p:spPr bwMode="auto">
          <a:xfrm>
            <a:off x="5105400" y="2743200"/>
            <a:ext cx="2057400" cy="400752"/>
          </a:xfrm>
          <a:prstGeom prst="rect">
            <a:avLst/>
          </a:prstGeom>
          <a:solidFill>
            <a:srgbClr val="00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           time_key</a:t>
            </a:r>
          </a:p>
        </p:txBody>
      </p:sp>
      <p:sp>
        <p:nvSpPr>
          <p:cNvPr id="21515" name="Rectangle 15"/>
          <p:cNvSpPr>
            <a:spLocks noChangeArrowheads="1"/>
          </p:cNvSpPr>
          <p:nvPr/>
        </p:nvSpPr>
        <p:spPr bwMode="auto">
          <a:xfrm>
            <a:off x="5106988" y="3192463"/>
            <a:ext cx="2035814" cy="400752"/>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item_key</a:t>
            </a:r>
            <a:endParaRPr lang="en-US" altLang="en-US" sz="2000" dirty="0">
              <a:latin typeface="Times New Roman" panose="02020603050405020304" pitchFamily="18" charset="0"/>
            </a:endParaRPr>
          </a:p>
        </p:txBody>
      </p:sp>
      <p:sp>
        <p:nvSpPr>
          <p:cNvPr id="21516" name="Rectangle 16"/>
          <p:cNvSpPr>
            <a:spLocks noChangeArrowheads="1"/>
          </p:cNvSpPr>
          <p:nvPr/>
        </p:nvSpPr>
        <p:spPr bwMode="auto">
          <a:xfrm>
            <a:off x="5072064" y="3627438"/>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7" name="Rectangle 17"/>
          <p:cNvSpPr>
            <a:spLocks noChangeArrowheads="1"/>
          </p:cNvSpPr>
          <p:nvPr/>
        </p:nvSpPr>
        <p:spPr bwMode="auto">
          <a:xfrm>
            <a:off x="5106988" y="3638550"/>
            <a:ext cx="2087110" cy="400752"/>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branch_key</a:t>
            </a:r>
          </a:p>
        </p:txBody>
      </p:sp>
      <p:sp>
        <p:nvSpPr>
          <p:cNvPr id="21518" name="Rectangle 18"/>
          <p:cNvSpPr>
            <a:spLocks noChangeArrowheads="1"/>
          </p:cNvSpPr>
          <p:nvPr/>
        </p:nvSpPr>
        <p:spPr bwMode="auto">
          <a:xfrm>
            <a:off x="5072064" y="4090989"/>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9" name="Rectangle 19"/>
          <p:cNvSpPr>
            <a:spLocks noChangeArrowheads="1"/>
          </p:cNvSpPr>
          <p:nvPr/>
        </p:nvSpPr>
        <p:spPr bwMode="auto">
          <a:xfrm>
            <a:off x="5105401" y="4114800"/>
            <a:ext cx="2085507" cy="400752"/>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location_key</a:t>
            </a:r>
          </a:p>
        </p:txBody>
      </p:sp>
      <p:sp>
        <p:nvSpPr>
          <p:cNvPr id="21520" name="Rectangle 20"/>
          <p:cNvSpPr>
            <a:spLocks noChangeArrowheads="1"/>
          </p:cNvSpPr>
          <p:nvPr/>
        </p:nvSpPr>
        <p:spPr bwMode="auto">
          <a:xfrm>
            <a:off x="5072064" y="4556125"/>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21" name="Rectangle 21"/>
          <p:cNvSpPr>
            <a:spLocks noChangeArrowheads="1"/>
          </p:cNvSpPr>
          <p:nvPr/>
        </p:nvSpPr>
        <p:spPr bwMode="auto">
          <a:xfrm>
            <a:off x="5106988" y="4606925"/>
            <a:ext cx="2006960"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units_sold</a:t>
            </a:r>
          </a:p>
        </p:txBody>
      </p:sp>
      <p:sp>
        <p:nvSpPr>
          <p:cNvPr id="21522" name="Rectangle 22"/>
          <p:cNvSpPr>
            <a:spLocks noChangeArrowheads="1"/>
          </p:cNvSpPr>
          <p:nvPr/>
        </p:nvSpPr>
        <p:spPr bwMode="auto">
          <a:xfrm>
            <a:off x="5072064" y="5021263"/>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23" name="Rectangle 23"/>
          <p:cNvSpPr>
            <a:spLocks noChangeArrowheads="1"/>
          </p:cNvSpPr>
          <p:nvPr/>
        </p:nvSpPr>
        <p:spPr bwMode="auto">
          <a:xfrm>
            <a:off x="5106988" y="5051425"/>
            <a:ext cx="2013372"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dollars_sold</a:t>
            </a:r>
          </a:p>
        </p:txBody>
      </p:sp>
      <p:sp>
        <p:nvSpPr>
          <p:cNvPr id="21524" name="Rectangle 24"/>
          <p:cNvSpPr>
            <a:spLocks noChangeArrowheads="1"/>
          </p:cNvSpPr>
          <p:nvPr/>
        </p:nvSpPr>
        <p:spPr bwMode="auto">
          <a:xfrm>
            <a:off x="5072064" y="5486400"/>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25" name="Rectangle 25"/>
          <p:cNvSpPr>
            <a:spLocks noChangeArrowheads="1"/>
          </p:cNvSpPr>
          <p:nvPr/>
        </p:nvSpPr>
        <p:spPr bwMode="auto">
          <a:xfrm>
            <a:off x="5087939" y="5497513"/>
            <a:ext cx="2014975"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avg_sales</a:t>
            </a:r>
          </a:p>
        </p:txBody>
      </p:sp>
      <p:sp>
        <p:nvSpPr>
          <p:cNvPr id="21526" name="Rectangle 26"/>
          <p:cNvSpPr>
            <a:spLocks noChangeArrowheads="1"/>
          </p:cNvSpPr>
          <p:nvPr/>
        </p:nvSpPr>
        <p:spPr bwMode="auto">
          <a:xfrm>
            <a:off x="3581400" y="59055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a:latin typeface="Times New Roman" panose="02020603050405020304" pitchFamily="18" charset="0"/>
              </a:rPr>
              <a:t>Measures</a:t>
            </a:r>
          </a:p>
        </p:txBody>
      </p:sp>
      <p:sp>
        <p:nvSpPr>
          <p:cNvPr id="21527" name="Line 27"/>
          <p:cNvSpPr>
            <a:spLocks noChangeShapeType="1"/>
          </p:cNvSpPr>
          <p:nvPr/>
        </p:nvSpPr>
        <p:spPr bwMode="auto">
          <a:xfrm flipV="1">
            <a:off x="4295775" y="4781550"/>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28" name="Line 28"/>
          <p:cNvSpPr>
            <a:spLocks noChangeShapeType="1"/>
          </p:cNvSpPr>
          <p:nvPr/>
        </p:nvSpPr>
        <p:spPr bwMode="auto">
          <a:xfrm flipV="1">
            <a:off x="4276725" y="5324476"/>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29" name="Line 29"/>
          <p:cNvSpPr>
            <a:spLocks noChangeShapeType="1"/>
          </p:cNvSpPr>
          <p:nvPr/>
        </p:nvSpPr>
        <p:spPr bwMode="auto">
          <a:xfrm flipV="1">
            <a:off x="4276726" y="5692776"/>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30" name="Line 30"/>
          <p:cNvSpPr>
            <a:spLocks noChangeShapeType="1"/>
          </p:cNvSpPr>
          <p:nvPr/>
        </p:nvSpPr>
        <p:spPr bwMode="auto">
          <a:xfrm flipH="1">
            <a:off x="3852863" y="3949701"/>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1531" name="Line 31"/>
          <p:cNvSpPr>
            <a:spLocks noChangeShapeType="1"/>
          </p:cNvSpPr>
          <p:nvPr/>
        </p:nvSpPr>
        <p:spPr bwMode="auto">
          <a:xfrm flipH="1" flipV="1">
            <a:off x="3657601" y="2514601"/>
            <a:ext cx="1446213" cy="485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32" name="Line 32"/>
          <p:cNvSpPr>
            <a:spLocks noChangeShapeType="1"/>
          </p:cNvSpPr>
          <p:nvPr/>
        </p:nvSpPr>
        <p:spPr bwMode="auto">
          <a:xfrm>
            <a:off x="7104063" y="4356100"/>
            <a:ext cx="1039812" cy="38735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1533" name="Line 33"/>
          <p:cNvSpPr>
            <a:spLocks noChangeShapeType="1"/>
          </p:cNvSpPr>
          <p:nvPr/>
        </p:nvSpPr>
        <p:spPr bwMode="auto">
          <a:xfrm flipV="1">
            <a:off x="7104063" y="2709863"/>
            <a:ext cx="1077912" cy="677862"/>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1534" name="Group 34"/>
          <p:cNvGrpSpPr>
            <a:grpSpLocks/>
          </p:cNvGrpSpPr>
          <p:nvPr/>
        </p:nvGrpSpPr>
        <p:grpSpPr bwMode="auto">
          <a:xfrm>
            <a:off x="8134351" y="1600200"/>
            <a:ext cx="1438275" cy="1925638"/>
            <a:chOff x="3796" y="983"/>
            <a:chExt cx="896" cy="1194"/>
          </a:xfrm>
        </p:grpSpPr>
        <p:sp>
          <p:nvSpPr>
            <p:cNvPr id="21538" name="Rectangle 35"/>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item_key</a:t>
              </a:r>
            </a:p>
            <a:p>
              <a:pPr>
                <a:spcBef>
                  <a:spcPct val="0"/>
                </a:spcBef>
                <a:buClrTx/>
                <a:buSzTx/>
                <a:buFontTx/>
                <a:buNone/>
              </a:pPr>
              <a:r>
                <a:rPr lang="en-US" altLang="en-US" sz="1800">
                  <a:latin typeface="Times New Roman" panose="02020603050405020304" pitchFamily="18" charset="0"/>
                </a:rPr>
                <a:t>item_name</a:t>
              </a:r>
            </a:p>
            <a:p>
              <a:pPr>
                <a:spcBef>
                  <a:spcPct val="0"/>
                </a:spcBef>
                <a:buClrTx/>
                <a:buSzTx/>
                <a:buFontTx/>
                <a:buNone/>
              </a:pPr>
              <a:r>
                <a:rPr lang="en-US" altLang="en-US" sz="1800">
                  <a:latin typeface="Times New Roman" panose="02020603050405020304" pitchFamily="18" charset="0"/>
                </a:rPr>
                <a:t>brand</a:t>
              </a:r>
            </a:p>
            <a:p>
              <a:pPr>
                <a:spcBef>
                  <a:spcPct val="0"/>
                </a:spcBef>
                <a:buClrTx/>
                <a:buSzTx/>
                <a:buFontTx/>
                <a:buNone/>
              </a:pPr>
              <a:r>
                <a:rPr lang="en-US" altLang="en-US" sz="1800">
                  <a:latin typeface="Times New Roman" panose="02020603050405020304" pitchFamily="18" charset="0"/>
                </a:rPr>
                <a:t>type</a:t>
              </a:r>
            </a:p>
            <a:p>
              <a:pPr>
                <a:spcBef>
                  <a:spcPct val="0"/>
                </a:spcBef>
                <a:buClrTx/>
                <a:buSzTx/>
                <a:buFontTx/>
                <a:buNone/>
              </a:pPr>
              <a:r>
                <a:rPr lang="en-US" altLang="en-US" sz="1800">
                  <a:latin typeface="Times New Roman" panose="02020603050405020304" pitchFamily="18" charset="0"/>
                </a:rPr>
                <a:t>supplier_type</a:t>
              </a:r>
            </a:p>
          </p:txBody>
        </p:sp>
        <p:sp>
          <p:nvSpPr>
            <p:cNvPr id="21539" name="Text Box 36"/>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item</a:t>
              </a:r>
            </a:p>
          </p:txBody>
        </p:sp>
      </p:grpSp>
      <p:grpSp>
        <p:nvGrpSpPr>
          <p:cNvPr id="21535" name="Group 37"/>
          <p:cNvGrpSpPr>
            <a:grpSpLocks/>
          </p:cNvGrpSpPr>
          <p:nvPr/>
        </p:nvGrpSpPr>
        <p:grpSpPr bwMode="auto">
          <a:xfrm>
            <a:off x="2362201" y="3886201"/>
            <a:ext cx="1509713" cy="1393825"/>
            <a:chOff x="3844" y="2426"/>
            <a:chExt cx="939" cy="864"/>
          </a:xfrm>
        </p:grpSpPr>
        <p:sp>
          <p:nvSpPr>
            <p:cNvPr id="21536" name="Rectangle 38"/>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branch_key</a:t>
              </a:r>
            </a:p>
            <a:p>
              <a:pPr>
                <a:spcBef>
                  <a:spcPct val="0"/>
                </a:spcBef>
                <a:buClrTx/>
                <a:buSzTx/>
                <a:buFontTx/>
                <a:buNone/>
              </a:pPr>
              <a:r>
                <a:rPr lang="en-US" altLang="en-US" sz="1800">
                  <a:latin typeface="Times New Roman" panose="02020603050405020304" pitchFamily="18" charset="0"/>
                </a:rPr>
                <a:t>branch_name</a:t>
              </a:r>
            </a:p>
            <a:p>
              <a:pPr>
                <a:spcBef>
                  <a:spcPct val="0"/>
                </a:spcBef>
                <a:buClrTx/>
                <a:buSzTx/>
                <a:buFontTx/>
                <a:buNone/>
              </a:pPr>
              <a:r>
                <a:rPr lang="en-US" altLang="en-US" sz="1800">
                  <a:latin typeface="Times New Roman" panose="02020603050405020304" pitchFamily="18" charset="0"/>
                </a:rPr>
                <a:t>branch_type</a:t>
              </a:r>
            </a:p>
          </p:txBody>
        </p:sp>
        <p:sp>
          <p:nvSpPr>
            <p:cNvPr id="21537" name="Text Box 39"/>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branch</a:t>
              </a:r>
            </a:p>
          </p:txBody>
        </p:sp>
      </p:grpSp>
    </p:spTree>
    <p:extLst>
      <p:ext uri="{BB962C8B-B14F-4D97-AF65-F5344CB8AC3E}">
        <p14:creationId xmlns:p14="http://schemas.microsoft.com/office/powerpoint/2010/main" val="2196226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69900" y="84137"/>
            <a:ext cx="11239500" cy="934152"/>
          </a:xfrm>
        </p:spPr>
        <p:txBody>
          <a:bodyPr>
            <a:normAutofit/>
          </a:bodyPr>
          <a:lstStyle/>
          <a:p>
            <a:r>
              <a:rPr lang="en-US" altLang="en-US" b="1" dirty="0"/>
              <a:t>Snowflake Schema: An </a:t>
            </a:r>
            <a:r>
              <a:rPr lang="en-US" altLang="en-US" dirty="0"/>
              <a:t>Example</a:t>
            </a:r>
            <a:endParaRPr lang="en-US" altLang="en-US" b="1" dirty="0"/>
          </a:p>
        </p:txBody>
      </p:sp>
      <p:sp>
        <p:nvSpPr>
          <p:cNvPr id="22532" name="Rectangle 4"/>
          <p:cNvSpPr>
            <a:spLocks noChangeArrowheads="1"/>
          </p:cNvSpPr>
          <p:nvPr/>
        </p:nvSpPr>
        <p:spPr bwMode="auto">
          <a:xfrm>
            <a:off x="4841875" y="3105150"/>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2533" name="Group 5"/>
          <p:cNvGrpSpPr>
            <a:grpSpLocks/>
          </p:cNvGrpSpPr>
          <p:nvPr/>
        </p:nvGrpSpPr>
        <p:grpSpPr bwMode="auto">
          <a:xfrm>
            <a:off x="1828801" y="1295401"/>
            <a:ext cx="1819275" cy="2163763"/>
            <a:chOff x="277" y="1164"/>
            <a:chExt cx="1133" cy="1341"/>
          </a:xfrm>
        </p:grpSpPr>
        <p:sp>
          <p:nvSpPr>
            <p:cNvPr id="22573" name="Rectangle 6"/>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time_key</a:t>
              </a:r>
            </a:p>
            <a:p>
              <a:pPr>
                <a:spcBef>
                  <a:spcPct val="0"/>
                </a:spcBef>
                <a:buClrTx/>
                <a:buSzTx/>
                <a:buFontTx/>
                <a:buNone/>
              </a:pPr>
              <a:r>
                <a:rPr lang="en-US" altLang="en-US" sz="1800">
                  <a:latin typeface="Times New Roman" panose="02020603050405020304" pitchFamily="18" charset="0"/>
                </a:rPr>
                <a:t>day</a:t>
              </a:r>
            </a:p>
            <a:p>
              <a:pPr>
                <a:spcBef>
                  <a:spcPct val="0"/>
                </a:spcBef>
                <a:buClrTx/>
                <a:buSzTx/>
                <a:buFontTx/>
                <a:buNone/>
              </a:pPr>
              <a:r>
                <a:rPr lang="en-US" altLang="en-US" sz="1800">
                  <a:latin typeface="Times New Roman" panose="02020603050405020304" pitchFamily="18" charset="0"/>
                </a:rPr>
                <a:t>day_of_the_week</a:t>
              </a:r>
            </a:p>
            <a:p>
              <a:pPr>
                <a:spcBef>
                  <a:spcPct val="0"/>
                </a:spcBef>
                <a:buClrTx/>
                <a:buSzTx/>
                <a:buFontTx/>
                <a:buNone/>
              </a:pPr>
              <a:r>
                <a:rPr lang="en-US" altLang="en-US" sz="1800">
                  <a:latin typeface="Times New Roman" panose="02020603050405020304" pitchFamily="18" charset="0"/>
                </a:rPr>
                <a:t>month</a:t>
              </a:r>
            </a:p>
            <a:p>
              <a:pPr>
                <a:spcBef>
                  <a:spcPct val="0"/>
                </a:spcBef>
                <a:buClrTx/>
                <a:buSzTx/>
                <a:buFontTx/>
                <a:buNone/>
              </a:pPr>
              <a:r>
                <a:rPr lang="en-US" altLang="en-US" sz="1800">
                  <a:latin typeface="Times New Roman" panose="02020603050405020304" pitchFamily="18" charset="0"/>
                </a:rPr>
                <a:t>quarter</a:t>
              </a:r>
            </a:p>
            <a:p>
              <a:pPr>
                <a:spcBef>
                  <a:spcPct val="0"/>
                </a:spcBef>
                <a:buClrTx/>
                <a:buSzTx/>
                <a:buFontTx/>
                <a:buNone/>
              </a:pPr>
              <a:r>
                <a:rPr lang="en-US" altLang="en-US" sz="1800">
                  <a:latin typeface="Times New Roman" panose="02020603050405020304" pitchFamily="18" charset="0"/>
                </a:rPr>
                <a:t>year</a:t>
              </a:r>
            </a:p>
          </p:txBody>
        </p:sp>
        <p:sp>
          <p:nvSpPr>
            <p:cNvPr id="22574" name="Rectangle 7"/>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time</a:t>
              </a:r>
            </a:p>
          </p:txBody>
        </p:sp>
      </p:grpSp>
      <p:grpSp>
        <p:nvGrpSpPr>
          <p:cNvPr id="22534" name="Group 8"/>
          <p:cNvGrpSpPr>
            <a:grpSpLocks/>
          </p:cNvGrpSpPr>
          <p:nvPr/>
        </p:nvGrpSpPr>
        <p:grpSpPr bwMode="auto">
          <a:xfrm>
            <a:off x="7467601" y="3810001"/>
            <a:ext cx="1374775" cy="1331913"/>
            <a:chOff x="684" y="2196"/>
            <a:chExt cx="1298" cy="834"/>
          </a:xfrm>
        </p:grpSpPr>
        <p:sp>
          <p:nvSpPr>
            <p:cNvPr id="22571" name="Rectangle 9"/>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location_key</a:t>
              </a:r>
            </a:p>
            <a:p>
              <a:pPr>
                <a:spcBef>
                  <a:spcPct val="0"/>
                </a:spcBef>
                <a:buClrTx/>
                <a:buSzTx/>
                <a:buFontTx/>
                <a:buNone/>
              </a:pPr>
              <a:r>
                <a:rPr lang="en-US" altLang="en-US" sz="1800">
                  <a:latin typeface="Times New Roman" panose="02020603050405020304" pitchFamily="18" charset="0"/>
                </a:rPr>
                <a:t>street</a:t>
              </a:r>
            </a:p>
            <a:p>
              <a:pPr>
                <a:spcBef>
                  <a:spcPct val="0"/>
                </a:spcBef>
                <a:buClrTx/>
                <a:buSzTx/>
                <a:buFontTx/>
                <a:buNone/>
              </a:pPr>
              <a:r>
                <a:rPr lang="en-US" altLang="en-US" sz="1800">
                  <a:latin typeface="Times New Roman" panose="02020603050405020304" pitchFamily="18" charset="0"/>
                </a:rPr>
                <a:t>city_key</a:t>
              </a:r>
            </a:p>
          </p:txBody>
        </p:sp>
        <p:sp>
          <p:nvSpPr>
            <p:cNvPr id="22572" name="Rectangle 10"/>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location</a:t>
              </a:r>
            </a:p>
          </p:txBody>
        </p:sp>
      </p:grpSp>
      <p:sp>
        <p:nvSpPr>
          <p:cNvPr id="22535" name="Rectangle 11"/>
          <p:cNvSpPr>
            <a:spLocks noChangeArrowheads="1"/>
          </p:cNvSpPr>
          <p:nvPr/>
        </p:nvSpPr>
        <p:spPr bwMode="auto">
          <a:xfrm>
            <a:off x="4799013" y="2152650"/>
            <a:ext cx="1856214"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Sales Fact Table</a:t>
            </a:r>
          </a:p>
        </p:txBody>
      </p:sp>
      <p:sp>
        <p:nvSpPr>
          <p:cNvPr id="22536" name="Rectangle 12"/>
          <p:cNvSpPr>
            <a:spLocks noChangeArrowheads="1"/>
          </p:cNvSpPr>
          <p:nvPr/>
        </p:nvSpPr>
        <p:spPr bwMode="auto">
          <a:xfrm>
            <a:off x="4841875" y="2640014"/>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37" name="Rectangle 13"/>
          <p:cNvSpPr>
            <a:spLocks noChangeArrowheads="1"/>
          </p:cNvSpPr>
          <p:nvPr/>
        </p:nvSpPr>
        <p:spPr bwMode="auto">
          <a:xfrm>
            <a:off x="4875213" y="2686050"/>
            <a:ext cx="2057400" cy="400752"/>
          </a:xfrm>
          <a:prstGeom prst="rect">
            <a:avLst/>
          </a:prstGeom>
          <a:solidFill>
            <a:srgbClr val="00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           time_key</a:t>
            </a:r>
          </a:p>
        </p:txBody>
      </p:sp>
      <p:sp>
        <p:nvSpPr>
          <p:cNvPr id="22538" name="Rectangle 14"/>
          <p:cNvSpPr>
            <a:spLocks noChangeArrowheads="1"/>
          </p:cNvSpPr>
          <p:nvPr/>
        </p:nvSpPr>
        <p:spPr bwMode="auto">
          <a:xfrm>
            <a:off x="4876800" y="3135313"/>
            <a:ext cx="2035814" cy="400752"/>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item_key</a:t>
            </a:r>
          </a:p>
        </p:txBody>
      </p:sp>
      <p:sp>
        <p:nvSpPr>
          <p:cNvPr id="22539" name="Rectangle 15"/>
          <p:cNvSpPr>
            <a:spLocks noChangeArrowheads="1"/>
          </p:cNvSpPr>
          <p:nvPr/>
        </p:nvSpPr>
        <p:spPr bwMode="auto">
          <a:xfrm>
            <a:off x="4841875" y="3570288"/>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0" name="Rectangle 16"/>
          <p:cNvSpPr>
            <a:spLocks noChangeArrowheads="1"/>
          </p:cNvSpPr>
          <p:nvPr/>
        </p:nvSpPr>
        <p:spPr bwMode="auto">
          <a:xfrm>
            <a:off x="4876800" y="3581400"/>
            <a:ext cx="2087110" cy="400752"/>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branch_key</a:t>
            </a:r>
          </a:p>
        </p:txBody>
      </p:sp>
      <p:sp>
        <p:nvSpPr>
          <p:cNvPr id="22541" name="Rectangle 17"/>
          <p:cNvSpPr>
            <a:spLocks noChangeArrowheads="1"/>
          </p:cNvSpPr>
          <p:nvPr/>
        </p:nvSpPr>
        <p:spPr bwMode="auto">
          <a:xfrm>
            <a:off x="4841875" y="4033839"/>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2" name="Rectangle 18"/>
          <p:cNvSpPr>
            <a:spLocks noChangeArrowheads="1"/>
          </p:cNvSpPr>
          <p:nvPr/>
        </p:nvSpPr>
        <p:spPr bwMode="auto">
          <a:xfrm>
            <a:off x="4875214" y="4057650"/>
            <a:ext cx="2085507" cy="400752"/>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location_key</a:t>
            </a:r>
          </a:p>
        </p:txBody>
      </p:sp>
      <p:sp>
        <p:nvSpPr>
          <p:cNvPr id="22543" name="Rectangle 19"/>
          <p:cNvSpPr>
            <a:spLocks noChangeArrowheads="1"/>
          </p:cNvSpPr>
          <p:nvPr/>
        </p:nvSpPr>
        <p:spPr bwMode="auto">
          <a:xfrm>
            <a:off x="4841875" y="4498975"/>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4" name="Rectangle 20"/>
          <p:cNvSpPr>
            <a:spLocks noChangeArrowheads="1"/>
          </p:cNvSpPr>
          <p:nvPr/>
        </p:nvSpPr>
        <p:spPr bwMode="auto">
          <a:xfrm>
            <a:off x="4876800" y="4549775"/>
            <a:ext cx="2006960"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units_sold</a:t>
            </a:r>
          </a:p>
        </p:txBody>
      </p:sp>
      <p:sp>
        <p:nvSpPr>
          <p:cNvPr id="22545" name="Rectangle 21"/>
          <p:cNvSpPr>
            <a:spLocks noChangeArrowheads="1"/>
          </p:cNvSpPr>
          <p:nvPr/>
        </p:nvSpPr>
        <p:spPr bwMode="auto">
          <a:xfrm>
            <a:off x="4841875" y="4964113"/>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6" name="Rectangle 22"/>
          <p:cNvSpPr>
            <a:spLocks noChangeArrowheads="1"/>
          </p:cNvSpPr>
          <p:nvPr/>
        </p:nvSpPr>
        <p:spPr bwMode="auto">
          <a:xfrm>
            <a:off x="4876800" y="4994275"/>
            <a:ext cx="2013372"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dollars_sold</a:t>
            </a:r>
          </a:p>
        </p:txBody>
      </p:sp>
      <p:sp>
        <p:nvSpPr>
          <p:cNvPr id="22547" name="Rectangle 23"/>
          <p:cNvSpPr>
            <a:spLocks noChangeArrowheads="1"/>
          </p:cNvSpPr>
          <p:nvPr/>
        </p:nvSpPr>
        <p:spPr bwMode="auto">
          <a:xfrm>
            <a:off x="4841875" y="5429250"/>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8" name="Rectangle 24"/>
          <p:cNvSpPr>
            <a:spLocks noChangeArrowheads="1"/>
          </p:cNvSpPr>
          <p:nvPr/>
        </p:nvSpPr>
        <p:spPr bwMode="auto">
          <a:xfrm>
            <a:off x="4857751" y="5440363"/>
            <a:ext cx="2014975"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avg_sales</a:t>
            </a:r>
          </a:p>
        </p:txBody>
      </p:sp>
      <p:sp>
        <p:nvSpPr>
          <p:cNvPr id="22549" name="Rectangle 25"/>
          <p:cNvSpPr>
            <a:spLocks noChangeArrowheads="1"/>
          </p:cNvSpPr>
          <p:nvPr/>
        </p:nvSpPr>
        <p:spPr bwMode="auto">
          <a:xfrm>
            <a:off x="3200400" y="58674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a:latin typeface="Times New Roman" panose="02020603050405020304" pitchFamily="18" charset="0"/>
              </a:rPr>
              <a:t>Measures</a:t>
            </a:r>
          </a:p>
        </p:txBody>
      </p:sp>
      <p:sp>
        <p:nvSpPr>
          <p:cNvPr id="22550" name="Line 26"/>
          <p:cNvSpPr>
            <a:spLocks noChangeShapeType="1"/>
          </p:cNvSpPr>
          <p:nvPr/>
        </p:nvSpPr>
        <p:spPr bwMode="auto">
          <a:xfrm flipV="1">
            <a:off x="4114800" y="4724400"/>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2551" name="Line 27"/>
          <p:cNvSpPr>
            <a:spLocks noChangeShapeType="1"/>
          </p:cNvSpPr>
          <p:nvPr/>
        </p:nvSpPr>
        <p:spPr bwMode="auto">
          <a:xfrm flipV="1">
            <a:off x="4095750" y="5267326"/>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2552" name="Line 28"/>
          <p:cNvSpPr>
            <a:spLocks noChangeShapeType="1"/>
          </p:cNvSpPr>
          <p:nvPr/>
        </p:nvSpPr>
        <p:spPr bwMode="auto">
          <a:xfrm flipV="1">
            <a:off x="4095751" y="5635626"/>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2553" name="Line 29"/>
          <p:cNvSpPr>
            <a:spLocks noChangeShapeType="1"/>
          </p:cNvSpPr>
          <p:nvPr/>
        </p:nvSpPr>
        <p:spPr bwMode="auto">
          <a:xfrm flipH="1">
            <a:off x="3505200" y="3886200"/>
            <a:ext cx="1346200" cy="6858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554" name="Line 30"/>
          <p:cNvSpPr>
            <a:spLocks noChangeShapeType="1"/>
          </p:cNvSpPr>
          <p:nvPr/>
        </p:nvSpPr>
        <p:spPr bwMode="auto">
          <a:xfrm flipH="1" flipV="1">
            <a:off x="3505201" y="1981201"/>
            <a:ext cx="1522413" cy="866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2555" name="Line 31"/>
          <p:cNvSpPr>
            <a:spLocks noChangeShapeType="1"/>
          </p:cNvSpPr>
          <p:nvPr/>
        </p:nvSpPr>
        <p:spPr bwMode="auto">
          <a:xfrm>
            <a:off x="6858000" y="4267200"/>
            <a:ext cx="609600" cy="152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556" name="Line 32"/>
          <p:cNvSpPr>
            <a:spLocks noChangeShapeType="1"/>
          </p:cNvSpPr>
          <p:nvPr/>
        </p:nvSpPr>
        <p:spPr bwMode="auto">
          <a:xfrm flipV="1">
            <a:off x="6858000" y="2286000"/>
            <a:ext cx="609600" cy="8382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2557" name="Group 33"/>
          <p:cNvGrpSpPr>
            <a:grpSpLocks/>
          </p:cNvGrpSpPr>
          <p:nvPr/>
        </p:nvGrpSpPr>
        <p:grpSpPr bwMode="auto">
          <a:xfrm>
            <a:off x="7467601" y="1524000"/>
            <a:ext cx="1374775" cy="1924050"/>
            <a:chOff x="3796" y="983"/>
            <a:chExt cx="857" cy="1193"/>
          </a:xfrm>
        </p:grpSpPr>
        <p:sp>
          <p:nvSpPr>
            <p:cNvPr id="22569" name="Rectangle 34"/>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item_key</a:t>
              </a:r>
            </a:p>
            <a:p>
              <a:pPr>
                <a:spcBef>
                  <a:spcPct val="0"/>
                </a:spcBef>
                <a:buClrTx/>
                <a:buSzTx/>
                <a:buFontTx/>
                <a:buNone/>
              </a:pPr>
              <a:r>
                <a:rPr lang="en-US" altLang="en-US" sz="1800">
                  <a:latin typeface="Times New Roman" panose="02020603050405020304" pitchFamily="18" charset="0"/>
                </a:rPr>
                <a:t>item_name</a:t>
              </a:r>
            </a:p>
            <a:p>
              <a:pPr>
                <a:spcBef>
                  <a:spcPct val="0"/>
                </a:spcBef>
                <a:buClrTx/>
                <a:buSzTx/>
                <a:buFontTx/>
                <a:buNone/>
              </a:pPr>
              <a:r>
                <a:rPr lang="en-US" altLang="en-US" sz="1800">
                  <a:latin typeface="Times New Roman" panose="02020603050405020304" pitchFamily="18" charset="0"/>
                </a:rPr>
                <a:t>brand</a:t>
              </a:r>
            </a:p>
            <a:p>
              <a:pPr>
                <a:spcBef>
                  <a:spcPct val="0"/>
                </a:spcBef>
                <a:buClrTx/>
                <a:buSzTx/>
                <a:buFontTx/>
                <a:buNone/>
              </a:pPr>
              <a:r>
                <a:rPr lang="en-US" altLang="en-US" sz="1800">
                  <a:latin typeface="Times New Roman" panose="02020603050405020304" pitchFamily="18" charset="0"/>
                </a:rPr>
                <a:t>type</a:t>
              </a:r>
            </a:p>
            <a:p>
              <a:pPr>
                <a:spcBef>
                  <a:spcPct val="0"/>
                </a:spcBef>
                <a:buClrTx/>
                <a:buSzTx/>
                <a:buFontTx/>
                <a:buNone/>
              </a:pPr>
              <a:r>
                <a:rPr lang="en-US" altLang="en-US" sz="1800">
                  <a:latin typeface="Times New Roman" panose="02020603050405020304" pitchFamily="18" charset="0"/>
                </a:rPr>
                <a:t>supplier_key</a:t>
              </a:r>
            </a:p>
          </p:txBody>
        </p:sp>
        <p:sp>
          <p:nvSpPr>
            <p:cNvPr id="22570" name="Text Box 35"/>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item</a:t>
              </a:r>
            </a:p>
          </p:txBody>
        </p:sp>
      </p:grpSp>
      <p:grpSp>
        <p:nvGrpSpPr>
          <p:cNvPr id="22558" name="Group 36"/>
          <p:cNvGrpSpPr>
            <a:grpSpLocks/>
          </p:cNvGrpSpPr>
          <p:nvPr/>
        </p:nvGrpSpPr>
        <p:grpSpPr bwMode="auto">
          <a:xfrm>
            <a:off x="2133601" y="3886201"/>
            <a:ext cx="1509713" cy="1393825"/>
            <a:chOff x="3844" y="2426"/>
            <a:chExt cx="939" cy="864"/>
          </a:xfrm>
        </p:grpSpPr>
        <p:sp>
          <p:nvSpPr>
            <p:cNvPr id="22567" name="Rectangle 37"/>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branch_key</a:t>
              </a:r>
            </a:p>
            <a:p>
              <a:pPr>
                <a:spcBef>
                  <a:spcPct val="0"/>
                </a:spcBef>
                <a:buClrTx/>
                <a:buSzTx/>
                <a:buFontTx/>
                <a:buNone/>
              </a:pPr>
              <a:r>
                <a:rPr lang="en-US" altLang="en-US" sz="1800">
                  <a:latin typeface="Times New Roman" panose="02020603050405020304" pitchFamily="18" charset="0"/>
                </a:rPr>
                <a:t>branch_name</a:t>
              </a:r>
            </a:p>
            <a:p>
              <a:pPr>
                <a:spcBef>
                  <a:spcPct val="0"/>
                </a:spcBef>
                <a:buClrTx/>
                <a:buSzTx/>
                <a:buFontTx/>
                <a:buNone/>
              </a:pPr>
              <a:r>
                <a:rPr lang="en-US" altLang="en-US" sz="1800">
                  <a:latin typeface="Times New Roman" panose="02020603050405020304" pitchFamily="18" charset="0"/>
                </a:rPr>
                <a:t>branch_type</a:t>
              </a:r>
            </a:p>
          </p:txBody>
        </p:sp>
        <p:sp>
          <p:nvSpPr>
            <p:cNvPr id="22568" name="Text Box 38"/>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branch</a:t>
              </a:r>
            </a:p>
          </p:txBody>
        </p:sp>
      </p:grpSp>
      <p:grpSp>
        <p:nvGrpSpPr>
          <p:cNvPr id="22559" name="Group 40"/>
          <p:cNvGrpSpPr>
            <a:grpSpLocks/>
          </p:cNvGrpSpPr>
          <p:nvPr/>
        </p:nvGrpSpPr>
        <p:grpSpPr bwMode="auto">
          <a:xfrm>
            <a:off x="9218614" y="1981200"/>
            <a:ext cx="1449387" cy="998538"/>
            <a:chOff x="3789" y="855"/>
            <a:chExt cx="903" cy="1172"/>
          </a:xfrm>
        </p:grpSpPr>
        <p:sp>
          <p:nvSpPr>
            <p:cNvPr id="22565" name="Rectangle 41"/>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supplier_key</a:t>
              </a:r>
            </a:p>
            <a:p>
              <a:pPr>
                <a:spcBef>
                  <a:spcPct val="0"/>
                </a:spcBef>
                <a:buClrTx/>
                <a:buSzTx/>
                <a:buFontTx/>
                <a:buNone/>
              </a:pPr>
              <a:r>
                <a:rPr lang="en-US" altLang="en-US" sz="1800">
                  <a:latin typeface="Times New Roman" panose="02020603050405020304" pitchFamily="18" charset="0"/>
                </a:rPr>
                <a:t>supplier_type</a:t>
              </a:r>
            </a:p>
          </p:txBody>
        </p:sp>
        <p:sp>
          <p:nvSpPr>
            <p:cNvPr id="22566" name="Text Box 42"/>
            <p:cNvSpPr txBox="1">
              <a:spLocks noChangeArrowheads="1"/>
            </p:cNvSpPr>
            <p:nvPr/>
          </p:nvSpPr>
          <p:spPr bwMode="auto">
            <a:xfrm>
              <a:off x="3789" y="855"/>
              <a:ext cx="732" cy="548"/>
            </a:xfrm>
            <a:prstGeom prst="rect">
              <a:avLst/>
            </a:prstGeom>
            <a:solidFill>
              <a:srgbClr val="FFCC99"/>
            </a:solidFill>
            <a:ln w="9525">
              <a:solidFill>
                <a:schemeClr val="tx1"/>
              </a:solidFill>
              <a:miter lim="800000"/>
              <a:headEnd/>
              <a:tailEnd/>
            </a:ln>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supplier</a:t>
              </a:r>
            </a:p>
          </p:txBody>
        </p:sp>
      </p:grpSp>
      <p:sp>
        <p:nvSpPr>
          <p:cNvPr id="22560" name="Line 43"/>
          <p:cNvSpPr>
            <a:spLocks noChangeShapeType="1"/>
          </p:cNvSpPr>
          <p:nvPr/>
        </p:nvSpPr>
        <p:spPr bwMode="auto">
          <a:xfrm flipV="1">
            <a:off x="8686800" y="2667000"/>
            <a:ext cx="533400" cy="533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2561" name="Group 45"/>
          <p:cNvGrpSpPr>
            <a:grpSpLocks/>
          </p:cNvGrpSpPr>
          <p:nvPr/>
        </p:nvGrpSpPr>
        <p:grpSpPr bwMode="auto">
          <a:xfrm>
            <a:off x="9013826" y="4876801"/>
            <a:ext cx="1654175" cy="1495425"/>
            <a:chOff x="684" y="2196"/>
            <a:chExt cx="1565" cy="913"/>
          </a:xfrm>
        </p:grpSpPr>
        <p:sp>
          <p:nvSpPr>
            <p:cNvPr id="22563" name="Rectangle 46"/>
            <p:cNvSpPr>
              <a:spLocks noChangeArrowheads="1"/>
            </p:cNvSpPr>
            <p:nvPr/>
          </p:nvSpPr>
          <p:spPr bwMode="auto">
            <a:xfrm>
              <a:off x="684" y="2450"/>
              <a:ext cx="1565" cy="659"/>
            </a:xfrm>
            <a:prstGeom prst="rect">
              <a:avLst/>
            </a:prstGeom>
            <a:solidFill>
              <a:srgbClr val="FFFF99"/>
            </a:solidFill>
            <a:ln w="9525">
              <a:solidFill>
                <a:schemeClr val="tx1"/>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city_key</a:t>
              </a:r>
            </a:p>
            <a:p>
              <a:pPr>
                <a:spcBef>
                  <a:spcPct val="0"/>
                </a:spcBef>
                <a:buClrTx/>
                <a:buSzTx/>
                <a:buFontTx/>
                <a:buNone/>
              </a:pPr>
              <a:r>
                <a:rPr lang="en-US" altLang="en-US" sz="1600">
                  <a:latin typeface="Times New Roman" panose="02020603050405020304" pitchFamily="18" charset="0"/>
                </a:rPr>
                <a:t>city</a:t>
              </a:r>
            </a:p>
            <a:p>
              <a:pPr>
                <a:spcBef>
                  <a:spcPct val="0"/>
                </a:spcBef>
                <a:buClrTx/>
                <a:buSzTx/>
                <a:buFontTx/>
                <a:buNone/>
              </a:pPr>
              <a:r>
                <a:rPr lang="en-US" altLang="en-US" sz="1600">
                  <a:latin typeface="Times New Roman" panose="02020603050405020304" pitchFamily="18" charset="0"/>
                </a:rPr>
                <a:t>state_or_province</a:t>
              </a:r>
            </a:p>
            <a:p>
              <a:pPr>
                <a:spcBef>
                  <a:spcPct val="0"/>
                </a:spcBef>
                <a:buClrTx/>
                <a:buSzTx/>
                <a:buFontTx/>
                <a:buNone/>
              </a:pPr>
              <a:r>
                <a:rPr lang="en-US" altLang="en-US" sz="1600">
                  <a:latin typeface="Times New Roman" panose="02020603050405020304" pitchFamily="18" charset="0"/>
                </a:rPr>
                <a:t>country</a:t>
              </a:r>
            </a:p>
          </p:txBody>
        </p:sp>
        <p:sp>
          <p:nvSpPr>
            <p:cNvPr id="22564" name="Rectangle 47"/>
            <p:cNvSpPr>
              <a:spLocks noChangeArrowheads="1"/>
            </p:cNvSpPr>
            <p:nvPr/>
          </p:nvSpPr>
          <p:spPr bwMode="auto">
            <a:xfrm>
              <a:off x="684" y="2196"/>
              <a:ext cx="542" cy="248"/>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city</a:t>
              </a:r>
            </a:p>
          </p:txBody>
        </p:sp>
      </p:grpSp>
      <p:sp>
        <p:nvSpPr>
          <p:cNvPr id="22562" name="Line 48"/>
          <p:cNvSpPr>
            <a:spLocks noChangeShapeType="1"/>
          </p:cNvSpPr>
          <p:nvPr/>
        </p:nvSpPr>
        <p:spPr bwMode="auto">
          <a:xfrm>
            <a:off x="8382000" y="5029200"/>
            <a:ext cx="685800" cy="4572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2287707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6096559" y="1555482"/>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1776592061"/>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752600" y="52676"/>
            <a:ext cx="9080500" cy="1029440"/>
          </a:xfrm>
        </p:spPr>
        <p:txBody>
          <a:bodyPr>
            <a:normAutofit/>
          </a:bodyPr>
          <a:lstStyle/>
          <a:p>
            <a:r>
              <a:rPr lang="en-US" altLang="en-US" b="1" dirty="0"/>
              <a:t>Fact Constellation: An </a:t>
            </a:r>
            <a:r>
              <a:rPr lang="en-US" altLang="en-US" dirty="0"/>
              <a:t>Example</a:t>
            </a:r>
            <a:endParaRPr lang="en-US" altLang="en-US" b="1" dirty="0"/>
          </a:p>
        </p:txBody>
      </p:sp>
      <p:sp>
        <p:nvSpPr>
          <p:cNvPr id="23556" name="Rectangle 4"/>
          <p:cNvSpPr>
            <a:spLocks noChangeArrowheads="1"/>
          </p:cNvSpPr>
          <p:nvPr/>
        </p:nvSpPr>
        <p:spPr bwMode="auto">
          <a:xfrm>
            <a:off x="4419600" y="3048000"/>
            <a:ext cx="1608138" cy="4572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3557" name="Group 5"/>
          <p:cNvGrpSpPr>
            <a:grpSpLocks/>
          </p:cNvGrpSpPr>
          <p:nvPr/>
        </p:nvGrpSpPr>
        <p:grpSpPr bwMode="auto">
          <a:xfrm>
            <a:off x="1752600" y="1219200"/>
            <a:ext cx="1639888" cy="1982788"/>
            <a:chOff x="277" y="1164"/>
            <a:chExt cx="1021" cy="1229"/>
          </a:xfrm>
        </p:grpSpPr>
        <p:sp>
          <p:nvSpPr>
            <p:cNvPr id="23617" name="Rectangle 6"/>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time_key</a:t>
              </a:r>
            </a:p>
            <a:p>
              <a:pPr>
                <a:spcBef>
                  <a:spcPct val="0"/>
                </a:spcBef>
                <a:buClrTx/>
                <a:buSzTx/>
                <a:buFontTx/>
                <a:buNone/>
              </a:pPr>
              <a:r>
                <a:rPr lang="en-US" altLang="en-US" sz="1600">
                  <a:latin typeface="Times New Roman" panose="02020603050405020304" pitchFamily="18" charset="0"/>
                </a:rPr>
                <a:t>day</a:t>
              </a:r>
            </a:p>
            <a:p>
              <a:pPr>
                <a:spcBef>
                  <a:spcPct val="0"/>
                </a:spcBef>
                <a:buClrTx/>
                <a:buSzTx/>
                <a:buFontTx/>
                <a:buNone/>
              </a:pPr>
              <a:r>
                <a:rPr lang="en-US" altLang="en-US" sz="1600">
                  <a:latin typeface="Times New Roman" panose="02020603050405020304" pitchFamily="18" charset="0"/>
                </a:rPr>
                <a:t>day_of_the_week</a:t>
              </a:r>
            </a:p>
            <a:p>
              <a:pPr>
                <a:spcBef>
                  <a:spcPct val="0"/>
                </a:spcBef>
                <a:buClrTx/>
                <a:buSzTx/>
                <a:buFontTx/>
                <a:buNone/>
              </a:pPr>
              <a:r>
                <a:rPr lang="en-US" altLang="en-US" sz="1600">
                  <a:latin typeface="Times New Roman" panose="02020603050405020304" pitchFamily="18" charset="0"/>
                </a:rPr>
                <a:t>month</a:t>
              </a:r>
            </a:p>
            <a:p>
              <a:pPr>
                <a:spcBef>
                  <a:spcPct val="0"/>
                </a:spcBef>
                <a:buClrTx/>
                <a:buSzTx/>
                <a:buFontTx/>
                <a:buNone/>
              </a:pPr>
              <a:r>
                <a:rPr lang="en-US" altLang="en-US" sz="1600">
                  <a:latin typeface="Times New Roman" panose="02020603050405020304" pitchFamily="18" charset="0"/>
                </a:rPr>
                <a:t>quarter</a:t>
              </a:r>
            </a:p>
            <a:p>
              <a:pPr>
                <a:spcBef>
                  <a:spcPct val="0"/>
                </a:spcBef>
                <a:buClrTx/>
                <a:buSzTx/>
                <a:buFontTx/>
                <a:buNone/>
              </a:pPr>
              <a:r>
                <a:rPr lang="en-US" altLang="en-US" sz="1600">
                  <a:latin typeface="Times New Roman" panose="02020603050405020304" pitchFamily="18" charset="0"/>
                </a:rPr>
                <a:t>year</a:t>
              </a:r>
            </a:p>
          </p:txBody>
        </p:sp>
        <p:sp>
          <p:nvSpPr>
            <p:cNvPr id="23618" name="Rectangle 7"/>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a:t>
              </a:r>
            </a:p>
          </p:txBody>
        </p:sp>
      </p:grpSp>
      <p:grpSp>
        <p:nvGrpSpPr>
          <p:cNvPr id="23558" name="Group 8"/>
          <p:cNvGrpSpPr>
            <a:grpSpLocks/>
          </p:cNvGrpSpPr>
          <p:nvPr/>
        </p:nvGrpSpPr>
        <p:grpSpPr bwMode="auto">
          <a:xfrm>
            <a:off x="6629401" y="4038600"/>
            <a:ext cx="1654175" cy="1733550"/>
            <a:chOff x="684" y="2196"/>
            <a:chExt cx="1030" cy="1075"/>
          </a:xfrm>
        </p:grpSpPr>
        <p:sp>
          <p:nvSpPr>
            <p:cNvPr id="23615" name="Rectangle 9"/>
            <p:cNvSpPr>
              <a:spLocks noChangeArrowheads="1"/>
            </p:cNvSpPr>
            <p:nvPr/>
          </p:nvSpPr>
          <p:spPr bwMode="auto">
            <a:xfrm>
              <a:off x="684" y="2450"/>
              <a:ext cx="1030" cy="821"/>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location_key</a:t>
              </a:r>
            </a:p>
            <a:p>
              <a:pPr>
                <a:spcBef>
                  <a:spcPct val="0"/>
                </a:spcBef>
                <a:buClrTx/>
                <a:buSzTx/>
                <a:buFontTx/>
                <a:buNone/>
              </a:pPr>
              <a:r>
                <a:rPr lang="en-US" altLang="en-US" sz="1600">
                  <a:latin typeface="Times New Roman" panose="02020603050405020304" pitchFamily="18" charset="0"/>
                </a:rPr>
                <a:t>street</a:t>
              </a:r>
            </a:p>
            <a:p>
              <a:pPr>
                <a:spcBef>
                  <a:spcPct val="0"/>
                </a:spcBef>
                <a:buClrTx/>
                <a:buSzTx/>
                <a:buFontTx/>
                <a:buNone/>
              </a:pPr>
              <a:r>
                <a:rPr lang="en-US" altLang="en-US" sz="1600">
                  <a:latin typeface="Times New Roman" panose="02020603050405020304" pitchFamily="18" charset="0"/>
                </a:rPr>
                <a:t>city</a:t>
              </a:r>
            </a:p>
            <a:p>
              <a:pPr>
                <a:spcBef>
                  <a:spcPct val="0"/>
                </a:spcBef>
                <a:buClrTx/>
                <a:buSzTx/>
                <a:buFontTx/>
                <a:buNone/>
              </a:pPr>
              <a:r>
                <a:rPr lang="en-US" altLang="en-US" sz="1600">
                  <a:latin typeface="Times New Roman" panose="02020603050405020304" pitchFamily="18" charset="0"/>
                </a:rPr>
                <a:t>province_or_state</a:t>
              </a:r>
            </a:p>
            <a:p>
              <a:pPr>
                <a:spcBef>
                  <a:spcPct val="0"/>
                </a:spcBef>
                <a:buClrTx/>
                <a:buSzTx/>
                <a:buFontTx/>
                <a:buNone/>
              </a:pPr>
              <a:r>
                <a:rPr lang="en-US" altLang="en-US" sz="1600">
                  <a:latin typeface="Times New Roman" panose="02020603050405020304" pitchFamily="18" charset="0"/>
                </a:rPr>
                <a:t>country</a:t>
              </a:r>
            </a:p>
          </p:txBody>
        </p:sp>
        <p:sp>
          <p:nvSpPr>
            <p:cNvPr id="23616" name="Rectangle 10"/>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a:t>
              </a:r>
            </a:p>
          </p:txBody>
        </p:sp>
      </p:grpSp>
      <p:sp>
        <p:nvSpPr>
          <p:cNvPr id="23559" name="Rectangle 11"/>
          <p:cNvSpPr>
            <a:spLocks noChangeArrowheads="1"/>
          </p:cNvSpPr>
          <p:nvPr/>
        </p:nvSpPr>
        <p:spPr bwMode="auto">
          <a:xfrm>
            <a:off x="4267200" y="2133601"/>
            <a:ext cx="1695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Sales Fact Table</a:t>
            </a:r>
          </a:p>
        </p:txBody>
      </p:sp>
      <p:sp>
        <p:nvSpPr>
          <p:cNvPr id="23560" name="Rectangle 12"/>
          <p:cNvSpPr>
            <a:spLocks noChangeArrowheads="1"/>
          </p:cNvSpPr>
          <p:nvPr/>
        </p:nvSpPr>
        <p:spPr bwMode="auto">
          <a:xfrm>
            <a:off x="4419600" y="25908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1" name="Rectangle 13"/>
          <p:cNvSpPr>
            <a:spLocks noChangeArrowheads="1"/>
          </p:cNvSpPr>
          <p:nvPr/>
        </p:nvSpPr>
        <p:spPr bwMode="auto">
          <a:xfrm>
            <a:off x="4419600" y="2667001"/>
            <a:ext cx="1601788" cy="366713"/>
          </a:xfrm>
          <a:prstGeom prst="rect">
            <a:avLst/>
          </a:prstGeom>
          <a:solidFill>
            <a:srgbClr val="00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time_key</a:t>
            </a:r>
          </a:p>
        </p:txBody>
      </p:sp>
      <p:sp>
        <p:nvSpPr>
          <p:cNvPr id="23562" name="Rectangle 14"/>
          <p:cNvSpPr>
            <a:spLocks noChangeArrowheads="1"/>
          </p:cNvSpPr>
          <p:nvPr/>
        </p:nvSpPr>
        <p:spPr bwMode="auto">
          <a:xfrm>
            <a:off x="4419600" y="3124201"/>
            <a:ext cx="1600200" cy="366713"/>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item_key</a:t>
            </a:r>
          </a:p>
        </p:txBody>
      </p:sp>
      <p:sp>
        <p:nvSpPr>
          <p:cNvPr id="23563" name="Rectangle 15"/>
          <p:cNvSpPr>
            <a:spLocks noChangeArrowheads="1"/>
          </p:cNvSpPr>
          <p:nvPr/>
        </p:nvSpPr>
        <p:spPr bwMode="auto">
          <a:xfrm>
            <a:off x="4419600" y="350520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4" name="Rectangle 16"/>
          <p:cNvSpPr>
            <a:spLocks noChangeArrowheads="1"/>
          </p:cNvSpPr>
          <p:nvPr/>
        </p:nvSpPr>
        <p:spPr bwMode="auto">
          <a:xfrm>
            <a:off x="4419600" y="3505201"/>
            <a:ext cx="1600200" cy="366713"/>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branch_key</a:t>
            </a:r>
          </a:p>
        </p:txBody>
      </p:sp>
      <p:sp>
        <p:nvSpPr>
          <p:cNvPr id="23565" name="Rectangle 17"/>
          <p:cNvSpPr>
            <a:spLocks noChangeArrowheads="1"/>
          </p:cNvSpPr>
          <p:nvPr/>
        </p:nvSpPr>
        <p:spPr bwMode="auto">
          <a:xfrm>
            <a:off x="4419600" y="39624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6" name="Rectangle 18"/>
          <p:cNvSpPr>
            <a:spLocks noChangeArrowheads="1"/>
          </p:cNvSpPr>
          <p:nvPr/>
        </p:nvSpPr>
        <p:spPr bwMode="auto">
          <a:xfrm>
            <a:off x="4418013" y="3981451"/>
            <a:ext cx="1593850" cy="366713"/>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location_key</a:t>
            </a:r>
          </a:p>
        </p:txBody>
      </p:sp>
      <p:sp>
        <p:nvSpPr>
          <p:cNvPr id="23567" name="Rectangle 19"/>
          <p:cNvSpPr>
            <a:spLocks noChangeArrowheads="1"/>
          </p:cNvSpPr>
          <p:nvPr/>
        </p:nvSpPr>
        <p:spPr bwMode="auto">
          <a:xfrm>
            <a:off x="4384676" y="4419601"/>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8" name="Rectangle 20"/>
          <p:cNvSpPr>
            <a:spLocks noChangeArrowheads="1"/>
          </p:cNvSpPr>
          <p:nvPr/>
        </p:nvSpPr>
        <p:spPr bwMode="auto">
          <a:xfrm>
            <a:off x="4419600" y="4473576"/>
            <a:ext cx="1581150" cy="366713"/>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units_sold</a:t>
            </a:r>
          </a:p>
        </p:txBody>
      </p:sp>
      <p:sp>
        <p:nvSpPr>
          <p:cNvPr id="23569" name="Rectangle 21"/>
          <p:cNvSpPr>
            <a:spLocks noChangeArrowheads="1"/>
          </p:cNvSpPr>
          <p:nvPr/>
        </p:nvSpPr>
        <p:spPr bwMode="auto">
          <a:xfrm>
            <a:off x="4384676" y="4876801"/>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70" name="Rectangle 22"/>
          <p:cNvSpPr>
            <a:spLocks noChangeArrowheads="1"/>
          </p:cNvSpPr>
          <p:nvPr/>
        </p:nvSpPr>
        <p:spPr bwMode="auto">
          <a:xfrm>
            <a:off x="4419600" y="4918076"/>
            <a:ext cx="1587500" cy="366713"/>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dollars_sold</a:t>
            </a:r>
          </a:p>
        </p:txBody>
      </p:sp>
      <p:sp>
        <p:nvSpPr>
          <p:cNvPr id="23571" name="Rectangle 23"/>
          <p:cNvSpPr>
            <a:spLocks noChangeArrowheads="1"/>
          </p:cNvSpPr>
          <p:nvPr/>
        </p:nvSpPr>
        <p:spPr bwMode="auto">
          <a:xfrm>
            <a:off x="4384676" y="533400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72" name="Rectangle 24"/>
          <p:cNvSpPr>
            <a:spLocks noChangeArrowheads="1"/>
          </p:cNvSpPr>
          <p:nvPr/>
        </p:nvSpPr>
        <p:spPr bwMode="auto">
          <a:xfrm>
            <a:off x="4400550" y="5364163"/>
            <a:ext cx="1587500" cy="36671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avg_sales</a:t>
            </a:r>
          </a:p>
        </p:txBody>
      </p:sp>
      <p:sp>
        <p:nvSpPr>
          <p:cNvPr id="23573" name="Rectangle 25"/>
          <p:cNvSpPr>
            <a:spLocks noChangeArrowheads="1"/>
          </p:cNvSpPr>
          <p:nvPr/>
        </p:nvSpPr>
        <p:spPr bwMode="auto">
          <a:xfrm>
            <a:off x="2819400" y="5715000"/>
            <a:ext cx="1219200" cy="376238"/>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latin typeface="Times New Roman" panose="02020603050405020304" pitchFamily="18" charset="0"/>
              </a:rPr>
              <a:t>Measures</a:t>
            </a:r>
          </a:p>
        </p:txBody>
      </p:sp>
      <p:sp>
        <p:nvSpPr>
          <p:cNvPr id="23574" name="Line 26"/>
          <p:cNvSpPr>
            <a:spLocks noChangeShapeType="1"/>
          </p:cNvSpPr>
          <p:nvPr/>
        </p:nvSpPr>
        <p:spPr bwMode="auto">
          <a:xfrm flipV="1">
            <a:off x="3608389" y="4648200"/>
            <a:ext cx="769937"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75" name="Line 27"/>
          <p:cNvSpPr>
            <a:spLocks noChangeShapeType="1"/>
          </p:cNvSpPr>
          <p:nvPr/>
        </p:nvSpPr>
        <p:spPr bwMode="auto">
          <a:xfrm flipV="1">
            <a:off x="3589339" y="5191126"/>
            <a:ext cx="788987"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76" name="Line 28"/>
          <p:cNvSpPr>
            <a:spLocks noChangeShapeType="1"/>
          </p:cNvSpPr>
          <p:nvPr/>
        </p:nvSpPr>
        <p:spPr bwMode="auto">
          <a:xfrm flipV="1">
            <a:off x="3589339" y="5559426"/>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77" name="Line 29"/>
          <p:cNvSpPr>
            <a:spLocks noChangeShapeType="1"/>
          </p:cNvSpPr>
          <p:nvPr/>
        </p:nvSpPr>
        <p:spPr bwMode="auto">
          <a:xfrm flipH="1">
            <a:off x="3165475" y="3816351"/>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578" name="Line 30"/>
          <p:cNvSpPr>
            <a:spLocks noChangeShapeType="1"/>
          </p:cNvSpPr>
          <p:nvPr/>
        </p:nvSpPr>
        <p:spPr bwMode="auto">
          <a:xfrm flipH="1" flipV="1">
            <a:off x="3429000" y="2362200"/>
            <a:ext cx="914400" cy="381000"/>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79" name="Line 31"/>
          <p:cNvSpPr>
            <a:spLocks noChangeShapeType="1"/>
          </p:cNvSpPr>
          <p:nvPr/>
        </p:nvSpPr>
        <p:spPr bwMode="auto">
          <a:xfrm>
            <a:off x="6096000" y="4267200"/>
            <a:ext cx="533400" cy="3810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580" name="Line 32"/>
          <p:cNvSpPr>
            <a:spLocks noChangeShapeType="1"/>
          </p:cNvSpPr>
          <p:nvPr/>
        </p:nvSpPr>
        <p:spPr bwMode="auto">
          <a:xfrm flipV="1">
            <a:off x="6019800" y="2743201"/>
            <a:ext cx="762000" cy="52546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3581" name="Group 33"/>
          <p:cNvGrpSpPr>
            <a:grpSpLocks/>
          </p:cNvGrpSpPr>
          <p:nvPr/>
        </p:nvGrpSpPr>
        <p:grpSpPr bwMode="auto">
          <a:xfrm>
            <a:off x="6705600" y="1524001"/>
            <a:ext cx="1303338" cy="1744663"/>
            <a:chOff x="3796" y="1002"/>
            <a:chExt cx="812" cy="1081"/>
          </a:xfrm>
        </p:grpSpPr>
        <p:sp>
          <p:nvSpPr>
            <p:cNvPr id="23613" name="Rectangle 34"/>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item_key</a:t>
              </a:r>
            </a:p>
            <a:p>
              <a:pPr>
                <a:spcBef>
                  <a:spcPct val="0"/>
                </a:spcBef>
                <a:buClrTx/>
                <a:buSzTx/>
                <a:buFontTx/>
                <a:buNone/>
              </a:pPr>
              <a:r>
                <a:rPr lang="en-US" altLang="en-US" sz="1600">
                  <a:latin typeface="Times New Roman" panose="02020603050405020304" pitchFamily="18" charset="0"/>
                </a:rPr>
                <a:t>item_name</a:t>
              </a:r>
            </a:p>
            <a:p>
              <a:pPr>
                <a:spcBef>
                  <a:spcPct val="0"/>
                </a:spcBef>
                <a:buClrTx/>
                <a:buSzTx/>
                <a:buFontTx/>
                <a:buNone/>
              </a:pPr>
              <a:r>
                <a:rPr lang="en-US" altLang="en-US" sz="1600">
                  <a:latin typeface="Times New Roman" panose="02020603050405020304" pitchFamily="18" charset="0"/>
                </a:rPr>
                <a:t>brand</a:t>
              </a:r>
            </a:p>
            <a:p>
              <a:pPr>
                <a:spcBef>
                  <a:spcPct val="0"/>
                </a:spcBef>
                <a:buClrTx/>
                <a:buSzTx/>
                <a:buFontTx/>
                <a:buNone/>
              </a:pPr>
              <a:r>
                <a:rPr lang="en-US" altLang="en-US" sz="1600">
                  <a:latin typeface="Times New Roman" panose="02020603050405020304" pitchFamily="18" charset="0"/>
                </a:rPr>
                <a:t>type</a:t>
              </a:r>
            </a:p>
            <a:p>
              <a:pPr>
                <a:spcBef>
                  <a:spcPct val="0"/>
                </a:spcBef>
                <a:buClrTx/>
                <a:buSzTx/>
                <a:buFontTx/>
                <a:buNone/>
              </a:pPr>
              <a:r>
                <a:rPr lang="en-US" altLang="en-US" sz="1600">
                  <a:latin typeface="Times New Roman" panose="02020603050405020304" pitchFamily="18" charset="0"/>
                </a:rPr>
                <a:t>supplier_type</a:t>
              </a:r>
            </a:p>
          </p:txBody>
        </p:sp>
        <p:sp>
          <p:nvSpPr>
            <p:cNvPr id="23614" name="Text Box 35"/>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item</a:t>
              </a:r>
            </a:p>
          </p:txBody>
        </p:sp>
      </p:grpSp>
      <p:grpSp>
        <p:nvGrpSpPr>
          <p:cNvPr id="23582" name="Group 36"/>
          <p:cNvGrpSpPr>
            <a:grpSpLocks/>
          </p:cNvGrpSpPr>
          <p:nvPr/>
        </p:nvGrpSpPr>
        <p:grpSpPr bwMode="auto">
          <a:xfrm>
            <a:off x="1828800" y="3962401"/>
            <a:ext cx="1290638" cy="1230313"/>
            <a:chOff x="3896" y="2472"/>
            <a:chExt cx="803" cy="762"/>
          </a:xfrm>
        </p:grpSpPr>
        <p:sp>
          <p:nvSpPr>
            <p:cNvPr id="23611" name="Rectangle 37"/>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branch_key</a:t>
              </a:r>
            </a:p>
            <a:p>
              <a:pPr>
                <a:spcBef>
                  <a:spcPct val="0"/>
                </a:spcBef>
                <a:buClrTx/>
                <a:buSzTx/>
                <a:buFontTx/>
                <a:buNone/>
              </a:pPr>
              <a:r>
                <a:rPr lang="en-US" altLang="en-US" sz="1600">
                  <a:latin typeface="Times New Roman" panose="02020603050405020304" pitchFamily="18" charset="0"/>
                </a:rPr>
                <a:t>branch_name</a:t>
              </a:r>
            </a:p>
            <a:p>
              <a:pPr>
                <a:spcBef>
                  <a:spcPct val="0"/>
                </a:spcBef>
                <a:buClrTx/>
                <a:buSzTx/>
                <a:buFontTx/>
                <a:buNone/>
              </a:pPr>
              <a:r>
                <a:rPr lang="en-US" altLang="en-US" sz="1600">
                  <a:latin typeface="Times New Roman" panose="02020603050405020304" pitchFamily="18" charset="0"/>
                </a:rPr>
                <a:t>branch_type</a:t>
              </a:r>
            </a:p>
          </p:txBody>
        </p:sp>
        <p:sp>
          <p:nvSpPr>
            <p:cNvPr id="23612" name="Text Box 38"/>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branch</a:t>
              </a:r>
            </a:p>
          </p:txBody>
        </p:sp>
      </p:grpSp>
      <p:sp>
        <p:nvSpPr>
          <p:cNvPr id="23583" name="Rectangle 39"/>
          <p:cNvSpPr>
            <a:spLocks noChangeArrowheads="1"/>
          </p:cNvSpPr>
          <p:nvPr/>
        </p:nvSpPr>
        <p:spPr bwMode="auto">
          <a:xfrm>
            <a:off x="8535989" y="2495550"/>
            <a:ext cx="1608137" cy="4572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84" name="Rectangle 40"/>
          <p:cNvSpPr>
            <a:spLocks noChangeArrowheads="1"/>
          </p:cNvSpPr>
          <p:nvPr/>
        </p:nvSpPr>
        <p:spPr bwMode="auto">
          <a:xfrm>
            <a:off x="8383588" y="1581151"/>
            <a:ext cx="2038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Shipping Fact Table</a:t>
            </a:r>
          </a:p>
        </p:txBody>
      </p:sp>
      <p:sp>
        <p:nvSpPr>
          <p:cNvPr id="23585" name="Rectangle 41"/>
          <p:cNvSpPr>
            <a:spLocks noChangeArrowheads="1"/>
          </p:cNvSpPr>
          <p:nvPr/>
        </p:nvSpPr>
        <p:spPr bwMode="auto">
          <a:xfrm>
            <a:off x="8535988" y="20383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86" name="Rectangle 42"/>
          <p:cNvSpPr>
            <a:spLocks noChangeArrowheads="1"/>
          </p:cNvSpPr>
          <p:nvPr/>
        </p:nvSpPr>
        <p:spPr bwMode="auto">
          <a:xfrm>
            <a:off x="8535989" y="2114551"/>
            <a:ext cx="1601787" cy="366713"/>
          </a:xfrm>
          <a:prstGeom prst="rect">
            <a:avLst/>
          </a:prstGeom>
          <a:solidFill>
            <a:srgbClr val="00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time_key</a:t>
            </a:r>
          </a:p>
        </p:txBody>
      </p:sp>
      <p:sp>
        <p:nvSpPr>
          <p:cNvPr id="23587" name="Rectangle 43"/>
          <p:cNvSpPr>
            <a:spLocks noChangeArrowheads="1"/>
          </p:cNvSpPr>
          <p:nvPr/>
        </p:nvSpPr>
        <p:spPr bwMode="auto">
          <a:xfrm>
            <a:off x="8535988" y="2571751"/>
            <a:ext cx="1600200" cy="366713"/>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item_key</a:t>
            </a:r>
          </a:p>
        </p:txBody>
      </p:sp>
      <p:sp>
        <p:nvSpPr>
          <p:cNvPr id="23588" name="Rectangle 44"/>
          <p:cNvSpPr>
            <a:spLocks noChangeArrowheads="1"/>
          </p:cNvSpPr>
          <p:nvPr/>
        </p:nvSpPr>
        <p:spPr bwMode="auto">
          <a:xfrm>
            <a:off x="8535988" y="295275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89" name="Rectangle 45"/>
          <p:cNvSpPr>
            <a:spLocks noChangeArrowheads="1"/>
          </p:cNvSpPr>
          <p:nvPr/>
        </p:nvSpPr>
        <p:spPr bwMode="auto">
          <a:xfrm>
            <a:off x="8535988" y="2952751"/>
            <a:ext cx="1600200" cy="366713"/>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shipper_key</a:t>
            </a:r>
          </a:p>
        </p:txBody>
      </p:sp>
      <p:sp>
        <p:nvSpPr>
          <p:cNvPr id="23590" name="Rectangle 46"/>
          <p:cNvSpPr>
            <a:spLocks noChangeArrowheads="1"/>
          </p:cNvSpPr>
          <p:nvPr/>
        </p:nvSpPr>
        <p:spPr bwMode="auto">
          <a:xfrm>
            <a:off x="8535988" y="34099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91" name="Rectangle 47"/>
          <p:cNvSpPr>
            <a:spLocks noChangeArrowheads="1"/>
          </p:cNvSpPr>
          <p:nvPr/>
        </p:nvSpPr>
        <p:spPr bwMode="auto">
          <a:xfrm>
            <a:off x="8534400" y="3429001"/>
            <a:ext cx="1593850" cy="366713"/>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from_location</a:t>
            </a:r>
          </a:p>
        </p:txBody>
      </p:sp>
      <p:sp>
        <p:nvSpPr>
          <p:cNvPr id="23592" name="Rectangle 48"/>
          <p:cNvSpPr>
            <a:spLocks noChangeArrowheads="1"/>
          </p:cNvSpPr>
          <p:nvPr/>
        </p:nvSpPr>
        <p:spPr bwMode="auto">
          <a:xfrm>
            <a:off x="8501064" y="3867151"/>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93" name="Rectangle 49"/>
          <p:cNvSpPr>
            <a:spLocks noChangeArrowheads="1"/>
          </p:cNvSpPr>
          <p:nvPr/>
        </p:nvSpPr>
        <p:spPr bwMode="auto">
          <a:xfrm>
            <a:off x="8535988" y="3943351"/>
            <a:ext cx="1555750" cy="366713"/>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to_location</a:t>
            </a:r>
          </a:p>
        </p:txBody>
      </p:sp>
      <p:sp>
        <p:nvSpPr>
          <p:cNvPr id="23594" name="Rectangle 50"/>
          <p:cNvSpPr>
            <a:spLocks noChangeArrowheads="1"/>
          </p:cNvSpPr>
          <p:nvPr/>
        </p:nvSpPr>
        <p:spPr bwMode="auto">
          <a:xfrm>
            <a:off x="8501064" y="4324351"/>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95" name="Rectangle 51"/>
          <p:cNvSpPr>
            <a:spLocks noChangeArrowheads="1"/>
          </p:cNvSpPr>
          <p:nvPr/>
        </p:nvSpPr>
        <p:spPr bwMode="auto">
          <a:xfrm>
            <a:off x="8535988" y="4365626"/>
            <a:ext cx="1574800" cy="366713"/>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dollars_cost</a:t>
            </a:r>
          </a:p>
        </p:txBody>
      </p:sp>
      <p:sp>
        <p:nvSpPr>
          <p:cNvPr id="23596" name="Rectangle 52"/>
          <p:cNvSpPr>
            <a:spLocks noChangeArrowheads="1"/>
          </p:cNvSpPr>
          <p:nvPr/>
        </p:nvSpPr>
        <p:spPr bwMode="auto">
          <a:xfrm>
            <a:off x="8501064" y="478155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97" name="Rectangle 53"/>
          <p:cNvSpPr>
            <a:spLocks noChangeArrowheads="1"/>
          </p:cNvSpPr>
          <p:nvPr/>
        </p:nvSpPr>
        <p:spPr bwMode="auto">
          <a:xfrm>
            <a:off x="8516938" y="4811713"/>
            <a:ext cx="1625600" cy="36671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units_shipped</a:t>
            </a:r>
          </a:p>
        </p:txBody>
      </p:sp>
      <p:sp>
        <p:nvSpPr>
          <p:cNvPr id="23598" name="Line 55"/>
          <p:cNvSpPr>
            <a:spLocks noChangeShapeType="1"/>
          </p:cNvSpPr>
          <p:nvPr/>
        </p:nvSpPr>
        <p:spPr bwMode="auto">
          <a:xfrm flipH="1" flipV="1">
            <a:off x="8153400" y="1524000"/>
            <a:ext cx="381000" cy="685800"/>
          </a:xfrm>
          <a:prstGeom prst="line">
            <a:avLst/>
          </a:prstGeom>
          <a:noFill/>
          <a:ln w="28575">
            <a:solidFill>
              <a:schemeClr val="tx1"/>
            </a:solidFill>
            <a:prstDash val="sysDot"/>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3599" name="Line 56"/>
          <p:cNvSpPr>
            <a:spLocks noChangeShapeType="1"/>
          </p:cNvSpPr>
          <p:nvPr/>
        </p:nvSpPr>
        <p:spPr bwMode="auto">
          <a:xfrm flipH="1">
            <a:off x="4267200" y="1524000"/>
            <a:ext cx="38862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3600" name="Line 57"/>
          <p:cNvSpPr>
            <a:spLocks noChangeShapeType="1"/>
          </p:cNvSpPr>
          <p:nvPr/>
        </p:nvSpPr>
        <p:spPr bwMode="auto">
          <a:xfrm flipH="1">
            <a:off x="3429000" y="1524000"/>
            <a:ext cx="914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3601" name="Line 58"/>
          <p:cNvSpPr>
            <a:spLocks noChangeShapeType="1"/>
          </p:cNvSpPr>
          <p:nvPr/>
        </p:nvSpPr>
        <p:spPr bwMode="auto">
          <a:xfrm flipH="1" flipV="1">
            <a:off x="8001000" y="2286000"/>
            <a:ext cx="533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3602" name="Line 59"/>
          <p:cNvSpPr>
            <a:spLocks noChangeShapeType="1"/>
          </p:cNvSpPr>
          <p:nvPr/>
        </p:nvSpPr>
        <p:spPr bwMode="auto">
          <a:xfrm flipH="1">
            <a:off x="7772400" y="3657600"/>
            <a:ext cx="685800" cy="7620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3603" name="Line 60"/>
          <p:cNvSpPr>
            <a:spLocks noChangeShapeType="1"/>
          </p:cNvSpPr>
          <p:nvPr/>
        </p:nvSpPr>
        <p:spPr bwMode="auto">
          <a:xfrm flipH="1">
            <a:off x="8001000" y="4191000"/>
            <a:ext cx="457200" cy="2286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3604" name="Line 61"/>
          <p:cNvSpPr>
            <a:spLocks noChangeShapeType="1"/>
          </p:cNvSpPr>
          <p:nvPr/>
        </p:nvSpPr>
        <p:spPr bwMode="auto">
          <a:xfrm>
            <a:off x="10515600" y="3200400"/>
            <a:ext cx="0" cy="1676400"/>
          </a:xfrm>
          <a:prstGeom prst="line">
            <a:avLst/>
          </a:prstGeom>
          <a:noFill/>
          <a:ln w="28575">
            <a:solidFill>
              <a:schemeClr val="tx1"/>
            </a:solidFill>
            <a:prstDash val="sysDot"/>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nvGrpSpPr>
          <p:cNvPr id="23605" name="Group 63"/>
          <p:cNvGrpSpPr>
            <a:grpSpLocks/>
          </p:cNvGrpSpPr>
          <p:nvPr/>
        </p:nvGrpSpPr>
        <p:grpSpPr bwMode="auto">
          <a:xfrm>
            <a:off x="9136063" y="5410200"/>
            <a:ext cx="1344612" cy="1473200"/>
            <a:chOff x="3891" y="2472"/>
            <a:chExt cx="836" cy="911"/>
          </a:xfrm>
        </p:grpSpPr>
        <p:sp>
          <p:nvSpPr>
            <p:cNvPr id="23609" name="Rectangle 64"/>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shipper_key</a:t>
              </a:r>
            </a:p>
            <a:p>
              <a:pPr>
                <a:spcBef>
                  <a:spcPct val="0"/>
                </a:spcBef>
                <a:buClrTx/>
                <a:buSzTx/>
                <a:buFontTx/>
                <a:buNone/>
              </a:pPr>
              <a:r>
                <a:rPr lang="en-US" altLang="en-US" sz="1600">
                  <a:latin typeface="Times New Roman" panose="02020603050405020304" pitchFamily="18" charset="0"/>
                </a:rPr>
                <a:t>shipper_name</a:t>
              </a:r>
            </a:p>
            <a:p>
              <a:pPr>
                <a:spcBef>
                  <a:spcPct val="0"/>
                </a:spcBef>
                <a:buClrTx/>
                <a:buSzTx/>
                <a:buFontTx/>
                <a:buNone/>
              </a:pPr>
              <a:r>
                <a:rPr lang="en-US" altLang="en-US" sz="1600">
                  <a:latin typeface="Times New Roman" panose="02020603050405020304" pitchFamily="18" charset="0"/>
                </a:rPr>
                <a:t>location_key</a:t>
              </a:r>
            </a:p>
            <a:p>
              <a:pPr>
                <a:spcBef>
                  <a:spcPct val="0"/>
                </a:spcBef>
                <a:buClrTx/>
                <a:buSzTx/>
                <a:buFontTx/>
                <a:buNone/>
              </a:pPr>
              <a:r>
                <a:rPr lang="en-US" altLang="en-US" sz="1600">
                  <a:latin typeface="Times New Roman" panose="02020603050405020304" pitchFamily="18" charset="0"/>
                </a:rPr>
                <a:t>shipper_type</a:t>
              </a:r>
            </a:p>
          </p:txBody>
        </p:sp>
        <p:sp>
          <p:nvSpPr>
            <p:cNvPr id="23610" name="Text Box 65"/>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shipper</a:t>
              </a:r>
            </a:p>
          </p:txBody>
        </p:sp>
      </p:grpSp>
      <p:sp>
        <p:nvSpPr>
          <p:cNvPr id="23606" name="Line 66"/>
          <p:cNvSpPr>
            <a:spLocks noChangeShapeType="1"/>
          </p:cNvSpPr>
          <p:nvPr/>
        </p:nvSpPr>
        <p:spPr bwMode="auto">
          <a:xfrm flipH="1">
            <a:off x="10134600" y="4800600"/>
            <a:ext cx="381000" cy="1066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3607" name="Line 67"/>
          <p:cNvSpPr>
            <a:spLocks noChangeShapeType="1"/>
          </p:cNvSpPr>
          <p:nvPr/>
        </p:nvSpPr>
        <p:spPr bwMode="auto">
          <a:xfrm>
            <a:off x="10134600" y="3200400"/>
            <a:ext cx="3810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3608" name="Line 68"/>
          <p:cNvSpPr>
            <a:spLocks noChangeShapeType="1"/>
          </p:cNvSpPr>
          <p:nvPr/>
        </p:nvSpPr>
        <p:spPr bwMode="auto">
          <a:xfrm flipH="1" flipV="1">
            <a:off x="7391400" y="5791200"/>
            <a:ext cx="1752600" cy="685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Tree>
    <p:extLst>
      <p:ext uri="{BB962C8B-B14F-4D97-AF65-F5344CB8AC3E}">
        <p14:creationId xmlns:p14="http://schemas.microsoft.com/office/powerpoint/2010/main" val="525838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0" y="-76200"/>
            <a:ext cx="12192000" cy="1181100"/>
          </a:xfrm>
        </p:spPr>
        <p:txBody>
          <a:bodyPr>
            <a:normAutofit/>
          </a:bodyPr>
          <a:lstStyle/>
          <a:p>
            <a:pPr eaLnBrk="1" hangingPunct="1"/>
            <a:r>
              <a:rPr lang="en-US" altLang="en-US" dirty="0"/>
              <a:t>A Concept Hierarchy for a </a:t>
            </a:r>
            <a:r>
              <a:rPr lang="en-US" altLang="en-US" b="1" dirty="0"/>
              <a:t>Dimension</a:t>
            </a:r>
            <a:r>
              <a:rPr lang="en-US" altLang="en-US" dirty="0"/>
              <a:t> (location)</a:t>
            </a:r>
          </a:p>
        </p:txBody>
      </p:sp>
      <p:sp>
        <p:nvSpPr>
          <p:cNvPr id="24580" name="Text Box 3"/>
          <p:cNvSpPr txBox="1">
            <a:spLocks noChangeArrowheads="1"/>
          </p:cNvSpPr>
          <p:nvPr/>
        </p:nvSpPr>
        <p:spPr bwMode="auto">
          <a:xfrm>
            <a:off x="6400801" y="1447800"/>
            <a:ext cx="4873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all</a:t>
            </a:r>
          </a:p>
        </p:txBody>
      </p:sp>
      <p:sp>
        <p:nvSpPr>
          <p:cNvPr id="24581" name="Text Box 4"/>
          <p:cNvSpPr txBox="1">
            <a:spLocks noChangeArrowheads="1"/>
          </p:cNvSpPr>
          <p:nvPr/>
        </p:nvSpPr>
        <p:spPr bwMode="auto">
          <a:xfrm>
            <a:off x="4876801" y="2438400"/>
            <a:ext cx="1063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Europe</a:t>
            </a:r>
          </a:p>
        </p:txBody>
      </p:sp>
      <p:sp>
        <p:nvSpPr>
          <p:cNvPr id="24582" name="Text Box 5"/>
          <p:cNvSpPr txBox="1">
            <a:spLocks noChangeArrowheads="1"/>
          </p:cNvSpPr>
          <p:nvPr/>
        </p:nvSpPr>
        <p:spPr bwMode="auto">
          <a:xfrm>
            <a:off x="7924800" y="2438400"/>
            <a:ext cx="20955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North_America</a:t>
            </a:r>
          </a:p>
        </p:txBody>
      </p:sp>
      <p:sp>
        <p:nvSpPr>
          <p:cNvPr id="24583" name="Text Box 6"/>
          <p:cNvSpPr txBox="1">
            <a:spLocks noChangeArrowheads="1"/>
          </p:cNvSpPr>
          <p:nvPr/>
        </p:nvSpPr>
        <p:spPr bwMode="auto">
          <a:xfrm>
            <a:off x="9553576" y="3505200"/>
            <a:ext cx="11144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Mexico</a:t>
            </a:r>
          </a:p>
        </p:txBody>
      </p:sp>
      <p:sp>
        <p:nvSpPr>
          <p:cNvPr id="24584" name="Text Box 7"/>
          <p:cNvSpPr txBox="1">
            <a:spLocks noChangeArrowheads="1"/>
          </p:cNvSpPr>
          <p:nvPr/>
        </p:nvSpPr>
        <p:spPr bwMode="auto">
          <a:xfrm>
            <a:off x="7467601" y="3505200"/>
            <a:ext cx="10969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Canada</a:t>
            </a:r>
          </a:p>
        </p:txBody>
      </p:sp>
      <p:sp>
        <p:nvSpPr>
          <p:cNvPr id="24585" name="Text Box 8"/>
          <p:cNvSpPr txBox="1">
            <a:spLocks noChangeArrowheads="1"/>
          </p:cNvSpPr>
          <p:nvPr/>
        </p:nvSpPr>
        <p:spPr bwMode="auto">
          <a:xfrm>
            <a:off x="5751514" y="3505200"/>
            <a:ext cx="8778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Spain</a:t>
            </a:r>
          </a:p>
        </p:txBody>
      </p:sp>
      <p:sp>
        <p:nvSpPr>
          <p:cNvPr id="24586" name="Text Box 9"/>
          <p:cNvSpPr txBox="1">
            <a:spLocks noChangeArrowheads="1"/>
          </p:cNvSpPr>
          <p:nvPr/>
        </p:nvSpPr>
        <p:spPr bwMode="auto">
          <a:xfrm>
            <a:off x="3733801" y="3505200"/>
            <a:ext cx="1317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Germany</a:t>
            </a:r>
          </a:p>
        </p:txBody>
      </p:sp>
      <p:sp>
        <p:nvSpPr>
          <p:cNvPr id="24587" name="Text Box 10"/>
          <p:cNvSpPr txBox="1">
            <a:spLocks noChangeArrowheads="1"/>
          </p:cNvSpPr>
          <p:nvPr/>
        </p:nvSpPr>
        <p:spPr bwMode="auto">
          <a:xfrm>
            <a:off x="6400801" y="4572000"/>
            <a:ext cx="15208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Vancouver</a:t>
            </a:r>
          </a:p>
        </p:txBody>
      </p:sp>
      <p:sp>
        <p:nvSpPr>
          <p:cNvPr id="24588" name="Text Box 11"/>
          <p:cNvSpPr txBox="1">
            <a:spLocks noChangeArrowheads="1"/>
          </p:cNvSpPr>
          <p:nvPr/>
        </p:nvSpPr>
        <p:spPr bwMode="auto">
          <a:xfrm>
            <a:off x="7543800" y="5562600"/>
            <a:ext cx="12842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 Wind</a:t>
            </a:r>
          </a:p>
        </p:txBody>
      </p:sp>
      <p:sp>
        <p:nvSpPr>
          <p:cNvPr id="24589" name="Text Box 12"/>
          <p:cNvSpPr txBox="1">
            <a:spLocks noChangeArrowheads="1"/>
          </p:cNvSpPr>
          <p:nvPr/>
        </p:nvSpPr>
        <p:spPr bwMode="auto">
          <a:xfrm>
            <a:off x="5715001" y="5562600"/>
            <a:ext cx="11652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L. Chan</a:t>
            </a:r>
          </a:p>
        </p:txBody>
      </p:sp>
      <p:sp>
        <p:nvSpPr>
          <p:cNvPr id="24590" name="Text Box 13"/>
          <p:cNvSpPr txBox="1">
            <a:spLocks noChangeArrowheads="1"/>
          </p:cNvSpPr>
          <p:nvPr/>
        </p:nvSpPr>
        <p:spPr bwMode="auto">
          <a:xfrm>
            <a:off x="6858000" y="24384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1" name="Text Box 14"/>
          <p:cNvSpPr txBox="1">
            <a:spLocks noChangeArrowheads="1"/>
          </p:cNvSpPr>
          <p:nvPr/>
        </p:nvSpPr>
        <p:spPr bwMode="auto">
          <a:xfrm>
            <a:off x="8915400" y="35052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2" name="Text Box 15"/>
          <p:cNvSpPr txBox="1">
            <a:spLocks noChangeArrowheads="1"/>
          </p:cNvSpPr>
          <p:nvPr/>
        </p:nvSpPr>
        <p:spPr bwMode="auto">
          <a:xfrm>
            <a:off x="5181600" y="35052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3" name="Text Box 16"/>
          <p:cNvSpPr txBox="1">
            <a:spLocks noChangeArrowheads="1"/>
          </p:cNvSpPr>
          <p:nvPr/>
        </p:nvSpPr>
        <p:spPr bwMode="auto">
          <a:xfrm>
            <a:off x="4953000" y="46482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4" name="Text Box 17"/>
          <p:cNvSpPr txBox="1">
            <a:spLocks noChangeArrowheads="1"/>
          </p:cNvSpPr>
          <p:nvPr/>
        </p:nvSpPr>
        <p:spPr bwMode="auto">
          <a:xfrm>
            <a:off x="8001000" y="45720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5" name="Text Box 18"/>
          <p:cNvSpPr txBox="1">
            <a:spLocks noChangeArrowheads="1"/>
          </p:cNvSpPr>
          <p:nvPr/>
        </p:nvSpPr>
        <p:spPr bwMode="auto">
          <a:xfrm>
            <a:off x="7010400" y="55626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6" name="Line 19"/>
          <p:cNvSpPr>
            <a:spLocks noChangeShapeType="1"/>
          </p:cNvSpPr>
          <p:nvPr/>
        </p:nvSpPr>
        <p:spPr bwMode="auto">
          <a:xfrm flipH="1">
            <a:off x="5410200" y="1828800"/>
            <a:ext cx="12192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97" name="Line 20"/>
          <p:cNvSpPr>
            <a:spLocks noChangeShapeType="1"/>
          </p:cNvSpPr>
          <p:nvPr/>
        </p:nvSpPr>
        <p:spPr bwMode="auto">
          <a:xfrm>
            <a:off x="6629400" y="1828800"/>
            <a:ext cx="22098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98" name="Line 21"/>
          <p:cNvSpPr>
            <a:spLocks noChangeShapeType="1"/>
          </p:cNvSpPr>
          <p:nvPr/>
        </p:nvSpPr>
        <p:spPr bwMode="auto">
          <a:xfrm flipH="1">
            <a:off x="4343400" y="2819400"/>
            <a:ext cx="9906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99" name="Line 22"/>
          <p:cNvSpPr>
            <a:spLocks noChangeShapeType="1"/>
          </p:cNvSpPr>
          <p:nvPr/>
        </p:nvSpPr>
        <p:spPr bwMode="auto">
          <a:xfrm>
            <a:off x="5334000" y="2819400"/>
            <a:ext cx="8382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0" name="Line 23"/>
          <p:cNvSpPr>
            <a:spLocks noChangeShapeType="1"/>
          </p:cNvSpPr>
          <p:nvPr/>
        </p:nvSpPr>
        <p:spPr bwMode="auto">
          <a:xfrm flipH="1">
            <a:off x="8001000" y="2819400"/>
            <a:ext cx="9906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1" name="Line 24"/>
          <p:cNvSpPr>
            <a:spLocks noChangeShapeType="1"/>
          </p:cNvSpPr>
          <p:nvPr/>
        </p:nvSpPr>
        <p:spPr bwMode="auto">
          <a:xfrm>
            <a:off x="8991600" y="2819400"/>
            <a:ext cx="11430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2" name="Line 25"/>
          <p:cNvSpPr>
            <a:spLocks noChangeShapeType="1"/>
          </p:cNvSpPr>
          <p:nvPr/>
        </p:nvSpPr>
        <p:spPr bwMode="auto">
          <a:xfrm flipH="1">
            <a:off x="3886200" y="3886200"/>
            <a:ext cx="5334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3" name="Line 26"/>
          <p:cNvSpPr>
            <a:spLocks noChangeShapeType="1"/>
          </p:cNvSpPr>
          <p:nvPr/>
        </p:nvSpPr>
        <p:spPr bwMode="auto">
          <a:xfrm>
            <a:off x="4419600" y="3886200"/>
            <a:ext cx="6096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4" name="Line 27"/>
          <p:cNvSpPr>
            <a:spLocks noChangeShapeType="1"/>
          </p:cNvSpPr>
          <p:nvPr/>
        </p:nvSpPr>
        <p:spPr bwMode="auto">
          <a:xfrm flipH="1">
            <a:off x="57150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5" name="Line 28"/>
          <p:cNvSpPr>
            <a:spLocks noChangeShapeType="1"/>
          </p:cNvSpPr>
          <p:nvPr/>
        </p:nvSpPr>
        <p:spPr bwMode="auto">
          <a:xfrm>
            <a:off x="60960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6" name="Line 29"/>
          <p:cNvSpPr>
            <a:spLocks noChangeShapeType="1"/>
          </p:cNvSpPr>
          <p:nvPr/>
        </p:nvSpPr>
        <p:spPr bwMode="auto">
          <a:xfrm flipH="1">
            <a:off x="97536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7" name="Line 30"/>
          <p:cNvSpPr>
            <a:spLocks noChangeShapeType="1"/>
          </p:cNvSpPr>
          <p:nvPr/>
        </p:nvSpPr>
        <p:spPr bwMode="auto">
          <a:xfrm>
            <a:off x="101346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8" name="Line 31"/>
          <p:cNvSpPr>
            <a:spLocks noChangeShapeType="1"/>
          </p:cNvSpPr>
          <p:nvPr/>
        </p:nvSpPr>
        <p:spPr bwMode="auto">
          <a:xfrm flipH="1">
            <a:off x="35814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9" name="Line 32"/>
          <p:cNvSpPr>
            <a:spLocks noChangeShapeType="1"/>
          </p:cNvSpPr>
          <p:nvPr/>
        </p:nvSpPr>
        <p:spPr bwMode="auto">
          <a:xfrm>
            <a:off x="39624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0" name="Line 33"/>
          <p:cNvSpPr>
            <a:spLocks noChangeShapeType="1"/>
          </p:cNvSpPr>
          <p:nvPr/>
        </p:nvSpPr>
        <p:spPr bwMode="auto">
          <a:xfrm flipH="1">
            <a:off x="6400800" y="4953000"/>
            <a:ext cx="6858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1" name="Line 34"/>
          <p:cNvSpPr>
            <a:spLocks noChangeShapeType="1"/>
          </p:cNvSpPr>
          <p:nvPr/>
        </p:nvSpPr>
        <p:spPr bwMode="auto">
          <a:xfrm>
            <a:off x="7086600" y="4953000"/>
            <a:ext cx="990600" cy="68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2" name="Text Box 35"/>
          <p:cNvSpPr txBox="1">
            <a:spLocks noChangeArrowheads="1"/>
          </p:cNvSpPr>
          <p:nvPr/>
        </p:nvSpPr>
        <p:spPr bwMode="auto">
          <a:xfrm>
            <a:off x="1828801" y="1524000"/>
            <a:ext cx="4873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all</a:t>
            </a:r>
          </a:p>
        </p:txBody>
      </p:sp>
      <p:sp>
        <p:nvSpPr>
          <p:cNvPr id="24613" name="Text Box 36"/>
          <p:cNvSpPr txBox="1">
            <a:spLocks noChangeArrowheads="1"/>
          </p:cNvSpPr>
          <p:nvPr/>
        </p:nvSpPr>
        <p:spPr bwMode="auto">
          <a:xfrm>
            <a:off x="1752601" y="2514600"/>
            <a:ext cx="9620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region</a:t>
            </a:r>
          </a:p>
        </p:txBody>
      </p:sp>
      <p:sp>
        <p:nvSpPr>
          <p:cNvPr id="24614" name="Text Box 37"/>
          <p:cNvSpPr txBox="1">
            <a:spLocks noChangeArrowheads="1"/>
          </p:cNvSpPr>
          <p:nvPr/>
        </p:nvSpPr>
        <p:spPr bwMode="auto">
          <a:xfrm>
            <a:off x="1828801" y="5638800"/>
            <a:ext cx="8937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office</a:t>
            </a:r>
          </a:p>
        </p:txBody>
      </p:sp>
      <p:sp>
        <p:nvSpPr>
          <p:cNvPr id="24615" name="Line 38"/>
          <p:cNvSpPr>
            <a:spLocks noChangeShapeType="1"/>
          </p:cNvSpPr>
          <p:nvPr/>
        </p:nvSpPr>
        <p:spPr bwMode="auto">
          <a:xfrm flipH="1">
            <a:off x="8839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6" name="Line 39"/>
          <p:cNvSpPr>
            <a:spLocks noChangeShapeType="1"/>
          </p:cNvSpPr>
          <p:nvPr/>
        </p:nvSpPr>
        <p:spPr bwMode="auto">
          <a:xfrm>
            <a:off x="9220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7" name="Line 40"/>
          <p:cNvSpPr>
            <a:spLocks noChangeShapeType="1"/>
          </p:cNvSpPr>
          <p:nvPr/>
        </p:nvSpPr>
        <p:spPr bwMode="auto">
          <a:xfrm flipH="1">
            <a:off x="7162800" y="3886200"/>
            <a:ext cx="7620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8" name="Line 41"/>
          <p:cNvSpPr>
            <a:spLocks noChangeShapeType="1"/>
          </p:cNvSpPr>
          <p:nvPr/>
        </p:nvSpPr>
        <p:spPr bwMode="auto">
          <a:xfrm>
            <a:off x="7924800" y="3886200"/>
            <a:ext cx="10668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9" name="Text Box 42"/>
          <p:cNvSpPr txBox="1">
            <a:spLocks noChangeArrowheads="1"/>
          </p:cNvSpPr>
          <p:nvPr/>
        </p:nvSpPr>
        <p:spPr bwMode="auto">
          <a:xfrm>
            <a:off x="1752601" y="3581400"/>
            <a:ext cx="11144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country</a:t>
            </a:r>
          </a:p>
        </p:txBody>
      </p:sp>
      <p:sp>
        <p:nvSpPr>
          <p:cNvPr id="24620" name="Line 43"/>
          <p:cNvSpPr>
            <a:spLocks noChangeShapeType="1"/>
          </p:cNvSpPr>
          <p:nvPr/>
        </p:nvSpPr>
        <p:spPr bwMode="auto">
          <a:xfrm>
            <a:off x="2133600" y="19050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21" name="Line 44"/>
          <p:cNvSpPr>
            <a:spLocks noChangeShapeType="1"/>
          </p:cNvSpPr>
          <p:nvPr/>
        </p:nvSpPr>
        <p:spPr bwMode="auto">
          <a:xfrm>
            <a:off x="2133600" y="29718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22" name="Line 45"/>
          <p:cNvSpPr>
            <a:spLocks noChangeShapeType="1"/>
          </p:cNvSpPr>
          <p:nvPr/>
        </p:nvSpPr>
        <p:spPr bwMode="auto">
          <a:xfrm>
            <a:off x="2133600" y="39624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23" name="Line 46"/>
          <p:cNvSpPr>
            <a:spLocks noChangeShapeType="1"/>
          </p:cNvSpPr>
          <p:nvPr/>
        </p:nvSpPr>
        <p:spPr bwMode="auto">
          <a:xfrm>
            <a:off x="2133600" y="5029200"/>
            <a:ext cx="0" cy="68580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24" name="Text Box 47"/>
          <p:cNvSpPr txBox="1">
            <a:spLocks noChangeArrowheads="1"/>
          </p:cNvSpPr>
          <p:nvPr/>
        </p:nvSpPr>
        <p:spPr bwMode="auto">
          <a:xfrm>
            <a:off x="8610601" y="4648200"/>
            <a:ext cx="11652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Toronto</a:t>
            </a:r>
          </a:p>
        </p:txBody>
      </p:sp>
      <p:sp>
        <p:nvSpPr>
          <p:cNvPr id="24625" name="Text Box 48"/>
          <p:cNvSpPr txBox="1">
            <a:spLocks noChangeArrowheads="1"/>
          </p:cNvSpPr>
          <p:nvPr/>
        </p:nvSpPr>
        <p:spPr bwMode="auto">
          <a:xfrm>
            <a:off x="3352800" y="4648200"/>
            <a:ext cx="13350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Frankfurt</a:t>
            </a:r>
          </a:p>
        </p:txBody>
      </p:sp>
      <p:sp>
        <p:nvSpPr>
          <p:cNvPr id="24626" name="Text Box 49"/>
          <p:cNvSpPr txBox="1">
            <a:spLocks noChangeArrowheads="1"/>
          </p:cNvSpPr>
          <p:nvPr/>
        </p:nvSpPr>
        <p:spPr bwMode="auto">
          <a:xfrm>
            <a:off x="1828801" y="4648200"/>
            <a:ext cx="6397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city</a:t>
            </a:r>
          </a:p>
        </p:txBody>
      </p:sp>
    </p:spTree>
    <p:extLst>
      <p:ext uri="{BB962C8B-B14F-4D97-AF65-F5344CB8AC3E}">
        <p14:creationId xmlns:p14="http://schemas.microsoft.com/office/powerpoint/2010/main" val="3079837325"/>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193800" y="0"/>
            <a:ext cx="9334500" cy="1066800"/>
          </a:xfrm>
        </p:spPr>
        <p:txBody>
          <a:bodyPr>
            <a:normAutofit/>
          </a:bodyPr>
          <a:lstStyle/>
          <a:p>
            <a:pPr eaLnBrk="1" hangingPunct="1"/>
            <a:r>
              <a:rPr lang="en-US" altLang="en-US" dirty="0"/>
              <a:t>View of Warehouses and Hierarchies</a:t>
            </a:r>
            <a:endParaRPr lang="en-US" altLang="en-US" sz="6000" dirty="0"/>
          </a:p>
        </p:txBody>
      </p:sp>
      <p:pic>
        <p:nvPicPr>
          <p:cNvPr id="26628" name="Picture 3" descr="works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273176"/>
            <a:ext cx="6858000" cy="526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29" name="Picture 4" descr="reghi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133601"/>
            <a:ext cx="2171700" cy="446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0" name="Rectangle 5"/>
          <p:cNvSpPr>
            <a:spLocks noGrp="1" noChangeArrowheads="1"/>
          </p:cNvSpPr>
          <p:nvPr>
            <p:ph type="body" sz="half" idx="1"/>
          </p:nvPr>
        </p:nvSpPr>
        <p:spPr>
          <a:xfrm>
            <a:off x="7480300" y="2616200"/>
            <a:ext cx="4038600" cy="3276600"/>
          </a:xfrm>
        </p:spPr>
        <p:txBody>
          <a:bodyPr/>
          <a:lstStyle/>
          <a:p>
            <a:pPr eaLnBrk="1" hangingPunct="1">
              <a:lnSpc>
                <a:spcPct val="110000"/>
              </a:lnSpc>
              <a:buFont typeface="Wingdings" panose="05000000000000000000" pitchFamily="2" charset="2"/>
              <a:buNone/>
            </a:pPr>
            <a:r>
              <a:rPr lang="en-US" altLang="en-US" sz="2400" u="sng" dirty="0">
                <a:solidFill>
                  <a:srgbClr val="006666"/>
                </a:solidFill>
              </a:rPr>
              <a:t>Specification of hierarchies</a:t>
            </a:r>
          </a:p>
          <a:p>
            <a:pPr eaLnBrk="1" hangingPunct="1">
              <a:lnSpc>
                <a:spcPct val="110000"/>
              </a:lnSpc>
            </a:pPr>
            <a:r>
              <a:rPr lang="en-US" altLang="en-US" sz="2400" dirty="0"/>
              <a:t>Schema hierarchy</a:t>
            </a:r>
          </a:p>
          <a:p>
            <a:pPr lvl="1" eaLnBrk="1" hangingPunct="1">
              <a:lnSpc>
                <a:spcPct val="110000"/>
              </a:lnSpc>
              <a:buFont typeface="Wingdings" panose="05000000000000000000" pitchFamily="2" charset="2"/>
              <a:buNone/>
            </a:pPr>
            <a:r>
              <a:rPr lang="en-US" altLang="en-US" sz="2400" dirty="0"/>
              <a:t>day &lt; {month &lt; quarter; week} &lt; year</a:t>
            </a:r>
          </a:p>
          <a:p>
            <a:pPr eaLnBrk="1" hangingPunct="1">
              <a:lnSpc>
                <a:spcPct val="110000"/>
              </a:lnSpc>
            </a:pPr>
            <a:r>
              <a:rPr lang="en-US" altLang="en-US" sz="2400" dirty="0" err="1"/>
              <a:t>Set_grouping</a:t>
            </a:r>
            <a:r>
              <a:rPr lang="en-US" altLang="en-US" sz="2400" dirty="0"/>
              <a:t> hierarchy</a:t>
            </a:r>
          </a:p>
          <a:p>
            <a:pPr lvl="1" eaLnBrk="1" hangingPunct="1">
              <a:lnSpc>
                <a:spcPct val="110000"/>
              </a:lnSpc>
              <a:buFont typeface="Wingdings" panose="05000000000000000000" pitchFamily="2" charset="2"/>
              <a:buNone/>
            </a:pPr>
            <a:r>
              <a:rPr lang="en-US" altLang="en-US" sz="2400" dirty="0"/>
              <a:t>{1..10} &lt; inexpensive</a:t>
            </a:r>
          </a:p>
        </p:txBody>
      </p:sp>
    </p:spTree>
    <p:extLst>
      <p:ext uri="{BB962C8B-B14F-4D97-AF65-F5344CB8AC3E}">
        <p14:creationId xmlns:p14="http://schemas.microsoft.com/office/powerpoint/2010/main" val="2947025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a:t>Multidimensional Data</a:t>
            </a:r>
          </a:p>
        </p:txBody>
      </p:sp>
      <p:sp>
        <p:nvSpPr>
          <p:cNvPr id="27652" name="Rectangle 3"/>
          <p:cNvSpPr>
            <a:spLocks noGrp="1" noChangeArrowheads="1"/>
          </p:cNvSpPr>
          <p:nvPr>
            <p:ph type="body" idx="1"/>
          </p:nvPr>
        </p:nvSpPr>
        <p:spPr>
          <a:xfrm>
            <a:off x="673100" y="1386128"/>
            <a:ext cx="10540999" cy="647701"/>
          </a:xfrm>
          <a:noFill/>
        </p:spPr>
        <p:txBody>
          <a:bodyPr vert="horz" lIns="92075" tIns="46038" rIns="92075" bIns="46038" rtlCol="0">
            <a:noAutofit/>
          </a:bodyPr>
          <a:lstStyle/>
          <a:p>
            <a:pPr eaLnBrk="1" hangingPunct="1"/>
            <a:r>
              <a:rPr lang="en-US" altLang="en-US" dirty="0"/>
              <a:t>Sales volume as a function of product, month, and region</a:t>
            </a:r>
          </a:p>
        </p:txBody>
      </p:sp>
      <p:grpSp>
        <p:nvGrpSpPr>
          <p:cNvPr id="3" name="Group 2"/>
          <p:cNvGrpSpPr/>
          <p:nvPr/>
        </p:nvGrpSpPr>
        <p:grpSpPr>
          <a:xfrm>
            <a:off x="1330946" y="2519984"/>
            <a:ext cx="3964954" cy="3799231"/>
            <a:chOff x="2207246" y="2667002"/>
            <a:chExt cx="3964954" cy="3799231"/>
          </a:xfrm>
        </p:grpSpPr>
        <p:sp>
          <p:nvSpPr>
            <p:cNvPr id="27653" name="AutoShape 4"/>
            <p:cNvSpPr>
              <a:spLocks noChangeArrowheads="1"/>
            </p:cNvSpPr>
            <p:nvPr/>
          </p:nvSpPr>
          <p:spPr bwMode="auto">
            <a:xfrm>
              <a:off x="2901950" y="3130550"/>
              <a:ext cx="3263900" cy="2882900"/>
            </a:xfrm>
            <a:prstGeom prst="cube">
              <a:avLst>
                <a:gd name="adj" fmla="val 24995"/>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7654" name="Line 5"/>
            <p:cNvSpPr>
              <a:spLocks noChangeShapeType="1"/>
            </p:cNvSpPr>
            <p:nvPr/>
          </p:nvSpPr>
          <p:spPr bwMode="auto">
            <a:xfrm>
              <a:off x="2895600" y="41910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55" name="Line 6"/>
            <p:cNvSpPr>
              <a:spLocks noChangeShapeType="1"/>
            </p:cNvSpPr>
            <p:nvPr/>
          </p:nvSpPr>
          <p:spPr bwMode="auto">
            <a:xfrm>
              <a:off x="2886075" y="44958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56" name="Line 7"/>
            <p:cNvSpPr>
              <a:spLocks noChangeShapeType="1"/>
            </p:cNvSpPr>
            <p:nvPr/>
          </p:nvSpPr>
          <p:spPr bwMode="auto">
            <a:xfrm>
              <a:off x="2895600" y="48768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57" name="Line 8"/>
            <p:cNvSpPr>
              <a:spLocks noChangeShapeType="1"/>
            </p:cNvSpPr>
            <p:nvPr/>
          </p:nvSpPr>
          <p:spPr bwMode="auto">
            <a:xfrm>
              <a:off x="2895600" y="51816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58" name="Line 9"/>
            <p:cNvSpPr>
              <a:spLocks noChangeShapeType="1"/>
            </p:cNvSpPr>
            <p:nvPr/>
          </p:nvSpPr>
          <p:spPr bwMode="auto">
            <a:xfrm>
              <a:off x="2895600" y="54864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59" name="Line 10"/>
            <p:cNvSpPr>
              <a:spLocks noChangeShapeType="1"/>
            </p:cNvSpPr>
            <p:nvPr/>
          </p:nvSpPr>
          <p:spPr bwMode="auto">
            <a:xfrm>
              <a:off x="2895600" y="57912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0" name="Line 11"/>
            <p:cNvSpPr>
              <a:spLocks noChangeShapeType="1"/>
            </p:cNvSpPr>
            <p:nvPr/>
          </p:nvSpPr>
          <p:spPr bwMode="auto">
            <a:xfrm>
              <a:off x="32004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1" name="Line 12"/>
            <p:cNvSpPr>
              <a:spLocks noChangeShapeType="1"/>
            </p:cNvSpPr>
            <p:nvPr/>
          </p:nvSpPr>
          <p:spPr bwMode="auto">
            <a:xfrm>
              <a:off x="3886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2" name="Line 13"/>
            <p:cNvSpPr>
              <a:spLocks noChangeShapeType="1"/>
            </p:cNvSpPr>
            <p:nvPr/>
          </p:nvSpPr>
          <p:spPr bwMode="auto">
            <a:xfrm>
              <a:off x="4267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3" name="Line 14"/>
            <p:cNvSpPr>
              <a:spLocks noChangeShapeType="1"/>
            </p:cNvSpPr>
            <p:nvPr/>
          </p:nvSpPr>
          <p:spPr bwMode="auto">
            <a:xfrm>
              <a:off x="45720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4" name="Line 15"/>
            <p:cNvSpPr>
              <a:spLocks noChangeShapeType="1"/>
            </p:cNvSpPr>
            <p:nvPr/>
          </p:nvSpPr>
          <p:spPr bwMode="auto">
            <a:xfrm>
              <a:off x="48768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5" name="Line 16"/>
            <p:cNvSpPr>
              <a:spLocks noChangeShapeType="1"/>
            </p:cNvSpPr>
            <p:nvPr/>
          </p:nvSpPr>
          <p:spPr bwMode="auto">
            <a:xfrm>
              <a:off x="3505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6" name="Line 17"/>
            <p:cNvSpPr>
              <a:spLocks noChangeShapeType="1"/>
            </p:cNvSpPr>
            <p:nvPr/>
          </p:nvSpPr>
          <p:spPr bwMode="auto">
            <a:xfrm flipV="1">
              <a:off x="3200400" y="3124200"/>
              <a:ext cx="7620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7" name="Line 18"/>
            <p:cNvSpPr>
              <a:spLocks noChangeShapeType="1"/>
            </p:cNvSpPr>
            <p:nvPr/>
          </p:nvSpPr>
          <p:spPr bwMode="auto">
            <a:xfrm flipV="1">
              <a:off x="3505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8" name="Line 19"/>
            <p:cNvSpPr>
              <a:spLocks noChangeShapeType="1"/>
            </p:cNvSpPr>
            <p:nvPr/>
          </p:nvSpPr>
          <p:spPr bwMode="auto">
            <a:xfrm flipV="1">
              <a:off x="3886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9" name="Line 20"/>
            <p:cNvSpPr>
              <a:spLocks noChangeShapeType="1"/>
            </p:cNvSpPr>
            <p:nvPr/>
          </p:nvSpPr>
          <p:spPr bwMode="auto">
            <a:xfrm flipV="1">
              <a:off x="45720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0" name="Line 21"/>
            <p:cNvSpPr>
              <a:spLocks noChangeShapeType="1"/>
            </p:cNvSpPr>
            <p:nvPr/>
          </p:nvSpPr>
          <p:spPr bwMode="auto">
            <a:xfrm flipV="1">
              <a:off x="48768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1" name="Line 22"/>
            <p:cNvSpPr>
              <a:spLocks noChangeShapeType="1"/>
            </p:cNvSpPr>
            <p:nvPr/>
          </p:nvSpPr>
          <p:spPr bwMode="auto">
            <a:xfrm flipV="1">
              <a:off x="51816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2" name="Line 23"/>
            <p:cNvSpPr>
              <a:spLocks noChangeShapeType="1"/>
            </p:cNvSpPr>
            <p:nvPr/>
          </p:nvSpPr>
          <p:spPr bwMode="auto">
            <a:xfrm>
              <a:off x="3429000" y="3352800"/>
              <a:ext cx="251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3" name="Line 24"/>
            <p:cNvSpPr>
              <a:spLocks noChangeShapeType="1"/>
            </p:cNvSpPr>
            <p:nvPr/>
          </p:nvSpPr>
          <p:spPr bwMode="auto">
            <a:xfrm>
              <a:off x="3200400" y="35814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4" name="Line 25"/>
            <p:cNvSpPr>
              <a:spLocks noChangeShapeType="1"/>
            </p:cNvSpPr>
            <p:nvPr/>
          </p:nvSpPr>
          <p:spPr bwMode="auto">
            <a:xfrm>
              <a:off x="5181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5" name="Line 26"/>
            <p:cNvSpPr>
              <a:spLocks noChangeShapeType="1"/>
            </p:cNvSpPr>
            <p:nvPr/>
          </p:nvSpPr>
          <p:spPr bwMode="auto">
            <a:xfrm>
              <a:off x="5943600" y="3352800"/>
              <a:ext cx="0" cy="2209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6" name="Line 27"/>
            <p:cNvSpPr>
              <a:spLocks noChangeShapeType="1"/>
            </p:cNvSpPr>
            <p:nvPr/>
          </p:nvSpPr>
          <p:spPr bwMode="auto">
            <a:xfrm flipV="1">
              <a:off x="5486400" y="35052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7" name="Line 28"/>
            <p:cNvSpPr>
              <a:spLocks noChangeShapeType="1"/>
            </p:cNvSpPr>
            <p:nvPr/>
          </p:nvSpPr>
          <p:spPr bwMode="auto">
            <a:xfrm flipV="1">
              <a:off x="5486400" y="38862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8" name="Line 29"/>
            <p:cNvSpPr>
              <a:spLocks noChangeShapeType="1"/>
            </p:cNvSpPr>
            <p:nvPr/>
          </p:nvSpPr>
          <p:spPr bwMode="auto">
            <a:xfrm flipV="1">
              <a:off x="5486400" y="42672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9" name="Line 30"/>
            <p:cNvSpPr>
              <a:spLocks noChangeShapeType="1"/>
            </p:cNvSpPr>
            <p:nvPr/>
          </p:nvSpPr>
          <p:spPr bwMode="auto">
            <a:xfrm flipV="1">
              <a:off x="5486400" y="45720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80" name="Line 31"/>
            <p:cNvSpPr>
              <a:spLocks noChangeShapeType="1"/>
            </p:cNvSpPr>
            <p:nvPr/>
          </p:nvSpPr>
          <p:spPr bwMode="auto">
            <a:xfrm flipV="1">
              <a:off x="5486400" y="48768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81" name="Line 32"/>
            <p:cNvSpPr>
              <a:spLocks noChangeShapeType="1"/>
            </p:cNvSpPr>
            <p:nvPr/>
          </p:nvSpPr>
          <p:spPr bwMode="auto">
            <a:xfrm flipV="1">
              <a:off x="5486400" y="51054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82" name="Rectangle 33"/>
            <p:cNvSpPr>
              <a:spLocks noChangeArrowheads="1"/>
            </p:cNvSpPr>
            <p:nvPr/>
          </p:nvSpPr>
          <p:spPr bwMode="auto">
            <a:xfrm rot="16200000" flipH="1">
              <a:off x="1866929" y="4525792"/>
              <a:ext cx="1142942"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Product</a:t>
              </a:r>
            </a:p>
          </p:txBody>
        </p:sp>
        <p:sp>
          <p:nvSpPr>
            <p:cNvPr id="27683" name="Rectangle 34"/>
            <p:cNvSpPr>
              <a:spLocks noChangeArrowheads="1"/>
            </p:cNvSpPr>
            <p:nvPr/>
          </p:nvSpPr>
          <p:spPr bwMode="auto">
            <a:xfrm rot="-2880000">
              <a:off x="2210594" y="2968455"/>
              <a:ext cx="1065213"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Region</a:t>
              </a:r>
            </a:p>
          </p:txBody>
        </p:sp>
        <p:sp>
          <p:nvSpPr>
            <p:cNvPr id="27684" name="Rectangle 35"/>
            <p:cNvSpPr>
              <a:spLocks noChangeArrowheads="1"/>
            </p:cNvSpPr>
            <p:nvPr/>
          </p:nvSpPr>
          <p:spPr bwMode="auto">
            <a:xfrm>
              <a:off x="3641725" y="6003926"/>
              <a:ext cx="1006686"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Month</a:t>
              </a:r>
            </a:p>
          </p:txBody>
        </p:sp>
        <p:sp>
          <p:nvSpPr>
            <p:cNvPr id="27685" name="Line 36"/>
            <p:cNvSpPr>
              <a:spLocks noChangeShapeType="1"/>
            </p:cNvSpPr>
            <p:nvPr/>
          </p:nvSpPr>
          <p:spPr bwMode="auto">
            <a:xfrm>
              <a:off x="5791200" y="35814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86" name="Line 37"/>
            <p:cNvSpPr>
              <a:spLocks noChangeShapeType="1"/>
            </p:cNvSpPr>
            <p:nvPr/>
          </p:nvSpPr>
          <p:spPr bwMode="auto">
            <a:xfrm flipV="1">
              <a:off x="4267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7687" name="Rectangle 38"/>
          <p:cNvSpPr>
            <a:spLocks noChangeArrowheads="1"/>
          </p:cNvSpPr>
          <p:nvPr/>
        </p:nvSpPr>
        <p:spPr bwMode="auto">
          <a:xfrm>
            <a:off x="6145632" y="1946687"/>
            <a:ext cx="4167936" cy="708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b="1" dirty="0">
                <a:latin typeface="Times New Roman" panose="02020603050405020304" pitchFamily="18" charset="0"/>
              </a:rPr>
              <a:t>Dimensions: </a:t>
            </a:r>
            <a:r>
              <a:rPr lang="en-US" altLang="en-US" sz="2000" b="1" i="1" dirty="0">
                <a:latin typeface="Times New Roman" panose="02020603050405020304" pitchFamily="18" charset="0"/>
              </a:rPr>
              <a:t>Product, Location, Time</a:t>
            </a:r>
          </a:p>
          <a:p>
            <a:pPr>
              <a:spcBef>
                <a:spcPct val="0"/>
              </a:spcBef>
              <a:buClrTx/>
              <a:buSzTx/>
              <a:buFontTx/>
              <a:buNone/>
            </a:pPr>
            <a:r>
              <a:rPr lang="en-US" altLang="en-US" sz="2000" b="1" dirty="0">
                <a:latin typeface="Times New Roman" panose="02020603050405020304" pitchFamily="18" charset="0"/>
              </a:rPr>
              <a:t>Hierarchical summarization paths</a:t>
            </a:r>
          </a:p>
        </p:txBody>
      </p:sp>
      <p:grpSp>
        <p:nvGrpSpPr>
          <p:cNvPr id="4" name="Group 3"/>
          <p:cNvGrpSpPr/>
          <p:nvPr/>
        </p:nvGrpSpPr>
        <p:grpSpPr>
          <a:xfrm>
            <a:off x="6629400" y="3276601"/>
            <a:ext cx="3844642" cy="2247411"/>
            <a:chOff x="6629400" y="3276601"/>
            <a:chExt cx="3844642" cy="2247411"/>
          </a:xfrm>
        </p:grpSpPr>
        <p:sp>
          <p:nvSpPr>
            <p:cNvPr id="27688" name="Rectangle 39"/>
            <p:cNvSpPr>
              <a:spLocks noChangeArrowheads="1"/>
            </p:cNvSpPr>
            <p:nvPr/>
          </p:nvSpPr>
          <p:spPr bwMode="auto">
            <a:xfrm>
              <a:off x="6629400" y="3276601"/>
              <a:ext cx="3844642" cy="22474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b="1" dirty="0">
                  <a:latin typeface="Times New Roman" panose="02020603050405020304" pitchFamily="18" charset="0"/>
                </a:rPr>
                <a:t>Industry   Region         Year</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Category   Country  Quarter</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Product      City     Month    Week</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                   Office         Day</a:t>
              </a:r>
            </a:p>
          </p:txBody>
        </p:sp>
        <p:sp>
          <p:nvSpPr>
            <p:cNvPr id="27689" name="Line 40"/>
            <p:cNvSpPr>
              <a:spLocks noChangeShapeType="1"/>
            </p:cNvSpPr>
            <p:nvPr/>
          </p:nvSpPr>
          <p:spPr bwMode="auto">
            <a:xfrm>
              <a:off x="7162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0" name="Line 41"/>
            <p:cNvSpPr>
              <a:spLocks noChangeShapeType="1"/>
            </p:cNvSpPr>
            <p:nvPr/>
          </p:nvSpPr>
          <p:spPr bwMode="auto">
            <a:xfrm>
              <a:off x="82296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1" name="Line 42"/>
            <p:cNvSpPr>
              <a:spLocks noChangeShapeType="1"/>
            </p:cNvSpPr>
            <p:nvPr/>
          </p:nvSpPr>
          <p:spPr bwMode="auto">
            <a:xfrm>
              <a:off x="9448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2" name="Line 43"/>
            <p:cNvSpPr>
              <a:spLocks noChangeShapeType="1"/>
            </p:cNvSpPr>
            <p:nvPr/>
          </p:nvSpPr>
          <p:spPr bwMode="auto">
            <a:xfrm>
              <a:off x="7162800" y="426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3" name="Line 44"/>
            <p:cNvSpPr>
              <a:spLocks noChangeShapeType="1"/>
            </p:cNvSpPr>
            <p:nvPr/>
          </p:nvSpPr>
          <p:spPr bwMode="auto">
            <a:xfrm>
              <a:off x="8229600" y="42672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4" name="Line 45"/>
            <p:cNvSpPr>
              <a:spLocks noChangeShapeType="1"/>
            </p:cNvSpPr>
            <p:nvPr/>
          </p:nvSpPr>
          <p:spPr bwMode="auto">
            <a:xfrm>
              <a:off x="8229600" y="4876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5" name="Line 46"/>
            <p:cNvSpPr>
              <a:spLocks noChangeShapeType="1"/>
            </p:cNvSpPr>
            <p:nvPr/>
          </p:nvSpPr>
          <p:spPr bwMode="auto">
            <a:xfrm flipH="1">
              <a:off x="9144000" y="4267200"/>
              <a:ext cx="304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6" name="Line 47"/>
            <p:cNvSpPr>
              <a:spLocks noChangeShapeType="1"/>
            </p:cNvSpPr>
            <p:nvPr/>
          </p:nvSpPr>
          <p:spPr bwMode="auto">
            <a:xfrm>
              <a:off x="9601200" y="3657600"/>
              <a:ext cx="5334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7" name="Line 48"/>
            <p:cNvSpPr>
              <a:spLocks noChangeShapeType="1"/>
            </p:cNvSpPr>
            <p:nvPr/>
          </p:nvSpPr>
          <p:spPr bwMode="auto">
            <a:xfrm>
              <a:off x="9144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8" name="Line 49"/>
            <p:cNvSpPr>
              <a:spLocks noChangeShapeType="1"/>
            </p:cNvSpPr>
            <p:nvPr/>
          </p:nvSpPr>
          <p:spPr bwMode="auto">
            <a:xfrm flipH="1">
              <a:off x="9525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Tree>
    <p:extLst>
      <p:ext uri="{BB962C8B-B14F-4D97-AF65-F5344CB8AC3E}">
        <p14:creationId xmlns:p14="http://schemas.microsoft.com/office/powerpoint/2010/main" val="555117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2133601" y="350838"/>
            <a:ext cx="7847013" cy="577850"/>
          </a:xfrm>
          <a:noFill/>
        </p:spPr>
        <p:txBody>
          <a:bodyPr vert="horz" lIns="90488" tIns="44450" rIns="90488" bIns="44450" rtlCol="0" anchor="ctr">
            <a:noAutofit/>
          </a:bodyPr>
          <a:lstStyle/>
          <a:p>
            <a:pPr eaLnBrk="1" hangingPunct="1"/>
            <a:r>
              <a:rPr lang="en-US" altLang="en-US" dirty="0"/>
              <a:t>A Sample Data Cube</a:t>
            </a:r>
            <a:endParaRPr lang="en-US" altLang="en-US" sz="2800" dirty="0"/>
          </a:p>
        </p:txBody>
      </p:sp>
      <p:sp>
        <p:nvSpPr>
          <p:cNvPr id="28676" name="Rectangle 3"/>
          <p:cNvSpPr>
            <a:spLocks noChangeArrowheads="1"/>
          </p:cNvSpPr>
          <p:nvPr/>
        </p:nvSpPr>
        <p:spPr bwMode="auto">
          <a:xfrm>
            <a:off x="2228850" y="6191250"/>
            <a:ext cx="8001000"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Monotype Sorts" pitchFamily="2" charset="2"/>
              <a:buNone/>
            </a:pPr>
            <a:endParaRPr lang="en-US" altLang="en-US" sz="2000">
              <a:latin typeface="Times New Roman" panose="02020603050405020304" pitchFamily="18" charset="0"/>
            </a:endParaRPr>
          </a:p>
        </p:txBody>
      </p:sp>
      <p:sp>
        <p:nvSpPr>
          <p:cNvPr id="28677" name="AutoShape 4"/>
          <p:cNvSpPr>
            <a:spLocks noChangeArrowheads="1"/>
          </p:cNvSpPr>
          <p:nvPr/>
        </p:nvSpPr>
        <p:spPr bwMode="auto">
          <a:xfrm>
            <a:off x="7902576" y="1485901"/>
            <a:ext cx="2403475" cy="657225"/>
          </a:xfrm>
          <a:prstGeom prst="wedgeRoundRectCallout">
            <a:avLst>
              <a:gd name="adj1" fmla="val -41671"/>
              <a:gd name="adj2" fmla="val 66667"/>
              <a:gd name="adj3" fmla="val 16667"/>
            </a:avLst>
          </a:prstGeom>
          <a:solidFill>
            <a:srgbClr val="CCFFCC"/>
          </a:solidFill>
          <a:ln w="12700">
            <a:solidFill>
              <a:schemeClr val="tx1"/>
            </a:solidFill>
            <a:miter lim="800000"/>
            <a:headEnd/>
            <a:tailEnd/>
          </a:ln>
        </p:spPr>
        <p:txBody>
          <a:bodyPr wrap="none" lIns="90488" tIns="44450" rIns="90488" bIns="44450"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b="1">
                <a:latin typeface="Times New Roman" panose="02020603050405020304" pitchFamily="18" charset="0"/>
              </a:rPr>
              <a:t>Total annual sales</a:t>
            </a:r>
          </a:p>
          <a:p>
            <a:pPr algn="ctr">
              <a:spcBef>
                <a:spcPct val="0"/>
              </a:spcBef>
              <a:buClrTx/>
              <a:buSzTx/>
              <a:buFontTx/>
              <a:buNone/>
            </a:pPr>
            <a:r>
              <a:rPr lang="en-US" altLang="en-US" sz="2000" b="1">
                <a:latin typeface="Times New Roman" panose="02020603050405020304" pitchFamily="18" charset="0"/>
              </a:rPr>
              <a:t>of  TVs in U.S.A.</a:t>
            </a:r>
            <a:endParaRPr lang="en-US" altLang="en-US" sz="2400" b="1">
              <a:latin typeface="Times New Roman" panose="02020603050405020304" pitchFamily="18" charset="0"/>
            </a:endParaRPr>
          </a:p>
        </p:txBody>
      </p:sp>
      <p:grpSp>
        <p:nvGrpSpPr>
          <p:cNvPr id="28678" name="Group 5"/>
          <p:cNvGrpSpPr>
            <a:grpSpLocks/>
          </p:cNvGrpSpPr>
          <p:nvPr/>
        </p:nvGrpSpPr>
        <p:grpSpPr bwMode="auto">
          <a:xfrm>
            <a:off x="2286001" y="1600201"/>
            <a:ext cx="7127875" cy="4760913"/>
            <a:chOff x="444" y="1008"/>
            <a:chExt cx="4490" cy="2999"/>
          </a:xfrm>
        </p:grpSpPr>
        <p:sp>
          <p:nvSpPr>
            <p:cNvPr id="28679" name="Rectangle 6"/>
            <p:cNvSpPr>
              <a:spLocks noChangeArrowheads="1"/>
            </p:cNvSpPr>
            <p:nvPr/>
          </p:nvSpPr>
          <p:spPr bwMode="auto">
            <a:xfrm>
              <a:off x="2412" y="1008"/>
              <a:ext cx="503"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dirty="0">
                  <a:latin typeface="Times New Roman" panose="02020603050405020304" pitchFamily="18" charset="0"/>
                </a:rPr>
                <a:t>Date</a:t>
              </a:r>
            </a:p>
          </p:txBody>
        </p:sp>
        <p:sp>
          <p:nvSpPr>
            <p:cNvPr id="28680" name="Rectangle 7"/>
            <p:cNvSpPr>
              <a:spLocks noChangeArrowheads="1"/>
            </p:cNvSpPr>
            <p:nvPr/>
          </p:nvSpPr>
          <p:spPr bwMode="auto">
            <a:xfrm rot="18615059">
              <a:off x="274" y="1340"/>
              <a:ext cx="779"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dirty="0">
                  <a:latin typeface="Times New Roman" panose="02020603050405020304" pitchFamily="18" charset="0"/>
                </a:rPr>
                <a:t>Product</a:t>
              </a:r>
            </a:p>
          </p:txBody>
        </p:sp>
        <p:sp>
          <p:nvSpPr>
            <p:cNvPr id="28681" name="Rectangle 8"/>
            <p:cNvSpPr>
              <a:spLocks noChangeArrowheads="1"/>
            </p:cNvSpPr>
            <p:nvPr/>
          </p:nvSpPr>
          <p:spPr bwMode="auto">
            <a:xfrm rot="16200000">
              <a:off x="4374" y="2086"/>
              <a:ext cx="816"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dirty="0">
                  <a:latin typeface="Times New Roman" panose="02020603050405020304" pitchFamily="18" charset="0"/>
                </a:rPr>
                <a:t>Country</a:t>
              </a:r>
            </a:p>
          </p:txBody>
        </p:sp>
        <p:grpSp>
          <p:nvGrpSpPr>
            <p:cNvPr id="28682" name="Group 9"/>
            <p:cNvGrpSpPr>
              <a:grpSpLocks/>
            </p:cNvGrpSpPr>
            <p:nvPr/>
          </p:nvGrpSpPr>
          <p:grpSpPr bwMode="auto">
            <a:xfrm>
              <a:off x="3604" y="3717"/>
              <a:ext cx="1330" cy="290"/>
              <a:chOff x="3508" y="3022"/>
              <a:chExt cx="1330" cy="290"/>
            </a:xfrm>
          </p:grpSpPr>
          <p:sp>
            <p:nvSpPr>
              <p:cNvPr id="28742" name="WordArt 10"/>
              <p:cNvSpPr>
                <a:spLocks noChangeArrowheads="1" noChangeShapeType="1" noTextEdit="1"/>
              </p:cNvSpPr>
              <p:nvPr/>
            </p:nvSpPr>
            <p:spPr bwMode="auto">
              <a:xfrm>
                <a:off x="3854" y="3022"/>
                <a:ext cx="984" cy="290"/>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All, All, All</a:t>
                </a:r>
              </a:p>
            </p:txBody>
          </p:sp>
          <p:sp>
            <p:nvSpPr>
              <p:cNvPr id="28743" name="AutoShape 11"/>
              <p:cNvSpPr>
                <a:spLocks noChangeArrowheads="1"/>
              </p:cNvSpPr>
              <p:nvPr/>
            </p:nvSpPr>
            <p:spPr bwMode="auto">
              <a:xfrm flipH="1">
                <a:off x="3508" y="3060"/>
                <a:ext cx="209" cy="187"/>
              </a:xfrm>
              <a:prstGeom prst="rightArrow">
                <a:avLst>
                  <a:gd name="adj1" fmla="val 50000"/>
                  <a:gd name="adj2" fmla="val 55888"/>
                </a:avLst>
              </a:prstGeom>
              <a:solidFill>
                <a:schemeClr val="tx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28683" name="AutoShape 12"/>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4" name="AutoShape 13"/>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5" name="AutoShape 14"/>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6" name="AutoShape 15"/>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7" name="AutoShape 16"/>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8" name="AutoShape 17"/>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9" name="AutoShape 18"/>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0" name="AutoShape 19"/>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1" name="AutoShape 20"/>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2" name="Rectangle 21"/>
            <p:cNvSpPr>
              <a:spLocks noChangeArrowheads="1"/>
            </p:cNvSpPr>
            <p:nvPr/>
          </p:nvSpPr>
          <p:spPr bwMode="auto">
            <a:xfrm>
              <a:off x="444" y="1866"/>
              <a:ext cx="42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28693" name="Rectangle 22"/>
            <p:cNvSpPr>
              <a:spLocks noChangeArrowheads="1"/>
            </p:cNvSpPr>
            <p:nvPr/>
          </p:nvSpPr>
          <p:spPr bwMode="auto">
            <a:xfrm>
              <a:off x="3616" y="1206"/>
              <a:ext cx="42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28694" name="AutoShape 23"/>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5" name="AutoShape 24"/>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6" name="AutoShape 25"/>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7" name="AutoShape 26"/>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8" name="AutoShape 27"/>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9" name="AutoShape 28"/>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0" name="AutoShape 29"/>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1" name="AutoShape 30"/>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2" name="AutoShape 31"/>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3" name="AutoShape 32"/>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4" name="AutoShape 33"/>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5" name="AutoShape 34"/>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6" name="AutoShape 35"/>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7" name="AutoShape 36"/>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8" name="AutoShape 37"/>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8709" name="Group 38"/>
            <p:cNvGrpSpPr>
              <a:grpSpLocks/>
            </p:cNvGrpSpPr>
            <p:nvPr/>
          </p:nvGrpSpPr>
          <p:grpSpPr bwMode="auto">
            <a:xfrm>
              <a:off x="823" y="1926"/>
              <a:ext cx="2768" cy="1937"/>
              <a:chOff x="1388" y="1937"/>
              <a:chExt cx="2026" cy="1310"/>
            </a:xfrm>
          </p:grpSpPr>
          <p:sp>
            <p:nvSpPr>
              <p:cNvPr id="28722" name="AutoShape 39"/>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3" name="AutoShape 40"/>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4" name="AutoShape 41"/>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5" name="AutoShape 42"/>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6" name="AutoShape 43"/>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7" name="AutoShape 44"/>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8" name="AutoShape 45"/>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9" name="AutoShape 46"/>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0" name="AutoShape 47"/>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1" name="AutoShape 48"/>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2" name="AutoShape 49"/>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3" name="AutoShape 50"/>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4" name="AutoShape 51"/>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5" name="AutoShape 52"/>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6" name="AutoShape 53"/>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7" name="AutoShape 54"/>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8" name="AutoShape 55"/>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9" name="AutoShape 56"/>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40" name="AutoShape 57"/>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41" name="AutoShape 58"/>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en-US" altLang="en-US" sz="2400" b="1">
                  <a:latin typeface="Times New Roman" panose="02020603050405020304" pitchFamily="18" charset="0"/>
                </a:endParaRPr>
              </a:p>
            </p:txBody>
          </p:sp>
        </p:grpSp>
        <p:sp>
          <p:nvSpPr>
            <p:cNvPr id="28710" name="Rectangle 59"/>
            <p:cNvSpPr>
              <a:spLocks noChangeArrowheads="1"/>
            </p:cNvSpPr>
            <p:nvPr/>
          </p:nvSpPr>
          <p:spPr bwMode="auto">
            <a:xfrm>
              <a:off x="2468" y="1182"/>
              <a:ext cx="769"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i="1">
                  <a:latin typeface="Arial" panose="020B0604020202020204" pitchFamily="34" charset="0"/>
                </a:rPr>
                <a:t> </a:t>
              </a:r>
            </a:p>
          </p:txBody>
        </p:sp>
        <p:sp>
          <p:nvSpPr>
            <p:cNvPr id="28711" name="Text Box 60"/>
            <p:cNvSpPr txBox="1">
              <a:spLocks noChangeArrowheads="1"/>
            </p:cNvSpPr>
            <p:nvPr/>
          </p:nvSpPr>
          <p:spPr bwMode="auto">
            <a:xfrm>
              <a:off x="1103" y="1300"/>
              <a:ext cx="3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TV</a:t>
              </a:r>
              <a:endParaRPr lang="en-US" altLang="en-US" sz="2400">
                <a:latin typeface="Times New Roman" panose="02020603050405020304" pitchFamily="18" charset="0"/>
              </a:endParaRPr>
            </a:p>
          </p:txBody>
        </p:sp>
        <p:sp>
          <p:nvSpPr>
            <p:cNvPr id="28712" name="Text Box 61"/>
            <p:cNvSpPr txBox="1">
              <a:spLocks noChangeArrowheads="1"/>
            </p:cNvSpPr>
            <p:nvPr/>
          </p:nvSpPr>
          <p:spPr bwMode="auto">
            <a:xfrm>
              <a:off x="679" y="1669"/>
              <a:ext cx="44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VCR</a:t>
              </a:r>
              <a:endParaRPr lang="en-US" altLang="en-US" sz="2400">
                <a:latin typeface="Times New Roman" panose="02020603050405020304" pitchFamily="18" charset="0"/>
              </a:endParaRPr>
            </a:p>
          </p:txBody>
        </p:sp>
        <p:sp>
          <p:nvSpPr>
            <p:cNvPr id="28713" name="Text Box 62"/>
            <p:cNvSpPr txBox="1">
              <a:spLocks noChangeArrowheads="1"/>
            </p:cNvSpPr>
            <p:nvPr/>
          </p:nvSpPr>
          <p:spPr bwMode="auto">
            <a:xfrm>
              <a:off x="941" y="1492"/>
              <a:ext cx="31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PC</a:t>
              </a:r>
              <a:endParaRPr lang="en-US" altLang="en-US" sz="2400">
                <a:latin typeface="Times New Roman" panose="02020603050405020304" pitchFamily="18" charset="0"/>
              </a:endParaRPr>
            </a:p>
          </p:txBody>
        </p:sp>
        <p:sp>
          <p:nvSpPr>
            <p:cNvPr id="28714" name="Text Box 63"/>
            <p:cNvSpPr txBox="1">
              <a:spLocks noChangeArrowheads="1"/>
            </p:cNvSpPr>
            <p:nvPr/>
          </p:nvSpPr>
          <p:spPr bwMode="auto">
            <a:xfrm>
              <a:off x="1472" y="1197"/>
              <a:ext cx="40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dirty="0">
                  <a:latin typeface="Times New Roman" panose="02020603050405020304" pitchFamily="18" charset="0"/>
                </a:rPr>
                <a:t>1Qtr</a:t>
              </a:r>
              <a:endParaRPr lang="en-US" altLang="en-US" sz="2400" dirty="0">
                <a:latin typeface="Times New Roman" panose="02020603050405020304" pitchFamily="18" charset="0"/>
              </a:endParaRPr>
            </a:p>
          </p:txBody>
        </p:sp>
        <p:sp>
          <p:nvSpPr>
            <p:cNvPr id="28715" name="Text Box 64"/>
            <p:cNvSpPr txBox="1">
              <a:spLocks noChangeArrowheads="1"/>
            </p:cNvSpPr>
            <p:nvPr/>
          </p:nvSpPr>
          <p:spPr bwMode="auto">
            <a:xfrm>
              <a:off x="2036" y="1185"/>
              <a:ext cx="40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2Qtr</a:t>
              </a:r>
              <a:endParaRPr lang="en-US" altLang="en-US" sz="2400">
                <a:latin typeface="Times New Roman" panose="02020603050405020304" pitchFamily="18" charset="0"/>
              </a:endParaRPr>
            </a:p>
          </p:txBody>
        </p:sp>
        <p:sp>
          <p:nvSpPr>
            <p:cNvPr id="28716" name="Text Box 65"/>
            <p:cNvSpPr txBox="1">
              <a:spLocks noChangeArrowheads="1"/>
            </p:cNvSpPr>
            <p:nvPr/>
          </p:nvSpPr>
          <p:spPr bwMode="auto">
            <a:xfrm>
              <a:off x="2528" y="1209"/>
              <a:ext cx="40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3Qtr</a:t>
              </a:r>
              <a:endParaRPr lang="en-US" altLang="en-US" sz="2400">
                <a:latin typeface="Times New Roman" panose="02020603050405020304" pitchFamily="18" charset="0"/>
              </a:endParaRPr>
            </a:p>
          </p:txBody>
        </p:sp>
        <p:sp>
          <p:nvSpPr>
            <p:cNvPr id="28717" name="Text Box 66"/>
            <p:cNvSpPr txBox="1">
              <a:spLocks noChangeArrowheads="1"/>
            </p:cNvSpPr>
            <p:nvPr/>
          </p:nvSpPr>
          <p:spPr bwMode="auto">
            <a:xfrm>
              <a:off x="3104" y="1221"/>
              <a:ext cx="40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4Qtr</a:t>
              </a:r>
              <a:endParaRPr lang="en-US" altLang="en-US" sz="2400">
                <a:latin typeface="Times New Roman" panose="02020603050405020304" pitchFamily="18" charset="0"/>
              </a:endParaRPr>
            </a:p>
          </p:txBody>
        </p:sp>
        <p:sp>
          <p:nvSpPr>
            <p:cNvPr id="28718" name="Text Box 67"/>
            <p:cNvSpPr txBox="1">
              <a:spLocks noChangeArrowheads="1"/>
            </p:cNvSpPr>
            <p:nvPr/>
          </p:nvSpPr>
          <p:spPr bwMode="auto">
            <a:xfrm>
              <a:off x="4085" y="1482"/>
              <a:ext cx="51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dirty="0">
                  <a:latin typeface="Times New Roman" panose="02020603050405020304" pitchFamily="18" charset="0"/>
                </a:rPr>
                <a:t>U.S.A</a:t>
              </a:r>
              <a:endParaRPr lang="en-US" altLang="en-US" sz="2400" dirty="0">
                <a:latin typeface="Times New Roman" panose="02020603050405020304" pitchFamily="18" charset="0"/>
              </a:endParaRPr>
            </a:p>
          </p:txBody>
        </p:sp>
        <p:sp>
          <p:nvSpPr>
            <p:cNvPr id="28719" name="Text Box 68"/>
            <p:cNvSpPr txBox="1">
              <a:spLocks noChangeArrowheads="1"/>
            </p:cNvSpPr>
            <p:nvPr/>
          </p:nvSpPr>
          <p:spPr bwMode="auto">
            <a:xfrm>
              <a:off x="4034" y="1974"/>
              <a:ext cx="59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dirty="0">
                  <a:latin typeface="Times New Roman" panose="02020603050405020304" pitchFamily="18" charset="0"/>
                </a:rPr>
                <a:t>Canada</a:t>
              </a:r>
              <a:endParaRPr lang="en-US" altLang="en-US" sz="2400" dirty="0">
                <a:latin typeface="Times New Roman" panose="02020603050405020304" pitchFamily="18" charset="0"/>
              </a:endParaRPr>
            </a:p>
          </p:txBody>
        </p:sp>
        <p:sp>
          <p:nvSpPr>
            <p:cNvPr id="28720" name="Text Box 69"/>
            <p:cNvSpPr txBox="1">
              <a:spLocks noChangeArrowheads="1"/>
            </p:cNvSpPr>
            <p:nvPr/>
          </p:nvSpPr>
          <p:spPr bwMode="auto">
            <a:xfrm>
              <a:off x="4054" y="2394"/>
              <a:ext cx="6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dirty="0">
                  <a:latin typeface="Times New Roman" panose="02020603050405020304" pitchFamily="18" charset="0"/>
                </a:rPr>
                <a:t>Mexico</a:t>
              </a:r>
              <a:endParaRPr lang="en-US" altLang="en-US" sz="2400" dirty="0">
                <a:latin typeface="Times New Roman" panose="02020603050405020304" pitchFamily="18" charset="0"/>
              </a:endParaRPr>
            </a:p>
          </p:txBody>
        </p:sp>
        <p:sp>
          <p:nvSpPr>
            <p:cNvPr id="28721" name="Text Box 70"/>
            <p:cNvSpPr txBox="1">
              <a:spLocks noChangeArrowheads="1"/>
            </p:cNvSpPr>
            <p:nvPr/>
          </p:nvSpPr>
          <p:spPr bwMode="auto">
            <a:xfrm>
              <a:off x="4180" y="2874"/>
              <a:ext cx="37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i="1">
                  <a:latin typeface="Times New Roman" panose="02020603050405020304" pitchFamily="18" charset="0"/>
                </a:rPr>
                <a:t>sum</a:t>
              </a:r>
              <a:endParaRPr lang="en-US" altLang="en-US" sz="2400">
                <a:latin typeface="Times New Roman" panose="02020603050405020304" pitchFamily="18" charset="0"/>
              </a:endParaRPr>
            </a:p>
          </p:txBody>
        </p:sp>
      </p:grpSp>
    </p:spTree>
    <p:extLst>
      <p:ext uri="{BB962C8B-B14F-4D97-AF65-F5344CB8AC3E}">
        <p14:creationId xmlns:p14="http://schemas.microsoft.com/office/powerpoint/2010/main" val="2059956394"/>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FA6C4-FD1D-451D-9EA5-F1AD8B461814}"/>
              </a:ext>
            </a:extLst>
          </p:cNvPr>
          <p:cNvSpPr>
            <a:spLocks noGrp="1"/>
          </p:cNvSpPr>
          <p:nvPr>
            <p:ph type="title"/>
          </p:nvPr>
        </p:nvSpPr>
        <p:spPr/>
        <p:txBody>
          <a:bodyPr/>
          <a:lstStyle/>
          <a:p>
            <a:endParaRPr lang="en-US"/>
          </a:p>
        </p:txBody>
      </p:sp>
      <p:sp>
        <p:nvSpPr>
          <p:cNvPr id="3" name="灯片编号占位符 2">
            <a:extLst>
              <a:ext uri="{FF2B5EF4-FFF2-40B4-BE49-F238E27FC236}">
                <a16:creationId xmlns:a16="http://schemas.microsoft.com/office/drawing/2014/main" id="{8B279B1A-BCB3-4899-A3DF-73704CB64C82}"/>
              </a:ext>
            </a:extLst>
          </p:cNvPr>
          <p:cNvSpPr>
            <a:spLocks noGrp="1"/>
          </p:cNvSpPr>
          <p:nvPr>
            <p:ph type="sldNum" sz="quarter" idx="12"/>
          </p:nvPr>
        </p:nvSpPr>
        <p:spPr/>
        <p:txBody>
          <a:bodyPr/>
          <a:lstStyle/>
          <a:p>
            <a:fld id="{955B9C67-743A-4F80-93AA-E226D3BC5296}" type="slidenum">
              <a:rPr lang="en-US" altLang="en-US" smtClean="0"/>
              <a:pPr/>
              <a:t>25</a:t>
            </a:fld>
            <a:endParaRPr lang="en-US" altLang="en-US"/>
          </a:p>
        </p:txBody>
      </p:sp>
      <p:pic>
        <p:nvPicPr>
          <p:cNvPr id="5" name="图片 4">
            <a:extLst>
              <a:ext uri="{FF2B5EF4-FFF2-40B4-BE49-F238E27FC236}">
                <a16:creationId xmlns:a16="http://schemas.microsoft.com/office/drawing/2014/main" id="{00D78287-E1FE-4AE8-B553-ACA7F0AA6DCE}"/>
              </a:ext>
            </a:extLst>
          </p:cNvPr>
          <p:cNvPicPr>
            <a:picLocks noChangeAspect="1"/>
          </p:cNvPicPr>
          <p:nvPr/>
        </p:nvPicPr>
        <p:blipFill>
          <a:blip r:embed="rId2"/>
          <a:stretch>
            <a:fillRect/>
          </a:stretch>
        </p:blipFill>
        <p:spPr>
          <a:xfrm>
            <a:off x="375356" y="616533"/>
            <a:ext cx="11369963" cy="5660442"/>
          </a:xfrm>
          <a:prstGeom prst="rect">
            <a:avLst/>
          </a:prstGeom>
        </p:spPr>
      </p:pic>
      <p:sp>
        <p:nvSpPr>
          <p:cNvPr id="6" name="文本框 5">
            <a:extLst>
              <a:ext uri="{FF2B5EF4-FFF2-40B4-BE49-F238E27FC236}">
                <a16:creationId xmlns:a16="http://schemas.microsoft.com/office/drawing/2014/main" id="{CDD5A4EA-39F3-4832-B4DF-88FDB82A0257}"/>
              </a:ext>
            </a:extLst>
          </p:cNvPr>
          <p:cNvSpPr txBox="1"/>
          <p:nvPr/>
        </p:nvSpPr>
        <p:spPr>
          <a:xfrm>
            <a:off x="3015221" y="4800600"/>
            <a:ext cx="1318654" cy="369332"/>
          </a:xfrm>
          <a:prstGeom prst="rect">
            <a:avLst/>
          </a:prstGeom>
          <a:solidFill>
            <a:schemeClr val="bg1"/>
          </a:solidFill>
        </p:spPr>
        <p:txBody>
          <a:bodyPr wrap="square" rtlCol="0">
            <a:spAutoFit/>
          </a:bodyPr>
          <a:lstStyle/>
          <a:p>
            <a:r>
              <a:rPr lang="en-US" altLang="en-US" sz="1800" dirty="0">
                <a:latin typeface="Times New Roman" panose="02020603050405020304" pitchFamily="18" charset="0"/>
              </a:rPr>
              <a:t>1 </a:t>
            </a:r>
            <a:r>
              <a:rPr lang="en-US" altLang="en-US" sz="1800" dirty="0" err="1">
                <a:latin typeface="Times New Roman" panose="02020603050405020304" pitchFamily="18" charset="0"/>
              </a:rPr>
              <a:t>Qtr</a:t>
            </a:r>
            <a:endParaRPr lang="en-US" dirty="0"/>
          </a:p>
        </p:txBody>
      </p:sp>
      <p:sp>
        <p:nvSpPr>
          <p:cNvPr id="8" name="文本框 7">
            <a:extLst>
              <a:ext uri="{FF2B5EF4-FFF2-40B4-BE49-F238E27FC236}">
                <a16:creationId xmlns:a16="http://schemas.microsoft.com/office/drawing/2014/main" id="{6CD30D42-4AAA-4FB6-B977-27ABDB9892D2}"/>
              </a:ext>
            </a:extLst>
          </p:cNvPr>
          <p:cNvSpPr txBox="1"/>
          <p:nvPr/>
        </p:nvSpPr>
        <p:spPr>
          <a:xfrm>
            <a:off x="5225021" y="4208753"/>
            <a:ext cx="1318654" cy="369332"/>
          </a:xfrm>
          <a:prstGeom prst="rect">
            <a:avLst/>
          </a:prstGeom>
          <a:solidFill>
            <a:schemeClr val="bg1"/>
          </a:solidFill>
        </p:spPr>
        <p:txBody>
          <a:bodyPr wrap="square" rtlCol="0">
            <a:spAutoFit/>
          </a:bodyPr>
          <a:lstStyle/>
          <a:p>
            <a:r>
              <a:rPr lang="en-US" altLang="en-US" sz="1800" dirty="0">
                <a:latin typeface="Times New Roman" panose="02020603050405020304" pitchFamily="18" charset="0"/>
              </a:rPr>
              <a:t>2 </a:t>
            </a:r>
            <a:r>
              <a:rPr lang="en-US" altLang="en-US" sz="1800" dirty="0" err="1">
                <a:latin typeface="Times New Roman" panose="02020603050405020304" pitchFamily="18" charset="0"/>
              </a:rPr>
              <a:t>Qtr</a:t>
            </a:r>
            <a:endParaRPr lang="en-US" dirty="0"/>
          </a:p>
        </p:txBody>
      </p:sp>
      <p:sp>
        <p:nvSpPr>
          <p:cNvPr id="9" name="文本框 8">
            <a:extLst>
              <a:ext uri="{FF2B5EF4-FFF2-40B4-BE49-F238E27FC236}">
                <a16:creationId xmlns:a16="http://schemas.microsoft.com/office/drawing/2014/main" id="{B81A1FE2-17D3-415B-ACED-082340143B8F}"/>
              </a:ext>
            </a:extLst>
          </p:cNvPr>
          <p:cNvSpPr txBox="1"/>
          <p:nvPr/>
        </p:nvSpPr>
        <p:spPr>
          <a:xfrm>
            <a:off x="7352253" y="3839421"/>
            <a:ext cx="1318654" cy="369332"/>
          </a:xfrm>
          <a:prstGeom prst="rect">
            <a:avLst/>
          </a:prstGeom>
          <a:solidFill>
            <a:schemeClr val="bg1"/>
          </a:solidFill>
        </p:spPr>
        <p:txBody>
          <a:bodyPr wrap="square" rtlCol="0">
            <a:spAutoFit/>
          </a:bodyPr>
          <a:lstStyle/>
          <a:p>
            <a:r>
              <a:rPr lang="en-US" altLang="en-US" sz="1800" dirty="0">
                <a:latin typeface="Times New Roman" panose="02020603050405020304" pitchFamily="18" charset="0"/>
              </a:rPr>
              <a:t>3 </a:t>
            </a:r>
            <a:r>
              <a:rPr lang="en-US" altLang="en-US" sz="1800" dirty="0" err="1">
                <a:latin typeface="Times New Roman" panose="02020603050405020304" pitchFamily="18" charset="0"/>
              </a:rPr>
              <a:t>Qtr</a:t>
            </a:r>
            <a:endParaRPr lang="en-US" dirty="0"/>
          </a:p>
        </p:txBody>
      </p:sp>
      <p:sp>
        <p:nvSpPr>
          <p:cNvPr id="10" name="文本框 9">
            <a:extLst>
              <a:ext uri="{FF2B5EF4-FFF2-40B4-BE49-F238E27FC236}">
                <a16:creationId xmlns:a16="http://schemas.microsoft.com/office/drawing/2014/main" id="{526C66F5-ACC4-4F7F-B15A-193D2BAFD933}"/>
              </a:ext>
            </a:extLst>
          </p:cNvPr>
          <p:cNvSpPr txBox="1"/>
          <p:nvPr/>
        </p:nvSpPr>
        <p:spPr>
          <a:xfrm>
            <a:off x="9453536" y="3451039"/>
            <a:ext cx="1318654" cy="369332"/>
          </a:xfrm>
          <a:prstGeom prst="rect">
            <a:avLst/>
          </a:prstGeom>
          <a:solidFill>
            <a:schemeClr val="bg1"/>
          </a:solidFill>
        </p:spPr>
        <p:txBody>
          <a:bodyPr wrap="square" rtlCol="0">
            <a:spAutoFit/>
          </a:bodyPr>
          <a:lstStyle/>
          <a:p>
            <a:r>
              <a:rPr lang="en-US" altLang="en-US" sz="1800" dirty="0">
                <a:latin typeface="Times New Roman" panose="02020603050405020304" pitchFamily="18" charset="0"/>
              </a:rPr>
              <a:t>4 </a:t>
            </a:r>
            <a:r>
              <a:rPr lang="en-US" altLang="en-US" sz="1800" dirty="0" err="1">
                <a:latin typeface="Times New Roman" panose="02020603050405020304" pitchFamily="18" charset="0"/>
              </a:rPr>
              <a:t>Qtr</a:t>
            </a:r>
            <a:endParaRPr lang="en-US" dirty="0"/>
          </a:p>
        </p:txBody>
      </p:sp>
      <p:sp>
        <p:nvSpPr>
          <p:cNvPr id="11" name="Rectangle 7">
            <a:extLst>
              <a:ext uri="{FF2B5EF4-FFF2-40B4-BE49-F238E27FC236}">
                <a16:creationId xmlns:a16="http://schemas.microsoft.com/office/drawing/2014/main" id="{DFD8E1F4-7871-4B45-A24B-5EF4CF231126}"/>
              </a:ext>
            </a:extLst>
          </p:cNvPr>
          <p:cNvSpPr>
            <a:spLocks noChangeArrowheads="1"/>
          </p:cNvSpPr>
          <p:nvPr/>
        </p:nvSpPr>
        <p:spPr bwMode="auto">
          <a:xfrm rot="16200000">
            <a:off x="-48916" y="3337241"/>
            <a:ext cx="1236663" cy="4587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dirty="0">
                <a:latin typeface="Times New Roman" panose="02020603050405020304" pitchFamily="18" charset="0"/>
              </a:rPr>
              <a:t>Product</a:t>
            </a:r>
          </a:p>
        </p:txBody>
      </p:sp>
      <p:sp>
        <p:nvSpPr>
          <p:cNvPr id="12" name="Rectangle 8">
            <a:extLst>
              <a:ext uri="{FF2B5EF4-FFF2-40B4-BE49-F238E27FC236}">
                <a16:creationId xmlns:a16="http://schemas.microsoft.com/office/drawing/2014/main" id="{2D0E8F88-128C-4F23-85BF-40F9E68C458D}"/>
              </a:ext>
            </a:extLst>
          </p:cNvPr>
          <p:cNvSpPr>
            <a:spLocks noChangeArrowheads="1"/>
          </p:cNvSpPr>
          <p:nvPr/>
        </p:nvSpPr>
        <p:spPr bwMode="auto">
          <a:xfrm>
            <a:off x="1000125" y="5740474"/>
            <a:ext cx="1895475" cy="45910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dirty="0">
                <a:latin typeface="Times New Roman" panose="02020603050405020304" pitchFamily="18" charset="0"/>
              </a:rPr>
              <a:t>Country</a:t>
            </a:r>
          </a:p>
        </p:txBody>
      </p:sp>
      <p:sp>
        <p:nvSpPr>
          <p:cNvPr id="13" name="Text Box 67">
            <a:extLst>
              <a:ext uri="{FF2B5EF4-FFF2-40B4-BE49-F238E27FC236}">
                <a16:creationId xmlns:a16="http://schemas.microsoft.com/office/drawing/2014/main" id="{6339D6C2-3CC3-46CB-9099-B82B8F770287}"/>
              </a:ext>
            </a:extLst>
          </p:cNvPr>
          <p:cNvSpPr txBox="1">
            <a:spLocks noChangeArrowheads="1"/>
          </p:cNvSpPr>
          <p:nvPr/>
        </p:nvSpPr>
        <p:spPr bwMode="auto">
          <a:xfrm rot="17485467">
            <a:off x="622010" y="5163312"/>
            <a:ext cx="1028547" cy="396875"/>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dirty="0">
                <a:latin typeface="Times New Roman" panose="02020603050405020304" pitchFamily="18" charset="0"/>
              </a:rPr>
              <a:t>U.S.A</a:t>
            </a:r>
            <a:endParaRPr lang="en-US" altLang="en-US" sz="2400" dirty="0">
              <a:latin typeface="Times New Roman" panose="02020603050405020304" pitchFamily="18" charset="0"/>
            </a:endParaRPr>
          </a:p>
        </p:txBody>
      </p:sp>
      <p:sp>
        <p:nvSpPr>
          <p:cNvPr id="14" name="Text Box 68">
            <a:extLst>
              <a:ext uri="{FF2B5EF4-FFF2-40B4-BE49-F238E27FC236}">
                <a16:creationId xmlns:a16="http://schemas.microsoft.com/office/drawing/2014/main" id="{D606F946-A1DC-47B0-9DAC-B7FA56884B20}"/>
              </a:ext>
            </a:extLst>
          </p:cNvPr>
          <p:cNvSpPr txBox="1">
            <a:spLocks noChangeArrowheads="1"/>
          </p:cNvSpPr>
          <p:nvPr/>
        </p:nvSpPr>
        <p:spPr bwMode="auto">
          <a:xfrm rot="17809251">
            <a:off x="1007880" y="5163311"/>
            <a:ext cx="946150" cy="396875"/>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dirty="0">
                <a:latin typeface="Times New Roman" panose="02020603050405020304" pitchFamily="18" charset="0"/>
              </a:rPr>
              <a:t>Canada</a:t>
            </a:r>
            <a:endParaRPr lang="en-US" altLang="en-US" sz="2400" dirty="0">
              <a:latin typeface="Times New Roman" panose="02020603050405020304" pitchFamily="18" charset="0"/>
            </a:endParaRPr>
          </a:p>
        </p:txBody>
      </p:sp>
      <p:sp>
        <p:nvSpPr>
          <p:cNvPr id="15" name="Text Box 69">
            <a:extLst>
              <a:ext uri="{FF2B5EF4-FFF2-40B4-BE49-F238E27FC236}">
                <a16:creationId xmlns:a16="http://schemas.microsoft.com/office/drawing/2014/main" id="{94C4FBE8-EE4A-46ED-B3C5-A63B64959C33}"/>
              </a:ext>
            </a:extLst>
          </p:cNvPr>
          <p:cNvSpPr txBox="1">
            <a:spLocks noChangeArrowheads="1"/>
          </p:cNvSpPr>
          <p:nvPr/>
        </p:nvSpPr>
        <p:spPr bwMode="auto">
          <a:xfrm rot="17928985">
            <a:off x="1391298" y="5153015"/>
            <a:ext cx="958850" cy="396875"/>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dirty="0">
                <a:latin typeface="Times New Roman" panose="02020603050405020304" pitchFamily="18" charset="0"/>
              </a:rPr>
              <a:t>Mexico</a:t>
            </a:r>
            <a:endParaRPr lang="en-US" altLang="en-US" sz="2400" dirty="0">
              <a:latin typeface="Times New Roman" panose="02020603050405020304" pitchFamily="18" charset="0"/>
            </a:endParaRPr>
          </a:p>
        </p:txBody>
      </p:sp>
      <p:sp>
        <p:nvSpPr>
          <p:cNvPr id="16" name="Text Box 69">
            <a:extLst>
              <a:ext uri="{FF2B5EF4-FFF2-40B4-BE49-F238E27FC236}">
                <a16:creationId xmlns:a16="http://schemas.microsoft.com/office/drawing/2014/main" id="{087218F2-5935-4FD2-94B4-A6EA3B7A777B}"/>
              </a:ext>
            </a:extLst>
          </p:cNvPr>
          <p:cNvSpPr txBox="1">
            <a:spLocks noChangeArrowheads="1"/>
          </p:cNvSpPr>
          <p:nvPr/>
        </p:nvSpPr>
        <p:spPr bwMode="auto">
          <a:xfrm rot="17646526">
            <a:off x="1753223" y="5159916"/>
            <a:ext cx="1048063" cy="40011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dirty="0">
                <a:latin typeface="Times New Roman" panose="02020603050405020304" pitchFamily="18" charset="0"/>
              </a:rPr>
              <a:t>Cuba</a:t>
            </a:r>
            <a:endParaRPr lang="en-US" altLang="en-US" sz="2400" dirty="0">
              <a:latin typeface="Times New Roman" panose="02020603050405020304" pitchFamily="18" charset="0"/>
            </a:endParaRPr>
          </a:p>
        </p:txBody>
      </p:sp>
      <p:sp>
        <p:nvSpPr>
          <p:cNvPr id="17" name="Rectangle 6">
            <a:extLst>
              <a:ext uri="{FF2B5EF4-FFF2-40B4-BE49-F238E27FC236}">
                <a16:creationId xmlns:a16="http://schemas.microsoft.com/office/drawing/2014/main" id="{93BD19F2-942E-4078-9D52-62DC1A54C3E1}"/>
              </a:ext>
            </a:extLst>
          </p:cNvPr>
          <p:cNvSpPr>
            <a:spLocks noChangeArrowheads="1"/>
          </p:cNvSpPr>
          <p:nvPr/>
        </p:nvSpPr>
        <p:spPr bwMode="auto">
          <a:xfrm rot="20745749">
            <a:off x="6552195" y="4603939"/>
            <a:ext cx="1865821" cy="4587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dirty="0">
                <a:latin typeface="Times New Roman" panose="02020603050405020304" pitchFamily="18" charset="0"/>
              </a:rPr>
              <a:t>Date</a:t>
            </a:r>
          </a:p>
        </p:txBody>
      </p:sp>
    </p:spTree>
    <p:extLst>
      <p:ext uri="{BB962C8B-B14F-4D97-AF65-F5344CB8AC3E}">
        <p14:creationId xmlns:p14="http://schemas.microsoft.com/office/powerpoint/2010/main" val="3498562809"/>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CN" dirty="0">
                <a:ea typeface="SimSun" panose="02010600030101010101" pitchFamily="2" charset="-122"/>
              </a:rPr>
              <a:t>Cuboids Corresponding to the Cube</a:t>
            </a:r>
          </a:p>
        </p:txBody>
      </p:sp>
      <p:sp>
        <p:nvSpPr>
          <p:cNvPr id="29700" name="AutoShape 3"/>
          <p:cNvSpPr>
            <a:spLocks noChangeArrowheads="1"/>
          </p:cNvSpPr>
          <p:nvPr/>
        </p:nvSpPr>
        <p:spPr bwMode="auto">
          <a:xfrm>
            <a:off x="4876800" y="2362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1" name="AutoShape 4"/>
          <p:cNvSpPr>
            <a:spLocks noChangeArrowheads="1"/>
          </p:cNvSpPr>
          <p:nvPr/>
        </p:nvSpPr>
        <p:spPr bwMode="auto">
          <a:xfrm>
            <a:off x="3733800" y="3124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2" name="AutoShape 5"/>
          <p:cNvSpPr>
            <a:spLocks noChangeArrowheads="1"/>
          </p:cNvSpPr>
          <p:nvPr/>
        </p:nvSpPr>
        <p:spPr bwMode="auto">
          <a:xfrm>
            <a:off x="5029200" y="3124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3" name="AutoShape 6"/>
          <p:cNvSpPr>
            <a:spLocks noChangeArrowheads="1"/>
          </p:cNvSpPr>
          <p:nvPr/>
        </p:nvSpPr>
        <p:spPr bwMode="auto">
          <a:xfrm>
            <a:off x="6019800" y="3124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4" name="AutoShape 7"/>
          <p:cNvSpPr>
            <a:spLocks noChangeArrowheads="1"/>
          </p:cNvSpPr>
          <p:nvPr/>
        </p:nvSpPr>
        <p:spPr bwMode="auto">
          <a:xfrm>
            <a:off x="3429000" y="3886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5" name="AutoShape 8"/>
          <p:cNvSpPr>
            <a:spLocks noChangeArrowheads="1"/>
          </p:cNvSpPr>
          <p:nvPr/>
        </p:nvSpPr>
        <p:spPr bwMode="auto">
          <a:xfrm>
            <a:off x="6934200" y="39624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6" name="AutoShape 9"/>
          <p:cNvSpPr>
            <a:spLocks noChangeArrowheads="1"/>
          </p:cNvSpPr>
          <p:nvPr/>
        </p:nvSpPr>
        <p:spPr bwMode="auto">
          <a:xfrm>
            <a:off x="4572000" y="39624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7" name="AutoShape 10"/>
          <p:cNvSpPr>
            <a:spLocks noChangeArrowheads="1"/>
          </p:cNvSpPr>
          <p:nvPr/>
        </p:nvSpPr>
        <p:spPr bwMode="auto">
          <a:xfrm>
            <a:off x="4876800" y="48768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8" name="Text Box 11"/>
          <p:cNvSpPr txBox="1">
            <a:spLocks noChangeArrowheads="1"/>
          </p:cNvSpPr>
          <p:nvPr/>
        </p:nvSpPr>
        <p:spPr bwMode="auto">
          <a:xfrm>
            <a:off x="4708525" y="1995489"/>
            <a:ext cx="450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b="1">
                <a:latin typeface="Times New Roman" panose="02020603050405020304" pitchFamily="18" charset="0"/>
                <a:ea typeface="SimSun" panose="02010600030101010101" pitchFamily="2" charset="-122"/>
              </a:rPr>
              <a:t>all</a:t>
            </a:r>
            <a:endParaRPr lang="en-US" altLang="zh-CN" sz="2400">
              <a:latin typeface="Times New Roman" panose="02020603050405020304" pitchFamily="18" charset="0"/>
              <a:ea typeface="SimSun" panose="02010600030101010101" pitchFamily="2" charset="-122"/>
            </a:endParaRPr>
          </a:p>
        </p:txBody>
      </p:sp>
      <p:sp>
        <p:nvSpPr>
          <p:cNvPr id="29709" name="Line 12"/>
          <p:cNvSpPr>
            <a:spLocks noChangeShapeType="1"/>
          </p:cNvSpPr>
          <p:nvPr/>
        </p:nvSpPr>
        <p:spPr bwMode="auto">
          <a:xfrm flipH="1">
            <a:off x="3810000" y="2438400"/>
            <a:ext cx="11430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0" name="Line 13"/>
          <p:cNvSpPr>
            <a:spLocks noChangeShapeType="1"/>
          </p:cNvSpPr>
          <p:nvPr/>
        </p:nvSpPr>
        <p:spPr bwMode="auto">
          <a:xfrm>
            <a:off x="4953000" y="2438400"/>
            <a:ext cx="11430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1" name="Line 14"/>
          <p:cNvSpPr>
            <a:spLocks noChangeShapeType="1"/>
          </p:cNvSpPr>
          <p:nvPr/>
        </p:nvSpPr>
        <p:spPr bwMode="auto">
          <a:xfrm>
            <a:off x="4953000" y="2438400"/>
            <a:ext cx="1524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2" name="Line 15"/>
          <p:cNvSpPr>
            <a:spLocks noChangeShapeType="1"/>
          </p:cNvSpPr>
          <p:nvPr/>
        </p:nvSpPr>
        <p:spPr bwMode="auto">
          <a:xfrm flipH="1">
            <a:off x="3505200" y="3200400"/>
            <a:ext cx="3048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3" name="Line 16"/>
          <p:cNvSpPr>
            <a:spLocks noChangeShapeType="1"/>
          </p:cNvSpPr>
          <p:nvPr/>
        </p:nvSpPr>
        <p:spPr bwMode="auto">
          <a:xfrm flipH="1">
            <a:off x="3505200" y="3200400"/>
            <a:ext cx="16002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4" name="Line 17"/>
          <p:cNvSpPr>
            <a:spLocks noChangeShapeType="1"/>
          </p:cNvSpPr>
          <p:nvPr/>
        </p:nvSpPr>
        <p:spPr bwMode="auto">
          <a:xfrm>
            <a:off x="3810000" y="3200400"/>
            <a:ext cx="8382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5" name="Line 18"/>
          <p:cNvSpPr>
            <a:spLocks noChangeShapeType="1"/>
          </p:cNvSpPr>
          <p:nvPr/>
        </p:nvSpPr>
        <p:spPr bwMode="auto">
          <a:xfrm flipH="1">
            <a:off x="4648200" y="3200400"/>
            <a:ext cx="14478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6" name="Line 19"/>
          <p:cNvSpPr>
            <a:spLocks noChangeShapeType="1"/>
          </p:cNvSpPr>
          <p:nvPr/>
        </p:nvSpPr>
        <p:spPr bwMode="auto">
          <a:xfrm>
            <a:off x="5105400" y="3200400"/>
            <a:ext cx="19050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7" name="Line 20"/>
          <p:cNvSpPr>
            <a:spLocks noChangeShapeType="1"/>
          </p:cNvSpPr>
          <p:nvPr/>
        </p:nvSpPr>
        <p:spPr bwMode="auto">
          <a:xfrm>
            <a:off x="6096000" y="3200400"/>
            <a:ext cx="9144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8" name="Line 21"/>
          <p:cNvSpPr>
            <a:spLocks noChangeShapeType="1"/>
          </p:cNvSpPr>
          <p:nvPr/>
        </p:nvSpPr>
        <p:spPr bwMode="auto">
          <a:xfrm>
            <a:off x="3505200" y="3962400"/>
            <a:ext cx="1447800" cy="990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9" name="Line 22"/>
          <p:cNvSpPr>
            <a:spLocks noChangeShapeType="1"/>
          </p:cNvSpPr>
          <p:nvPr/>
        </p:nvSpPr>
        <p:spPr bwMode="auto">
          <a:xfrm>
            <a:off x="4648200" y="4038600"/>
            <a:ext cx="304800" cy="914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20" name="Line 23"/>
          <p:cNvSpPr>
            <a:spLocks noChangeShapeType="1"/>
          </p:cNvSpPr>
          <p:nvPr/>
        </p:nvSpPr>
        <p:spPr bwMode="auto">
          <a:xfrm flipH="1">
            <a:off x="4953000" y="4038600"/>
            <a:ext cx="2057400" cy="914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21" name="Text Box 24"/>
          <p:cNvSpPr txBox="1">
            <a:spLocks noChangeArrowheads="1"/>
          </p:cNvSpPr>
          <p:nvPr/>
        </p:nvSpPr>
        <p:spPr bwMode="auto">
          <a:xfrm>
            <a:off x="3048000" y="2740026"/>
            <a:ext cx="882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a:t>
            </a:r>
            <a:endParaRPr lang="en-US" altLang="zh-CN" sz="2400">
              <a:latin typeface="Times New Roman" panose="02020603050405020304" pitchFamily="18" charset="0"/>
              <a:ea typeface="SimSun" panose="02010600030101010101" pitchFamily="2" charset="-122"/>
            </a:endParaRPr>
          </a:p>
        </p:txBody>
      </p:sp>
      <p:sp>
        <p:nvSpPr>
          <p:cNvPr id="29722" name="Text Box 25"/>
          <p:cNvSpPr txBox="1">
            <a:spLocks noChangeArrowheads="1"/>
          </p:cNvSpPr>
          <p:nvPr/>
        </p:nvSpPr>
        <p:spPr bwMode="auto">
          <a:xfrm>
            <a:off x="4556126" y="2757489"/>
            <a:ext cx="6064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date</a:t>
            </a:r>
            <a:endParaRPr lang="en-US" altLang="zh-CN" sz="2400">
              <a:latin typeface="Times New Roman" panose="02020603050405020304" pitchFamily="18" charset="0"/>
              <a:ea typeface="SimSun" panose="02010600030101010101" pitchFamily="2" charset="-122"/>
            </a:endParaRPr>
          </a:p>
        </p:txBody>
      </p:sp>
      <p:sp>
        <p:nvSpPr>
          <p:cNvPr id="29723" name="Text Box 26"/>
          <p:cNvSpPr txBox="1">
            <a:spLocks noChangeArrowheads="1"/>
          </p:cNvSpPr>
          <p:nvPr/>
        </p:nvSpPr>
        <p:spPr bwMode="auto">
          <a:xfrm>
            <a:off x="5927725" y="2681289"/>
            <a:ext cx="958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country</a:t>
            </a:r>
            <a:endParaRPr lang="en-US" altLang="zh-CN" sz="2400">
              <a:latin typeface="Times New Roman" panose="02020603050405020304" pitchFamily="18" charset="0"/>
              <a:ea typeface="SimSun" panose="02010600030101010101" pitchFamily="2" charset="-122"/>
            </a:endParaRPr>
          </a:p>
        </p:txBody>
      </p:sp>
      <p:sp>
        <p:nvSpPr>
          <p:cNvPr id="29724" name="Text Box 27"/>
          <p:cNvSpPr txBox="1">
            <a:spLocks noChangeArrowheads="1"/>
          </p:cNvSpPr>
          <p:nvPr/>
        </p:nvSpPr>
        <p:spPr bwMode="auto">
          <a:xfrm>
            <a:off x="2270125" y="3543301"/>
            <a:ext cx="132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product,date</a:t>
            </a:r>
            <a:endParaRPr lang="en-US" altLang="zh-CN" sz="2400">
              <a:latin typeface="Times New Roman" panose="02020603050405020304" pitchFamily="18" charset="0"/>
              <a:ea typeface="SimSun" panose="02010600030101010101" pitchFamily="2" charset="-122"/>
            </a:endParaRPr>
          </a:p>
        </p:txBody>
      </p:sp>
      <p:sp>
        <p:nvSpPr>
          <p:cNvPr id="29725" name="Text Box 28"/>
          <p:cNvSpPr txBox="1">
            <a:spLocks noChangeArrowheads="1"/>
          </p:cNvSpPr>
          <p:nvPr/>
        </p:nvSpPr>
        <p:spPr bwMode="auto">
          <a:xfrm>
            <a:off x="4251325" y="3543301"/>
            <a:ext cx="16383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product,country</a:t>
            </a:r>
            <a:endParaRPr lang="en-US" altLang="zh-CN" sz="2400">
              <a:latin typeface="Times New Roman" panose="02020603050405020304" pitchFamily="18" charset="0"/>
              <a:ea typeface="SimSun" panose="02010600030101010101" pitchFamily="2" charset="-122"/>
            </a:endParaRPr>
          </a:p>
        </p:txBody>
      </p:sp>
      <p:sp>
        <p:nvSpPr>
          <p:cNvPr id="29726" name="Text Box 29"/>
          <p:cNvSpPr txBox="1">
            <a:spLocks noChangeArrowheads="1"/>
          </p:cNvSpPr>
          <p:nvPr/>
        </p:nvSpPr>
        <p:spPr bwMode="auto">
          <a:xfrm>
            <a:off x="6765925" y="3543301"/>
            <a:ext cx="1377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date, country</a:t>
            </a:r>
            <a:endParaRPr lang="en-US" altLang="zh-CN" sz="2400">
              <a:latin typeface="Times New Roman" panose="02020603050405020304" pitchFamily="18" charset="0"/>
              <a:ea typeface="SimSun" panose="02010600030101010101" pitchFamily="2" charset="-122"/>
            </a:endParaRPr>
          </a:p>
        </p:txBody>
      </p:sp>
      <p:sp>
        <p:nvSpPr>
          <p:cNvPr id="29727" name="Text Box 30"/>
          <p:cNvSpPr txBox="1">
            <a:spLocks noChangeArrowheads="1"/>
          </p:cNvSpPr>
          <p:nvPr/>
        </p:nvSpPr>
        <p:spPr bwMode="auto">
          <a:xfrm>
            <a:off x="4022725" y="4991101"/>
            <a:ext cx="2190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 date, country</a:t>
            </a:r>
            <a:endParaRPr lang="en-US" altLang="zh-CN" sz="2400">
              <a:latin typeface="Times New Roman" panose="02020603050405020304" pitchFamily="18" charset="0"/>
              <a:ea typeface="SimSun" panose="02010600030101010101" pitchFamily="2" charset="-122"/>
            </a:endParaRPr>
          </a:p>
        </p:txBody>
      </p:sp>
      <p:sp>
        <p:nvSpPr>
          <p:cNvPr id="29728" name="Text Box 31"/>
          <p:cNvSpPr txBox="1">
            <a:spLocks noChangeArrowheads="1"/>
          </p:cNvSpPr>
          <p:nvPr/>
        </p:nvSpPr>
        <p:spPr bwMode="auto">
          <a:xfrm>
            <a:off x="8077200" y="2286001"/>
            <a:ext cx="20447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0-</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apex</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sp>
        <p:nvSpPr>
          <p:cNvPr id="29729" name="Text Box 32"/>
          <p:cNvSpPr txBox="1">
            <a:spLocks noChangeArrowheads="1"/>
          </p:cNvSpPr>
          <p:nvPr/>
        </p:nvSpPr>
        <p:spPr bwMode="auto">
          <a:xfrm>
            <a:off x="8061326" y="2909889"/>
            <a:ext cx="14319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1-</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29730" name="Text Box 33"/>
          <p:cNvSpPr txBox="1">
            <a:spLocks noChangeArrowheads="1"/>
          </p:cNvSpPr>
          <p:nvPr/>
        </p:nvSpPr>
        <p:spPr bwMode="auto">
          <a:xfrm>
            <a:off x="8061326" y="3900489"/>
            <a:ext cx="14319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2-</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29731" name="Text Box 34"/>
          <p:cNvSpPr txBox="1">
            <a:spLocks noChangeArrowheads="1"/>
          </p:cNvSpPr>
          <p:nvPr/>
        </p:nvSpPr>
        <p:spPr bwMode="auto">
          <a:xfrm>
            <a:off x="8061326" y="4738689"/>
            <a:ext cx="20304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3-</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base</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97012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26"/>
          <p:cNvSpPr>
            <a:spLocks noGrp="1" noChangeArrowheads="1"/>
          </p:cNvSpPr>
          <p:nvPr>
            <p:ph type="title"/>
          </p:nvPr>
        </p:nvSpPr>
        <p:spPr>
          <a:xfrm>
            <a:off x="2514600" y="152400"/>
            <a:ext cx="7239000" cy="838200"/>
          </a:xfrm>
          <a:noFill/>
        </p:spPr>
        <p:txBody>
          <a:bodyPr vert="horz" lIns="92075" tIns="46038" rIns="92075" bIns="46038" rtlCol="0" anchor="b">
            <a:normAutofit/>
          </a:bodyPr>
          <a:lstStyle/>
          <a:p>
            <a:pPr eaLnBrk="1" hangingPunct="1"/>
            <a:r>
              <a:rPr lang="en-US" altLang="en-US"/>
              <a:t>Typical OLAP Operations</a:t>
            </a:r>
          </a:p>
        </p:txBody>
      </p:sp>
      <p:sp>
        <p:nvSpPr>
          <p:cNvPr id="30724" name="Rectangle 1027"/>
          <p:cNvSpPr>
            <a:spLocks noGrp="1" noChangeArrowheads="1"/>
          </p:cNvSpPr>
          <p:nvPr>
            <p:ph type="body" idx="1"/>
          </p:nvPr>
        </p:nvSpPr>
        <p:spPr>
          <a:xfrm>
            <a:off x="666750" y="1206500"/>
            <a:ext cx="10934700" cy="5397500"/>
          </a:xfrm>
          <a:noFill/>
        </p:spPr>
        <p:txBody>
          <a:bodyPr vert="horz" lIns="92075" tIns="46038" rIns="92075" bIns="46038" rtlCol="0">
            <a:noAutofit/>
          </a:bodyPr>
          <a:lstStyle/>
          <a:p>
            <a:pPr eaLnBrk="1" hangingPunct="1"/>
            <a:r>
              <a:rPr lang="en-US" altLang="en-US" sz="2400" dirty="0">
                <a:solidFill>
                  <a:srgbClr val="FF0000"/>
                </a:solidFill>
              </a:rPr>
              <a:t>Roll up (drill-up): </a:t>
            </a:r>
            <a:r>
              <a:rPr lang="en-US" altLang="en-US" sz="2400" dirty="0"/>
              <a:t>summarize data</a:t>
            </a:r>
          </a:p>
          <a:p>
            <a:pPr lvl="1" eaLnBrk="1" hangingPunct="1"/>
            <a:r>
              <a:rPr lang="en-US" altLang="en-US" sz="2400" i="1" dirty="0"/>
              <a:t>by climbing up hierarchy or by dimension reduction</a:t>
            </a:r>
            <a:endParaRPr lang="en-US" altLang="en-US" sz="2400" dirty="0"/>
          </a:p>
          <a:p>
            <a:pPr eaLnBrk="1" hangingPunct="1"/>
            <a:r>
              <a:rPr lang="en-US" altLang="en-US" sz="2400" dirty="0">
                <a:solidFill>
                  <a:srgbClr val="FF0000"/>
                </a:solidFill>
              </a:rPr>
              <a:t>Drill down (roll down): </a:t>
            </a:r>
            <a:r>
              <a:rPr lang="en-US" altLang="en-US" sz="2400" dirty="0"/>
              <a:t>reverse of roll-up</a:t>
            </a:r>
          </a:p>
          <a:p>
            <a:pPr lvl="1" eaLnBrk="1" hangingPunct="1"/>
            <a:r>
              <a:rPr lang="en-US" altLang="en-US" sz="2400" i="1" dirty="0"/>
              <a:t>from higher level summary to lower level summary or detailed data, or introducing new dimensions</a:t>
            </a:r>
          </a:p>
          <a:p>
            <a:pPr eaLnBrk="1" hangingPunct="1"/>
            <a:r>
              <a:rPr lang="en-US" altLang="en-US" sz="2400" dirty="0">
                <a:solidFill>
                  <a:srgbClr val="FF0000"/>
                </a:solidFill>
              </a:rPr>
              <a:t>Slice and dice: </a:t>
            </a:r>
            <a:r>
              <a:rPr lang="en-US" altLang="en-US" sz="2400" i="1" dirty="0"/>
              <a:t>project and select</a:t>
            </a:r>
            <a:r>
              <a:rPr lang="en-US" altLang="en-US" sz="2400" dirty="0"/>
              <a:t> </a:t>
            </a:r>
          </a:p>
          <a:p>
            <a:pPr eaLnBrk="1" hangingPunct="1"/>
            <a:r>
              <a:rPr lang="en-US" altLang="en-US" sz="2400" dirty="0">
                <a:solidFill>
                  <a:srgbClr val="FF0000"/>
                </a:solidFill>
              </a:rPr>
              <a:t>Pivot (rotate): </a:t>
            </a:r>
          </a:p>
          <a:p>
            <a:pPr lvl="1" eaLnBrk="1" hangingPunct="1"/>
            <a:r>
              <a:rPr lang="en-US" altLang="en-US" sz="2400" i="1" dirty="0"/>
              <a:t>reorient the cube, visualization, 3D to series of 2D planes</a:t>
            </a:r>
          </a:p>
          <a:p>
            <a:pPr eaLnBrk="1" hangingPunct="1"/>
            <a:r>
              <a:rPr lang="en-US" altLang="en-US" sz="2400" dirty="0"/>
              <a:t>Other operations</a:t>
            </a:r>
          </a:p>
          <a:p>
            <a:pPr lvl="1" eaLnBrk="1" hangingPunct="1"/>
            <a:r>
              <a:rPr lang="en-US" altLang="en-US" sz="2400" i="1" dirty="0">
                <a:solidFill>
                  <a:srgbClr val="FF0000"/>
                </a:solidFill>
              </a:rPr>
              <a:t>Drill across: </a:t>
            </a:r>
            <a:r>
              <a:rPr lang="en-US" altLang="en-US" sz="2400" i="1" dirty="0"/>
              <a:t>involving (across) more than one fact table</a:t>
            </a:r>
            <a:endParaRPr lang="en-US" altLang="en-US" sz="2400" dirty="0"/>
          </a:p>
          <a:p>
            <a:pPr lvl="1" eaLnBrk="1" hangingPunct="1"/>
            <a:r>
              <a:rPr lang="en-US" altLang="en-US" sz="2400" i="1" dirty="0">
                <a:solidFill>
                  <a:srgbClr val="FF0000"/>
                </a:solidFill>
              </a:rPr>
              <a:t>Drill through: </a:t>
            </a:r>
            <a:r>
              <a:rPr lang="en-US" altLang="en-US" sz="2400" i="1" dirty="0"/>
              <a:t>through the bottom level of the cube to its back-end relational tables (using SQL)</a:t>
            </a:r>
            <a:endParaRPr lang="en-US" altLang="en-US" sz="2400" dirty="0"/>
          </a:p>
        </p:txBody>
      </p:sp>
    </p:spTree>
    <p:extLst>
      <p:ext uri="{BB962C8B-B14F-4D97-AF65-F5344CB8AC3E}">
        <p14:creationId xmlns:p14="http://schemas.microsoft.com/office/powerpoint/2010/main" val="2808365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4294967295"/>
          </p:nvPr>
        </p:nvSpPr>
        <p:spPr>
          <a:xfrm>
            <a:off x="87630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1564CB6B-DC0E-4292-B839-0A52B8E07899}" type="slidenum">
              <a:rPr lang="en-US" altLang="en-US" sz="1200"/>
              <a:pPr eaLnBrk="1" hangingPunct="1">
                <a:spcBef>
                  <a:spcPct val="0"/>
                </a:spcBef>
                <a:buClrTx/>
                <a:buSzTx/>
                <a:buFontTx/>
                <a:buNone/>
              </a:pPr>
              <a:t>28</a:t>
            </a:fld>
            <a:endParaRPr lang="en-US" altLang="en-US" sz="1200"/>
          </a:p>
        </p:txBody>
      </p:sp>
      <p:pic>
        <p:nvPicPr>
          <p:cNvPr id="31747" name="Picture 1059" descr="ha02f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52400"/>
            <a:ext cx="7620000" cy="662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48" name="Text Box 1061"/>
          <p:cNvSpPr txBox="1">
            <a:spLocks noChangeArrowheads="1"/>
          </p:cNvSpPr>
          <p:nvPr/>
        </p:nvSpPr>
        <p:spPr bwMode="auto">
          <a:xfrm>
            <a:off x="76200" y="2020550"/>
            <a:ext cx="4190999" cy="144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4400" dirty="0">
                <a:latin typeface="Berlin Sans FB Demi" panose="020E0802020502020306" pitchFamily="34" charset="0"/>
              </a:rPr>
              <a:t>Typical OLAP Operations</a:t>
            </a:r>
          </a:p>
        </p:txBody>
      </p:sp>
    </p:spTree>
    <p:extLst>
      <p:ext uri="{BB962C8B-B14F-4D97-AF65-F5344CB8AC3E}">
        <p14:creationId xmlns:p14="http://schemas.microsoft.com/office/powerpoint/2010/main" val="426156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520700" y="0"/>
            <a:ext cx="11061700" cy="1041400"/>
          </a:xfrm>
        </p:spPr>
        <p:txBody>
          <a:bodyPr>
            <a:normAutofit/>
          </a:bodyPr>
          <a:lstStyle/>
          <a:p>
            <a:pPr eaLnBrk="1" hangingPunct="1"/>
            <a:r>
              <a:rPr lang="en-US" altLang="en-US" b="1" dirty="0"/>
              <a:t>Data Cube Measures</a:t>
            </a:r>
            <a:r>
              <a:rPr lang="en-US" altLang="en-US" dirty="0"/>
              <a:t>: Three Categories</a:t>
            </a:r>
          </a:p>
        </p:txBody>
      </p:sp>
      <p:sp>
        <p:nvSpPr>
          <p:cNvPr id="25604" name="Rectangle 3"/>
          <p:cNvSpPr>
            <a:spLocks noGrp="1" noChangeArrowheads="1"/>
          </p:cNvSpPr>
          <p:nvPr>
            <p:ph type="body" idx="1"/>
          </p:nvPr>
        </p:nvSpPr>
        <p:spPr>
          <a:xfrm>
            <a:off x="615950" y="1184275"/>
            <a:ext cx="10871200" cy="5321300"/>
          </a:xfrm>
        </p:spPr>
        <p:txBody>
          <a:bodyPr/>
          <a:lstStyle/>
          <a:p>
            <a:pPr eaLnBrk="1" hangingPunct="1">
              <a:spcAft>
                <a:spcPts val="600"/>
              </a:spcAft>
            </a:pPr>
            <a:r>
              <a:rPr lang="en-US" altLang="en-US" sz="2400" u="sng" dirty="0">
                <a:solidFill>
                  <a:srgbClr val="FF0000"/>
                </a:solidFill>
              </a:rPr>
              <a:t>Distributive</a:t>
            </a:r>
            <a:r>
              <a:rPr lang="en-US" altLang="en-US" sz="2400" dirty="0"/>
              <a:t>: if the result derived by applying the function to </a:t>
            </a:r>
            <a:r>
              <a:rPr lang="en-US" altLang="en-US" sz="2400" i="1" dirty="0"/>
              <a:t>n </a:t>
            </a:r>
            <a:r>
              <a:rPr lang="en-US" altLang="en-US" sz="2400" dirty="0"/>
              <a:t>aggregate values is the same as that derived by applying the function on all the data without partitioning</a:t>
            </a:r>
          </a:p>
          <a:p>
            <a:pPr lvl="2" eaLnBrk="1" hangingPunct="1">
              <a:spcAft>
                <a:spcPts val="600"/>
              </a:spcAft>
            </a:pPr>
            <a:r>
              <a:rPr lang="en-US" altLang="en-US" sz="2400" dirty="0"/>
              <a:t>E.g., count(), sum(), min(), max()</a:t>
            </a:r>
          </a:p>
          <a:p>
            <a:pPr eaLnBrk="1" hangingPunct="1">
              <a:spcAft>
                <a:spcPts val="600"/>
              </a:spcAft>
            </a:pPr>
            <a:r>
              <a:rPr lang="en-US" altLang="en-US" sz="2400" u="sng" dirty="0">
                <a:solidFill>
                  <a:srgbClr val="FF0000"/>
                </a:solidFill>
              </a:rPr>
              <a:t>Algebraic</a:t>
            </a:r>
            <a:r>
              <a:rPr lang="en-US" altLang="en-US" sz="2400" dirty="0">
                <a:solidFill>
                  <a:srgbClr val="121328"/>
                </a:solidFill>
              </a:rPr>
              <a:t>:</a:t>
            </a:r>
            <a:r>
              <a:rPr lang="en-US" altLang="en-US" sz="2400" dirty="0">
                <a:solidFill>
                  <a:schemeClr val="hlink"/>
                </a:solidFill>
              </a:rPr>
              <a:t> </a:t>
            </a:r>
            <a:r>
              <a:rPr lang="en-US" altLang="en-US" sz="2400" dirty="0"/>
              <a:t>if it can </a:t>
            </a:r>
            <a:r>
              <a:rPr lang="en-US" altLang="en-US" sz="2400" dirty="0">
                <a:solidFill>
                  <a:srgbClr val="FF0000"/>
                </a:solidFill>
              </a:rPr>
              <a:t>be computed by an algebraic function with </a:t>
            </a:r>
            <a:r>
              <a:rPr lang="en-US" altLang="en-US" sz="2400" i="1" dirty="0">
                <a:solidFill>
                  <a:srgbClr val="FF0000"/>
                </a:solidFill>
              </a:rPr>
              <a:t>M</a:t>
            </a:r>
            <a:r>
              <a:rPr lang="en-US" altLang="en-US" sz="2400" dirty="0">
                <a:solidFill>
                  <a:srgbClr val="FF0000"/>
                </a:solidFill>
              </a:rPr>
              <a:t> arguments</a:t>
            </a:r>
            <a:r>
              <a:rPr lang="en-US" altLang="en-US" sz="2400" dirty="0"/>
              <a:t> (where</a:t>
            </a:r>
            <a:r>
              <a:rPr lang="en-US" altLang="en-US" sz="2400" i="1" dirty="0"/>
              <a:t> M</a:t>
            </a:r>
            <a:r>
              <a:rPr lang="en-US" altLang="en-US" sz="2400" dirty="0"/>
              <a:t> is a bounded integer), </a:t>
            </a:r>
            <a:r>
              <a:rPr lang="en-US" altLang="en-US" sz="2400" dirty="0">
                <a:solidFill>
                  <a:srgbClr val="FF0000"/>
                </a:solidFill>
              </a:rPr>
              <a:t>each of which </a:t>
            </a:r>
            <a:r>
              <a:rPr lang="en-US" altLang="en-US" sz="2400" dirty="0"/>
              <a:t>is obtained by applying a </a:t>
            </a:r>
            <a:r>
              <a:rPr lang="en-US" altLang="en-US" sz="2400" dirty="0">
                <a:solidFill>
                  <a:srgbClr val="FF0000"/>
                </a:solidFill>
              </a:rPr>
              <a:t>distributive</a:t>
            </a:r>
            <a:r>
              <a:rPr lang="en-US" altLang="en-US" sz="2400" dirty="0"/>
              <a:t> aggregate function</a:t>
            </a:r>
            <a:endParaRPr lang="en-US" altLang="en-US" sz="2400" dirty="0">
              <a:solidFill>
                <a:srgbClr val="121328"/>
              </a:solidFill>
            </a:endParaRPr>
          </a:p>
          <a:p>
            <a:pPr lvl="2" eaLnBrk="1" hangingPunct="1">
              <a:spcAft>
                <a:spcPts val="600"/>
              </a:spcAft>
            </a:pPr>
            <a:r>
              <a:rPr lang="en-US" altLang="en-US" sz="2400" dirty="0" err="1">
                <a:solidFill>
                  <a:srgbClr val="121328"/>
                </a:solidFill>
              </a:rPr>
              <a:t>avg</a:t>
            </a:r>
            <a:r>
              <a:rPr lang="en-US" altLang="en-US" sz="2400" dirty="0">
                <a:solidFill>
                  <a:srgbClr val="121328"/>
                </a:solidFill>
              </a:rPr>
              <a:t>(x) = sum(x) / count(x)</a:t>
            </a:r>
          </a:p>
          <a:p>
            <a:pPr lvl="2">
              <a:spcAft>
                <a:spcPts val="600"/>
              </a:spcAft>
            </a:pPr>
            <a:r>
              <a:rPr lang="en-US" altLang="en-US" sz="2400" dirty="0">
                <a:solidFill>
                  <a:srgbClr val="121328"/>
                </a:solidFill>
              </a:rPr>
              <a:t>Is </a:t>
            </a:r>
            <a:r>
              <a:rPr lang="en-US" altLang="en-US" sz="2400" dirty="0" err="1">
                <a:solidFill>
                  <a:srgbClr val="121328"/>
                </a:solidFill>
              </a:rPr>
              <a:t>min_N</a:t>
            </a:r>
            <a:r>
              <a:rPr lang="en-US" altLang="en-US" sz="2400" dirty="0">
                <a:solidFill>
                  <a:srgbClr val="121328"/>
                </a:solidFill>
              </a:rPr>
              <a:t>() an algebraic measure?</a:t>
            </a:r>
          </a:p>
          <a:p>
            <a:pPr eaLnBrk="1" hangingPunct="1">
              <a:spcAft>
                <a:spcPts val="600"/>
              </a:spcAft>
            </a:pPr>
            <a:r>
              <a:rPr lang="en-US" altLang="en-US" sz="2400" u="sng" dirty="0">
                <a:solidFill>
                  <a:srgbClr val="FF0000"/>
                </a:solidFill>
              </a:rPr>
              <a:t>Holistic</a:t>
            </a:r>
            <a:r>
              <a:rPr lang="en-US" altLang="en-US" sz="2400" dirty="0">
                <a:solidFill>
                  <a:srgbClr val="FF0000"/>
                </a:solidFill>
              </a:rPr>
              <a:t>:</a:t>
            </a:r>
            <a:r>
              <a:rPr lang="en-US" altLang="en-US" sz="2400" dirty="0">
                <a:solidFill>
                  <a:schemeClr val="hlink"/>
                </a:solidFill>
              </a:rPr>
              <a:t> </a:t>
            </a:r>
            <a:r>
              <a:rPr lang="en-US" altLang="en-US" sz="2400" dirty="0"/>
              <a:t>if there is no constant bound on the storage size needed to describe a </a:t>
            </a:r>
            <a:r>
              <a:rPr lang="en-US" altLang="en-US" sz="2400" dirty="0" err="1"/>
              <a:t>subaggregate</a:t>
            </a:r>
            <a:r>
              <a:rPr lang="en-US" altLang="en-US" sz="2400" dirty="0"/>
              <a:t>.</a:t>
            </a:r>
            <a:r>
              <a:rPr lang="en-US" altLang="en-US" sz="2400" dirty="0">
                <a:solidFill>
                  <a:schemeClr val="hlink"/>
                </a:solidFill>
              </a:rPr>
              <a:t>  </a:t>
            </a:r>
          </a:p>
          <a:p>
            <a:pPr lvl="2" eaLnBrk="1" hangingPunct="1">
              <a:spcAft>
                <a:spcPts val="600"/>
              </a:spcAft>
            </a:pPr>
            <a:r>
              <a:rPr lang="en-US" altLang="en-US" sz="2400" dirty="0"/>
              <a:t>E.g., median(), mode(), rank()</a:t>
            </a:r>
          </a:p>
        </p:txBody>
      </p:sp>
    </p:spTree>
    <p:extLst>
      <p:ext uri="{BB962C8B-B14F-4D97-AF65-F5344CB8AC3E}">
        <p14:creationId xmlns:p14="http://schemas.microsoft.com/office/powerpoint/2010/main" val="3799097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2794000" y="228600"/>
            <a:ext cx="7010400" cy="838200"/>
          </a:xfrm>
          <a:noFill/>
        </p:spPr>
        <p:txBody>
          <a:bodyPr vert="horz" lIns="92075" tIns="46038" rIns="92075" bIns="46038" rtlCol="0" anchor="ctr">
            <a:normAutofit/>
          </a:bodyPr>
          <a:lstStyle/>
          <a:p>
            <a:pPr eaLnBrk="1" hangingPunct="1"/>
            <a:r>
              <a:rPr lang="en-US" altLang="en-US" dirty="0"/>
              <a:t>What is a Data Warehouse?</a:t>
            </a:r>
            <a:endParaRPr lang="en-US" altLang="en-US" sz="3200" dirty="0"/>
          </a:p>
        </p:txBody>
      </p:sp>
      <p:sp>
        <p:nvSpPr>
          <p:cNvPr id="6148" name="Rectangle 3"/>
          <p:cNvSpPr>
            <a:spLocks noGrp="1" noChangeArrowheads="1"/>
          </p:cNvSpPr>
          <p:nvPr>
            <p:ph type="body" idx="1"/>
          </p:nvPr>
        </p:nvSpPr>
        <p:spPr>
          <a:xfrm>
            <a:off x="647700" y="1308100"/>
            <a:ext cx="10439400" cy="5181600"/>
          </a:xfrm>
          <a:noFill/>
        </p:spPr>
        <p:txBody>
          <a:bodyPr vert="horz" lIns="92075" tIns="46038" rIns="92075" bIns="46038" rtlCol="0">
            <a:noAutofit/>
          </a:bodyPr>
          <a:lstStyle/>
          <a:p>
            <a:pPr eaLnBrk="1" hangingPunct="1">
              <a:spcAft>
                <a:spcPts val="600"/>
              </a:spcAft>
            </a:pPr>
            <a:r>
              <a:rPr lang="en-US" altLang="en-US" sz="2400" dirty="0"/>
              <a:t>Defined in many different ways, but not rigorously</a:t>
            </a:r>
          </a:p>
          <a:p>
            <a:pPr lvl="1" eaLnBrk="1" hangingPunct="1">
              <a:spcAft>
                <a:spcPts val="600"/>
              </a:spcAft>
            </a:pPr>
            <a:r>
              <a:rPr lang="en-US" altLang="en-US" sz="2400" dirty="0"/>
              <a:t>A decision support database that is maintained </a:t>
            </a:r>
            <a:r>
              <a:rPr lang="en-US" altLang="en-US" sz="2400" dirty="0">
                <a:solidFill>
                  <a:schemeClr val="hlink"/>
                </a:solidFill>
              </a:rPr>
              <a:t>separately </a:t>
            </a:r>
            <a:r>
              <a:rPr lang="en-US" altLang="en-US" sz="2400" dirty="0"/>
              <a:t>from the organization’s operational database</a:t>
            </a:r>
          </a:p>
          <a:p>
            <a:pPr lvl="1" eaLnBrk="1" hangingPunct="1">
              <a:spcAft>
                <a:spcPts val="600"/>
              </a:spcAft>
            </a:pPr>
            <a:r>
              <a:rPr lang="en-US" altLang="en-US" sz="2400" dirty="0"/>
              <a:t>Support </a:t>
            </a:r>
            <a:r>
              <a:rPr lang="en-US" altLang="en-US" sz="2400" dirty="0">
                <a:solidFill>
                  <a:schemeClr val="hlink"/>
                </a:solidFill>
              </a:rPr>
              <a:t>information processing</a:t>
            </a:r>
            <a:r>
              <a:rPr lang="en-US" altLang="en-US" sz="2400" dirty="0"/>
              <a:t> by providing a solid platform of consolidated, historical data for analysis</a:t>
            </a:r>
          </a:p>
          <a:p>
            <a:pPr eaLnBrk="1" hangingPunct="1">
              <a:spcAft>
                <a:spcPts val="600"/>
              </a:spcAft>
            </a:pPr>
            <a:r>
              <a:rPr lang="en-US" altLang="en-US" sz="2400" dirty="0">
                <a:solidFill>
                  <a:srgbClr val="157573"/>
                </a:solidFill>
              </a:rPr>
              <a:t>“A data warehouse is a</a:t>
            </a:r>
            <a:r>
              <a:rPr lang="en-US" altLang="en-US" sz="2400" dirty="0"/>
              <a:t> </a:t>
            </a:r>
            <a:r>
              <a:rPr lang="en-US" altLang="en-US" sz="2400" u="sng" dirty="0">
                <a:solidFill>
                  <a:schemeClr val="hlink"/>
                </a:solidFill>
              </a:rPr>
              <a:t>subject-oriented</a:t>
            </a:r>
            <a:r>
              <a:rPr lang="en-US" altLang="en-US" sz="2400" dirty="0"/>
              <a:t>,</a:t>
            </a:r>
            <a:r>
              <a:rPr lang="en-US" altLang="en-US" sz="2400" u="sng" dirty="0">
                <a:solidFill>
                  <a:schemeClr val="hlink"/>
                </a:solidFill>
              </a:rPr>
              <a:t> integrated</a:t>
            </a:r>
            <a:r>
              <a:rPr lang="en-US" altLang="en-US" sz="2400" dirty="0"/>
              <a:t>, </a:t>
            </a:r>
            <a:r>
              <a:rPr lang="en-US" altLang="en-US" sz="2400" u="sng" dirty="0">
                <a:solidFill>
                  <a:schemeClr val="hlink"/>
                </a:solidFill>
              </a:rPr>
              <a:t>time-variant</a:t>
            </a:r>
            <a:r>
              <a:rPr lang="en-US" altLang="en-US" sz="2400" dirty="0"/>
              <a:t>, </a:t>
            </a:r>
            <a:r>
              <a:rPr lang="en-US" altLang="en-US" sz="2400" dirty="0">
                <a:solidFill>
                  <a:srgbClr val="157573"/>
                </a:solidFill>
              </a:rPr>
              <a:t>and </a:t>
            </a:r>
            <a:r>
              <a:rPr lang="en-US" altLang="en-US" sz="2400" u="sng" dirty="0">
                <a:solidFill>
                  <a:schemeClr val="hlink"/>
                </a:solidFill>
              </a:rPr>
              <a:t>nonvolatile</a:t>
            </a:r>
            <a:r>
              <a:rPr lang="en-US" altLang="en-US" sz="2400" dirty="0"/>
              <a:t> </a:t>
            </a:r>
            <a:r>
              <a:rPr lang="en-US" altLang="en-US" sz="2400" dirty="0">
                <a:solidFill>
                  <a:srgbClr val="157573"/>
                </a:solidFill>
              </a:rPr>
              <a:t>collection of data in support of management’s decision-making process.”—W. H. </a:t>
            </a:r>
            <a:r>
              <a:rPr lang="en-US" altLang="en-US" sz="2400" dirty="0" err="1">
                <a:solidFill>
                  <a:srgbClr val="157573"/>
                </a:solidFill>
              </a:rPr>
              <a:t>Inmon</a:t>
            </a:r>
            <a:endParaRPr lang="en-US" altLang="en-US" sz="2400" dirty="0">
              <a:solidFill>
                <a:srgbClr val="157573"/>
              </a:solidFill>
            </a:endParaRPr>
          </a:p>
          <a:p>
            <a:pPr eaLnBrk="1" hangingPunct="1">
              <a:spcAft>
                <a:spcPts val="600"/>
              </a:spcAft>
            </a:pPr>
            <a:r>
              <a:rPr lang="en-US" altLang="en-US" sz="2400" dirty="0"/>
              <a:t>Data warehousing:</a:t>
            </a:r>
          </a:p>
          <a:p>
            <a:pPr lvl="1" eaLnBrk="1" hangingPunct="1">
              <a:spcAft>
                <a:spcPts val="600"/>
              </a:spcAft>
            </a:pPr>
            <a:r>
              <a:rPr lang="en-US" altLang="en-US" sz="2400" dirty="0"/>
              <a:t>The process of constructing and using data warehouses</a:t>
            </a:r>
          </a:p>
        </p:txBody>
      </p:sp>
    </p:spTree>
    <p:extLst>
      <p:ext uri="{BB962C8B-B14F-4D97-AF65-F5344CB8AC3E}">
        <p14:creationId xmlns:p14="http://schemas.microsoft.com/office/powerpoint/2010/main" val="2698511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121328"/>
                </a:solidFill>
              </a:rPr>
              <a:t>How about </a:t>
            </a:r>
            <a:r>
              <a:rPr lang="en-US" altLang="en-US" dirty="0" err="1">
                <a:solidFill>
                  <a:srgbClr val="121328"/>
                </a:solidFill>
              </a:rPr>
              <a:t>standard_deviation</a:t>
            </a:r>
            <a:r>
              <a:rPr lang="en-US" altLang="en-US" dirty="0">
                <a:solidFill>
                  <a:srgbClr val="121328"/>
                </a:solidFill>
              </a:rPr>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22691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2" descr="brows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1233513"/>
            <a:ext cx="6343650" cy="5399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6" name="Rectangle 3"/>
          <p:cNvSpPr>
            <a:spLocks noGrp="1" noChangeArrowheads="1"/>
          </p:cNvSpPr>
          <p:nvPr>
            <p:ph type="title"/>
          </p:nvPr>
        </p:nvSpPr>
        <p:spPr>
          <a:xfrm>
            <a:off x="2400300" y="0"/>
            <a:ext cx="7073900" cy="1066801"/>
          </a:xfrm>
        </p:spPr>
        <p:txBody>
          <a:bodyPr>
            <a:normAutofit/>
          </a:bodyPr>
          <a:lstStyle/>
          <a:p>
            <a:pPr eaLnBrk="1" hangingPunct="1"/>
            <a:r>
              <a:rPr lang="en-US" altLang="en-US" dirty="0"/>
              <a:t>Browsing a Data Cube</a:t>
            </a:r>
          </a:p>
        </p:txBody>
      </p:sp>
      <p:sp>
        <p:nvSpPr>
          <p:cNvPr id="33797" name="Rectangle 4"/>
          <p:cNvSpPr>
            <a:spLocks noGrp="1" noChangeArrowheads="1"/>
          </p:cNvSpPr>
          <p:nvPr>
            <p:ph type="body" idx="1"/>
          </p:nvPr>
        </p:nvSpPr>
        <p:spPr>
          <a:xfrm>
            <a:off x="7264400" y="4940300"/>
            <a:ext cx="4419600" cy="1447800"/>
          </a:xfrm>
        </p:spPr>
        <p:txBody>
          <a:bodyPr/>
          <a:lstStyle/>
          <a:p>
            <a:pPr eaLnBrk="1" hangingPunct="1">
              <a:lnSpc>
                <a:spcPct val="90000"/>
              </a:lnSpc>
            </a:pPr>
            <a:r>
              <a:rPr lang="en-US" altLang="en-US" dirty="0"/>
              <a:t>Visualization</a:t>
            </a:r>
          </a:p>
          <a:p>
            <a:pPr eaLnBrk="1" hangingPunct="1">
              <a:lnSpc>
                <a:spcPct val="90000"/>
              </a:lnSpc>
            </a:pPr>
            <a:r>
              <a:rPr lang="en-US" altLang="en-US" dirty="0"/>
              <a:t>OLAP capabilities</a:t>
            </a:r>
          </a:p>
          <a:p>
            <a:pPr eaLnBrk="1" hangingPunct="1">
              <a:lnSpc>
                <a:spcPct val="90000"/>
              </a:lnSpc>
            </a:pPr>
            <a:r>
              <a:rPr lang="en-US" altLang="en-US" dirty="0"/>
              <a:t>Interactive manipulation</a:t>
            </a:r>
          </a:p>
        </p:txBody>
      </p:sp>
    </p:spTree>
    <p:extLst>
      <p:ext uri="{BB962C8B-B14F-4D97-AF65-F5344CB8AC3E}">
        <p14:creationId xmlns:p14="http://schemas.microsoft.com/office/powerpoint/2010/main" val="2996683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6245972" y="3511282"/>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1687269842"/>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596900" y="304800"/>
            <a:ext cx="10972800" cy="685800"/>
          </a:xfrm>
          <a:noFill/>
        </p:spPr>
        <p:txBody>
          <a:bodyPr vert="horz" lIns="92075" tIns="46038" rIns="92075" bIns="46038" rtlCol="0" anchor="ctr">
            <a:normAutofit/>
          </a:bodyPr>
          <a:lstStyle/>
          <a:p>
            <a:pPr eaLnBrk="1" hangingPunct="1"/>
            <a:r>
              <a:rPr lang="en-US" altLang="en-US" dirty="0"/>
              <a:t>Efficient Data Cube Computation</a:t>
            </a:r>
          </a:p>
        </p:txBody>
      </p:sp>
      <p:sp>
        <p:nvSpPr>
          <p:cNvPr id="41988" name="Rectangle 3"/>
          <p:cNvSpPr>
            <a:spLocks noGrp="1" noChangeArrowheads="1"/>
          </p:cNvSpPr>
          <p:nvPr>
            <p:ph type="body" idx="1"/>
          </p:nvPr>
        </p:nvSpPr>
        <p:spPr>
          <a:xfrm>
            <a:off x="596900" y="1200150"/>
            <a:ext cx="8175624" cy="5245100"/>
          </a:xfrm>
          <a:noFill/>
        </p:spPr>
        <p:txBody>
          <a:bodyPr vert="horz" lIns="92075" tIns="46038" rIns="92075" bIns="46038" rtlCol="0">
            <a:noAutofit/>
          </a:bodyPr>
          <a:lstStyle/>
          <a:p>
            <a:pPr eaLnBrk="1" hangingPunct="1">
              <a:spcAft>
                <a:spcPts val="600"/>
              </a:spcAft>
            </a:pPr>
            <a:r>
              <a:rPr lang="en-US" altLang="en-US" sz="2400" dirty="0"/>
              <a:t>Data cube can be viewed as a lattice of cuboids  </a:t>
            </a:r>
          </a:p>
          <a:p>
            <a:pPr lvl="1" eaLnBrk="1" hangingPunct="1">
              <a:spcAft>
                <a:spcPts val="600"/>
              </a:spcAft>
            </a:pPr>
            <a:r>
              <a:rPr lang="en-US" altLang="en-US" sz="2400" dirty="0"/>
              <a:t>The bottom-most cuboid is the base cuboid</a:t>
            </a:r>
          </a:p>
          <a:p>
            <a:pPr lvl="1" eaLnBrk="1" hangingPunct="1">
              <a:spcAft>
                <a:spcPts val="600"/>
              </a:spcAft>
            </a:pPr>
            <a:r>
              <a:rPr lang="en-US" altLang="en-US" sz="2400" dirty="0"/>
              <a:t>The top-most cuboid (apex) contains only one cell</a:t>
            </a:r>
          </a:p>
          <a:p>
            <a:pPr lvl="1" eaLnBrk="1" hangingPunct="1">
              <a:spcAft>
                <a:spcPts val="600"/>
              </a:spcAft>
            </a:pPr>
            <a:r>
              <a:rPr lang="en-US" altLang="en-US" sz="2400" dirty="0"/>
              <a:t>How many cuboids in an n-dimensional cube with L levels?</a:t>
            </a:r>
          </a:p>
          <a:p>
            <a:pPr eaLnBrk="1" hangingPunct="1">
              <a:spcAft>
                <a:spcPts val="600"/>
              </a:spcAft>
            </a:pPr>
            <a:r>
              <a:rPr lang="en-US" altLang="en-US" sz="2400" dirty="0"/>
              <a:t>Materialization of data cube</a:t>
            </a:r>
          </a:p>
          <a:p>
            <a:pPr lvl="1">
              <a:spcAft>
                <a:spcPts val="600"/>
              </a:spcAft>
            </a:pPr>
            <a:r>
              <a:rPr lang="en-US" altLang="en-US" sz="2400" b="1" dirty="0"/>
              <a:t>Full materialization</a:t>
            </a:r>
            <a:r>
              <a:rPr lang="en-US" altLang="en-US" sz="2400" dirty="0"/>
              <a:t>: Materialize </a:t>
            </a:r>
            <a:r>
              <a:rPr lang="en-US" altLang="en-US" sz="2400" u="sng" dirty="0"/>
              <a:t>every</a:t>
            </a:r>
            <a:r>
              <a:rPr lang="en-US" altLang="en-US" sz="2400" dirty="0"/>
              <a:t> (cuboid) </a:t>
            </a:r>
          </a:p>
          <a:p>
            <a:pPr lvl="1">
              <a:spcAft>
                <a:spcPts val="600"/>
              </a:spcAft>
            </a:pPr>
            <a:r>
              <a:rPr lang="en-US" altLang="en-US" sz="2400" b="1" dirty="0"/>
              <a:t>No materialization</a:t>
            </a:r>
            <a:r>
              <a:rPr lang="en-US" altLang="en-US" sz="2400" dirty="0"/>
              <a:t>: Materialize </a:t>
            </a:r>
            <a:r>
              <a:rPr lang="en-US" altLang="en-US" sz="2400" u="sng" dirty="0"/>
              <a:t>none </a:t>
            </a:r>
            <a:r>
              <a:rPr lang="en-US" altLang="en-US" sz="2400" dirty="0"/>
              <a:t>(cuboid)</a:t>
            </a:r>
          </a:p>
          <a:p>
            <a:pPr lvl="1">
              <a:spcAft>
                <a:spcPts val="600"/>
              </a:spcAft>
            </a:pPr>
            <a:r>
              <a:rPr lang="en-US" altLang="en-US" sz="2400" b="1" u="sng" dirty="0"/>
              <a:t>Partial materialization</a:t>
            </a:r>
            <a:r>
              <a:rPr lang="en-US" altLang="en-US" sz="2400" u="sng" dirty="0"/>
              <a:t>: </a:t>
            </a:r>
            <a:r>
              <a:rPr lang="en-US" altLang="en-US" sz="2400" dirty="0"/>
              <a:t> Materialize </a:t>
            </a:r>
            <a:r>
              <a:rPr lang="en-US" altLang="en-US" sz="2400" u="sng" dirty="0"/>
              <a:t>some</a:t>
            </a:r>
            <a:r>
              <a:rPr lang="en-US" altLang="en-US" sz="2400" dirty="0"/>
              <a:t> cuboids</a:t>
            </a:r>
          </a:p>
          <a:p>
            <a:pPr lvl="2">
              <a:spcAft>
                <a:spcPts val="600"/>
              </a:spcAft>
            </a:pPr>
            <a:r>
              <a:rPr lang="en-US" altLang="en-US" sz="2400" dirty="0"/>
              <a:t>Which cuboids to materialize? </a:t>
            </a:r>
          </a:p>
          <a:p>
            <a:pPr lvl="3">
              <a:spcAft>
                <a:spcPts val="600"/>
              </a:spcAft>
            </a:pPr>
            <a:r>
              <a:rPr lang="en-US" altLang="en-US" sz="2400" dirty="0"/>
              <a:t>Selection based on size, sharing, access frequency, etc.</a:t>
            </a:r>
          </a:p>
        </p:txBody>
      </p:sp>
      <p:graphicFrame>
        <p:nvGraphicFramePr>
          <p:cNvPr id="41989" name="Object 4"/>
          <p:cNvGraphicFramePr>
            <a:graphicFrameLocks noChangeAspect="1"/>
          </p:cNvGraphicFramePr>
          <p:nvPr>
            <p:extLst>
              <p:ext uri="{D42A27DB-BD31-4B8C-83A1-F6EECF244321}">
                <p14:modId xmlns:p14="http://schemas.microsoft.com/office/powerpoint/2010/main" val="973109852"/>
              </p:ext>
            </p:extLst>
          </p:nvPr>
        </p:nvGraphicFramePr>
        <p:xfrm>
          <a:off x="8850593" y="2397514"/>
          <a:ext cx="2933700" cy="942975"/>
        </p:xfrm>
        <a:graphic>
          <a:graphicData uri="http://schemas.openxmlformats.org/presentationml/2006/ole">
            <mc:AlternateContent xmlns:mc="http://schemas.openxmlformats.org/markup-compatibility/2006">
              <mc:Choice xmlns:v="urn:schemas-microsoft-com:vml" Requires="v">
                <p:oleObj spid="_x0000_s44217" name="Equation" r:id="rId4" imgW="1295400" imgH="584200" progId="Equation.3">
                  <p:embed/>
                </p:oleObj>
              </mc:Choice>
              <mc:Fallback>
                <p:oleObj name="Equation" r:id="rId4" imgW="1295400" imgH="584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0593" y="2397514"/>
                        <a:ext cx="2933700" cy="942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9205911" y="1872431"/>
            <a:ext cx="2066925" cy="384721"/>
          </a:xfrm>
          <a:prstGeom prst="rect">
            <a:avLst/>
          </a:prstGeom>
          <a:solidFill>
            <a:srgbClr val="FFFF00"/>
          </a:solidFill>
        </p:spPr>
        <p:txBody>
          <a:bodyPr wrap="square" rtlCol="0">
            <a:spAutoFit/>
          </a:bodyPr>
          <a:lstStyle/>
          <a:p>
            <a:r>
              <a:rPr lang="en-US" dirty="0"/>
              <a:t>Why this formula?</a:t>
            </a:r>
          </a:p>
        </p:txBody>
      </p:sp>
      <p:grpSp>
        <p:nvGrpSpPr>
          <p:cNvPr id="25" name="Group 24"/>
          <p:cNvGrpSpPr/>
          <p:nvPr/>
        </p:nvGrpSpPr>
        <p:grpSpPr>
          <a:xfrm>
            <a:off x="8194958" y="3720441"/>
            <a:ext cx="3844642" cy="2247411"/>
            <a:chOff x="6477000" y="3253716"/>
            <a:chExt cx="3844642" cy="2247411"/>
          </a:xfrm>
        </p:grpSpPr>
        <p:sp>
          <p:nvSpPr>
            <p:cNvPr id="26" name="Rectangle 39"/>
            <p:cNvSpPr>
              <a:spLocks noChangeArrowheads="1"/>
            </p:cNvSpPr>
            <p:nvPr/>
          </p:nvSpPr>
          <p:spPr bwMode="auto">
            <a:xfrm>
              <a:off x="6477000" y="3253716"/>
              <a:ext cx="3844642" cy="22474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b="1" dirty="0">
                  <a:latin typeface="Times New Roman" panose="02020603050405020304" pitchFamily="18" charset="0"/>
                </a:rPr>
                <a:t>Industry   Region         Year</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Category   Country  Quarter</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Product      City     Month    Week</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                   Office         Day</a:t>
              </a:r>
            </a:p>
          </p:txBody>
        </p:sp>
        <p:sp>
          <p:nvSpPr>
            <p:cNvPr id="27" name="Line 40"/>
            <p:cNvSpPr>
              <a:spLocks noChangeShapeType="1"/>
            </p:cNvSpPr>
            <p:nvPr/>
          </p:nvSpPr>
          <p:spPr bwMode="auto">
            <a:xfrm>
              <a:off x="7162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8" name="Line 41"/>
            <p:cNvSpPr>
              <a:spLocks noChangeShapeType="1"/>
            </p:cNvSpPr>
            <p:nvPr/>
          </p:nvSpPr>
          <p:spPr bwMode="auto">
            <a:xfrm>
              <a:off x="82296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9" name="Line 42"/>
            <p:cNvSpPr>
              <a:spLocks noChangeShapeType="1"/>
            </p:cNvSpPr>
            <p:nvPr/>
          </p:nvSpPr>
          <p:spPr bwMode="auto">
            <a:xfrm>
              <a:off x="9448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0" name="Line 43"/>
            <p:cNvSpPr>
              <a:spLocks noChangeShapeType="1"/>
            </p:cNvSpPr>
            <p:nvPr/>
          </p:nvSpPr>
          <p:spPr bwMode="auto">
            <a:xfrm>
              <a:off x="7162800" y="426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 name="Line 44"/>
            <p:cNvSpPr>
              <a:spLocks noChangeShapeType="1"/>
            </p:cNvSpPr>
            <p:nvPr/>
          </p:nvSpPr>
          <p:spPr bwMode="auto">
            <a:xfrm>
              <a:off x="8229600" y="42672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 name="Line 45"/>
            <p:cNvSpPr>
              <a:spLocks noChangeShapeType="1"/>
            </p:cNvSpPr>
            <p:nvPr/>
          </p:nvSpPr>
          <p:spPr bwMode="auto">
            <a:xfrm>
              <a:off x="8229600" y="4876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3" name="Line 46"/>
            <p:cNvSpPr>
              <a:spLocks noChangeShapeType="1"/>
            </p:cNvSpPr>
            <p:nvPr/>
          </p:nvSpPr>
          <p:spPr bwMode="auto">
            <a:xfrm flipH="1">
              <a:off x="9144000" y="4267200"/>
              <a:ext cx="304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 name="Line 47"/>
            <p:cNvSpPr>
              <a:spLocks noChangeShapeType="1"/>
            </p:cNvSpPr>
            <p:nvPr/>
          </p:nvSpPr>
          <p:spPr bwMode="auto">
            <a:xfrm>
              <a:off x="9601200" y="3657600"/>
              <a:ext cx="5334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5" name="Line 48"/>
            <p:cNvSpPr>
              <a:spLocks noChangeShapeType="1"/>
            </p:cNvSpPr>
            <p:nvPr/>
          </p:nvSpPr>
          <p:spPr bwMode="auto">
            <a:xfrm>
              <a:off x="9144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6" name="Line 49"/>
            <p:cNvSpPr>
              <a:spLocks noChangeShapeType="1"/>
            </p:cNvSpPr>
            <p:nvPr/>
          </p:nvSpPr>
          <p:spPr bwMode="auto">
            <a:xfrm flipH="1">
              <a:off x="9525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Tree>
    <p:extLst>
      <p:ext uri="{BB962C8B-B14F-4D97-AF65-F5344CB8AC3E}">
        <p14:creationId xmlns:p14="http://schemas.microsoft.com/office/powerpoint/2010/main" val="1785926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en-US" dirty="0"/>
              <a:t>The “Compute Cube” Operator</a:t>
            </a:r>
          </a:p>
        </p:txBody>
      </p:sp>
      <p:sp>
        <p:nvSpPr>
          <p:cNvPr id="43012" name="Rectangle 3"/>
          <p:cNvSpPr>
            <a:spLocks noGrp="1" noChangeArrowheads="1"/>
          </p:cNvSpPr>
          <p:nvPr>
            <p:ph type="body" idx="1"/>
          </p:nvPr>
        </p:nvSpPr>
        <p:spPr>
          <a:xfrm>
            <a:off x="594016" y="1181100"/>
            <a:ext cx="10883900" cy="5676900"/>
          </a:xfrm>
        </p:spPr>
        <p:txBody>
          <a:bodyPr/>
          <a:lstStyle/>
          <a:p>
            <a:pPr algn="just"/>
            <a:r>
              <a:rPr lang="en-US" altLang="en-US" sz="2400" dirty="0"/>
              <a:t>Cube definition and computation in DMQL</a:t>
            </a:r>
          </a:p>
          <a:p>
            <a:pPr lvl="2" algn="just">
              <a:buNone/>
            </a:pPr>
            <a:r>
              <a:rPr lang="en-US" altLang="en-US" sz="2400" dirty="0">
                <a:solidFill>
                  <a:schemeClr val="hlink"/>
                </a:solidFill>
              </a:rPr>
              <a:t>define cube </a:t>
            </a:r>
            <a:r>
              <a:rPr lang="en-US" altLang="en-US" sz="2400" dirty="0"/>
              <a:t>sales [item, city, year]: sum (</a:t>
            </a:r>
            <a:r>
              <a:rPr lang="en-US" altLang="en-US" sz="2400" dirty="0" err="1"/>
              <a:t>sales_in_dollars</a:t>
            </a:r>
            <a:r>
              <a:rPr lang="en-US" altLang="en-US" sz="2400" dirty="0"/>
              <a:t>)</a:t>
            </a:r>
            <a:endParaRPr lang="en-US" altLang="en-US" sz="2400" dirty="0">
              <a:solidFill>
                <a:schemeClr val="hlink"/>
              </a:solidFill>
            </a:endParaRPr>
          </a:p>
          <a:p>
            <a:pPr lvl="2" algn="just">
              <a:buNone/>
            </a:pPr>
            <a:r>
              <a:rPr lang="en-US" altLang="en-US" sz="2400" dirty="0">
                <a:solidFill>
                  <a:schemeClr val="hlink"/>
                </a:solidFill>
              </a:rPr>
              <a:t>compute cube</a:t>
            </a:r>
            <a:r>
              <a:rPr lang="en-US" altLang="en-US" sz="2400" dirty="0"/>
              <a:t> sales</a:t>
            </a:r>
          </a:p>
          <a:p>
            <a:pPr algn="just"/>
            <a:r>
              <a:rPr lang="en-US" altLang="en-US" sz="2400" dirty="0"/>
              <a:t>Transform it into a SQL-like language (with a new operator </a:t>
            </a:r>
            <a:r>
              <a:rPr lang="en-US" altLang="en-US" sz="2400" dirty="0">
                <a:solidFill>
                  <a:schemeClr val="hlink"/>
                </a:solidFill>
              </a:rPr>
              <a:t>cube by</a:t>
            </a:r>
            <a:r>
              <a:rPr lang="en-US" altLang="en-US" sz="2400" dirty="0"/>
              <a:t>, introduced by Gray et al.’96)</a:t>
            </a:r>
          </a:p>
          <a:p>
            <a:pPr lvl="2" algn="just">
              <a:buNone/>
            </a:pPr>
            <a:r>
              <a:rPr lang="en-US" altLang="en-US" sz="2400" dirty="0"/>
              <a:t>SELECT item, city, year, SUM (amount)</a:t>
            </a:r>
          </a:p>
          <a:p>
            <a:pPr lvl="2" algn="just">
              <a:buNone/>
            </a:pPr>
            <a:r>
              <a:rPr lang="en-US" altLang="en-US" sz="2400" dirty="0"/>
              <a:t>FROM SALES</a:t>
            </a:r>
          </a:p>
          <a:p>
            <a:pPr lvl="2" algn="just" eaLnBrk="1" hangingPunct="1">
              <a:buFont typeface="Wingdings" panose="05000000000000000000" pitchFamily="2" charset="2"/>
              <a:buNone/>
            </a:pPr>
            <a:r>
              <a:rPr lang="en-US" altLang="en-US" sz="2400" dirty="0">
                <a:solidFill>
                  <a:schemeClr val="hlink"/>
                </a:solidFill>
              </a:rPr>
              <a:t>CUBE BY</a:t>
            </a:r>
            <a:r>
              <a:rPr lang="en-US" altLang="en-US" sz="2400" dirty="0"/>
              <a:t> item, city, year</a:t>
            </a:r>
            <a:endParaRPr lang="en-US" altLang="en-US" sz="2400" i="1" dirty="0"/>
          </a:p>
          <a:p>
            <a:pPr algn="just" eaLnBrk="1" hangingPunct="1"/>
            <a:r>
              <a:rPr lang="en-US" altLang="en-US" sz="2400" dirty="0"/>
              <a:t>Need compute the following Group-</a:t>
            </a:r>
            <a:r>
              <a:rPr lang="en-US" altLang="en-US" sz="2400" dirty="0" err="1"/>
              <a:t>Bys</a:t>
            </a:r>
            <a:r>
              <a:rPr lang="en-US" altLang="en-US" sz="2400" i="1" dirty="0"/>
              <a:t> </a:t>
            </a:r>
          </a:p>
          <a:p>
            <a:pPr lvl="2" algn="just" eaLnBrk="1" hangingPunct="1">
              <a:buFont typeface="Wingdings" panose="05000000000000000000" pitchFamily="2" charset="2"/>
              <a:buNone/>
            </a:pPr>
            <a:r>
              <a:rPr lang="en-US" altLang="en-US" sz="2400" dirty="0">
                <a:solidFill>
                  <a:srgbClr val="FF0000"/>
                </a:solidFill>
              </a:rPr>
              <a:t>(</a:t>
            </a:r>
            <a:r>
              <a:rPr lang="en-US" altLang="en-US" sz="2400" dirty="0">
                <a:solidFill>
                  <a:srgbClr val="FF3300"/>
                </a:solidFill>
              </a:rPr>
              <a:t>date, product, customer),</a:t>
            </a:r>
          </a:p>
          <a:p>
            <a:pPr lvl="2" algn="just" eaLnBrk="1" hangingPunct="1">
              <a:buFont typeface="Wingdings" panose="05000000000000000000" pitchFamily="2" charset="2"/>
              <a:buNone/>
            </a:pPr>
            <a:r>
              <a:rPr lang="en-US" altLang="en-US" sz="2400" dirty="0">
                <a:solidFill>
                  <a:srgbClr val="FF3300"/>
                </a:solidFill>
              </a:rPr>
              <a:t>(date, product),(date, customer), (product, customer),</a:t>
            </a:r>
          </a:p>
          <a:p>
            <a:pPr lvl="2" algn="just" eaLnBrk="1" hangingPunct="1">
              <a:buFont typeface="Wingdings" panose="05000000000000000000" pitchFamily="2" charset="2"/>
              <a:buNone/>
            </a:pPr>
            <a:r>
              <a:rPr lang="en-US" altLang="en-US" sz="2400" dirty="0">
                <a:solidFill>
                  <a:srgbClr val="FF3300"/>
                </a:solidFill>
              </a:rPr>
              <a:t>(date), (product), (customer)</a:t>
            </a:r>
          </a:p>
          <a:p>
            <a:pPr lvl="2" algn="just" eaLnBrk="1" hangingPunct="1">
              <a:buFont typeface="Wingdings" panose="05000000000000000000" pitchFamily="2" charset="2"/>
              <a:buNone/>
            </a:pPr>
            <a:r>
              <a:rPr lang="en-US" altLang="en-US" sz="2400" dirty="0">
                <a:solidFill>
                  <a:srgbClr val="FF3300"/>
                </a:solidFill>
              </a:rPr>
              <a:t>() </a:t>
            </a:r>
          </a:p>
        </p:txBody>
      </p:sp>
      <p:grpSp>
        <p:nvGrpSpPr>
          <p:cNvPr id="43013" name="Group 24"/>
          <p:cNvGrpSpPr>
            <a:grpSpLocks/>
          </p:cNvGrpSpPr>
          <p:nvPr/>
        </p:nvGrpSpPr>
        <p:grpSpPr bwMode="auto">
          <a:xfrm>
            <a:off x="7366000" y="3340100"/>
            <a:ext cx="3987800" cy="3094038"/>
            <a:chOff x="3056" y="2160"/>
            <a:chExt cx="2512" cy="1949"/>
          </a:xfrm>
        </p:grpSpPr>
        <p:sp>
          <p:nvSpPr>
            <p:cNvPr id="43014" name="Line 4"/>
            <p:cNvSpPr>
              <a:spLocks noChangeShapeType="1"/>
            </p:cNvSpPr>
            <p:nvPr/>
          </p:nvSpPr>
          <p:spPr bwMode="auto">
            <a:xfrm flipV="1">
              <a:off x="4356" y="3408"/>
              <a:ext cx="672" cy="48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15" name="Line 5"/>
            <p:cNvSpPr>
              <a:spLocks noChangeShapeType="1"/>
            </p:cNvSpPr>
            <p:nvPr/>
          </p:nvSpPr>
          <p:spPr bwMode="auto">
            <a:xfrm flipH="1" flipV="1">
              <a:off x="4376" y="3384"/>
              <a:ext cx="1" cy="528"/>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16" name="Freeform 6"/>
            <p:cNvSpPr>
              <a:spLocks/>
            </p:cNvSpPr>
            <p:nvPr/>
          </p:nvSpPr>
          <p:spPr bwMode="auto">
            <a:xfrm>
              <a:off x="3712" y="3432"/>
              <a:ext cx="664" cy="480"/>
            </a:xfrm>
            <a:custGeom>
              <a:avLst/>
              <a:gdLst>
                <a:gd name="T0" fmla="*/ 664 w 664"/>
                <a:gd name="T1" fmla="*/ 480 h 480"/>
                <a:gd name="T2" fmla="*/ 0 w 664"/>
                <a:gd name="T3" fmla="*/ 0 h 480"/>
                <a:gd name="T4" fmla="*/ 0 60000 65536"/>
                <a:gd name="T5" fmla="*/ 0 60000 65536"/>
                <a:gd name="T6" fmla="*/ 0 w 664"/>
                <a:gd name="T7" fmla="*/ 0 h 480"/>
                <a:gd name="T8" fmla="*/ 664 w 664"/>
                <a:gd name="T9" fmla="*/ 480 h 480"/>
              </a:gdLst>
              <a:ahLst/>
              <a:cxnLst>
                <a:cxn ang="T4">
                  <a:pos x="T0" y="T1"/>
                </a:cxn>
                <a:cxn ang="T5">
                  <a:pos x="T2" y="T3"/>
                </a:cxn>
              </a:cxnLst>
              <a:rect l="T6" t="T7" r="T8" b="T9"/>
              <a:pathLst>
                <a:path w="664" h="480">
                  <a:moveTo>
                    <a:pt x="664" y="480"/>
                  </a:moveTo>
                  <a:lnTo>
                    <a:pt x="0" y="0"/>
                  </a:lnTo>
                </a:path>
              </a:pathLst>
            </a:custGeom>
            <a:noFill/>
            <a:ln w="12700">
              <a:solidFill>
                <a:srgbClr val="008484"/>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3017" name="Text Box 7"/>
            <p:cNvSpPr txBox="1">
              <a:spLocks noChangeArrowheads="1"/>
            </p:cNvSpPr>
            <p:nvPr/>
          </p:nvSpPr>
          <p:spPr bwMode="auto">
            <a:xfrm>
              <a:off x="4032" y="2688"/>
              <a:ext cx="576"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50000"/>
                </a:spcBef>
                <a:buClrTx/>
                <a:buSzTx/>
                <a:buFontTx/>
                <a:buNone/>
              </a:pPr>
              <a:r>
                <a:rPr lang="en-US" altLang="en-US" sz="1800">
                  <a:solidFill>
                    <a:srgbClr val="008484"/>
                  </a:solidFill>
                  <a:latin typeface="Times New Roman" panose="02020603050405020304" pitchFamily="18" charset="0"/>
                </a:rPr>
                <a:t>(item)</a:t>
              </a:r>
              <a:endParaRPr lang="en-US" altLang="en-US" sz="1800" u="sng">
                <a:solidFill>
                  <a:srgbClr val="008484"/>
                </a:solidFill>
                <a:latin typeface="Times New Roman" panose="02020603050405020304" pitchFamily="18" charset="0"/>
              </a:endParaRPr>
            </a:p>
          </p:txBody>
        </p:sp>
        <p:sp>
          <p:nvSpPr>
            <p:cNvPr id="43018" name="Line 8"/>
            <p:cNvSpPr>
              <a:spLocks noChangeShapeType="1"/>
            </p:cNvSpPr>
            <p:nvPr/>
          </p:nvSpPr>
          <p:spPr bwMode="auto">
            <a:xfrm>
              <a:off x="3704" y="2808"/>
              <a:ext cx="1" cy="624"/>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19" name="Line 9"/>
            <p:cNvSpPr>
              <a:spLocks noChangeShapeType="1"/>
            </p:cNvSpPr>
            <p:nvPr/>
          </p:nvSpPr>
          <p:spPr bwMode="auto">
            <a:xfrm>
              <a:off x="3704" y="2808"/>
              <a:ext cx="672" cy="576"/>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0" name="Line 10"/>
            <p:cNvSpPr>
              <a:spLocks noChangeShapeType="1"/>
            </p:cNvSpPr>
            <p:nvPr/>
          </p:nvSpPr>
          <p:spPr bwMode="auto">
            <a:xfrm>
              <a:off x="5048" y="2856"/>
              <a:ext cx="1" cy="576"/>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1" name="Line 11"/>
            <p:cNvSpPr>
              <a:spLocks noChangeShapeType="1"/>
            </p:cNvSpPr>
            <p:nvPr/>
          </p:nvSpPr>
          <p:spPr bwMode="auto">
            <a:xfrm>
              <a:off x="4376" y="2808"/>
              <a:ext cx="672" cy="624"/>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2" name="Line 12"/>
            <p:cNvSpPr>
              <a:spLocks noChangeShapeType="1"/>
            </p:cNvSpPr>
            <p:nvPr/>
          </p:nvSpPr>
          <p:spPr bwMode="auto">
            <a:xfrm flipH="1" flipV="1">
              <a:off x="4424" y="2376"/>
              <a:ext cx="624" cy="48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3" name="Line 13"/>
            <p:cNvSpPr>
              <a:spLocks noChangeShapeType="1"/>
            </p:cNvSpPr>
            <p:nvPr/>
          </p:nvSpPr>
          <p:spPr bwMode="auto">
            <a:xfrm flipV="1">
              <a:off x="3704" y="2376"/>
              <a:ext cx="720" cy="432"/>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4" name="Line 14"/>
            <p:cNvSpPr>
              <a:spLocks noChangeShapeType="1"/>
            </p:cNvSpPr>
            <p:nvPr/>
          </p:nvSpPr>
          <p:spPr bwMode="auto">
            <a:xfrm flipH="1">
              <a:off x="4376" y="2376"/>
              <a:ext cx="48" cy="432"/>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5" name="Text Box 15"/>
            <p:cNvSpPr txBox="1">
              <a:spLocks noChangeArrowheads="1"/>
            </p:cNvSpPr>
            <p:nvPr/>
          </p:nvSpPr>
          <p:spPr bwMode="auto">
            <a:xfrm>
              <a:off x="3354" y="2688"/>
              <a:ext cx="312"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(city)</a:t>
              </a:r>
              <a:endParaRPr lang="en-US" altLang="en-US" sz="1800" u="sng">
                <a:solidFill>
                  <a:srgbClr val="008484"/>
                </a:solidFill>
                <a:latin typeface="Times New Roman" panose="02020603050405020304" pitchFamily="18" charset="0"/>
              </a:endParaRPr>
            </a:p>
          </p:txBody>
        </p:sp>
        <p:sp>
          <p:nvSpPr>
            <p:cNvPr id="43026" name="Text Box 16"/>
            <p:cNvSpPr txBox="1">
              <a:spLocks noChangeArrowheads="1"/>
            </p:cNvSpPr>
            <p:nvPr/>
          </p:nvSpPr>
          <p:spPr bwMode="auto">
            <a:xfrm>
              <a:off x="4328" y="2160"/>
              <a:ext cx="21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a:t>
              </a:r>
              <a:endParaRPr lang="en-US" altLang="en-US" sz="1800" u="sng">
                <a:solidFill>
                  <a:srgbClr val="008484"/>
                </a:solidFill>
                <a:latin typeface="Times New Roman" panose="02020603050405020304" pitchFamily="18" charset="0"/>
              </a:endParaRPr>
            </a:p>
          </p:txBody>
        </p:sp>
        <p:sp>
          <p:nvSpPr>
            <p:cNvPr id="43027" name="Line 17"/>
            <p:cNvSpPr>
              <a:spLocks noChangeShapeType="1"/>
            </p:cNvSpPr>
            <p:nvPr/>
          </p:nvSpPr>
          <p:spPr bwMode="auto">
            <a:xfrm flipV="1">
              <a:off x="3704" y="2808"/>
              <a:ext cx="672" cy="624"/>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8" name="Line 18"/>
            <p:cNvSpPr>
              <a:spLocks noChangeShapeType="1"/>
            </p:cNvSpPr>
            <p:nvPr/>
          </p:nvSpPr>
          <p:spPr bwMode="auto">
            <a:xfrm flipV="1">
              <a:off x="4376" y="2856"/>
              <a:ext cx="672" cy="528"/>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9" name="Text Box 19"/>
            <p:cNvSpPr txBox="1">
              <a:spLocks noChangeArrowheads="1"/>
            </p:cNvSpPr>
            <p:nvPr/>
          </p:nvSpPr>
          <p:spPr bwMode="auto">
            <a:xfrm>
              <a:off x="5032" y="2688"/>
              <a:ext cx="34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(year)</a:t>
              </a:r>
              <a:endParaRPr lang="en-US" altLang="en-US" sz="1800" u="sng">
                <a:solidFill>
                  <a:srgbClr val="008484"/>
                </a:solidFill>
                <a:latin typeface="Times New Roman" panose="02020603050405020304" pitchFamily="18" charset="0"/>
              </a:endParaRPr>
            </a:p>
          </p:txBody>
        </p:sp>
        <p:sp>
          <p:nvSpPr>
            <p:cNvPr id="43030" name="Text Box 20"/>
            <p:cNvSpPr txBox="1">
              <a:spLocks noChangeArrowheads="1"/>
            </p:cNvSpPr>
            <p:nvPr/>
          </p:nvSpPr>
          <p:spPr bwMode="auto">
            <a:xfrm>
              <a:off x="3056" y="3360"/>
              <a:ext cx="64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(city, item)</a:t>
              </a:r>
              <a:endParaRPr lang="en-US" altLang="en-US" sz="1800" u="sng">
                <a:solidFill>
                  <a:srgbClr val="008484"/>
                </a:solidFill>
                <a:latin typeface="Times New Roman" panose="02020603050405020304" pitchFamily="18" charset="0"/>
              </a:endParaRPr>
            </a:p>
          </p:txBody>
        </p:sp>
        <p:sp>
          <p:nvSpPr>
            <p:cNvPr id="43031" name="Text Box 21"/>
            <p:cNvSpPr txBox="1">
              <a:spLocks noChangeArrowheads="1"/>
            </p:cNvSpPr>
            <p:nvPr/>
          </p:nvSpPr>
          <p:spPr bwMode="auto">
            <a:xfrm>
              <a:off x="4032" y="3360"/>
              <a:ext cx="632"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dirty="0">
                  <a:solidFill>
                    <a:srgbClr val="008484"/>
                  </a:solidFill>
                  <a:latin typeface="Times New Roman" panose="02020603050405020304" pitchFamily="18" charset="0"/>
                </a:rPr>
                <a:t>(city, year)</a:t>
              </a:r>
              <a:endParaRPr lang="en-US" altLang="en-US" sz="1800" u="sng" dirty="0">
                <a:solidFill>
                  <a:srgbClr val="008484"/>
                </a:solidFill>
                <a:latin typeface="Times New Roman" panose="02020603050405020304" pitchFamily="18" charset="0"/>
              </a:endParaRPr>
            </a:p>
          </p:txBody>
        </p:sp>
        <p:sp>
          <p:nvSpPr>
            <p:cNvPr id="43032" name="Text Box 22"/>
            <p:cNvSpPr txBox="1">
              <a:spLocks noChangeArrowheads="1"/>
            </p:cNvSpPr>
            <p:nvPr/>
          </p:nvSpPr>
          <p:spPr bwMode="auto">
            <a:xfrm>
              <a:off x="4896" y="3360"/>
              <a:ext cx="672"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(item, year)</a:t>
              </a:r>
              <a:endParaRPr lang="en-US" altLang="en-US" sz="1800" u="sng">
                <a:solidFill>
                  <a:srgbClr val="008484"/>
                </a:solidFill>
                <a:latin typeface="Times New Roman" panose="02020603050405020304" pitchFamily="18" charset="0"/>
              </a:endParaRPr>
            </a:p>
          </p:txBody>
        </p:sp>
        <p:sp>
          <p:nvSpPr>
            <p:cNvPr id="43033" name="Text Box 23"/>
            <p:cNvSpPr txBox="1">
              <a:spLocks noChangeArrowheads="1"/>
            </p:cNvSpPr>
            <p:nvPr/>
          </p:nvSpPr>
          <p:spPr bwMode="auto">
            <a:xfrm>
              <a:off x="3888" y="3936"/>
              <a:ext cx="96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(city, item, year)</a:t>
              </a:r>
              <a:endParaRPr lang="en-US" altLang="en-US" sz="1800" u="sng">
                <a:solidFill>
                  <a:srgbClr val="008484"/>
                </a:solidFill>
                <a:latin typeface="Times New Roman" panose="02020603050405020304" pitchFamily="18" charset="0"/>
              </a:endParaRPr>
            </a:p>
          </p:txBody>
        </p:sp>
      </p:grpSp>
    </p:spTree>
    <p:extLst>
      <p:ext uri="{BB962C8B-B14F-4D97-AF65-F5344CB8AC3E}">
        <p14:creationId xmlns:p14="http://schemas.microsoft.com/office/powerpoint/2010/main" val="929435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en-US" dirty="0"/>
              <a:t>Indexing OLAP Data: </a:t>
            </a:r>
            <a:r>
              <a:rPr lang="en-US" altLang="en-US" b="1" dirty="0"/>
              <a:t>Bitmap Index</a:t>
            </a:r>
            <a:endParaRPr lang="en-US" altLang="en-US" sz="3200" b="1" dirty="0"/>
          </a:p>
        </p:txBody>
      </p:sp>
      <p:sp>
        <p:nvSpPr>
          <p:cNvPr id="44036" name="Rectangle 3"/>
          <p:cNvSpPr>
            <a:spLocks noGrp="1" noChangeArrowheads="1"/>
          </p:cNvSpPr>
          <p:nvPr>
            <p:ph type="body" idx="1"/>
          </p:nvPr>
        </p:nvSpPr>
        <p:spPr>
          <a:xfrm>
            <a:off x="517816" y="1082674"/>
            <a:ext cx="11036300" cy="3241675"/>
          </a:xfrm>
        </p:spPr>
        <p:txBody>
          <a:bodyPr/>
          <a:lstStyle/>
          <a:p>
            <a:pPr eaLnBrk="1" hangingPunct="1">
              <a:spcBef>
                <a:spcPts val="400"/>
              </a:spcBef>
            </a:pPr>
            <a:r>
              <a:rPr lang="en-US" altLang="en-US" sz="2400" dirty="0"/>
              <a:t>Index on a particular column</a:t>
            </a:r>
          </a:p>
          <a:p>
            <a:pPr lvl="1">
              <a:spcBef>
                <a:spcPts val="400"/>
              </a:spcBef>
            </a:pPr>
            <a:r>
              <a:rPr lang="en-US" altLang="en-US" sz="2400" dirty="0"/>
              <a:t>Each value in the column has a bit vector: bit-op is fast</a:t>
            </a:r>
          </a:p>
          <a:p>
            <a:pPr lvl="1">
              <a:spcBef>
                <a:spcPts val="400"/>
              </a:spcBef>
            </a:pPr>
            <a:r>
              <a:rPr lang="en-US" altLang="en-US" sz="2400" dirty="0"/>
              <a:t>The length of the bit vector: # of records in the base table</a:t>
            </a:r>
          </a:p>
          <a:p>
            <a:pPr lvl="1">
              <a:spcBef>
                <a:spcPts val="400"/>
              </a:spcBef>
            </a:pPr>
            <a:r>
              <a:rPr lang="en-US" altLang="en-US" sz="2400" dirty="0"/>
              <a:t>The </a:t>
            </a:r>
            <a:r>
              <a:rPr lang="en-US" altLang="en-US" sz="2400" i="1" dirty="0"/>
              <a:t> </a:t>
            </a:r>
            <a:r>
              <a:rPr lang="en-US" altLang="en-US" sz="2400" i="1" dirty="0" err="1"/>
              <a:t>i</a:t>
            </a:r>
            <a:r>
              <a:rPr lang="en-US" altLang="en-US" sz="2400" dirty="0" err="1"/>
              <a:t>-th</a:t>
            </a:r>
            <a:r>
              <a:rPr lang="en-US" altLang="en-US" sz="2400" dirty="0"/>
              <a:t> bit is set if the </a:t>
            </a:r>
            <a:r>
              <a:rPr lang="en-US" altLang="en-US" sz="2400" i="1" dirty="0"/>
              <a:t> </a:t>
            </a:r>
            <a:r>
              <a:rPr lang="en-US" altLang="en-US" sz="2400" i="1" dirty="0" err="1"/>
              <a:t>i</a:t>
            </a:r>
            <a:r>
              <a:rPr lang="en-US" altLang="en-US" sz="2400" dirty="0" err="1"/>
              <a:t>-th</a:t>
            </a:r>
            <a:r>
              <a:rPr lang="en-US" altLang="en-US" sz="2400" dirty="0"/>
              <a:t> row of the base table has the value for the indexed column</a:t>
            </a:r>
          </a:p>
          <a:p>
            <a:pPr lvl="1">
              <a:spcBef>
                <a:spcPts val="400"/>
              </a:spcBef>
            </a:pPr>
            <a:r>
              <a:rPr lang="en-US" altLang="en-US" sz="2400" dirty="0"/>
              <a:t>not suitable for high cardinality domains</a:t>
            </a:r>
          </a:p>
          <a:p>
            <a:pPr>
              <a:spcBef>
                <a:spcPts val="400"/>
              </a:spcBef>
            </a:pPr>
            <a:r>
              <a:rPr lang="en-US" altLang="en-US" sz="2400" dirty="0"/>
              <a:t>A recent bit compression technique, Word-Aligned Hybrid (WAH), makes it work for high cardinality domain as well [Wu, et al. TODS’06]</a:t>
            </a:r>
          </a:p>
          <a:p>
            <a:pPr eaLnBrk="1" hangingPunct="1">
              <a:spcBef>
                <a:spcPts val="400"/>
              </a:spcBef>
            </a:pPr>
            <a:endParaRPr lang="en-US" altLang="en-US" sz="2000" dirty="0"/>
          </a:p>
        </p:txBody>
      </p:sp>
      <p:graphicFrame>
        <p:nvGraphicFramePr>
          <p:cNvPr id="44037" name="Object 4"/>
          <p:cNvGraphicFramePr>
            <a:graphicFrameLocks noChangeAspect="1"/>
          </p:cNvGraphicFramePr>
          <p:nvPr>
            <p:extLst>
              <p:ext uri="{D42A27DB-BD31-4B8C-83A1-F6EECF244321}">
                <p14:modId xmlns:p14="http://schemas.microsoft.com/office/powerpoint/2010/main" val="1222616994"/>
              </p:ext>
            </p:extLst>
          </p:nvPr>
        </p:nvGraphicFramePr>
        <p:xfrm>
          <a:off x="1257300" y="4686300"/>
          <a:ext cx="2571750" cy="2076450"/>
        </p:xfrm>
        <a:graphic>
          <a:graphicData uri="http://schemas.openxmlformats.org/presentationml/2006/ole">
            <mc:AlternateContent xmlns:mc="http://schemas.openxmlformats.org/markup-compatibility/2006">
              <mc:Choice xmlns:v="urn:schemas-microsoft-com:vml" Requires="v">
                <p:oleObj spid="_x0000_s45591" name="Worksheet" r:id="rId4" imgW="2562631" imgH="1981441" progId="Excel.Sheet.8">
                  <p:embed/>
                </p:oleObj>
              </mc:Choice>
              <mc:Fallback>
                <p:oleObj name="Worksheet" r:id="rId4" imgW="2562631" imgH="1981441"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0" y="4686300"/>
                        <a:ext cx="2571750" cy="2076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44038" name="Object 5"/>
          <p:cNvGraphicFramePr>
            <a:graphicFrameLocks noChangeAspect="1"/>
          </p:cNvGraphicFramePr>
          <p:nvPr>
            <p:extLst>
              <p:ext uri="{D42A27DB-BD31-4B8C-83A1-F6EECF244321}">
                <p14:modId xmlns:p14="http://schemas.microsoft.com/office/powerpoint/2010/main" val="1890141971"/>
              </p:ext>
            </p:extLst>
          </p:nvPr>
        </p:nvGraphicFramePr>
        <p:xfrm>
          <a:off x="8077200" y="4781550"/>
          <a:ext cx="2647950" cy="1981200"/>
        </p:xfrm>
        <a:graphic>
          <a:graphicData uri="http://schemas.openxmlformats.org/presentationml/2006/ole">
            <mc:AlternateContent xmlns:mc="http://schemas.openxmlformats.org/markup-compatibility/2006">
              <mc:Choice xmlns:v="urn:schemas-microsoft-com:vml" Requires="v">
                <p:oleObj spid="_x0000_s45592" name="Worksheet" r:id="rId6" imgW="2638831" imgH="1981441" progId="Excel.Sheet.8">
                  <p:embed/>
                </p:oleObj>
              </mc:Choice>
              <mc:Fallback>
                <p:oleObj name="Worksheet" r:id="rId6" imgW="2638831" imgH="1981441"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7200" y="4781550"/>
                        <a:ext cx="2647950" cy="1981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44039" name="Object 6"/>
          <p:cNvGraphicFramePr>
            <a:graphicFrameLocks noChangeAspect="1"/>
          </p:cNvGraphicFramePr>
          <p:nvPr>
            <p:extLst>
              <p:ext uri="{D42A27DB-BD31-4B8C-83A1-F6EECF244321}">
                <p14:modId xmlns:p14="http://schemas.microsoft.com/office/powerpoint/2010/main" val="3945737526"/>
              </p:ext>
            </p:extLst>
          </p:nvPr>
        </p:nvGraphicFramePr>
        <p:xfrm>
          <a:off x="4283366" y="4733925"/>
          <a:ext cx="3505200" cy="1981200"/>
        </p:xfrm>
        <a:graphic>
          <a:graphicData uri="http://schemas.openxmlformats.org/presentationml/2006/ole">
            <mc:AlternateContent xmlns:mc="http://schemas.openxmlformats.org/markup-compatibility/2006">
              <mc:Choice xmlns:v="urn:schemas-microsoft-com:vml" Requires="v">
                <p:oleObj spid="_x0000_s45593" name="Worksheet" r:id="rId8" imgW="3496056" imgH="1981606" progId="Excel.Sheet.8">
                  <p:embed/>
                </p:oleObj>
              </mc:Choice>
              <mc:Fallback>
                <p:oleObj name="Worksheet" r:id="rId8" imgW="3496056" imgH="1981606"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3366" y="4733925"/>
                        <a:ext cx="3505200" cy="1981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44040" name="Text Box 7"/>
          <p:cNvSpPr txBox="1">
            <a:spLocks noChangeArrowheads="1"/>
          </p:cNvSpPr>
          <p:nvPr/>
        </p:nvSpPr>
        <p:spPr bwMode="auto">
          <a:xfrm>
            <a:off x="1786876" y="4248150"/>
            <a:ext cx="15128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dirty="0">
                <a:latin typeface="Times New Roman" panose="02020603050405020304" pitchFamily="18" charset="0"/>
              </a:rPr>
              <a:t>Base table</a:t>
            </a:r>
            <a:endParaRPr lang="en-US" altLang="en-US" sz="2400" dirty="0">
              <a:latin typeface="Times New Roman" panose="02020603050405020304" pitchFamily="18" charset="0"/>
            </a:endParaRPr>
          </a:p>
        </p:txBody>
      </p:sp>
      <p:sp>
        <p:nvSpPr>
          <p:cNvPr id="44041" name="Text Box 8"/>
          <p:cNvSpPr txBox="1">
            <a:spLocks noChangeArrowheads="1"/>
          </p:cNvSpPr>
          <p:nvPr/>
        </p:nvSpPr>
        <p:spPr bwMode="auto">
          <a:xfrm>
            <a:off x="5076031" y="4292600"/>
            <a:ext cx="23193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dirty="0">
                <a:latin typeface="Times New Roman" panose="02020603050405020304" pitchFamily="18" charset="0"/>
              </a:rPr>
              <a:t>Index on Region</a:t>
            </a:r>
            <a:endParaRPr lang="en-US" altLang="en-US" sz="2400" dirty="0">
              <a:latin typeface="Times New Roman" panose="02020603050405020304" pitchFamily="18" charset="0"/>
            </a:endParaRPr>
          </a:p>
        </p:txBody>
      </p:sp>
      <p:sp>
        <p:nvSpPr>
          <p:cNvPr id="44042" name="Text Box 9"/>
          <p:cNvSpPr txBox="1">
            <a:spLocks noChangeArrowheads="1"/>
          </p:cNvSpPr>
          <p:nvPr/>
        </p:nvSpPr>
        <p:spPr bwMode="auto">
          <a:xfrm>
            <a:off x="8368506" y="4324350"/>
            <a:ext cx="20653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dirty="0">
                <a:latin typeface="Times New Roman" panose="02020603050405020304" pitchFamily="18" charset="0"/>
              </a:rPr>
              <a:t>Index on Type</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1266193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4" descr="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975" y="1129059"/>
            <a:ext cx="3714750" cy="5744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060" name="Rectangle 2"/>
          <p:cNvSpPr>
            <a:spLocks noGrp="1" noChangeArrowheads="1"/>
          </p:cNvSpPr>
          <p:nvPr>
            <p:ph type="title"/>
          </p:nvPr>
        </p:nvSpPr>
        <p:spPr>
          <a:xfrm>
            <a:off x="1905000" y="304800"/>
            <a:ext cx="8382000" cy="560388"/>
          </a:xfrm>
        </p:spPr>
        <p:txBody>
          <a:bodyPr>
            <a:normAutofit fontScale="90000"/>
          </a:bodyPr>
          <a:lstStyle/>
          <a:p>
            <a:pPr eaLnBrk="1" hangingPunct="1"/>
            <a:r>
              <a:rPr lang="en-US" altLang="en-US"/>
              <a:t>Indexing OLAP Data: </a:t>
            </a:r>
            <a:r>
              <a:rPr lang="en-US" altLang="en-US" b="1"/>
              <a:t>Join Indices</a:t>
            </a:r>
          </a:p>
        </p:txBody>
      </p:sp>
      <p:sp>
        <p:nvSpPr>
          <p:cNvPr id="45061" name="Rectangle 3"/>
          <p:cNvSpPr>
            <a:spLocks noGrp="1" noChangeArrowheads="1"/>
          </p:cNvSpPr>
          <p:nvPr>
            <p:ph type="body" idx="1"/>
          </p:nvPr>
        </p:nvSpPr>
        <p:spPr>
          <a:xfrm>
            <a:off x="523875" y="1162050"/>
            <a:ext cx="7439025" cy="5124450"/>
          </a:xfrm>
        </p:spPr>
        <p:txBody>
          <a:bodyPr/>
          <a:lstStyle/>
          <a:p>
            <a:pPr eaLnBrk="1" hangingPunct="1"/>
            <a:r>
              <a:rPr lang="en-US" altLang="en-US" sz="2400" dirty="0"/>
              <a:t>Join index: JI(R-id, S-id) where R (R-id, …) </a:t>
            </a:r>
            <a:r>
              <a:rPr lang="en-US" altLang="en-US" sz="2400" dirty="0">
                <a:sym typeface="MT Extra" panose="05050102010205020202" pitchFamily="18" charset="2"/>
              </a:rPr>
              <a:t> S (S-id, …)</a:t>
            </a:r>
          </a:p>
          <a:p>
            <a:pPr eaLnBrk="1" hangingPunct="1"/>
            <a:r>
              <a:rPr lang="en-US" altLang="en-US" sz="2400" dirty="0"/>
              <a:t>Traditional indices map the values to a list of record ids</a:t>
            </a:r>
          </a:p>
          <a:p>
            <a:pPr lvl="1" eaLnBrk="1" hangingPunct="1"/>
            <a:r>
              <a:rPr lang="en-US" altLang="en-US" sz="2400" dirty="0"/>
              <a:t>It materializes relational join in JI file and speeds up relational join </a:t>
            </a:r>
          </a:p>
          <a:p>
            <a:pPr eaLnBrk="1" hangingPunct="1"/>
            <a:r>
              <a:rPr lang="en-US" altLang="en-US" sz="2400" dirty="0"/>
              <a:t>In data warehouses, join index relates the values of the </a:t>
            </a:r>
            <a:r>
              <a:rPr lang="en-US" altLang="en-US" sz="2400" u="sng" dirty="0"/>
              <a:t>dimensions</a:t>
            </a:r>
            <a:r>
              <a:rPr lang="en-US" altLang="en-US" sz="2400" dirty="0"/>
              <a:t> of a start schema to </a:t>
            </a:r>
            <a:r>
              <a:rPr lang="en-US" altLang="en-US" sz="2400" u="sng" dirty="0"/>
              <a:t>rows</a:t>
            </a:r>
            <a:r>
              <a:rPr lang="en-US" altLang="en-US" sz="2400" dirty="0"/>
              <a:t> in the fact table.</a:t>
            </a:r>
          </a:p>
          <a:p>
            <a:pPr lvl="1" eaLnBrk="1" hangingPunct="1"/>
            <a:r>
              <a:rPr lang="en-US" altLang="en-US" sz="2400" dirty="0"/>
              <a:t>E.g., fact table: </a:t>
            </a:r>
            <a:r>
              <a:rPr lang="en-US" altLang="en-US" sz="2400" i="1" dirty="0"/>
              <a:t>Sales </a:t>
            </a:r>
            <a:r>
              <a:rPr lang="en-US" altLang="en-US" sz="2400" dirty="0"/>
              <a:t>and two dimensions </a:t>
            </a:r>
            <a:r>
              <a:rPr lang="en-US" altLang="en-US" sz="2400" i="1" dirty="0"/>
              <a:t>city</a:t>
            </a:r>
            <a:r>
              <a:rPr lang="en-US" altLang="en-US" sz="2400" dirty="0"/>
              <a:t> and </a:t>
            </a:r>
            <a:r>
              <a:rPr lang="en-US" altLang="en-US" sz="2400" i="1" dirty="0"/>
              <a:t>product</a:t>
            </a:r>
            <a:endParaRPr lang="en-US" altLang="en-US" sz="2400" dirty="0"/>
          </a:p>
          <a:p>
            <a:pPr lvl="2" eaLnBrk="1" hangingPunct="1"/>
            <a:r>
              <a:rPr lang="en-US" altLang="en-US" sz="2400" dirty="0"/>
              <a:t>A join index on </a:t>
            </a:r>
            <a:r>
              <a:rPr lang="en-US" altLang="en-US" sz="2400" i="1" dirty="0"/>
              <a:t>city</a:t>
            </a:r>
            <a:r>
              <a:rPr lang="en-US" altLang="en-US" sz="2400" dirty="0"/>
              <a:t> maintains for each distinct city a list of R-IDs of the tuples recording the Sales in the city </a:t>
            </a:r>
          </a:p>
          <a:p>
            <a:pPr lvl="1" eaLnBrk="1" hangingPunct="1"/>
            <a:r>
              <a:rPr lang="en-US" altLang="en-US" sz="2400" dirty="0"/>
              <a:t>Join indices can span multiple dimensions</a:t>
            </a:r>
          </a:p>
        </p:txBody>
      </p:sp>
    </p:spTree>
    <p:extLst>
      <p:ext uri="{BB962C8B-B14F-4D97-AF65-F5344CB8AC3E}">
        <p14:creationId xmlns:p14="http://schemas.microsoft.com/office/powerpoint/2010/main" val="2222122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905000" y="304800"/>
            <a:ext cx="8382000" cy="560388"/>
          </a:xfrm>
        </p:spPr>
        <p:txBody>
          <a:bodyPr>
            <a:normAutofit fontScale="90000"/>
          </a:bodyPr>
          <a:lstStyle/>
          <a:p>
            <a:pPr eaLnBrk="1" hangingPunct="1"/>
            <a:r>
              <a:rPr lang="en-US" altLang="en-US"/>
              <a:t>Efficient Processing OLAP Queries</a:t>
            </a:r>
          </a:p>
        </p:txBody>
      </p:sp>
      <p:sp>
        <p:nvSpPr>
          <p:cNvPr id="46084" name="Rectangle 3"/>
          <p:cNvSpPr>
            <a:spLocks noGrp="1" noChangeArrowheads="1"/>
          </p:cNvSpPr>
          <p:nvPr>
            <p:ph type="body" idx="1"/>
          </p:nvPr>
        </p:nvSpPr>
        <p:spPr>
          <a:xfrm>
            <a:off x="504825" y="1219200"/>
            <a:ext cx="10960100" cy="5257800"/>
          </a:xfrm>
        </p:spPr>
        <p:txBody>
          <a:bodyPr/>
          <a:lstStyle/>
          <a:p>
            <a:pPr eaLnBrk="1" hangingPunct="1">
              <a:spcAft>
                <a:spcPts val="200"/>
              </a:spcAft>
            </a:pPr>
            <a:r>
              <a:rPr lang="en-US" altLang="en-US" sz="2400" b="1" dirty="0"/>
              <a:t>Determine which operations</a:t>
            </a:r>
            <a:r>
              <a:rPr lang="en-US" altLang="en-US" sz="2400" dirty="0"/>
              <a:t> should be performed on the available cuboids</a:t>
            </a:r>
          </a:p>
          <a:p>
            <a:pPr lvl="1" eaLnBrk="1" hangingPunct="1">
              <a:spcAft>
                <a:spcPts val="200"/>
              </a:spcAft>
            </a:pPr>
            <a:r>
              <a:rPr lang="en-US" altLang="en-US" sz="2400" dirty="0"/>
              <a:t>Transform drill, roll, etc. into corresponding SQL and/or OLAP operations, e.g., dice = selection + projection</a:t>
            </a:r>
          </a:p>
          <a:p>
            <a:pPr eaLnBrk="1" hangingPunct="1">
              <a:spcAft>
                <a:spcPts val="200"/>
              </a:spcAft>
            </a:pPr>
            <a:r>
              <a:rPr lang="en-US" altLang="en-US" sz="2400" b="1" dirty="0"/>
              <a:t>Determine which materialized cuboid(s)</a:t>
            </a:r>
            <a:r>
              <a:rPr lang="en-US" altLang="en-US" sz="2400" dirty="0"/>
              <a:t> should be selected for OLAP op.</a:t>
            </a:r>
          </a:p>
          <a:p>
            <a:pPr lvl="1" eaLnBrk="1" hangingPunct="1">
              <a:spcAft>
                <a:spcPts val="200"/>
              </a:spcAft>
            </a:pPr>
            <a:r>
              <a:rPr lang="en-US" altLang="en-US" sz="2400" dirty="0"/>
              <a:t>Let the query to be processed be on {</a:t>
            </a:r>
            <a:r>
              <a:rPr lang="en-US" altLang="en-US" sz="2400" i="1" dirty="0"/>
              <a:t>brand, </a:t>
            </a:r>
            <a:r>
              <a:rPr lang="en-US" altLang="en-US" sz="2400" i="1" dirty="0" err="1"/>
              <a:t>province_or_state</a:t>
            </a:r>
            <a:r>
              <a:rPr lang="en-US" altLang="en-US" sz="2400" dirty="0"/>
              <a:t>} with the condition “</a:t>
            </a:r>
            <a:r>
              <a:rPr lang="en-US" altLang="en-US" sz="2400" i="1" dirty="0"/>
              <a:t>year = 2004</a:t>
            </a:r>
            <a:r>
              <a:rPr lang="en-US" altLang="en-US" sz="2400" dirty="0"/>
              <a:t>”, and there are 4 materialized cuboids available:</a:t>
            </a:r>
          </a:p>
          <a:p>
            <a:pPr lvl="2" eaLnBrk="1" hangingPunct="1">
              <a:spcAft>
                <a:spcPts val="200"/>
              </a:spcAft>
              <a:buFont typeface="Wingdings" panose="05000000000000000000" pitchFamily="2" charset="2"/>
              <a:buNone/>
            </a:pPr>
            <a:r>
              <a:rPr lang="en-US" altLang="en-US" sz="2400" dirty="0"/>
              <a:t>1) {</a:t>
            </a:r>
            <a:r>
              <a:rPr lang="en-US" altLang="en-US" sz="2400" i="1" dirty="0"/>
              <a:t>year, </a:t>
            </a:r>
            <a:r>
              <a:rPr lang="en-US" altLang="en-US" sz="2400" i="1" dirty="0" err="1"/>
              <a:t>item_name</a:t>
            </a:r>
            <a:r>
              <a:rPr lang="en-US" altLang="en-US" sz="2400" i="1" dirty="0"/>
              <a:t>, city</a:t>
            </a:r>
            <a:r>
              <a:rPr lang="en-US" altLang="en-US" sz="2400" dirty="0"/>
              <a:t>}  </a:t>
            </a:r>
          </a:p>
          <a:p>
            <a:pPr lvl="2" eaLnBrk="1" hangingPunct="1">
              <a:spcAft>
                <a:spcPts val="200"/>
              </a:spcAft>
              <a:buFont typeface="Wingdings" panose="05000000000000000000" pitchFamily="2" charset="2"/>
              <a:buNone/>
            </a:pPr>
            <a:r>
              <a:rPr lang="en-US" altLang="en-US" sz="2400" dirty="0"/>
              <a:t>2) {</a:t>
            </a:r>
            <a:r>
              <a:rPr lang="en-US" altLang="en-US" sz="2400" i="1" dirty="0"/>
              <a:t>year, brand, country</a:t>
            </a:r>
            <a:r>
              <a:rPr lang="en-US" altLang="en-US" sz="2400" dirty="0"/>
              <a:t>}</a:t>
            </a:r>
          </a:p>
          <a:p>
            <a:pPr lvl="2" eaLnBrk="1" hangingPunct="1">
              <a:spcAft>
                <a:spcPts val="200"/>
              </a:spcAft>
              <a:buFont typeface="Wingdings" panose="05000000000000000000" pitchFamily="2" charset="2"/>
              <a:buNone/>
            </a:pPr>
            <a:r>
              <a:rPr lang="en-US" altLang="en-US" sz="2400" dirty="0"/>
              <a:t>3) {</a:t>
            </a:r>
            <a:r>
              <a:rPr lang="en-US" altLang="en-US" sz="2400" i="1" dirty="0"/>
              <a:t>year, brand, </a:t>
            </a:r>
            <a:r>
              <a:rPr lang="en-US" altLang="en-US" sz="2400" i="1" dirty="0" err="1"/>
              <a:t>province_or_state</a:t>
            </a:r>
            <a:r>
              <a:rPr lang="en-US" altLang="en-US" sz="2400" dirty="0"/>
              <a:t>}</a:t>
            </a:r>
          </a:p>
          <a:p>
            <a:pPr lvl="2" eaLnBrk="1" hangingPunct="1">
              <a:spcAft>
                <a:spcPts val="200"/>
              </a:spcAft>
              <a:buFont typeface="Wingdings" panose="05000000000000000000" pitchFamily="2" charset="2"/>
              <a:buNone/>
            </a:pPr>
            <a:r>
              <a:rPr lang="en-US" altLang="en-US" sz="2400" dirty="0"/>
              <a:t>4) {</a:t>
            </a:r>
            <a:r>
              <a:rPr lang="en-US" altLang="en-US" sz="2400" i="1" dirty="0" err="1"/>
              <a:t>item_name</a:t>
            </a:r>
            <a:r>
              <a:rPr lang="en-US" altLang="en-US" sz="2400" i="1" dirty="0"/>
              <a:t>, </a:t>
            </a:r>
            <a:r>
              <a:rPr lang="en-US" altLang="en-US" sz="2400" i="1" dirty="0" err="1"/>
              <a:t>province_or_state</a:t>
            </a:r>
            <a:r>
              <a:rPr lang="en-US" altLang="en-US" sz="2400" dirty="0"/>
              <a:t>}  where </a:t>
            </a:r>
            <a:r>
              <a:rPr lang="en-US" altLang="en-US" sz="2400" i="1" dirty="0"/>
              <a:t>year = 2004</a:t>
            </a:r>
          </a:p>
          <a:p>
            <a:pPr lvl="2" eaLnBrk="1" hangingPunct="1">
              <a:spcAft>
                <a:spcPts val="200"/>
              </a:spcAft>
              <a:buFont typeface="Wingdings" panose="05000000000000000000" pitchFamily="2" charset="2"/>
              <a:buNone/>
            </a:pPr>
            <a:r>
              <a:rPr lang="en-US" altLang="en-US" sz="2400" dirty="0"/>
              <a:t>Which should be selected to process the query?</a:t>
            </a:r>
          </a:p>
          <a:p>
            <a:pPr eaLnBrk="1" hangingPunct="1">
              <a:spcAft>
                <a:spcPts val="200"/>
              </a:spcAft>
            </a:pPr>
            <a:r>
              <a:rPr lang="en-US" altLang="en-US" sz="2400" dirty="0"/>
              <a:t>Explore indexing structures and compressed vs. dense array </a:t>
            </a:r>
            <a:r>
              <a:rPr lang="en-US" altLang="en-US" sz="2400" dirty="0" err="1"/>
              <a:t>structs</a:t>
            </a:r>
            <a:r>
              <a:rPr lang="en-US" altLang="en-US" sz="2400" dirty="0"/>
              <a:t> in MOLAP</a:t>
            </a:r>
          </a:p>
        </p:txBody>
      </p:sp>
    </p:spTree>
    <p:extLst>
      <p:ext uri="{BB962C8B-B14F-4D97-AF65-F5344CB8AC3E}">
        <p14:creationId xmlns:p14="http://schemas.microsoft.com/office/powerpoint/2010/main" val="4088133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2055814" y="304800"/>
            <a:ext cx="8231187" cy="762000"/>
          </a:xfrm>
          <a:noFill/>
        </p:spPr>
        <p:txBody>
          <a:bodyPr vert="horz" lIns="92075" tIns="46038" rIns="92075" bIns="46038" rtlCol="0" anchor="b">
            <a:normAutofit/>
          </a:bodyPr>
          <a:lstStyle/>
          <a:p>
            <a:pPr eaLnBrk="1" hangingPunct="1"/>
            <a:r>
              <a:rPr lang="en-US" altLang="en-US" dirty="0"/>
              <a:t>OLAP Server Architectures</a:t>
            </a:r>
          </a:p>
        </p:txBody>
      </p:sp>
      <p:sp>
        <p:nvSpPr>
          <p:cNvPr id="47108" name="Rectangle 3"/>
          <p:cNvSpPr>
            <a:spLocks noGrp="1" noChangeArrowheads="1"/>
          </p:cNvSpPr>
          <p:nvPr>
            <p:ph type="body" idx="1"/>
          </p:nvPr>
        </p:nvSpPr>
        <p:spPr>
          <a:xfrm>
            <a:off x="571500" y="1193800"/>
            <a:ext cx="10845799" cy="5537200"/>
          </a:xfrm>
          <a:noFill/>
        </p:spPr>
        <p:txBody>
          <a:bodyPr vert="horz" lIns="92075" tIns="46038" rIns="92075" bIns="46038" rtlCol="0">
            <a:noAutofit/>
          </a:bodyPr>
          <a:lstStyle/>
          <a:p>
            <a:pPr eaLnBrk="1" hangingPunct="1"/>
            <a:r>
              <a:rPr lang="en-US" altLang="en-US" sz="2400" b="1" u="sng" dirty="0"/>
              <a:t>Relational OLAP (ROLAP)</a:t>
            </a:r>
            <a:r>
              <a:rPr lang="en-US" altLang="en-US" sz="2400" b="1" dirty="0"/>
              <a:t> </a:t>
            </a:r>
          </a:p>
          <a:p>
            <a:pPr lvl="1" eaLnBrk="1" hangingPunct="1"/>
            <a:r>
              <a:rPr lang="en-US" altLang="en-US" sz="2400" dirty="0"/>
              <a:t>Use relational or extended-relational DBMS to store and manage warehouse data and OLAP middle ware</a:t>
            </a:r>
          </a:p>
          <a:p>
            <a:pPr lvl="1" eaLnBrk="1" hangingPunct="1"/>
            <a:r>
              <a:rPr lang="en-US" altLang="en-US" sz="2400" dirty="0"/>
              <a:t>Include optimization of DBMS backend, implementation of aggregation navigation logic, and additional tools and services</a:t>
            </a:r>
          </a:p>
          <a:p>
            <a:pPr lvl="1" eaLnBrk="1" hangingPunct="1"/>
            <a:r>
              <a:rPr lang="en-US" altLang="en-US" sz="2400" dirty="0"/>
              <a:t>Greater scalability</a:t>
            </a:r>
          </a:p>
          <a:p>
            <a:pPr eaLnBrk="1" hangingPunct="1"/>
            <a:r>
              <a:rPr lang="en-US" altLang="en-US" sz="2400" b="1" u="sng" dirty="0"/>
              <a:t>Multidimensional OLAP (MOLAP)</a:t>
            </a:r>
            <a:r>
              <a:rPr lang="en-US" altLang="en-US" sz="2400" b="1" dirty="0"/>
              <a:t> </a:t>
            </a:r>
          </a:p>
          <a:p>
            <a:pPr lvl="1" eaLnBrk="1" hangingPunct="1"/>
            <a:r>
              <a:rPr lang="en-US" altLang="en-US" sz="2400" dirty="0"/>
              <a:t>Sparse array-based multidimensional storage engine </a:t>
            </a:r>
          </a:p>
          <a:p>
            <a:pPr lvl="1" eaLnBrk="1" hangingPunct="1"/>
            <a:r>
              <a:rPr lang="en-US" altLang="en-US" sz="2400" dirty="0"/>
              <a:t>Fast indexing to pre-computed summarized data</a:t>
            </a:r>
          </a:p>
          <a:p>
            <a:pPr eaLnBrk="1" hangingPunct="1"/>
            <a:r>
              <a:rPr lang="en-US" altLang="en-US" sz="2400" b="1" u="sng" dirty="0"/>
              <a:t>Hybrid OLAP (HOLAP)</a:t>
            </a:r>
            <a:r>
              <a:rPr lang="en-US" altLang="en-US" sz="2400" b="1" dirty="0"/>
              <a:t> </a:t>
            </a:r>
            <a:r>
              <a:rPr lang="en-US" altLang="en-US" sz="2400" dirty="0"/>
              <a:t>(e.g., Microsoft </a:t>
            </a:r>
            <a:r>
              <a:rPr lang="en-US" altLang="en-US" sz="2400" dirty="0" err="1"/>
              <a:t>SQLServer</a:t>
            </a:r>
            <a:r>
              <a:rPr lang="en-US" altLang="en-US" sz="2400" dirty="0"/>
              <a:t>)</a:t>
            </a:r>
          </a:p>
          <a:p>
            <a:pPr lvl="1" eaLnBrk="1" hangingPunct="1"/>
            <a:r>
              <a:rPr lang="en-US" altLang="en-US" sz="2400" dirty="0"/>
              <a:t>Flexibility, e.g., low level: relational, high-level: array</a:t>
            </a:r>
          </a:p>
          <a:p>
            <a:pPr eaLnBrk="1" hangingPunct="1"/>
            <a:r>
              <a:rPr lang="en-US" altLang="en-US" sz="2400" dirty="0"/>
              <a:t>Specialized SQL servers (e.g., </a:t>
            </a:r>
            <a:r>
              <a:rPr lang="en-US" altLang="en-US" sz="2400" dirty="0" err="1"/>
              <a:t>Redbricks</a:t>
            </a:r>
            <a:r>
              <a:rPr lang="en-US" altLang="en-US" sz="2400" dirty="0"/>
              <a:t>) </a:t>
            </a:r>
          </a:p>
          <a:p>
            <a:pPr lvl="1" eaLnBrk="1" hangingPunct="1"/>
            <a:r>
              <a:rPr lang="en-US" altLang="en-US" sz="2400" dirty="0"/>
              <a:t>Specialized support for SQL queries over star/snowflake schemas</a:t>
            </a:r>
          </a:p>
        </p:txBody>
      </p:sp>
    </p:spTree>
    <p:extLst>
      <p:ext uri="{BB962C8B-B14F-4D97-AF65-F5344CB8AC3E}">
        <p14:creationId xmlns:p14="http://schemas.microsoft.com/office/powerpoint/2010/main" val="1069472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2873935" y="4371708"/>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212277409"/>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a:t>Data Warehouse—Subject-Oriented</a:t>
            </a:r>
            <a:endParaRPr lang="en-US" altLang="en-US" sz="3200"/>
          </a:p>
        </p:txBody>
      </p:sp>
      <p:sp>
        <p:nvSpPr>
          <p:cNvPr id="7172" name="Rectangle 3"/>
          <p:cNvSpPr>
            <a:spLocks noGrp="1" noChangeArrowheads="1"/>
          </p:cNvSpPr>
          <p:nvPr>
            <p:ph type="body" idx="1"/>
          </p:nvPr>
        </p:nvSpPr>
        <p:spPr>
          <a:xfrm>
            <a:off x="723900" y="1524001"/>
            <a:ext cx="10668000" cy="4608513"/>
          </a:xfrm>
          <a:noFill/>
        </p:spPr>
        <p:txBody>
          <a:bodyPr vert="horz" lIns="92075" tIns="46038" rIns="92075" bIns="46038" rtlCol="0">
            <a:noAutofit/>
          </a:bodyPr>
          <a:lstStyle/>
          <a:p>
            <a:pPr eaLnBrk="1" hangingPunct="1">
              <a:lnSpc>
                <a:spcPct val="130000"/>
              </a:lnSpc>
            </a:pPr>
            <a:r>
              <a:rPr lang="en-US" altLang="en-US" sz="2400" dirty="0"/>
              <a:t>Organized around major subjects, such as </a:t>
            </a:r>
            <a:r>
              <a:rPr lang="en-US" altLang="en-US" sz="2400" dirty="0">
                <a:solidFill>
                  <a:srgbClr val="FF0000"/>
                </a:solidFill>
              </a:rPr>
              <a:t>customer, product, sales</a:t>
            </a:r>
          </a:p>
          <a:p>
            <a:pPr eaLnBrk="1" hangingPunct="1">
              <a:lnSpc>
                <a:spcPct val="130000"/>
              </a:lnSpc>
            </a:pPr>
            <a:r>
              <a:rPr lang="en-US" altLang="en-US" sz="2400" dirty="0"/>
              <a:t>Focusing on the modeling and analysis of data for decision makers, not on daily operations or transaction processing</a:t>
            </a:r>
          </a:p>
          <a:p>
            <a:pPr eaLnBrk="1" hangingPunct="1">
              <a:lnSpc>
                <a:spcPct val="130000"/>
              </a:lnSpc>
            </a:pPr>
            <a:r>
              <a:rPr lang="en-US" altLang="en-US" sz="2400" dirty="0"/>
              <a:t>Provide </a:t>
            </a:r>
            <a:r>
              <a:rPr lang="en-US" altLang="en-US" sz="2400" dirty="0">
                <a:solidFill>
                  <a:schemeClr val="hlink"/>
                </a:solidFill>
              </a:rPr>
              <a:t>a simple and concise</a:t>
            </a:r>
            <a:r>
              <a:rPr lang="en-US" altLang="en-US" sz="2400" dirty="0"/>
              <a:t> view around particular subject issues by </a:t>
            </a:r>
            <a:r>
              <a:rPr lang="en-US" altLang="en-US" sz="2400" dirty="0">
                <a:solidFill>
                  <a:schemeClr val="hlink"/>
                </a:solidFill>
              </a:rPr>
              <a:t>excluding data that are not useful in the decision support process</a:t>
            </a:r>
            <a:endParaRPr lang="en-US" altLang="en-US" sz="2400" dirty="0"/>
          </a:p>
        </p:txBody>
      </p:sp>
    </p:spTree>
    <p:extLst>
      <p:ext uri="{BB962C8B-B14F-4D97-AF65-F5344CB8AC3E}">
        <p14:creationId xmlns:p14="http://schemas.microsoft.com/office/powerpoint/2010/main" val="406583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1524000" y="228600"/>
            <a:ext cx="9144000" cy="736600"/>
          </a:xfrm>
        </p:spPr>
        <p:txBody>
          <a:bodyPr/>
          <a:lstStyle/>
          <a:p>
            <a:pPr eaLnBrk="1" hangingPunct="1"/>
            <a:r>
              <a:rPr lang="en-US" altLang="en-US" dirty="0"/>
              <a:t>Summary</a:t>
            </a:r>
            <a:endParaRPr lang="en-US" altLang="en-US" sz="3200" dirty="0"/>
          </a:p>
        </p:txBody>
      </p:sp>
      <p:sp>
        <p:nvSpPr>
          <p:cNvPr id="49156" name="Rectangle 3"/>
          <p:cNvSpPr>
            <a:spLocks noGrp="1" noChangeArrowheads="1"/>
          </p:cNvSpPr>
          <p:nvPr>
            <p:ph type="body" idx="1"/>
          </p:nvPr>
        </p:nvSpPr>
        <p:spPr>
          <a:xfrm>
            <a:off x="577850" y="1193800"/>
            <a:ext cx="11036300" cy="5664200"/>
          </a:xfrm>
        </p:spPr>
        <p:txBody>
          <a:bodyPr/>
          <a:lstStyle/>
          <a:p>
            <a:pPr eaLnBrk="1" hangingPunct="1"/>
            <a:r>
              <a:rPr lang="en-US" altLang="en-US" sz="2400" dirty="0"/>
              <a:t>Data warehousing: A multi-dimensional model of a data warehouse</a:t>
            </a:r>
          </a:p>
          <a:p>
            <a:pPr lvl="1" eaLnBrk="1" hangingPunct="1"/>
            <a:r>
              <a:rPr lang="en-US" altLang="en-US" sz="2400" dirty="0"/>
              <a:t>A data cube consists of </a:t>
            </a:r>
            <a:r>
              <a:rPr lang="en-US" altLang="en-US" sz="2400" i="1" dirty="0"/>
              <a:t>dimensions</a:t>
            </a:r>
            <a:r>
              <a:rPr lang="en-US" altLang="en-US" sz="2400" dirty="0"/>
              <a:t> &amp; </a:t>
            </a:r>
            <a:r>
              <a:rPr lang="en-US" altLang="en-US" sz="2400" i="1" dirty="0"/>
              <a:t>measures</a:t>
            </a:r>
          </a:p>
          <a:p>
            <a:pPr lvl="1" eaLnBrk="1" hangingPunct="1">
              <a:spcBef>
                <a:spcPct val="10000"/>
              </a:spcBef>
            </a:pPr>
            <a:r>
              <a:rPr lang="en-US" altLang="en-US" sz="2400" dirty="0"/>
              <a:t>Star schema, snowflake schema, fact constellations</a:t>
            </a:r>
          </a:p>
          <a:p>
            <a:pPr lvl="1" eaLnBrk="1" hangingPunct="1">
              <a:spcBef>
                <a:spcPct val="10000"/>
              </a:spcBef>
            </a:pPr>
            <a:r>
              <a:rPr lang="en-US" altLang="en-US" sz="2400" dirty="0"/>
              <a:t>OLAP operations: drilling, rolling, slicing, dicing and pivoting</a:t>
            </a:r>
          </a:p>
          <a:p>
            <a:pPr eaLnBrk="1" hangingPunct="1"/>
            <a:r>
              <a:rPr lang="en-US" altLang="en-US" sz="2400" dirty="0"/>
              <a:t>Data Warehouse Architecture, Design, and Usage</a:t>
            </a:r>
          </a:p>
          <a:p>
            <a:pPr lvl="1" eaLnBrk="1" hangingPunct="1"/>
            <a:r>
              <a:rPr lang="en-US" altLang="en-US" sz="2400" dirty="0"/>
              <a:t>Multi-tiered architecture</a:t>
            </a:r>
          </a:p>
          <a:p>
            <a:pPr lvl="1" eaLnBrk="1" hangingPunct="1"/>
            <a:r>
              <a:rPr lang="en-US" altLang="en-US" sz="2400" dirty="0"/>
              <a:t>Business analysis design framework</a:t>
            </a:r>
          </a:p>
          <a:p>
            <a:pPr lvl="1" eaLnBrk="1" hangingPunct="1"/>
            <a:r>
              <a:rPr lang="en-US" altLang="en-US" sz="2400" dirty="0"/>
              <a:t>Information processing, analytical processing, data mining </a:t>
            </a:r>
          </a:p>
          <a:p>
            <a:pPr eaLnBrk="1" hangingPunct="1">
              <a:spcBef>
                <a:spcPct val="10000"/>
              </a:spcBef>
            </a:pPr>
            <a:r>
              <a:rPr lang="en-US" altLang="en-US" sz="2400" dirty="0"/>
              <a:t>Implementation: Efficient computation of data cubes</a:t>
            </a:r>
          </a:p>
          <a:p>
            <a:pPr lvl="1" eaLnBrk="1" hangingPunct="1">
              <a:spcBef>
                <a:spcPct val="10000"/>
              </a:spcBef>
            </a:pPr>
            <a:r>
              <a:rPr lang="en-US" altLang="en-US" sz="2400" dirty="0"/>
              <a:t>Partial vs. full vs. no materialization</a:t>
            </a:r>
          </a:p>
          <a:p>
            <a:pPr lvl="1" eaLnBrk="1" hangingPunct="1">
              <a:spcBef>
                <a:spcPct val="10000"/>
              </a:spcBef>
            </a:pPr>
            <a:r>
              <a:rPr lang="en-US" altLang="en-US" sz="2400" dirty="0"/>
              <a:t>Indexing OALP data: Bitmap index and join index</a:t>
            </a:r>
          </a:p>
          <a:p>
            <a:pPr lvl="1" eaLnBrk="1" hangingPunct="1">
              <a:spcBef>
                <a:spcPct val="10000"/>
              </a:spcBef>
            </a:pPr>
            <a:r>
              <a:rPr lang="en-US" altLang="en-US" sz="2400" dirty="0"/>
              <a:t>OLAP query processing</a:t>
            </a:r>
          </a:p>
          <a:p>
            <a:pPr lvl="1" eaLnBrk="1" hangingPunct="1">
              <a:spcBef>
                <a:spcPct val="10000"/>
              </a:spcBef>
            </a:pPr>
            <a:r>
              <a:rPr lang="en-US" altLang="en-US" sz="2400" dirty="0"/>
              <a:t>OLAP servers: ROLAP, MOLAP, HOLAP</a:t>
            </a:r>
          </a:p>
        </p:txBody>
      </p:sp>
    </p:spTree>
    <p:extLst>
      <p:ext uri="{BB962C8B-B14F-4D97-AF65-F5344CB8AC3E}">
        <p14:creationId xmlns:p14="http://schemas.microsoft.com/office/powerpoint/2010/main" val="2379554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en-US" dirty="0"/>
              <a:t>References (I)</a:t>
            </a:r>
          </a:p>
        </p:txBody>
      </p:sp>
      <p:sp>
        <p:nvSpPr>
          <p:cNvPr id="50180" name="Rectangle 3"/>
          <p:cNvSpPr>
            <a:spLocks noGrp="1" noChangeArrowheads="1"/>
          </p:cNvSpPr>
          <p:nvPr>
            <p:ph type="body" idx="1"/>
          </p:nvPr>
        </p:nvSpPr>
        <p:spPr>
          <a:xfrm>
            <a:off x="562266" y="1126502"/>
            <a:ext cx="11334361" cy="5443979"/>
          </a:xfrm>
        </p:spPr>
        <p:txBody>
          <a:bodyPr/>
          <a:lstStyle/>
          <a:p>
            <a:pPr eaLnBrk="1" hangingPunct="1">
              <a:spcBef>
                <a:spcPct val="10000"/>
              </a:spcBef>
              <a:spcAft>
                <a:spcPct val="10000"/>
              </a:spcAft>
            </a:pPr>
            <a:r>
              <a:rPr lang="en-US" altLang="en-US" sz="2400" dirty="0"/>
              <a:t>S. Agarwal, R. Agrawal, P. M. Deshpande, A. Gupta, J. F. Naughton, R. Ramakrishnan, and S. </a:t>
            </a:r>
            <a:r>
              <a:rPr lang="en-US" altLang="en-US" sz="2400" dirty="0" err="1"/>
              <a:t>Sarawagi</a:t>
            </a:r>
            <a:r>
              <a:rPr lang="en-US" altLang="en-US" sz="2400" dirty="0"/>
              <a:t>.  On the computation of multidimensional aggregates.  VLDB’96</a:t>
            </a:r>
          </a:p>
          <a:p>
            <a:pPr eaLnBrk="1" hangingPunct="1">
              <a:spcBef>
                <a:spcPct val="10000"/>
              </a:spcBef>
              <a:spcAft>
                <a:spcPct val="10000"/>
              </a:spcAft>
            </a:pPr>
            <a:r>
              <a:rPr lang="en-US" altLang="en-US" sz="2400" dirty="0"/>
              <a:t>D. Agrawal, A. E. </a:t>
            </a:r>
            <a:r>
              <a:rPr lang="en-US" altLang="en-US" sz="2400" dirty="0" err="1"/>
              <a:t>Abbadi</a:t>
            </a:r>
            <a:r>
              <a:rPr lang="en-US" altLang="en-US" sz="2400" dirty="0"/>
              <a:t>, A. Singh, and T. </a:t>
            </a:r>
            <a:r>
              <a:rPr lang="en-US" altLang="en-US" sz="2400" dirty="0" err="1"/>
              <a:t>Yurek</a:t>
            </a:r>
            <a:r>
              <a:rPr lang="en-US" altLang="en-US" sz="2400" dirty="0"/>
              <a:t>. Efficient view maintenance in data warehouses. SIGMOD’97</a:t>
            </a:r>
          </a:p>
          <a:p>
            <a:pPr eaLnBrk="1" hangingPunct="1">
              <a:spcBef>
                <a:spcPct val="10000"/>
              </a:spcBef>
              <a:spcAft>
                <a:spcPct val="10000"/>
              </a:spcAft>
            </a:pPr>
            <a:r>
              <a:rPr lang="en-US" altLang="en-US" sz="2400" dirty="0"/>
              <a:t>R. Agrawal, A. Gupta, and S. </a:t>
            </a:r>
            <a:r>
              <a:rPr lang="en-US" altLang="en-US" sz="2400" dirty="0" err="1"/>
              <a:t>Sarawagi</a:t>
            </a:r>
            <a:r>
              <a:rPr lang="en-US" altLang="en-US" sz="2400" dirty="0"/>
              <a:t>. Modeling multidimensional databases.  ICDE’97</a:t>
            </a:r>
          </a:p>
          <a:p>
            <a:pPr eaLnBrk="1" hangingPunct="1">
              <a:spcBef>
                <a:spcPct val="10000"/>
              </a:spcBef>
              <a:spcAft>
                <a:spcPct val="10000"/>
              </a:spcAft>
            </a:pPr>
            <a:r>
              <a:rPr lang="en-US" altLang="en-US" sz="2400" b="1" dirty="0"/>
              <a:t>S. Chaudhuri and U. </a:t>
            </a:r>
            <a:r>
              <a:rPr lang="en-US" altLang="en-US" sz="2400" b="1" dirty="0" err="1"/>
              <a:t>Dayal</a:t>
            </a:r>
            <a:r>
              <a:rPr lang="en-US" altLang="en-US" sz="2400" b="1" dirty="0"/>
              <a:t>. An overview of data warehousing and OLAP technology. ACM SIGMOD Record, 26:65-74, 1997</a:t>
            </a:r>
          </a:p>
          <a:p>
            <a:pPr eaLnBrk="1" hangingPunct="1">
              <a:spcBef>
                <a:spcPct val="10000"/>
              </a:spcBef>
              <a:spcAft>
                <a:spcPct val="10000"/>
              </a:spcAft>
            </a:pPr>
            <a:r>
              <a:rPr lang="en-US" altLang="en-US" sz="2400" dirty="0"/>
              <a:t>J. Gray, et al. Data cube: A relational aggregation operator generalizing group-by, cross-tab and sub-totals.  Data Mining and Knowledge Discovery, 1:29-54, 1997.</a:t>
            </a:r>
          </a:p>
          <a:p>
            <a:pPr eaLnBrk="1" hangingPunct="1"/>
            <a:r>
              <a:rPr lang="en-US" altLang="en-US" sz="2400" dirty="0"/>
              <a:t>A. Gupta and I. S. </a:t>
            </a:r>
            <a:r>
              <a:rPr lang="en-US" altLang="en-US" sz="2400" dirty="0" err="1"/>
              <a:t>Mumick</a:t>
            </a:r>
            <a:r>
              <a:rPr lang="en-US" altLang="en-US" sz="2400" dirty="0"/>
              <a:t>. Materialized Views: Techniques, Implementations, and Applications. MIT Press, 1999</a:t>
            </a:r>
          </a:p>
          <a:p>
            <a:pPr eaLnBrk="1" hangingPunct="1"/>
            <a:r>
              <a:rPr lang="en-US" altLang="en-US" sz="2400" dirty="0"/>
              <a:t>J. Han. Towards on-line analytical mining in large databases. </a:t>
            </a:r>
            <a:r>
              <a:rPr lang="en-US" altLang="en-US" sz="2400" i="1" dirty="0"/>
              <a:t>SIGMOD Record</a:t>
            </a:r>
            <a:r>
              <a:rPr lang="en-US" altLang="en-US" sz="2400" dirty="0"/>
              <a:t>, 1998</a:t>
            </a:r>
          </a:p>
          <a:p>
            <a:pPr eaLnBrk="1" hangingPunct="1"/>
            <a:r>
              <a:rPr lang="en-US" altLang="en-US" sz="2400" dirty="0"/>
              <a:t>V. </a:t>
            </a:r>
            <a:r>
              <a:rPr lang="en-US" altLang="en-US" sz="2400" dirty="0" err="1"/>
              <a:t>Harinarayan</a:t>
            </a:r>
            <a:r>
              <a:rPr lang="en-US" altLang="en-US" sz="2400" dirty="0"/>
              <a:t>, A. </a:t>
            </a:r>
            <a:r>
              <a:rPr lang="en-US" altLang="en-US" sz="2400" dirty="0" err="1"/>
              <a:t>Rajaraman</a:t>
            </a:r>
            <a:r>
              <a:rPr lang="en-US" altLang="en-US" sz="2400" dirty="0"/>
              <a:t>, and J. D. Ullman. Implementing data cubes efficiently. SIGMOD’96</a:t>
            </a:r>
          </a:p>
        </p:txBody>
      </p:sp>
    </p:spTree>
    <p:extLst>
      <p:ext uri="{BB962C8B-B14F-4D97-AF65-F5344CB8AC3E}">
        <p14:creationId xmlns:p14="http://schemas.microsoft.com/office/powerpoint/2010/main" val="928993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ltLang="en-US"/>
              <a:t>References (II)</a:t>
            </a:r>
          </a:p>
        </p:txBody>
      </p:sp>
      <p:sp>
        <p:nvSpPr>
          <p:cNvPr id="51204" name="Rectangle 3"/>
          <p:cNvSpPr>
            <a:spLocks noGrp="1" noChangeArrowheads="1"/>
          </p:cNvSpPr>
          <p:nvPr>
            <p:ph type="body" idx="1"/>
          </p:nvPr>
        </p:nvSpPr>
        <p:spPr>
          <a:xfrm>
            <a:off x="619218" y="1191311"/>
            <a:ext cx="11101729" cy="5435731"/>
          </a:xfrm>
        </p:spPr>
        <p:txBody>
          <a:bodyPr/>
          <a:lstStyle/>
          <a:p>
            <a:pPr eaLnBrk="1" hangingPunct="1"/>
            <a:r>
              <a:rPr lang="en-US" altLang="en-US" sz="2400" dirty="0"/>
              <a:t>C. </a:t>
            </a:r>
            <a:r>
              <a:rPr lang="en-US" altLang="en-US" sz="2400" dirty="0" err="1"/>
              <a:t>Imhoff</a:t>
            </a:r>
            <a:r>
              <a:rPr lang="en-US" altLang="en-US" sz="2400" dirty="0"/>
              <a:t>, N. </a:t>
            </a:r>
            <a:r>
              <a:rPr lang="en-US" altLang="en-US" sz="2400" dirty="0" err="1"/>
              <a:t>Galemmo</a:t>
            </a:r>
            <a:r>
              <a:rPr lang="en-US" altLang="en-US" sz="2400" dirty="0"/>
              <a:t>, and J. G. Geiger. Mastering Data Warehouse Design: Relational and Dimensional Techniques. John Wiley, 2003</a:t>
            </a:r>
          </a:p>
          <a:p>
            <a:pPr eaLnBrk="1" hangingPunct="1"/>
            <a:r>
              <a:rPr lang="en-US" altLang="en-US" sz="2400" dirty="0"/>
              <a:t>W. H. </a:t>
            </a:r>
            <a:r>
              <a:rPr lang="en-US" altLang="en-US" sz="2400" dirty="0" err="1"/>
              <a:t>Inmon</a:t>
            </a:r>
            <a:r>
              <a:rPr lang="en-US" altLang="en-US" sz="2400" dirty="0"/>
              <a:t>. Building the Data Warehouse. John Wiley, 1996</a:t>
            </a:r>
          </a:p>
          <a:p>
            <a:pPr eaLnBrk="1" hangingPunct="1"/>
            <a:r>
              <a:rPr lang="en-US" altLang="en-US" sz="2400" dirty="0"/>
              <a:t>R. Kimball and M. Ross.  The Data Warehouse Toolkit: The Complete Guide to Dimensional Modeling. 2ed. John Wiley, 2002</a:t>
            </a:r>
          </a:p>
          <a:p>
            <a:pPr eaLnBrk="1" hangingPunct="1"/>
            <a:r>
              <a:rPr lang="en-US" altLang="en-US" sz="2400" dirty="0"/>
              <a:t>P. O'Neil and D. </a:t>
            </a:r>
            <a:r>
              <a:rPr lang="en-US" altLang="en-US" sz="2400" dirty="0" err="1"/>
              <a:t>Quass</a:t>
            </a:r>
            <a:r>
              <a:rPr lang="en-US" altLang="en-US" sz="2400" dirty="0"/>
              <a:t>. Improved query performance with variant indexes. SIGMOD'97</a:t>
            </a:r>
          </a:p>
          <a:p>
            <a:pPr eaLnBrk="1" hangingPunct="1"/>
            <a:r>
              <a:rPr lang="en-US" altLang="en-US" sz="2400" dirty="0"/>
              <a:t>S. </a:t>
            </a:r>
            <a:r>
              <a:rPr lang="en-US" altLang="en-US" sz="2400" dirty="0" err="1"/>
              <a:t>Sarawagi</a:t>
            </a:r>
            <a:r>
              <a:rPr lang="en-US" altLang="en-US" sz="2400" dirty="0"/>
              <a:t> and M. </a:t>
            </a:r>
            <a:r>
              <a:rPr lang="en-US" altLang="en-US" sz="2400" dirty="0" err="1"/>
              <a:t>Stonebraker</a:t>
            </a:r>
            <a:r>
              <a:rPr lang="en-US" altLang="en-US" sz="2400" dirty="0"/>
              <a:t>. Efficient organization of large multidimensional arrays. ICDE'94</a:t>
            </a:r>
          </a:p>
          <a:p>
            <a:pPr eaLnBrk="1" hangingPunct="1"/>
            <a:r>
              <a:rPr lang="en-US" altLang="en-US" sz="2400" dirty="0"/>
              <a:t>P. </a:t>
            </a:r>
            <a:r>
              <a:rPr lang="en-US" altLang="en-US" sz="2400" dirty="0" err="1"/>
              <a:t>Valduriez</a:t>
            </a:r>
            <a:r>
              <a:rPr lang="en-US" altLang="en-US" sz="2400" dirty="0"/>
              <a:t>. Join indices. ACM Trans. Database Systems, 12:218-246, 1987.</a:t>
            </a:r>
          </a:p>
          <a:p>
            <a:pPr eaLnBrk="1" hangingPunct="1"/>
            <a:r>
              <a:rPr lang="en-US" altLang="en-US" sz="2400" dirty="0"/>
              <a:t>J. </a:t>
            </a:r>
            <a:r>
              <a:rPr lang="en-US" altLang="en-US" sz="2400" dirty="0" err="1"/>
              <a:t>Widom</a:t>
            </a:r>
            <a:r>
              <a:rPr lang="en-US" altLang="en-US" sz="2400" dirty="0"/>
              <a:t>. Research problems in data warehousing.  CIKM’95.</a:t>
            </a:r>
          </a:p>
          <a:p>
            <a:pPr eaLnBrk="1" hangingPunct="1"/>
            <a:r>
              <a:rPr lang="en-US" altLang="en-US" sz="2400" dirty="0"/>
              <a:t>K. Wu, E. </a:t>
            </a:r>
            <a:r>
              <a:rPr lang="en-US" altLang="en-US" sz="2400" dirty="0" err="1"/>
              <a:t>Otoo</a:t>
            </a:r>
            <a:r>
              <a:rPr lang="en-US" altLang="en-US" sz="2400" dirty="0"/>
              <a:t>, and A. </a:t>
            </a:r>
            <a:r>
              <a:rPr lang="en-US" altLang="en-US" sz="2400" dirty="0" err="1"/>
              <a:t>Shoshani</a:t>
            </a:r>
            <a:r>
              <a:rPr lang="en-US" altLang="en-US" sz="2400" dirty="0"/>
              <a:t>, Optimal Bitmap Indices with Efficient Compression, ACM Trans. on Database Systems (TODS), 31(1), 2006, pp. 1-38.</a:t>
            </a:r>
          </a:p>
          <a:p>
            <a:pPr eaLnBrk="1" hangingPunct="1">
              <a:buFont typeface="Wingdings" panose="05000000000000000000" pitchFamily="2" charset="2"/>
              <a:buNone/>
            </a:pPr>
            <a:endParaRPr lang="en-US" altLang="en-US" sz="1800" dirty="0"/>
          </a:p>
        </p:txBody>
      </p:sp>
    </p:spTree>
    <p:extLst>
      <p:ext uri="{BB962C8B-B14F-4D97-AF65-F5344CB8AC3E}">
        <p14:creationId xmlns:p14="http://schemas.microsoft.com/office/powerpoint/2010/main" val="1173833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9185043"/>
          </a:xfrm>
        </p:spPr>
      </p:pic>
    </p:spTree>
    <p:extLst>
      <p:ext uri="{BB962C8B-B14F-4D97-AF65-F5344CB8AC3E}">
        <p14:creationId xmlns:p14="http://schemas.microsoft.com/office/powerpoint/2010/main" val="314325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a:t>Data Warehouse—Integrated</a:t>
            </a:r>
          </a:p>
        </p:txBody>
      </p:sp>
      <p:sp>
        <p:nvSpPr>
          <p:cNvPr id="8196" name="Rectangle 3"/>
          <p:cNvSpPr>
            <a:spLocks noGrp="1" noChangeArrowheads="1"/>
          </p:cNvSpPr>
          <p:nvPr>
            <p:ph type="body" idx="1"/>
          </p:nvPr>
        </p:nvSpPr>
        <p:spPr>
          <a:xfrm>
            <a:off x="609600" y="1447800"/>
            <a:ext cx="10947400" cy="3811550"/>
          </a:xfrm>
          <a:noFill/>
        </p:spPr>
        <p:txBody>
          <a:bodyPr vert="horz" lIns="92075" tIns="46038" rIns="92075" bIns="46038" rtlCol="0">
            <a:noAutofit/>
          </a:bodyPr>
          <a:lstStyle/>
          <a:p>
            <a:pPr eaLnBrk="1" hangingPunct="1">
              <a:spcAft>
                <a:spcPts val="600"/>
              </a:spcAft>
            </a:pPr>
            <a:r>
              <a:rPr lang="en-US" altLang="en-US" sz="2400" dirty="0"/>
              <a:t>Constructed by integrating multiple, heterogeneous data sources</a:t>
            </a:r>
          </a:p>
          <a:p>
            <a:pPr lvl="1" eaLnBrk="1" hangingPunct="1">
              <a:spcAft>
                <a:spcPts val="600"/>
              </a:spcAft>
            </a:pPr>
            <a:r>
              <a:rPr lang="en-US" altLang="en-US" sz="2400" dirty="0"/>
              <a:t>relational databases, flat files, on-line transaction records</a:t>
            </a:r>
          </a:p>
          <a:p>
            <a:pPr eaLnBrk="1" hangingPunct="1">
              <a:spcAft>
                <a:spcPts val="600"/>
              </a:spcAft>
            </a:pPr>
            <a:r>
              <a:rPr lang="en-US" altLang="en-US" sz="2400" dirty="0"/>
              <a:t>Data cleaning and data integration techniques are applied.</a:t>
            </a:r>
          </a:p>
          <a:p>
            <a:pPr lvl="1" eaLnBrk="1" hangingPunct="1">
              <a:spcAft>
                <a:spcPts val="600"/>
              </a:spcAft>
            </a:pPr>
            <a:r>
              <a:rPr lang="en-US" altLang="en-US" sz="2400" dirty="0"/>
              <a:t>Ensure consistency in naming conventions, encoding structures, attribute measures, etc. among different data sources</a:t>
            </a:r>
          </a:p>
          <a:p>
            <a:pPr lvl="2" eaLnBrk="1" hangingPunct="1">
              <a:spcAft>
                <a:spcPts val="600"/>
              </a:spcAft>
            </a:pPr>
            <a:r>
              <a:rPr lang="en-US" altLang="en-US" sz="2400" dirty="0"/>
              <a:t>Ex. Hotel price: differences on currency, tax, breakfast covered, and parking</a:t>
            </a:r>
          </a:p>
          <a:p>
            <a:pPr lvl="1" eaLnBrk="1" hangingPunct="1">
              <a:spcAft>
                <a:spcPts val="600"/>
              </a:spcAft>
            </a:pPr>
            <a:r>
              <a:rPr lang="en-US" altLang="en-US" sz="2400" dirty="0"/>
              <a:t>When data is moved to the warehouse, it is converted</a:t>
            </a:r>
          </a:p>
        </p:txBody>
      </p:sp>
    </p:spTree>
    <p:extLst>
      <p:ext uri="{BB962C8B-B14F-4D97-AF65-F5344CB8AC3E}">
        <p14:creationId xmlns:p14="http://schemas.microsoft.com/office/powerpoint/2010/main" val="282929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a:t>Data Warehouse—Time Variant</a:t>
            </a:r>
          </a:p>
        </p:txBody>
      </p:sp>
      <p:sp>
        <p:nvSpPr>
          <p:cNvPr id="9220" name="Rectangle 3"/>
          <p:cNvSpPr>
            <a:spLocks noGrp="1" noChangeArrowheads="1"/>
          </p:cNvSpPr>
          <p:nvPr>
            <p:ph type="body" idx="1"/>
          </p:nvPr>
        </p:nvSpPr>
        <p:spPr>
          <a:xfrm>
            <a:off x="609600" y="1447800"/>
            <a:ext cx="10896600" cy="4953000"/>
          </a:xfrm>
          <a:noFill/>
        </p:spPr>
        <p:txBody>
          <a:bodyPr vert="horz" lIns="92075" tIns="46038" rIns="92075" bIns="46038" rtlCol="0">
            <a:noAutofit/>
          </a:bodyPr>
          <a:lstStyle/>
          <a:p>
            <a:pPr eaLnBrk="1" hangingPunct="1">
              <a:lnSpc>
                <a:spcPct val="120000"/>
              </a:lnSpc>
            </a:pPr>
            <a:r>
              <a:rPr lang="en-US" altLang="en-US" sz="2400" dirty="0"/>
              <a:t>The time horizon for the data warehouse is significantly longer than that of operational systems</a:t>
            </a:r>
          </a:p>
          <a:p>
            <a:pPr lvl="1" eaLnBrk="1" hangingPunct="1">
              <a:lnSpc>
                <a:spcPct val="120000"/>
              </a:lnSpc>
            </a:pPr>
            <a:r>
              <a:rPr lang="en-US" altLang="en-US" sz="2400" dirty="0"/>
              <a:t>Operational database: current value data</a:t>
            </a:r>
          </a:p>
          <a:p>
            <a:pPr lvl="1" eaLnBrk="1" hangingPunct="1">
              <a:lnSpc>
                <a:spcPct val="120000"/>
              </a:lnSpc>
            </a:pPr>
            <a:r>
              <a:rPr lang="en-US" altLang="en-US" sz="2400" dirty="0"/>
              <a:t>Data warehouse data: provide information from a historical perspective (e.g., past 5-10 years)</a:t>
            </a:r>
          </a:p>
          <a:p>
            <a:pPr eaLnBrk="1" hangingPunct="1">
              <a:lnSpc>
                <a:spcPct val="120000"/>
              </a:lnSpc>
            </a:pPr>
            <a:r>
              <a:rPr lang="en-US" altLang="en-US" sz="2400" dirty="0"/>
              <a:t>Every key structure in the data warehouse</a:t>
            </a:r>
          </a:p>
          <a:p>
            <a:pPr lvl="1" eaLnBrk="1" hangingPunct="1">
              <a:lnSpc>
                <a:spcPct val="120000"/>
              </a:lnSpc>
            </a:pPr>
            <a:r>
              <a:rPr lang="en-US" altLang="en-US" sz="2400" dirty="0"/>
              <a:t>Contains an element of time, explicitly or implicitly</a:t>
            </a:r>
          </a:p>
          <a:p>
            <a:pPr lvl="1" eaLnBrk="1" hangingPunct="1">
              <a:lnSpc>
                <a:spcPct val="120000"/>
              </a:lnSpc>
            </a:pPr>
            <a:r>
              <a:rPr lang="en-US" altLang="en-US" sz="2400" dirty="0"/>
              <a:t>But the key of operational data may or may not contain “time element”</a:t>
            </a:r>
          </a:p>
          <a:p>
            <a:pPr lvl="1" eaLnBrk="1" hangingPunct="1">
              <a:lnSpc>
                <a:spcPct val="110000"/>
              </a:lnSpc>
            </a:pPr>
            <a:endParaRPr lang="en-US" altLang="en-US" sz="2200" dirty="0"/>
          </a:p>
        </p:txBody>
      </p:sp>
    </p:spTree>
    <p:extLst>
      <p:ext uri="{BB962C8B-B14F-4D97-AF65-F5344CB8AC3E}">
        <p14:creationId xmlns:p14="http://schemas.microsoft.com/office/powerpoint/2010/main" val="349476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6"/>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a:t>Data Warehouse—Nonvolatile</a:t>
            </a:r>
          </a:p>
        </p:txBody>
      </p:sp>
      <p:sp>
        <p:nvSpPr>
          <p:cNvPr id="10244" name="Rectangle 1027"/>
          <p:cNvSpPr>
            <a:spLocks noGrp="1" noChangeArrowheads="1"/>
          </p:cNvSpPr>
          <p:nvPr>
            <p:ph type="body" idx="1"/>
          </p:nvPr>
        </p:nvSpPr>
        <p:spPr>
          <a:xfrm>
            <a:off x="661044" y="1204840"/>
            <a:ext cx="10525514" cy="4876800"/>
          </a:xfrm>
          <a:noFill/>
        </p:spPr>
        <p:txBody>
          <a:bodyPr vert="horz" lIns="92075" tIns="46038" rIns="92075" bIns="46038" rtlCol="0">
            <a:noAutofit/>
          </a:bodyPr>
          <a:lstStyle/>
          <a:p>
            <a:pPr eaLnBrk="1" hangingPunct="1">
              <a:lnSpc>
                <a:spcPct val="130000"/>
              </a:lnSpc>
            </a:pPr>
            <a:r>
              <a:rPr lang="en-US" altLang="en-US" sz="2400" dirty="0"/>
              <a:t>Independence</a:t>
            </a:r>
          </a:p>
          <a:p>
            <a:pPr lvl="1">
              <a:lnSpc>
                <a:spcPct val="130000"/>
              </a:lnSpc>
            </a:pPr>
            <a:r>
              <a:rPr lang="en-US" altLang="en-US" sz="2400" dirty="0"/>
              <a:t>A </a:t>
            </a:r>
            <a:r>
              <a:rPr lang="en-US" altLang="en-US" sz="2400" dirty="0">
                <a:solidFill>
                  <a:srgbClr val="FF0000"/>
                </a:solidFill>
              </a:rPr>
              <a:t>physically separate store </a:t>
            </a:r>
            <a:r>
              <a:rPr lang="en-US" altLang="en-US" sz="2400" dirty="0"/>
              <a:t>of data transformed from the operational environment</a:t>
            </a:r>
          </a:p>
          <a:p>
            <a:pPr eaLnBrk="1" hangingPunct="1">
              <a:lnSpc>
                <a:spcPct val="130000"/>
              </a:lnSpc>
            </a:pPr>
            <a:r>
              <a:rPr lang="en-US" altLang="en-US" sz="2400" dirty="0"/>
              <a:t>Static: Operational </a:t>
            </a:r>
            <a:r>
              <a:rPr lang="en-US" altLang="en-US" sz="2400" dirty="0">
                <a:solidFill>
                  <a:schemeClr val="hlink"/>
                </a:solidFill>
              </a:rPr>
              <a:t>update of data does not occur</a:t>
            </a:r>
            <a:r>
              <a:rPr lang="en-US" altLang="en-US" sz="2400" dirty="0"/>
              <a:t> in the data warehouse environment</a:t>
            </a:r>
          </a:p>
          <a:p>
            <a:pPr lvl="1" eaLnBrk="1" hangingPunct="1">
              <a:lnSpc>
                <a:spcPct val="130000"/>
              </a:lnSpc>
            </a:pPr>
            <a:r>
              <a:rPr lang="en-US" altLang="en-US" sz="2400" dirty="0"/>
              <a:t>Does not require transaction processing, recovery, and concurrency control mechanisms</a:t>
            </a:r>
          </a:p>
          <a:p>
            <a:pPr lvl="1" eaLnBrk="1" hangingPunct="1">
              <a:lnSpc>
                <a:spcPct val="130000"/>
              </a:lnSpc>
            </a:pPr>
            <a:r>
              <a:rPr lang="en-US" altLang="en-US" sz="2400" dirty="0"/>
              <a:t>Requires only two operations in data accessing: </a:t>
            </a:r>
          </a:p>
          <a:p>
            <a:pPr lvl="2" eaLnBrk="1" hangingPunct="1">
              <a:lnSpc>
                <a:spcPct val="130000"/>
              </a:lnSpc>
            </a:pPr>
            <a:r>
              <a:rPr lang="en-US" altLang="en-US" i="1" dirty="0">
                <a:solidFill>
                  <a:schemeClr val="hlink"/>
                </a:solidFill>
              </a:rPr>
              <a:t>initial loading of data</a:t>
            </a:r>
            <a:r>
              <a:rPr lang="en-US" altLang="en-US" dirty="0"/>
              <a:t> and </a:t>
            </a:r>
            <a:r>
              <a:rPr lang="en-US" altLang="en-US" i="1" dirty="0">
                <a:solidFill>
                  <a:schemeClr val="hlink"/>
                </a:solidFill>
              </a:rPr>
              <a:t>access of data</a:t>
            </a:r>
            <a:endParaRPr lang="en-US" altLang="en-US" dirty="0"/>
          </a:p>
        </p:txBody>
      </p:sp>
    </p:spTree>
    <p:extLst>
      <p:ext uri="{BB962C8B-B14F-4D97-AF65-F5344CB8AC3E}">
        <p14:creationId xmlns:p14="http://schemas.microsoft.com/office/powerpoint/2010/main" val="40642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193800" y="304800"/>
            <a:ext cx="9474200" cy="623888"/>
          </a:xfrm>
          <a:noFill/>
        </p:spPr>
        <p:txBody>
          <a:bodyPr vert="horz" lIns="92075" tIns="46038" rIns="92075" bIns="46038" rtlCol="0" anchor="b">
            <a:noAutofit/>
          </a:bodyPr>
          <a:lstStyle/>
          <a:p>
            <a:pPr eaLnBrk="1" hangingPunct="1"/>
            <a:r>
              <a:rPr lang="en-US" altLang="en-US" dirty="0"/>
              <a:t>Why a Separate Data Warehouse?</a:t>
            </a:r>
          </a:p>
        </p:txBody>
      </p:sp>
      <p:sp>
        <p:nvSpPr>
          <p:cNvPr id="12292" name="Rectangle 3"/>
          <p:cNvSpPr>
            <a:spLocks noGrp="1" noChangeArrowheads="1"/>
          </p:cNvSpPr>
          <p:nvPr>
            <p:ph type="body" idx="1"/>
          </p:nvPr>
        </p:nvSpPr>
        <p:spPr>
          <a:xfrm>
            <a:off x="622300" y="1130300"/>
            <a:ext cx="10934700" cy="5638800"/>
          </a:xfrm>
          <a:noFill/>
        </p:spPr>
        <p:txBody>
          <a:bodyPr vert="horz" lIns="92075" tIns="46038" rIns="92075" bIns="46038" rtlCol="0">
            <a:noAutofit/>
          </a:bodyPr>
          <a:lstStyle/>
          <a:p>
            <a:pPr eaLnBrk="1" hangingPunct="1"/>
            <a:r>
              <a:rPr lang="en-US" altLang="en-US" sz="2400" dirty="0"/>
              <a:t>Different functions and different data:</a:t>
            </a:r>
          </a:p>
          <a:p>
            <a:pPr lvl="1" eaLnBrk="1" hangingPunct="1"/>
            <a:r>
              <a:rPr lang="en-US" altLang="en-US" sz="2400" u="sng" dirty="0">
                <a:solidFill>
                  <a:schemeClr val="hlink"/>
                </a:solidFill>
              </a:rPr>
              <a:t>missing data</a:t>
            </a:r>
            <a:r>
              <a:rPr lang="en-US" altLang="en-US" sz="2400" dirty="0"/>
              <a:t>: Decision support requires historical data which operational DBs do not typically maintain</a:t>
            </a:r>
          </a:p>
          <a:p>
            <a:pPr lvl="1" eaLnBrk="1" hangingPunct="1"/>
            <a:r>
              <a:rPr lang="en-US" altLang="en-US" sz="2400" u="sng" dirty="0">
                <a:solidFill>
                  <a:schemeClr val="hlink"/>
                </a:solidFill>
              </a:rPr>
              <a:t>data consolidation</a:t>
            </a:r>
            <a:r>
              <a:rPr lang="en-US" altLang="en-US" sz="2400" dirty="0"/>
              <a:t>:  DS requires consolidation (aggregation, summarization) of data from heterogeneous sources</a:t>
            </a:r>
          </a:p>
          <a:p>
            <a:pPr lvl="1" eaLnBrk="1" hangingPunct="1"/>
            <a:r>
              <a:rPr lang="en-US" altLang="en-US" sz="2400" u="sng" dirty="0">
                <a:solidFill>
                  <a:schemeClr val="hlink"/>
                </a:solidFill>
              </a:rPr>
              <a:t>data quality</a:t>
            </a:r>
            <a:r>
              <a:rPr lang="en-US" altLang="en-US" sz="2400" dirty="0"/>
              <a:t>: different sources typically use inconsistent data representations, codes and formats which have to be reconciled</a:t>
            </a:r>
          </a:p>
          <a:p>
            <a:r>
              <a:rPr lang="en-US" altLang="en-US" sz="2400" dirty="0"/>
              <a:t>Note: There are more and more systems which perform OLAP</a:t>
            </a:r>
            <a:r>
              <a:rPr lang="zh-CN" altLang="en-US" sz="2400" dirty="0"/>
              <a:t> </a:t>
            </a:r>
            <a:r>
              <a:rPr lang="en-US" altLang="zh-CN" sz="2400" dirty="0"/>
              <a:t>(</a:t>
            </a:r>
            <a:r>
              <a:rPr lang="en-US" altLang="zh-CN" sz="2400" dirty="0">
                <a:solidFill>
                  <a:srgbClr val="000000"/>
                </a:solidFill>
              </a:rPr>
              <a:t>o</a:t>
            </a:r>
            <a:r>
              <a:rPr lang="en-US" altLang="en-US" sz="2400" dirty="0">
                <a:solidFill>
                  <a:srgbClr val="000000"/>
                </a:solidFill>
              </a:rPr>
              <a:t>nline analytical processing</a:t>
            </a:r>
            <a:r>
              <a:rPr lang="en-US" altLang="zh-CN" sz="2400" dirty="0"/>
              <a:t>)</a:t>
            </a:r>
            <a:r>
              <a:rPr lang="en-US" altLang="en-US" sz="2400" dirty="0"/>
              <a:t> analysis directly on relational databases</a:t>
            </a:r>
          </a:p>
        </p:txBody>
      </p:sp>
    </p:spTree>
    <p:extLst>
      <p:ext uri="{BB962C8B-B14F-4D97-AF65-F5344CB8AC3E}">
        <p14:creationId xmlns:p14="http://schemas.microsoft.com/office/powerpoint/2010/main" val="4001040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a:t>OLTP vs. OLAP</a:t>
            </a:r>
          </a:p>
        </p:txBody>
      </p:sp>
      <p:grpSp>
        <p:nvGrpSpPr>
          <p:cNvPr id="2" name="Group 1"/>
          <p:cNvGrpSpPr/>
          <p:nvPr/>
        </p:nvGrpSpPr>
        <p:grpSpPr>
          <a:xfrm>
            <a:off x="4568226" y="1148594"/>
            <a:ext cx="7201273" cy="5330969"/>
            <a:chOff x="59077" y="1991760"/>
            <a:chExt cx="5838639" cy="4292726"/>
          </a:xfrm>
        </p:grpSpPr>
        <p:graphicFrame>
          <p:nvGraphicFramePr>
            <p:cNvPr id="11268" name="Object 3"/>
            <p:cNvGraphicFramePr>
              <a:graphicFrameLocks noGrp="1"/>
            </p:cNvGraphicFramePr>
            <p:nvPr>
              <p:ph type="tbl" idx="1"/>
              <p:extLst/>
            </p:nvPr>
          </p:nvGraphicFramePr>
          <p:xfrm>
            <a:off x="59077" y="1991760"/>
            <a:ext cx="5838638" cy="4292725"/>
          </p:xfrm>
          <a:graphic>
            <a:graphicData uri="http://schemas.openxmlformats.org/presentationml/2006/ole">
              <mc:AlternateContent xmlns:mc="http://schemas.openxmlformats.org/markup-compatibility/2006">
                <mc:Choice xmlns:v="urn:schemas-microsoft-com:vml" Requires="v">
                  <p:oleObj spid="_x0000_s48134" name="Document" r:id="rId4" imgW="11163300" imgH="7861300" progId="Word.Document.8">
                    <p:embed/>
                  </p:oleObj>
                </mc:Choice>
                <mc:Fallback>
                  <p:oleObj name="Document" r:id="rId4" imgW="11163300" imgH="7861300" progId="Word.Document.8">
                    <p:embed/>
                    <p:pic>
                      <p:nvPicPr>
                        <p:cNvPr id="11268" name="Object 3"/>
                        <p:cNvPicPr>
                          <a:picLocks noChangeArrowheads="1"/>
                        </p:cNvPicPr>
                        <p:nvPr/>
                      </p:nvPicPr>
                      <p:blipFill>
                        <a:blip r:embed="rId5"/>
                        <a:srcRect/>
                        <a:stretch>
                          <a:fillRect/>
                        </a:stretch>
                      </p:blipFill>
                      <p:spPr bwMode="auto">
                        <a:xfrm>
                          <a:off x="59077" y="1991760"/>
                          <a:ext cx="5838638" cy="4292725"/>
                        </a:xfrm>
                        <a:prstGeom prst="rect">
                          <a:avLst/>
                        </a:prstGeom>
                        <a:noFill/>
                        <a:ln>
                          <a:noFill/>
                        </a:ln>
                        <a:effectLst/>
                        <a:extLst/>
                      </p:spPr>
                    </p:pic>
                  </p:oleObj>
                </mc:Fallback>
              </mc:AlternateContent>
            </a:graphicData>
          </a:graphic>
        </p:graphicFrame>
        <p:sp>
          <p:nvSpPr>
            <p:cNvPr id="11269" name="Line 4"/>
            <p:cNvSpPr>
              <a:spLocks noChangeShapeType="1"/>
            </p:cNvSpPr>
            <p:nvPr/>
          </p:nvSpPr>
          <p:spPr bwMode="auto">
            <a:xfrm>
              <a:off x="5897716" y="2056063"/>
              <a:ext cx="0" cy="42284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6" name="Rectangle 1027"/>
          <p:cNvSpPr txBox="1">
            <a:spLocks noChangeArrowheads="1"/>
          </p:cNvSpPr>
          <p:nvPr/>
        </p:nvSpPr>
        <p:spPr>
          <a:xfrm>
            <a:off x="508000" y="1228450"/>
            <a:ext cx="4425876" cy="4887347"/>
          </a:xfrm>
          <a:prstGeom prst="rect">
            <a:avLst/>
          </a:prstGeom>
          <a:noFill/>
        </p:spPr>
        <p:txBody>
          <a:bodyPr vert="horz" lIns="92075" tIns="46038" rIns="92075" bIns="46038" rtlCol="0">
            <a:noAutofit/>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a:lnSpc>
                <a:spcPct val="130000"/>
              </a:lnSpc>
            </a:pPr>
            <a:r>
              <a:rPr lang="en-US" altLang="en-US" dirty="0">
                <a:solidFill>
                  <a:srgbClr val="000000"/>
                </a:solidFill>
              </a:rPr>
              <a:t>OLTP: Online transactional processing</a:t>
            </a:r>
          </a:p>
          <a:p>
            <a:pPr lvl="1">
              <a:lnSpc>
                <a:spcPct val="130000"/>
              </a:lnSpc>
            </a:pPr>
            <a:r>
              <a:rPr lang="en-US" altLang="en-US" dirty="0">
                <a:solidFill>
                  <a:srgbClr val="000000"/>
                </a:solidFill>
              </a:rPr>
              <a:t>DBMS operations</a:t>
            </a:r>
          </a:p>
          <a:p>
            <a:pPr lvl="1">
              <a:lnSpc>
                <a:spcPct val="130000"/>
              </a:lnSpc>
            </a:pPr>
            <a:r>
              <a:rPr lang="en-US" altLang="en-US" dirty="0">
                <a:solidFill>
                  <a:srgbClr val="000000"/>
                </a:solidFill>
              </a:rPr>
              <a:t>Query and transactional processing</a:t>
            </a:r>
          </a:p>
          <a:p>
            <a:pPr>
              <a:lnSpc>
                <a:spcPct val="130000"/>
              </a:lnSpc>
            </a:pPr>
            <a:r>
              <a:rPr lang="en-US" altLang="en-US" dirty="0">
                <a:solidFill>
                  <a:srgbClr val="000000"/>
                </a:solidFill>
              </a:rPr>
              <a:t>OLAP: Online analytical processing</a:t>
            </a:r>
          </a:p>
          <a:p>
            <a:pPr lvl="1">
              <a:lnSpc>
                <a:spcPct val="130000"/>
              </a:lnSpc>
            </a:pPr>
            <a:r>
              <a:rPr lang="en-US" altLang="en-US" dirty="0">
                <a:solidFill>
                  <a:srgbClr val="000000"/>
                </a:solidFill>
              </a:rPr>
              <a:t>Data warehouse operations</a:t>
            </a:r>
          </a:p>
          <a:p>
            <a:pPr lvl="1">
              <a:lnSpc>
                <a:spcPct val="130000"/>
              </a:lnSpc>
            </a:pPr>
            <a:r>
              <a:rPr lang="en-US" altLang="en-US" dirty="0">
                <a:solidFill>
                  <a:srgbClr val="000000"/>
                </a:solidFill>
              </a:rPr>
              <a:t>Drilling, slicing, dicing, etc.</a:t>
            </a:r>
          </a:p>
        </p:txBody>
      </p:sp>
    </p:spTree>
    <p:extLst>
      <p:ext uri="{BB962C8B-B14F-4D97-AF65-F5344CB8AC3E}">
        <p14:creationId xmlns:p14="http://schemas.microsoft.com/office/powerpoint/2010/main" val="2137945741"/>
      </p:ext>
    </p:extLst>
  </p:cSld>
  <p:clrMapOvr>
    <a:masterClrMapping/>
  </p:clrMapOvr>
  <p:transition>
    <p:zoom/>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21768</TotalTime>
  <Words>5122</Words>
  <Application>Microsoft Macintosh PowerPoint</Application>
  <PresentationFormat>宽屏</PresentationFormat>
  <Paragraphs>686</Paragraphs>
  <Slides>43</Slides>
  <Notes>40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43</vt:i4>
      </vt:variant>
    </vt:vector>
  </HeadingPairs>
  <TitlesOfParts>
    <vt:vector size="59" baseType="lpstr">
      <vt:lpstr>宋体</vt:lpstr>
      <vt:lpstr>宋体</vt:lpstr>
      <vt:lpstr>Berlin Sans FB Demi</vt:lpstr>
      <vt:lpstr>Abadi MT Condensed Extra Bold</vt:lpstr>
      <vt:lpstr>Arial</vt:lpstr>
      <vt:lpstr>Calibri</vt:lpstr>
      <vt:lpstr>Impact</vt:lpstr>
      <vt:lpstr>Monotype Sorts</vt:lpstr>
      <vt:lpstr>MT Extra</vt:lpstr>
      <vt:lpstr>Tahoma</vt:lpstr>
      <vt:lpstr>Times New Roman</vt:lpstr>
      <vt:lpstr>Wingdings</vt:lpstr>
      <vt:lpstr>Retrospect</vt:lpstr>
      <vt:lpstr>Document</vt:lpstr>
      <vt:lpstr>Equation</vt:lpstr>
      <vt:lpstr>Worksheet</vt:lpstr>
      <vt:lpstr>CS 412 Intro. to Data Mining</vt:lpstr>
      <vt:lpstr>Chapter 4: Data Warehousing and On-line Analytical Processing</vt:lpstr>
      <vt:lpstr>What is a Data Warehouse?</vt:lpstr>
      <vt:lpstr>Data Warehouse—Subject-Oriented</vt:lpstr>
      <vt:lpstr>Data Warehouse—Integrated</vt:lpstr>
      <vt:lpstr>Data Warehouse—Time Variant</vt:lpstr>
      <vt:lpstr>Data Warehouse—Nonvolatile</vt:lpstr>
      <vt:lpstr>Why a Separate Data Warehouse?</vt:lpstr>
      <vt:lpstr>OLTP vs. OLAP</vt:lpstr>
      <vt:lpstr>PowerPoint 演示文稿</vt:lpstr>
      <vt:lpstr>Three Data Warehouse Models</vt:lpstr>
      <vt:lpstr>Extraction, Transformation, and Loading (ETL)</vt:lpstr>
      <vt:lpstr>Metadata Repository</vt:lpstr>
      <vt:lpstr>Chapter 4: Data Warehousing and On-line Analytical Processing</vt:lpstr>
      <vt:lpstr>From Tables and Spreadsheets to Data Cubes</vt:lpstr>
      <vt:lpstr>Data Cube: A Lattice of Cuboids</vt:lpstr>
      <vt:lpstr>Conceptual Modeling of Data Warehouses</vt:lpstr>
      <vt:lpstr>Star Schema: An Example</vt:lpstr>
      <vt:lpstr>Snowflake Schema: An Example</vt:lpstr>
      <vt:lpstr>Fact Constellation: An Example</vt:lpstr>
      <vt:lpstr>A Concept Hierarchy for a Dimension (location)</vt:lpstr>
      <vt:lpstr>View of Warehouses and Hierarchies</vt:lpstr>
      <vt:lpstr>Multidimensional Data</vt:lpstr>
      <vt:lpstr>A Sample Data Cube</vt:lpstr>
      <vt:lpstr>PowerPoint 演示文稿</vt:lpstr>
      <vt:lpstr>Cuboids Corresponding to the Cube</vt:lpstr>
      <vt:lpstr>Typical OLAP Operations</vt:lpstr>
      <vt:lpstr>PowerPoint 演示文稿</vt:lpstr>
      <vt:lpstr>Data Cube Measures: Three Categories</vt:lpstr>
      <vt:lpstr>How about standard_deviation()</vt:lpstr>
      <vt:lpstr>Browsing a Data Cube</vt:lpstr>
      <vt:lpstr>Chapter 4: Data Warehousing and On-line Analytical Processing</vt:lpstr>
      <vt:lpstr>Efficient Data Cube Computation</vt:lpstr>
      <vt:lpstr>The “Compute Cube” Operator</vt:lpstr>
      <vt:lpstr>Indexing OLAP Data: Bitmap Index</vt:lpstr>
      <vt:lpstr>Indexing OLAP Data: Join Indices</vt:lpstr>
      <vt:lpstr>Efficient Processing OLAP Queries</vt:lpstr>
      <vt:lpstr>OLAP Server Architectures</vt:lpstr>
      <vt:lpstr>Chapter 4: Data Warehousing and On-line Analytical Processing</vt:lpstr>
      <vt:lpstr>Summary</vt:lpstr>
      <vt:lpstr>References (I)</vt:lpstr>
      <vt:lpstr>References (II)</vt:lpstr>
      <vt:lpstr>PowerPoint 演示文稿</vt:lpstr>
    </vt:vector>
  </TitlesOfParts>
  <Company>UIUC</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Zheng, Kaiqi</cp:lastModifiedBy>
  <cp:revision>1079</cp:revision>
  <cp:lastPrinted>2015-09-24T15:46:10Z</cp:lastPrinted>
  <dcterms:created xsi:type="dcterms:W3CDTF">2014-06-02T15:06:14Z</dcterms:created>
  <dcterms:modified xsi:type="dcterms:W3CDTF">2018-09-20T17:01:39Z</dcterms:modified>
</cp:coreProperties>
</file>