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825" r:id="rId2"/>
  </p:sldMasterIdLst>
  <p:notesMasterIdLst>
    <p:notesMasterId r:id="rId83"/>
  </p:notesMasterIdLst>
  <p:sldIdLst>
    <p:sldId id="1292" r:id="rId3"/>
    <p:sldId id="1608" r:id="rId4"/>
    <p:sldId id="1794" r:id="rId5"/>
    <p:sldId id="1796" r:id="rId6"/>
    <p:sldId id="1797" r:id="rId7"/>
    <p:sldId id="1908" r:id="rId8"/>
    <p:sldId id="1798" r:id="rId9"/>
    <p:sldId id="1800" r:id="rId10"/>
    <p:sldId id="1802" r:id="rId11"/>
    <p:sldId id="1803" r:id="rId12"/>
    <p:sldId id="1805" r:id="rId13"/>
    <p:sldId id="1909" r:id="rId14"/>
    <p:sldId id="1806" r:id="rId15"/>
    <p:sldId id="1807" r:id="rId16"/>
    <p:sldId id="1809" r:id="rId17"/>
    <p:sldId id="1810" r:id="rId18"/>
    <p:sldId id="1812" r:id="rId19"/>
    <p:sldId id="1835" r:id="rId20"/>
    <p:sldId id="1837" r:id="rId21"/>
    <p:sldId id="1906" r:id="rId22"/>
    <p:sldId id="1840" r:id="rId23"/>
    <p:sldId id="1910" r:id="rId24"/>
    <p:sldId id="1842" r:id="rId25"/>
    <p:sldId id="345" r:id="rId26"/>
    <p:sldId id="1849" r:id="rId27"/>
    <p:sldId id="1920" r:id="rId28"/>
    <p:sldId id="1844" r:id="rId29"/>
    <p:sldId id="1911" r:id="rId30"/>
    <p:sldId id="1845" r:id="rId31"/>
    <p:sldId id="1913" r:id="rId32"/>
    <p:sldId id="1847" r:id="rId33"/>
    <p:sldId id="283" r:id="rId34"/>
    <p:sldId id="284" r:id="rId35"/>
    <p:sldId id="1851" r:id="rId36"/>
    <p:sldId id="1853" r:id="rId37"/>
    <p:sldId id="1859" r:id="rId38"/>
    <p:sldId id="1862" r:id="rId39"/>
    <p:sldId id="1814" r:id="rId40"/>
    <p:sldId id="1816" r:id="rId41"/>
    <p:sldId id="1817" r:id="rId42"/>
    <p:sldId id="1915" r:id="rId43"/>
    <p:sldId id="1818" r:id="rId44"/>
    <p:sldId id="1916" r:id="rId45"/>
    <p:sldId id="1917" r:id="rId46"/>
    <p:sldId id="1821" r:id="rId47"/>
    <p:sldId id="1918" r:id="rId48"/>
    <p:sldId id="1823" r:id="rId49"/>
    <p:sldId id="1825" r:id="rId50"/>
    <p:sldId id="1826" r:id="rId51"/>
    <p:sldId id="1827" r:id="rId52"/>
    <p:sldId id="1829" r:id="rId53"/>
    <p:sldId id="1919" r:id="rId54"/>
    <p:sldId id="1830" r:id="rId55"/>
    <p:sldId id="1855" r:id="rId56"/>
    <p:sldId id="1856" r:id="rId57"/>
    <p:sldId id="1857" r:id="rId58"/>
    <p:sldId id="1865" r:id="rId59"/>
    <p:sldId id="1907" r:id="rId60"/>
    <p:sldId id="1869" r:id="rId61"/>
    <p:sldId id="1870" r:id="rId62"/>
    <p:sldId id="1871" r:id="rId63"/>
    <p:sldId id="1873" r:id="rId64"/>
    <p:sldId id="1874" r:id="rId65"/>
    <p:sldId id="1876" r:id="rId66"/>
    <p:sldId id="1877" r:id="rId67"/>
    <p:sldId id="1879" r:id="rId68"/>
    <p:sldId id="1880" r:id="rId69"/>
    <p:sldId id="1881" r:id="rId70"/>
    <p:sldId id="1896" r:id="rId71"/>
    <p:sldId id="1901" r:id="rId72"/>
    <p:sldId id="1902" r:id="rId73"/>
    <p:sldId id="1903" r:id="rId74"/>
    <p:sldId id="1904" r:id="rId75"/>
    <p:sldId id="1899" r:id="rId76"/>
    <p:sldId id="1905" r:id="rId77"/>
    <p:sldId id="1685" r:id="rId78"/>
    <p:sldId id="1715" r:id="rId79"/>
    <p:sldId id="1752" r:id="rId80"/>
    <p:sldId id="1781" r:id="rId81"/>
    <p:sldId id="1663" r:id="rId82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1CE"/>
    <a:srgbClr val="E9D2CD"/>
    <a:srgbClr val="0033CC"/>
    <a:srgbClr val="CCFF66"/>
    <a:srgbClr val="F0CDBC"/>
    <a:srgbClr val="FFFFCC"/>
    <a:srgbClr val="008080"/>
    <a:srgbClr val="E48312"/>
    <a:srgbClr val="94A08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1" autoAdjust="0"/>
    <p:restoredTop sz="89781" autoAdjust="0"/>
  </p:normalViewPr>
  <p:slideViewPr>
    <p:cSldViewPr snapToGrid="0">
      <p:cViewPr varScale="1">
        <p:scale>
          <a:sx n="108" d="100"/>
          <a:sy n="108" d="100"/>
        </p:scale>
        <p:origin x="16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0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commentAuthors" Target="commentAuthors.xml"/><Relationship Id="rId89" Type="http://schemas.microsoft.com/office/2016/11/relationships/changesInfo" Target="changesInfos/changesInfo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13" Type="http://schemas.openxmlformats.org/officeDocument/2006/relationships/slide" Target="slides/slide76.xml"/><Relationship Id="rId3" Type="http://schemas.openxmlformats.org/officeDocument/2006/relationships/slide" Target="slides/slide5.xml"/><Relationship Id="rId7" Type="http://schemas.openxmlformats.org/officeDocument/2006/relationships/slide" Target="slides/slide17.xml"/><Relationship Id="rId12" Type="http://schemas.openxmlformats.org/officeDocument/2006/relationships/slide" Target="slides/slide7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74.xml"/><Relationship Id="rId5" Type="http://schemas.openxmlformats.org/officeDocument/2006/relationships/slide" Target="slides/slide8.xml"/><Relationship Id="rId10" Type="http://schemas.openxmlformats.org/officeDocument/2006/relationships/slide" Target="slides/slide69.xml"/><Relationship Id="rId4" Type="http://schemas.openxmlformats.org/officeDocument/2006/relationships/slide" Target="slides/slide7.xml"/><Relationship Id="rId9" Type="http://schemas.openxmlformats.org/officeDocument/2006/relationships/slide" Target="slides/slide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74143D5-1A13-4521-878D-69B22CC15597}"/>
    <pc:docChg chg="addSld modSld sldOrd">
      <pc:chgData name="" userId="" providerId="" clId="Web-{A74143D5-1A13-4521-878D-69B22CC15597}" dt="2018-10-08T02:42:37.123" v="81" actId="20577"/>
      <pc:docMkLst>
        <pc:docMk/>
      </pc:docMkLst>
      <pc:sldChg chg="modSp">
        <pc:chgData name="" userId="" providerId="" clId="Web-{A74143D5-1A13-4521-878D-69B22CC15597}" dt="2018-10-08T02:25:08.833" v="5" actId="20577"/>
        <pc:sldMkLst>
          <pc:docMk/>
          <pc:sldMk cId="3066835" sldId="1608"/>
        </pc:sldMkLst>
        <pc:spChg chg="mod">
          <ac:chgData name="" userId="" providerId="" clId="Web-{A74143D5-1A13-4521-878D-69B22CC15597}" dt="2018-10-08T02:25:08.833" v="5" actId="20577"/>
          <ac:spMkLst>
            <pc:docMk/>
            <pc:sldMk cId="3066835" sldId="1608"/>
            <ac:spMk id="5124" creationId="{00000000-0000-0000-0000-000000000000}"/>
          </ac:spMkLst>
        </pc:spChg>
      </pc:sldChg>
      <pc:sldChg chg="modSp">
        <pc:chgData name="" userId="" providerId="" clId="Web-{A74143D5-1A13-4521-878D-69B22CC15597}" dt="2018-10-08T02:42:13.935" v="76" actId="20577"/>
        <pc:sldMkLst>
          <pc:docMk/>
          <pc:sldMk cId="2302952512" sldId="1797"/>
        </pc:sldMkLst>
        <pc:spChg chg="mod">
          <ac:chgData name="" userId="" providerId="" clId="Web-{A74143D5-1A13-4521-878D-69B22CC15597}" dt="2018-10-08T02:42:13.935" v="76" actId="20577"/>
          <ac:spMkLst>
            <pc:docMk/>
            <pc:sldMk cId="2302952512" sldId="1797"/>
            <ac:spMk id="5124" creationId="{00000000-0000-0000-0000-000000000000}"/>
          </ac:spMkLst>
        </pc:spChg>
      </pc:sldChg>
      <pc:sldChg chg="modSp">
        <pc:chgData name="" userId="" providerId="" clId="Web-{A74143D5-1A13-4521-878D-69B22CC15597}" dt="2018-10-08T02:26:00.661" v="13" actId="1076"/>
        <pc:sldMkLst>
          <pc:docMk/>
          <pc:sldMk cId="3727192544" sldId="1812"/>
        </pc:sldMkLst>
        <pc:spChg chg="mod">
          <ac:chgData name="" userId="" providerId="" clId="Web-{A74143D5-1A13-4521-878D-69B22CC15597}" dt="2018-10-08T02:26:00.661" v="13" actId="1076"/>
          <ac:spMkLst>
            <pc:docMk/>
            <pc:sldMk cId="3727192544" sldId="1812"/>
            <ac:spMk id="2" creationId="{00000000-0000-0000-0000-000000000000}"/>
          </ac:spMkLst>
        </pc:spChg>
        <pc:spChg chg="mod">
          <ac:chgData name="" userId="" providerId="" clId="Web-{A74143D5-1A13-4521-878D-69B22CC15597}" dt="2018-10-08T02:25:47.271" v="10" actId="20577"/>
          <ac:spMkLst>
            <pc:docMk/>
            <pc:sldMk cId="3727192544" sldId="1812"/>
            <ac:spMk id="5124" creationId="{00000000-0000-0000-0000-000000000000}"/>
          </ac:spMkLst>
        </pc:spChg>
      </pc:sldChg>
      <pc:sldChg chg="ord">
        <pc:chgData name="" userId="" providerId="" clId="Web-{A74143D5-1A13-4521-878D-69B22CC15597}" dt="2018-10-08T02:26:48.246" v="28"/>
        <pc:sldMkLst>
          <pc:docMk/>
          <pc:sldMk cId="1351481354" sldId="1835"/>
        </pc:sldMkLst>
      </pc:sldChg>
      <pc:sldChg chg="ord">
        <pc:chgData name="" userId="" providerId="" clId="Web-{A74143D5-1A13-4521-878D-69B22CC15597}" dt="2018-10-08T02:26:48.231" v="27"/>
        <pc:sldMkLst>
          <pc:docMk/>
          <pc:sldMk cId="3737670638" sldId="1837"/>
        </pc:sldMkLst>
      </pc:sldChg>
      <pc:sldChg chg="ord">
        <pc:chgData name="" userId="" providerId="" clId="Web-{A74143D5-1A13-4521-878D-69B22CC15597}" dt="2018-10-08T02:26:48.231" v="25"/>
        <pc:sldMkLst>
          <pc:docMk/>
          <pc:sldMk cId="1617886194" sldId="1840"/>
        </pc:sldMkLst>
      </pc:sldChg>
      <pc:sldChg chg="ord">
        <pc:chgData name="" userId="" providerId="" clId="Web-{A74143D5-1A13-4521-878D-69B22CC15597}" dt="2018-10-08T02:26:48.231" v="24"/>
        <pc:sldMkLst>
          <pc:docMk/>
          <pc:sldMk cId="3254793262" sldId="1842"/>
        </pc:sldMkLst>
      </pc:sldChg>
      <pc:sldChg chg="ord">
        <pc:chgData name="" userId="" providerId="" clId="Web-{A74143D5-1A13-4521-878D-69B22CC15597}" dt="2018-10-08T02:26:48.231" v="23"/>
        <pc:sldMkLst>
          <pc:docMk/>
          <pc:sldMk cId="4282165612" sldId="1844"/>
        </pc:sldMkLst>
      </pc:sldChg>
      <pc:sldChg chg="ord">
        <pc:chgData name="" userId="" providerId="" clId="Web-{A74143D5-1A13-4521-878D-69B22CC15597}" dt="2018-10-08T02:26:48.231" v="22"/>
        <pc:sldMkLst>
          <pc:docMk/>
          <pc:sldMk cId="665768143" sldId="1845"/>
        </pc:sldMkLst>
      </pc:sldChg>
      <pc:sldChg chg="ord">
        <pc:chgData name="" userId="" providerId="" clId="Web-{A74143D5-1A13-4521-878D-69B22CC15597}" dt="2018-10-08T02:26:48.231" v="21"/>
        <pc:sldMkLst>
          <pc:docMk/>
          <pc:sldMk cId="2259796824" sldId="1847"/>
        </pc:sldMkLst>
      </pc:sldChg>
      <pc:sldChg chg="ord">
        <pc:chgData name="" userId="" providerId="" clId="Web-{A74143D5-1A13-4521-878D-69B22CC15597}" dt="2018-10-08T02:26:48.231" v="20"/>
        <pc:sldMkLst>
          <pc:docMk/>
          <pc:sldMk cId="2224407612" sldId="1849"/>
        </pc:sldMkLst>
      </pc:sldChg>
      <pc:sldChg chg="ord">
        <pc:chgData name="" userId="" providerId="" clId="Web-{A74143D5-1A13-4521-878D-69B22CC15597}" dt="2018-10-08T02:26:48.231" v="19"/>
        <pc:sldMkLst>
          <pc:docMk/>
          <pc:sldMk cId="1240168537" sldId="1851"/>
        </pc:sldMkLst>
      </pc:sldChg>
      <pc:sldChg chg="ord">
        <pc:chgData name="" userId="" providerId="" clId="Web-{A74143D5-1A13-4521-878D-69B22CC15597}" dt="2018-10-08T02:26:48.231" v="18"/>
        <pc:sldMkLst>
          <pc:docMk/>
          <pc:sldMk cId="1350571890" sldId="1853"/>
        </pc:sldMkLst>
      </pc:sldChg>
      <pc:sldChg chg="ord">
        <pc:chgData name="" userId="" providerId="" clId="Web-{A74143D5-1A13-4521-878D-69B22CC15597}" dt="2018-10-08T02:26:48.231" v="17"/>
        <pc:sldMkLst>
          <pc:docMk/>
          <pc:sldMk cId="1877627970" sldId="1855"/>
        </pc:sldMkLst>
      </pc:sldChg>
      <pc:sldChg chg="ord">
        <pc:chgData name="" userId="" providerId="" clId="Web-{A74143D5-1A13-4521-878D-69B22CC15597}" dt="2018-10-08T02:26:48.231" v="16"/>
        <pc:sldMkLst>
          <pc:docMk/>
          <pc:sldMk cId="1866741095" sldId="1856"/>
        </pc:sldMkLst>
      </pc:sldChg>
      <pc:sldChg chg="ord">
        <pc:chgData name="" userId="" providerId="" clId="Web-{A74143D5-1A13-4521-878D-69B22CC15597}" dt="2018-10-08T02:26:48.231" v="15"/>
        <pc:sldMkLst>
          <pc:docMk/>
          <pc:sldMk cId="2140427968" sldId="1857"/>
        </pc:sldMkLst>
      </pc:sldChg>
      <pc:sldChg chg="ord">
        <pc:chgData name="" userId="" providerId="" clId="Web-{A74143D5-1A13-4521-878D-69B22CC15597}" dt="2018-10-08T02:26:48.231" v="14"/>
        <pc:sldMkLst>
          <pc:docMk/>
          <pc:sldMk cId="4177540982" sldId="1859"/>
        </pc:sldMkLst>
      </pc:sldChg>
      <pc:sldChg chg="modSp ord">
        <pc:chgData name="" userId="" providerId="" clId="Web-{A74143D5-1A13-4521-878D-69B22CC15597}" dt="2018-10-08T02:28:46.771" v="35" actId="1076"/>
        <pc:sldMkLst>
          <pc:docMk/>
          <pc:sldMk cId="2359614439" sldId="1862"/>
        </pc:sldMkLst>
        <pc:spChg chg="mod">
          <ac:chgData name="" userId="" providerId="" clId="Web-{A74143D5-1A13-4521-878D-69B22CC15597}" dt="2018-10-08T02:28:46.771" v="35" actId="1076"/>
          <ac:spMkLst>
            <pc:docMk/>
            <pc:sldMk cId="2359614439" sldId="1862"/>
            <ac:spMk id="2" creationId="{00000000-0000-0000-0000-000000000000}"/>
          </ac:spMkLst>
        </pc:spChg>
        <pc:spChg chg="mod">
          <ac:chgData name="" userId="" providerId="" clId="Web-{A74143D5-1A13-4521-878D-69B22CC15597}" dt="2018-10-08T02:28:40.818" v="34" actId="20577"/>
          <ac:spMkLst>
            <pc:docMk/>
            <pc:sldMk cId="2359614439" sldId="1862"/>
            <ac:spMk id="5124" creationId="{00000000-0000-0000-0000-000000000000}"/>
          </ac:spMkLst>
        </pc:spChg>
      </pc:sldChg>
      <pc:sldChg chg="modSp">
        <pc:chgData name="" userId="" providerId="" clId="Web-{A74143D5-1A13-4521-878D-69B22CC15597}" dt="2018-10-08T02:29:42.756" v="39" actId="20577"/>
        <pc:sldMkLst>
          <pc:docMk/>
          <pc:sldMk cId="3019615439" sldId="1865"/>
        </pc:sldMkLst>
        <pc:spChg chg="mod">
          <ac:chgData name="" userId="" providerId="" clId="Web-{A74143D5-1A13-4521-878D-69B22CC15597}" dt="2018-10-08T02:29:42.756" v="39" actId="20577"/>
          <ac:spMkLst>
            <pc:docMk/>
            <pc:sldMk cId="3019615439" sldId="1865"/>
            <ac:spMk id="5124" creationId="{00000000-0000-0000-0000-000000000000}"/>
          </ac:spMkLst>
        </pc:spChg>
      </pc:sldChg>
      <pc:sldChg chg="modSp">
        <pc:chgData name="" userId="" providerId="" clId="Web-{A74143D5-1A13-4521-878D-69B22CC15597}" dt="2018-10-08T02:30:06.084" v="45" actId="20577"/>
        <pc:sldMkLst>
          <pc:docMk/>
          <pc:sldMk cId="947223180" sldId="1896"/>
        </pc:sldMkLst>
        <pc:spChg chg="mod">
          <ac:chgData name="" userId="" providerId="" clId="Web-{A74143D5-1A13-4521-878D-69B22CC15597}" dt="2018-10-08T02:30:06.084" v="45" actId="20577"/>
          <ac:spMkLst>
            <pc:docMk/>
            <pc:sldMk cId="947223180" sldId="1896"/>
            <ac:spMk id="5124" creationId="{00000000-0000-0000-0000-000000000000}"/>
          </ac:spMkLst>
        </pc:spChg>
      </pc:sldChg>
      <pc:sldChg chg="modSp">
        <pc:chgData name="" userId="" providerId="" clId="Web-{A74143D5-1A13-4521-878D-69B22CC15597}" dt="2018-10-08T02:30:24.787" v="51" actId="20577"/>
        <pc:sldMkLst>
          <pc:docMk/>
          <pc:sldMk cId="3031269906" sldId="1899"/>
        </pc:sldMkLst>
        <pc:spChg chg="mod">
          <ac:chgData name="" userId="" providerId="" clId="Web-{A74143D5-1A13-4521-878D-69B22CC15597}" dt="2018-10-08T02:30:24.787" v="51" actId="20577"/>
          <ac:spMkLst>
            <pc:docMk/>
            <pc:sldMk cId="3031269906" sldId="1899"/>
            <ac:spMk id="5124" creationId="{00000000-0000-0000-0000-000000000000}"/>
          </ac:spMkLst>
        </pc:spChg>
      </pc:sldChg>
      <pc:sldChg chg="ord">
        <pc:chgData name="" userId="" providerId="" clId="Web-{A74143D5-1A13-4521-878D-69B22CC15597}" dt="2018-10-08T02:26:48.231" v="26"/>
        <pc:sldMkLst>
          <pc:docMk/>
          <pc:sldMk cId="3375381071" sldId="1906"/>
        </pc:sldMkLst>
      </pc:sldChg>
      <pc:sldChg chg="addSp delSp modSp new">
        <pc:chgData name="" userId="" providerId="" clId="Web-{A74143D5-1A13-4521-878D-69B22CC15597}" dt="2018-10-08T02:42:37.123" v="81" actId="20577"/>
        <pc:sldMkLst>
          <pc:docMk/>
          <pc:sldMk cId="2454962130" sldId="1908"/>
        </pc:sldMkLst>
        <pc:spChg chg="del mod">
          <ac:chgData name="" userId="" providerId="" clId="Web-{A74143D5-1A13-4521-878D-69B22CC15597}" dt="2018-10-08T02:41:40.385" v="69"/>
          <ac:spMkLst>
            <pc:docMk/>
            <pc:sldMk cId="2454962130" sldId="1908"/>
            <ac:spMk id="2" creationId="{7E491D67-9113-4FAE-856E-57E4A05CB171}"/>
          </ac:spMkLst>
        </pc:spChg>
        <pc:spChg chg="mod">
          <ac:chgData name="" userId="" providerId="" clId="Web-{A74143D5-1A13-4521-878D-69B22CC15597}" dt="2018-10-08T02:42:37.123" v="81" actId="20577"/>
          <ac:spMkLst>
            <pc:docMk/>
            <pc:sldMk cId="2454962130" sldId="1908"/>
            <ac:spMk id="3" creationId="{7203A181-36DE-46BA-9CE9-FF42478DBAA3}"/>
          </ac:spMkLst>
        </pc:spChg>
        <pc:spChg chg="add del mod">
          <ac:chgData name="" userId="" providerId="" clId="Web-{A74143D5-1A13-4521-878D-69B22CC15597}" dt="2018-10-08T02:41:59.372" v="74"/>
          <ac:spMkLst>
            <pc:docMk/>
            <pc:sldMk cId="2454962130" sldId="1908"/>
            <ac:spMk id="5" creationId="{A0BB82D0-B3B5-415B-BE97-31454F398C84}"/>
          </ac:spMkLst>
        </pc:spChg>
        <pc:spChg chg="add del mod">
          <ac:chgData name="" userId="" providerId="" clId="Web-{A74143D5-1A13-4521-878D-69B22CC15597}" dt="2018-10-08T02:41:56.169" v="73"/>
          <ac:spMkLst>
            <pc:docMk/>
            <pc:sldMk cId="2454962130" sldId="1908"/>
            <ac:spMk id="7" creationId="{8119D274-C7A2-435D-961D-897C805B8009}"/>
          </ac:spMkLst>
        </pc:spChg>
        <pc:spChg chg="add mod">
          <ac:chgData name="" userId="" providerId="" clId="Web-{A74143D5-1A13-4521-878D-69B22CC15597}" dt="2018-10-08T02:42:01.638" v="75"/>
          <ac:spMkLst>
            <pc:docMk/>
            <pc:sldMk cId="2454962130" sldId="1908"/>
            <ac:spMk id="9" creationId="{F7DA11A8-B9DC-4739-B9A7-4369D45930B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15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6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E4DF7-6595-412D-9DE3-667804BEF3C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49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E4DF7-6595-412D-9DE3-667804BEF3C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368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07CA7-4860-41C2-912D-D23E47247F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1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67872-71AD-4B78-BEE8-1CA413B17B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405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267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F872E-CB52-44D5-BD5F-B518E0B36BC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0A6FE-46C9-483E-8E6C-A125FD6340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8C6AA-E873-4CBF-9DC0-332B4E0CC2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3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BB187-D9CC-4BF1-8992-CFEEB967A64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0617555-4838-4938-953B-6C44F818A093}" type="slidenum">
              <a:rPr lang="en-US" sz="120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Pattern pruning; anti-monotone</a:t>
            </a:r>
          </a:p>
          <a:p>
            <a:r>
              <a:rPr lang="en-US" dirty="0"/>
              <a:t>Assume</a:t>
            </a:r>
            <a:r>
              <a:rPr lang="en-US" baseline="0" dirty="0"/>
              <a:t> </a:t>
            </a:r>
            <a:r>
              <a:rPr lang="en-US" dirty="0"/>
              <a:t>5.price=5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555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5B400-3D1C-4247-AC44-78AB4DDC55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42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32183-1E4E-4439-9E63-DBFABA4CF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24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32183-1E4E-4439-9E63-DBFABA4CF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24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32183-1E4E-4439-9E63-DBFABA4CF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42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C32183-1E4E-4439-9E63-DBFABA4CF9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42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D00F9-425E-4E9D-8679-449B50F4EC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7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DEAD85E-3B93-4294-8EDD-CF5E1748D9A4}" type="slidenum">
              <a:rPr lang="en-US" sz="1200">
                <a:latin typeface="Times New Roman" pitchFamily="18" charset="0"/>
              </a:rPr>
              <a:pPr/>
              <a:t>32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Must contain 1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defTabSz="90509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defTabSz="90509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6EE4175-73C0-4A0E-869F-2F865CFDC767}" type="slidenum">
              <a:rPr lang="en-US" sz="1200">
                <a:latin typeface="Times New Roman" pitchFamily="18" charset="0"/>
              </a:rPr>
              <a:pPr/>
              <a:t>33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D151B6-8114-41E2-A8BD-B768D55219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55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14DAF-1C23-4AA1-8CA8-1A48FF8650F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MS PGothic" pitchFamily="34" charset="-128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MS PGothic" pitchFamily="34" charset="-128"/>
              <a:cs typeface="+mn-cs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8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07220F-BB4A-4A30-8543-80B6CD8797C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4614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22338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A0B77-FEDE-4D84-A8C2-0F4E9C9843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2338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02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056C25-6A07-4D35-B2C0-1EDDC05C55C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941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972CC-8499-4EA3-A7EA-6359E458963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9432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4972CC-8499-4EA3-A7EA-6359E458963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1424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91C8-570A-444C-91C3-C28FBA154B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044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A5FF2-DE4C-485B-B3D5-CBB411925B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037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A5FF2-DE4C-485B-B3D5-CBB411925B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5314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5EB87-E9BF-467A-92AC-7FA50A5192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85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5EB87-E9BF-467A-92AC-7FA50A5192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200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7C517-9980-4745-8C64-172D51D32C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43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427C8D-9BDA-4DF4-8A3D-BAD222F9DC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72279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3CC2C-4207-4981-B10F-A020C96F6B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482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F6015-ADE1-4284-BFCB-17426266BE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646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2D401-719A-4CB9-9E7B-2B83AA6220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54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53EAC-1642-4190-A804-140586BE09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514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53EAC-1642-4190-A804-140586BE09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982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6F6015-ADE1-4284-BFCB-17426266BE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006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954EC-9B3E-4A18-A7C6-A03E830ADD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158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BE081-8CF4-4D19-9253-8890640D18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25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34852" indent="-282635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30541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82758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34974" indent="-226108" defTabSz="9217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87191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9407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1624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3840" indent="-226108" defTabSz="9217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170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5AA0BE-B3A9-4D31-ABE4-BECE2843A0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2170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6059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22338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A0B77-FEDE-4D84-A8C2-0F4E9C9843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2338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5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427C8D-9BDA-4DF4-8A3D-BAD222F9DC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8488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0A0E-8F5B-481C-BDBE-16C9C6DB6C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624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00209C-82AF-421F-8B3B-5A18AC94DC6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164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A10A0E-8F5B-481C-BDBE-16C9C6DB6C7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237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3EB366-7893-42BA-845C-8FEEB7AD074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948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E076DA-754C-4194-94D4-80623A0BF2C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07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F33FDD-6126-4EDC-BA1F-2885C93518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6906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06D95-AEFE-4A27-910C-CA7763A5D3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/>
              <a:t>Apriori: </a:t>
            </a:r>
          </a:p>
          <a:p>
            <a:r>
              <a:rPr lang="en-US" altLang="en-US" sz="1000"/>
              <a:t>    Step1: Join two k-1 edge graphs (these two graphs share a same k-2 edge subgraph) to generate a k-edge graph</a:t>
            </a:r>
          </a:p>
          <a:p>
            <a:r>
              <a:rPr lang="en-US" altLang="en-US" sz="1000"/>
              <a:t>    Step2:  Join the tid-list of these two k-1 edge graphs, then see whether its count is larger than the minimum support</a:t>
            </a:r>
          </a:p>
          <a:p>
            <a:r>
              <a:rPr lang="en-US" altLang="en-US" sz="1000"/>
              <a:t>    Step3:  Check all k-1 subgraph of this k-edge graph to see whether all of them are frequent</a:t>
            </a:r>
          </a:p>
          <a:p>
            <a:r>
              <a:rPr lang="en-US" altLang="en-US" sz="1000"/>
              <a:t>    Step4:  After G successfully pass Step1-3, do support computation of G in the graph dataset, See whether it is really frequent.</a:t>
            </a:r>
          </a:p>
          <a:p>
            <a:endParaRPr lang="en-US" altLang="en-US" sz="1000"/>
          </a:p>
          <a:p>
            <a:r>
              <a:rPr lang="en-US" altLang="en-US" sz="1000"/>
              <a:t>gSpan:</a:t>
            </a:r>
          </a:p>
          <a:p>
            <a:r>
              <a:rPr lang="en-US" altLang="en-US" sz="1000"/>
              <a:t>    Step1: Right-most extend a k-1 edge graph to several k edge graphs.</a:t>
            </a:r>
          </a:p>
          <a:p>
            <a:r>
              <a:rPr lang="en-US" altLang="en-US" sz="1000"/>
              <a:t>    Step2: Enumerate the occurrence of this k-1 edge graph in the graph dataset, meanwhile, counting these k edge graphs.</a:t>
            </a:r>
          </a:p>
          <a:p>
            <a:r>
              <a:rPr lang="en-US" altLang="en-US" sz="1000"/>
              <a:t>    Step3: Output those k edge graphs whose support is larger than the minimum support.</a:t>
            </a:r>
          </a:p>
          <a:p>
            <a:endParaRPr lang="en-US" altLang="en-US" sz="1000"/>
          </a:p>
          <a:p>
            <a:r>
              <a:rPr lang="en-US" altLang="en-US" sz="1000"/>
              <a:t>Pros:</a:t>
            </a:r>
          </a:p>
          <a:p>
            <a:r>
              <a:rPr lang="en-US" altLang="en-US" sz="1000"/>
              <a:t>   1: gSpan avoid the costly candidate generation and testing some infrequent subgraphs.</a:t>
            </a:r>
          </a:p>
          <a:p>
            <a:r>
              <a:rPr lang="en-US" altLang="en-US" sz="1000"/>
              <a:t>   2: No complicated graph operations, like joining two graphs and calculating its k-1 subgraphs.</a:t>
            </a:r>
          </a:p>
          <a:p>
            <a:r>
              <a:rPr lang="en-US" altLang="en-US" sz="1000"/>
              <a:t>   3. gSpan is very simple</a:t>
            </a:r>
          </a:p>
          <a:p>
            <a:endParaRPr lang="en-US" altLang="en-US" sz="1000"/>
          </a:p>
          <a:p>
            <a:r>
              <a:rPr lang="en-US" altLang="en-US" sz="1000"/>
              <a:t>The key is how to do right most extension efficiently in graph. We invented DFS code for graph.</a:t>
            </a:r>
          </a:p>
        </p:txBody>
      </p:sp>
    </p:spTree>
    <p:extLst>
      <p:ext uri="{BB962C8B-B14F-4D97-AF65-F5344CB8AC3E}">
        <p14:creationId xmlns:p14="http://schemas.microsoft.com/office/powerpoint/2010/main" val="1212735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FA4362-77A9-46FA-B4FA-FA91103C846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2046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7D8E18-B4B6-498E-8CB9-1AFFACD2C0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4973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5CE05-D201-49E7-A292-5AEC5701B5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/>
              <a:t>Apriori: </a:t>
            </a:r>
          </a:p>
          <a:p>
            <a:r>
              <a:rPr lang="en-US" altLang="en-US" sz="1000"/>
              <a:t>    Step1: Join two k-1 edge graphs (these two graphs share a same k-2 edge subgraph) to generate a k-edge graph</a:t>
            </a:r>
          </a:p>
          <a:p>
            <a:r>
              <a:rPr lang="en-US" altLang="en-US" sz="1000"/>
              <a:t>    Step2:  Join the tid-list of these two k-1 edge graphs, then see whether its count is larger than the minimum support</a:t>
            </a:r>
          </a:p>
          <a:p>
            <a:r>
              <a:rPr lang="en-US" altLang="en-US" sz="1000"/>
              <a:t>    Step3:  Check all k-1 subgraph of this k-edge graph to see whether all of them are frequent</a:t>
            </a:r>
          </a:p>
          <a:p>
            <a:r>
              <a:rPr lang="en-US" altLang="en-US" sz="1000"/>
              <a:t>    Step4:  After G successfully pass Step1-3, do support computation of G in the graph dataset, See whether it is really frequent.</a:t>
            </a:r>
          </a:p>
          <a:p>
            <a:endParaRPr lang="en-US" altLang="en-US" sz="1000"/>
          </a:p>
          <a:p>
            <a:r>
              <a:rPr lang="en-US" altLang="en-US" sz="1000"/>
              <a:t>gSpan:</a:t>
            </a:r>
          </a:p>
          <a:p>
            <a:r>
              <a:rPr lang="en-US" altLang="en-US" sz="1000"/>
              <a:t>    Step1: Right-most extend a k-1 edge graph to several k edge graphs.</a:t>
            </a:r>
          </a:p>
          <a:p>
            <a:r>
              <a:rPr lang="en-US" altLang="en-US" sz="1000"/>
              <a:t>    Step2: Enumerate the occurrence of this k-1 edge graph in the graph dataset, meanwhile, counting these k edge graphs.</a:t>
            </a:r>
          </a:p>
          <a:p>
            <a:r>
              <a:rPr lang="en-US" altLang="en-US" sz="1000"/>
              <a:t>    Step3: Output those k edge graphs whose support is larger than the minimum support.</a:t>
            </a:r>
          </a:p>
          <a:p>
            <a:endParaRPr lang="en-US" altLang="en-US" sz="1000"/>
          </a:p>
          <a:p>
            <a:r>
              <a:rPr lang="en-US" altLang="en-US" sz="1000"/>
              <a:t>Pros:</a:t>
            </a:r>
          </a:p>
          <a:p>
            <a:r>
              <a:rPr lang="en-US" altLang="en-US" sz="1000"/>
              <a:t>   1: gSpan avoid the costly candidate generation and testing some infrequent subgraphs.</a:t>
            </a:r>
          </a:p>
          <a:p>
            <a:r>
              <a:rPr lang="en-US" altLang="en-US" sz="1000"/>
              <a:t>   2: No complicated graph operations, like joining two graphs and calculating its k-1 subgraphs.</a:t>
            </a:r>
          </a:p>
          <a:p>
            <a:r>
              <a:rPr lang="en-US" altLang="en-US" sz="1000"/>
              <a:t>   3. gSpan is very simple</a:t>
            </a:r>
          </a:p>
          <a:p>
            <a:endParaRPr lang="en-US" altLang="en-US" sz="1000"/>
          </a:p>
          <a:p>
            <a:r>
              <a:rPr lang="en-US" altLang="en-US" sz="1000"/>
              <a:t>The key is how to do right most extension efficiently in graph. We invented DFS code for graph.</a:t>
            </a:r>
          </a:p>
        </p:txBody>
      </p:sp>
    </p:spTree>
    <p:extLst>
      <p:ext uri="{BB962C8B-B14F-4D97-AF65-F5344CB8AC3E}">
        <p14:creationId xmlns:p14="http://schemas.microsoft.com/office/powerpoint/2010/main" val="187553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A79448-024C-4779-8C03-AC34596CC8B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336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DACA5D-7DCA-4736-AD9C-7B4D4DCCD4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r" defTabSz="91443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184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22338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A0B77-FEDE-4D84-A8C2-0F4E9C9843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2338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108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22338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A0B77-FEDE-4D84-A8C2-0F4E9C9843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2338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287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22338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A0B77-FEDE-4D84-A8C2-0F4E9C9843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22338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45235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FC7AEE2-938E-452D-BDE4-E1A19BA8808A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726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09" indent="-285734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293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111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287" indent="-228587" defTabSz="922287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8F2235FA-AFC4-467F-A141-28B926E0BC8E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77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521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285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34852" indent="-282635" defTabSz="912285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30541" indent="-226108" defTabSz="912285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82758" indent="-226108" defTabSz="912285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34974" indent="-226108" defTabSz="912285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87191" indent="-226108" defTabSz="9122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39407" indent="-226108" defTabSz="9122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91624" indent="-226108" defTabSz="9122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43840" indent="-226108" defTabSz="91228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B758FE0D-3B8E-4164-91D3-E6D1B993BC2F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78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137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9E270414-29A7-4AB3-8A19-56C105716171}" type="slidenum">
              <a:rPr lang="en-US" altLang="en-US" smtClean="0">
                <a:solidFill>
                  <a:prstClr val="black"/>
                </a:solidFill>
                <a:cs typeface="Arial" charset="0"/>
              </a:rPr>
              <a:pPr>
                <a:spcBef>
                  <a:spcPct val="0"/>
                </a:spcBef>
              </a:pPr>
              <a:t>79</a:t>
            </a:fld>
            <a:endParaRPr lang="en-US" alt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9585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Mermaid, Hans Christian Andersen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3AC8FB-7022-4D8F-94E4-060C59C2060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281" tIns="46141" rIns="92281" bIns="46141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8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7A4A7D-757E-4FE7-9D94-D471F137977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23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222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E4DF7-6595-412D-9DE3-667804BEF3C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222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19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4"/>
            <a:ext cx="4937760" cy="736283"/>
          </a:xfrm>
        </p:spPr>
        <p:txBody>
          <a:bodyPr lIns="91438" rIns="91438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4"/>
            <a:ext cx="4937760" cy="736283"/>
          </a:xfrm>
        </p:spPr>
        <p:txBody>
          <a:bodyPr lIns="91438" rIns="91438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7" y="6459788"/>
            <a:ext cx="4822804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35827" y="6492878"/>
            <a:ext cx="2472271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49B74239-73C9-4B55-8B1C-66BCA0FCF2F2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7" y="6459788"/>
            <a:ext cx="4822804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" y="6492878"/>
            <a:ext cx="1312025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38" rIns="91438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8"/>
            <a:ext cx="2618511" cy="365125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defRPr/>
            </a:lvl1pPr>
          </a:lstStyle>
          <a:p>
            <a:fld id="{CBBD38C9-86BE-42BA-90B7-7B0F222A966C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0" cy="365125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6492878"/>
            <a:ext cx="1312025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9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FFBA9-6F95-4F70-A0C1-45366D5DB750}" type="datetime4">
              <a:rPr lang="en-US"/>
              <a:pPr>
                <a:defRPr/>
              </a:pPr>
              <a:t>December 6, 2018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0B6D57-B021-463B-8D62-09A83E2EE1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993140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7" y="6459788"/>
            <a:ext cx="4822804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77600" y="6477000"/>
            <a:ext cx="914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2CC86-93B0-4433-BB82-3B4544800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227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38" rIns="91438">
            <a:normAutofit/>
          </a:bodyPr>
          <a:lstStyle>
            <a:lvl1pPr marL="0" indent="0" algn="l">
              <a:buNone/>
              <a:defRPr sz="2400" b="1" cap="all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6492878"/>
            <a:ext cx="1312025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4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63" indent="-461963">
              <a:defRPr sz="2800"/>
            </a:lvl1pPr>
            <a:lvl2pPr marL="738188" indent="-538163">
              <a:defRPr sz="2800"/>
            </a:lvl2pPr>
            <a:lvl3pPr marL="858838" indent="-474663">
              <a:defRPr sz="2800"/>
            </a:lvl3pPr>
            <a:lvl4pPr marL="1144588" indent="-522288">
              <a:defRPr sz="2800"/>
            </a:lvl4pPr>
            <a:lvl5pPr marL="1376363" indent="-508000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86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38" rIns="91438" anchor="t" anchorCtr="0">
            <a:normAutofit/>
          </a:bodyPr>
          <a:lstStyle>
            <a:lvl1pPr marL="0" indent="0" algn="ctr">
              <a:buNone/>
              <a:defRPr sz="2800" cap="all" spc="200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6492878"/>
            <a:ext cx="1312025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1" r:id="rId3"/>
    <p:sldLayoutId id="2147483823" r:id="rId4"/>
    <p:sldLayoutId id="2147483824" r:id="rId5"/>
  </p:sldLayoutIdLst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4" y="286606"/>
            <a:ext cx="11369963" cy="673979"/>
          </a:xfrm>
          <a:prstGeom prst="rect">
            <a:avLst/>
          </a:prstGeom>
        </p:spPr>
        <p:txBody>
          <a:bodyPr vert="horz" lIns="91438" tIns="45719" rIns="91438" bIns="45719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2"/>
            <a:ext cx="11406908" cy="520930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5"/>
            <a:ext cx="1066800" cy="273844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8689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</p:sldLayoutIdLst>
  <p:hf hdr="0" ftr="0" dt="0"/>
  <p:txStyles>
    <p:titleStyle>
      <a:lvl1pPr algn="ctr" defTabSz="914377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13" indent="-341313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73063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96" indent="-300031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813" indent="-290513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74638" algn="l" defTabSz="914377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emf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7.emf"/><Relationship Id="rId1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60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5" Type="http://schemas.openxmlformats.org/officeDocument/2006/relationships/image" Target="../media/image40.wmf"/><Relationship Id="rId10" Type="http://schemas.openxmlformats.org/officeDocument/2006/relationships/image" Target="../media/image42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05c1/06bb1a21a8d8d99b76953231f1476ec73df2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21858"/>
            <a:ext cx="12192000" cy="995083"/>
          </a:xfrm>
        </p:spPr>
        <p:txBody>
          <a:bodyPr>
            <a:noAutofit/>
          </a:bodyPr>
          <a:lstStyle/>
          <a:p>
            <a:pPr algn="ctr" defTabSz="1219110"/>
            <a:r>
              <a:rPr lang="en-US" dirty="0"/>
              <a:t>CS 412 Intro. to Data Mining</a:t>
            </a:r>
            <a:endParaRPr lang="en-US" b="1" spc="0" dirty="0">
              <a:solidFill>
                <a:prstClr val="black"/>
              </a:solidFill>
              <a:effectLst>
                <a:outerShdw blurRad="50800" dist="38100" dir="2700000" algn="tl" rotWithShape="0">
                  <a:scrgbClr r="0" g="0" b="0">
                    <a:alpha val="43000"/>
                  </a:sc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08725"/>
            <a:ext cx="12192000" cy="1039906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Chapter 7 : Advanced Frequent Pattern Mining</a:t>
            </a:r>
          </a:p>
          <a:p>
            <a:r>
              <a:rPr lang="en-US" altLang="zh-CN" dirty="0"/>
              <a:t>Qi Li</a:t>
            </a:r>
            <a:r>
              <a:rPr lang="en-US" dirty="0"/>
              <a:t>, Computer Science, Univ. Illinois at Urbana-Champaign</a:t>
            </a:r>
            <a:r>
              <a:rPr lang="en-US"/>
              <a:t>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" y="6492879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5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152400"/>
            <a:ext cx="11887200" cy="91440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en-US" dirty="0"/>
              <a:t>Mining Extraordinary Phenomena in Quantitative Association Mining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44946" y="1143000"/>
            <a:ext cx="9597537" cy="5486400"/>
          </a:xfrm>
        </p:spPr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E.g.: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 eaLnBrk="1" hangingPunct="1">
              <a:spcBef>
                <a:spcPts val="500"/>
              </a:spcBef>
            </a:pPr>
            <a:endParaRPr lang="en-US" altLang="en-US" sz="2400" dirty="0"/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E.g.: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E.g.: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0" lvl="1" indent="0">
              <a:spcBef>
                <a:spcPts val="500"/>
              </a:spcBef>
              <a:buClr>
                <a:srgbClr val="0000CC"/>
              </a:buClr>
              <a:buNone/>
            </a:pP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49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11988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Rare Patterns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9490635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38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Negative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r>
              <a:rPr lang="en-US" altLang="en-US" sz="2400" dirty="0"/>
              <a:t>A support-based definition of negative correlated patterns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8505" y="5233344"/>
            <a:ext cx="4671589" cy="40011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this remind you the definition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lift?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6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119888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06401" y="1142999"/>
            <a:ext cx="9855200" cy="5581073"/>
          </a:xfrm>
        </p:spPr>
        <p:txBody>
          <a:bodyPr/>
          <a:lstStyle/>
          <a:p>
            <a:pPr lvl="1"/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s(B)</a:t>
            </a:r>
          </a:p>
          <a:p>
            <a:pPr lvl="2"/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400" dirty="0">
                <a:solidFill>
                  <a:srgbClr val="FF0000"/>
                </a:solidFill>
              </a:rPr>
              <a:t>s(A U B) = 1/10</a:t>
            </a:r>
            <a:r>
              <a:rPr lang="en-US" altLang="en-US" sz="2400" baseline="30000" dirty="0">
                <a:solidFill>
                  <a:srgbClr val="FF0000"/>
                </a:solidFill>
              </a:rPr>
              <a:t>5</a:t>
            </a:r>
            <a:r>
              <a:rPr lang="en-US" altLang="en-US" sz="2400" dirty="0">
                <a:solidFill>
                  <a:srgbClr val="FF0000"/>
                </a:solidFill>
              </a:rPr>
              <a:t>, s(A)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s(B) = 1/10</a:t>
            </a:r>
            <a:r>
              <a:rPr lang="en-US" altLang="en-US" sz="24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1/10</a:t>
            </a:r>
            <a:r>
              <a:rPr lang="en-US" altLang="en-US" sz="2400" baseline="30000" dirty="0">
                <a:solidFill>
                  <a:srgbClr val="FF0000"/>
                </a:solidFill>
              </a:rPr>
              <a:t>3</a:t>
            </a:r>
            <a:r>
              <a:rPr lang="en-US" altLang="en-US" sz="24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problem?</a:t>
            </a:r>
            <a:r>
              <a:rPr lang="en-US" altLang="en-US" sz="2400" dirty="0">
                <a:cs typeface="Tahoma" pitchFamily="34" charset="0"/>
              </a:rPr>
              <a:t>—</a:t>
            </a:r>
            <a:r>
              <a:rPr lang="en-US" altLang="en-US" sz="2400" dirty="0"/>
              <a:t>Null transactions: The support-based definition is not null-invariant!</a:t>
            </a:r>
          </a:p>
        </p:txBody>
      </p:sp>
    </p:spTree>
    <p:extLst>
      <p:ext uri="{BB962C8B-B14F-4D97-AF65-F5344CB8AC3E}">
        <p14:creationId xmlns:p14="http://schemas.microsoft.com/office/powerpoint/2010/main" val="256738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56403" y="0"/>
            <a:ext cx="8610788" cy="10948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Defining Negative Correlation:  Need Null-Invariance in Definition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86506" y="1120740"/>
            <a:ext cx="9776694" cy="5500783"/>
          </a:xfrm>
        </p:spPr>
        <p:txBody>
          <a:bodyPr/>
          <a:lstStyle/>
          <a:p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/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</a:t>
            </a:r>
          </a:p>
          <a:p>
            <a:pPr marL="854075" lvl="4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(s(A U B)/s(A) + s(A U B)/s(B))/2 &lt; </a:t>
            </a:r>
            <a:r>
              <a:rPr lang="ru-RU" altLang="en-US" sz="2400" dirty="0">
                <a:solidFill>
                  <a:srgbClr val="FF0000"/>
                </a:solidFill>
                <a:cs typeface="Tahoma" pitchFamily="34" charset="0"/>
              </a:rPr>
              <a:t>є</a:t>
            </a:r>
            <a:r>
              <a:rPr lang="en-US" altLang="en-US" sz="2400" dirty="0">
                <a:cs typeface="Tahoma" pitchFamily="34" charset="0"/>
              </a:rPr>
              <a:t>,</a:t>
            </a:r>
            <a:endParaRPr lang="en-US" altLang="en-US" sz="2400" dirty="0"/>
          </a:p>
          <a:p>
            <a:pPr marL="838200" lvl="4" indent="0">
              <a:buNone/>
            </a:pPr>
            <a:r>
              <a:rPr lang="en-US" altLang="en-US" sz="2400" dirty="0"/>
              <a:t>where </a:t>
            </a:r>
            <a:r>
              <a:rPr lang="ru-RU" altLang="en-US" sz="2400" dirty="0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r>
              <a:rPr lang="en-US" altLang="en-US" sz="2400" dirty="0"/>
              <a:t>For the same needle package problem:</a:t>
            </a:r>
          </a:p>
          <a:p>
            <a:pPr lvl="1"/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2"/>
            <a:r>
              <a:rPr lang="en-US" altLang="en-US" sz="2400" dirty="0"/>
              <a:t>If </a:t>
            </a:r>
            <a:r>
              <a:rPr lang="ru-RU" altLang="en-US" sz="2400" dirty="0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</a:p>
          <a:p>
            <a:pPr marL="854075" lvl="4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(s(A U B)/s(A) + s(A U B)/s(B))/2 = (0.01 + 0.01)/2 &lt; </a:t>
            </a:r>
            <a:r>
              <a:rPr lang="ru-RU" altLang="en-US" sz="2400" dirty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Mining Compressed Patterns</a:t>
            </a:r>
            <a:endParaRPr lang="en-US" altLang="en-US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6375" y="1215189"/>
            <a:ext cx="6838316" cy="5490411"/>
          </a:xfrm>
        </p:spPr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en-US" altLang="en-US" dirty="0"/>
              <a:t>Why mining compressed patterns? </a:t>
            </a: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 eaLnBrk="1" hangingPunct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 eaLnBrk="1" hangingPunct="1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 eaLnBrk="1" hangingPunct="1"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 eaLnBrk="1" hangingPunct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</p:txBody>
      </p:sp>
      <p:graphicFrame>
        <p:nvGraphicFramePr>
          <p:cNvPr id="2087973" name="Group 37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53452" y="1217437"/>
          <a:ext cx="3982453" cy="2194128"/>
        </p:xfrm>
        <a:graphic>
          <a:graphicData uri="http://schemas.openxmlformats.org/drawingml/2006/table">
            <a:tbl>
              <a:tblPr/>
              <a:tblGrid>
                <a:gridCol w="8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itchFamily="2" charset="-122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23" name="Rectangle 38"/>
          <p:cNvSpPr>
            <a:spLocks noChangeArrowheads="1"/>
          </p:cNvSpPr>
          <p:nvPr/>
        </p:nvSpPr>
        <p:spPr bwMode="auto">
          <a:xfrm>
            <a:off x="553453" y="3497656"/>
            <a:ext cx="4162926" cy="3047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2324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19" y="2428051"/>
            <a:ext cx="5485734" cy="6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53452" y="3497656"/>
            <a:ext cx="425918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Closed patterns 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P1, P2, P3, P4, P5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Emphasizes too much on support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Max-patterns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P3: information loss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Desired output (a good balance):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P2, P3, P4</a:t>
            </a:r>
          </a:p>
        </p:txBody>
      </p:sp>
    </p:spTree>
    <p:extLst>
      <p:ext uri="{BB962C8B-B14F-4D97-AF65-F5344CB8AC3E}">
        <p14:creationId xmlns:p14="http://schemas.microsoft.com/office/powerpoint/2010/main" val="20486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3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28599"/>
            <a:ext cx="11988800" cy="72274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Redundancy-Aware Top-k Patterns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8636000" cy="533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Desired patterns: high significance &amp; low redundancy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76" y="1608041"/>
            <a:ext cx="6363855" cy="37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08000" y="5334000"/>
            <a:ext cx="945803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8800" y="5326912"/>
            <a:ext cx="9807418" cy="1429487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Method:  Use MMS (Maximal Marginal Significance) for measuring the combined significance of a pattern set 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Xin et al., Extracting Redundancy-Aware Top-K Patterns, KDD’06</a:t>
            </a:r>
          </a:p>
        </p:txBody>
      </p:sp>
    </p:spTree>
    <p:extLst>
      <p:ext uri="{BB962C8B-B14F-4D97-AF65-F5344CB8AC3E}">
        <p14:creationId xmlns:p14="http://schemas.microsoft.com/office/powerpoint/2010/main" val="13243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/>
              <a:t>Constraint-Based Frequent Pattern Mining</a:t>
            </a: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Sequential Pattern Mining</a:t>
            </a:r>
            <a:endParaRPr lang="en-US" dirty="0"/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7704679" y="1992265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Constraint-Based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59" y="1174091"/>
            <a:ext cx="9833516" cy="5426734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sz="2400" dirty="0">
                <a:ea typeface="ＭＳ Ｐゴシック" charset="0"/>
              </a:rPr>
              <a:t>Why Constraint-Based Mining? </a:t>
            </a:r>
          </a:p>
          <a:p>
            <a:pPr>
              <a:spcAft>
                <a:spcPts val="12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sz="2400" dirty="0">
                <a:ea typeface="ＭＳ Ｐゴシック" charset="0"/>
              </a:rPr>
              <a:t>Different Kinds of Constraints: Different Pruning Strategies</a:t>
            </a:r>
            <a:r>
              <a:rPr lang="en-US" altLang="en-US" sz="2400" dirty="0"/>
              <a:t>	</a:t>
            </a:r>
          </a:p>
          <a:p>
            <a:pPr>
              <a:spcAft>
                <a:spcPts val="1200"/>
              </a:spcAf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Constrained Mining with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Pattern Anti-Monotonicity</a:t>
            </a:r>
            <a:endParaRPr lang="en-US" altLang="en-US" sz="2400" kern="0" dirty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Constrained Mining with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Pattern Monotonicity</a:t>
            </a:r>
            <a:endParaRPr lang="en-US" altLang="en-US" sz="2400" kern="0" dirty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Constrained Mining with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Convertible Constraints</a:t>
            </a:r>
          </a:p>
          <a:p>
            <a:pPr>
              <a:spcAft>
                <a:spcPts val="12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Constrained Mining with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Data Anti-Monotonicity</a:t>
            </a:r>
            <a:endParaRPr lang="en-US" altLang="zh-CN" sz="2400" dirty="0">
              <a:ea typeface="SimSun" charset="0"/>
              <a:cs typeface="SimSun" charset="0"/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Constrained Mining with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Succinct Constraints</a:t>
            </a:r>
            <a:endParaRPr lang="en-US" altLang="en-US" sz="2400" kern="0" dirty="0">
              <a:solidFill>
                <a:prstClr val="black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en-US" sz="2400" kern="0" dirty="0">
                <a:solidFill>
                  <a:prstClr val="black"/>
                </a:solidFill>
              </a:rPr>
              <a:t>Handling Multiple Constraints</a:t>
            </a:r>
          </a:p>
        </p:txBody>
      </p:sp>
    </p:spTree>
    <p:extLst>
      <p:ext uri="{BB962C8B-B14F-4D97-AF65-F5344CB8AC3E}">
        <p14:creationId xmlns:p14="http://schemas.microsoft.com/office/powerpoint/2010/main" val="13514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11508317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Why Constraint-Based Mining?</a:t>
            </a:r>
            <a:endParaRPr lang="en-GB" dirty="0">
              <a:ea typeface="ＭＳ Ｐゴシック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529020" y="1179688"/>
            <a:ext cx="10391227" cy="5525911"/>
          </a:xfrm>
        </p:spPr>
        <p:txBody>
          <a:bodyPr/>
          <a:lstStyle/>
          <a:p>
            <a:pPr eaLnBrk="1" hangingPunct="1">
              <a:spcAft>
                <a:spcPts val="400"/>
              </a:spcAft>
              <a:defRPr/>
            </a:pPr>
            <a:r>
              <a:rPr lang="en-US" altLang="en-US" sz="2400" dirty="0"/>
              <a:t>Pattern mining in practice: Often a user-guided,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 eaLnBrk="1" hangingPunct="1">
              <a:spcAft>
                <a:spcPts val="4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interface), </a:t>
            </a:r>
            <a:r>
              <a:rPr lang="en-US" altLang="en-US" sz="2400" dirty="0">
                <a:solidFill>
                  <a:srgbClr val="FF0000"/>
                </a:solidFill>
              </a:rPr>
              <a:t>specifying various kinds of constraints</a:t>
            </a:r>
          </a:p>
          <a:p>
            <a:pPr lvl="1" eaLnBrk="1" hangingPunct="1">
              <a:spcAft>
                <a:spcPts val="400"/>
              </a:spcAft>
              <a:defRPr/>
            </a:pP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spcAft>
                <a:spcPts val="400"/>
              </a:spcAft>
              <a:defRPr/>
            </a:pPr>
            <a:r>
              <a:rPr lang="en-US" altLang="en-US" sz="2400" dirty="0"/>
              <a:t>What is constraint-based mining?</a:t>
            </a:r>
          </a:p>
          <a:p>
            <a:pPr lvl="1">
              <a:spcAft>
                <a:spcPts val="400"/>
              </a:spcAft>
              <a:defRPr/>
            </a:pPr>
            <a:r>
              <a:rPr lang="en-US" altLang="en-US" sz="2400" dirty="0"/>
              <a:t>Mine together with user-provided constraints</a:t>
            </a:r>
          </a:p>
          <a:p>
            <a:pPr lvl="1">
              <a:spcAft>
                <a:spcPts val="400"/>
              </a:spcAft>
              <a:defRPr/>
            </a:pPr>
            <a:endParaRPr lang="en-US" altLang="en-US" sz="2400" dirty="0"/>
          </a:p>
          <a:p>
            <a:pPr>
              <a:spcAft>
                <a:spcPts val="400"/>
              </a:spcAft>
              <a:defRPr/>
            </a:pPr>
            <a:r>
              <a:rPr lang="en-US" altLang="en-US" sz="2400" dirty="0"/>
              <a:t>Why constraint-based mining?</a:t>
            </a:r>
          </a:p>
          <a:p>
            <a:pPr lvl="1" eaLnBrk="1" hangingPunct="1">
              <a:spcAft>
                <a:spcPts val="400"/>
              </a:spcAft>
              <a:defRPr/>
            </a:pPr>
            <a:r>
              <a:rPr lang="en-US" altLang="en-US" sz="2400" dirty="0"/>
              <a:t>User flexibility: User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400"/>
              </a:spcAft>
              <a:defRPr/>
            </a:pPr>
            <a:r>
              <a:rPr lang="en-US" altLang="en-US" sz="2400" dirty="0"/>
              <a:t>Optimization: System explores such constraints for mining efficiency</a:t>
            </a:r>
          </a:p>
          <a:p>
            <a:pPr lvl="2">
              <a:spcAft>
                <a:spcPts val="400"/>
              </a:spcAft>
              <a:defRPr/>
            </a:pPr>
            <a:r>
              <a:rPr lang="en-US" altLang="en-US" sz="2400" dirty="0"/>
              <a:t>E.g., Push constraints deeply into the mining process</a:t>
            </a:r>
          </a:p>
        </p:txBody>
      </p:sp>
    </p:spTree>
    <p:extLst>
      <p:ext uri="{BB962C8B-B14F-4D97-AF65-F5344CB8AC3E}">
        <p14:creationId xmlns:p14="http://schemas.microsoft.com/office/powerpoint/2010/main" val="373767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Constraint-Based Frequent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>
                <a:cs typeface="Calibri"/>
              </a:rPr>
              <a:t>Sequential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5082059" y="1374292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247" y="277475"/>
            <a:ext cx="12643944" cy="568325"/>
          </a:xfrm>
        </p:spPr>
        <p:txBody>
          <a:bodyPr lIns="92075" tIns="46038" rIns="92075" bIns="46038" anchor="ctr">
            <a:noAutofit/>
          </a:bodyPr>
          <a:lstStyle/>
          <a:p>
            <a:pPr eaLnBrk="1" hangingPunct="1">
              <a:defRPr/>
            </a:pPr>
            <a:r>
              <a:rPr lang="en-US" sz="3800" dirty="0">
                <a:ea typeface="ＭＳ Ｐゴシック" charset="0"/>
              </a:rPr>
              <a:t>Various Kinds of User-Specified Constraints in Data Mining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3626F-CE50-4B2F-8442-2DB61A09878C}"/>
              </a:ext>
            </a:extLst>
          </p:cNvPr>
          <p:cNvSpPr txBox="1">
            <a:spLocks noChangeArrowheads="1"/>
          </p:cNvSpPr>
          <p:nvPr/>
        </p:nvSpPr>
        <p:spPr>
          <a:xfrm>
            <a:off x="634123" y="1221729"/>
            <a:ext cx="9942751" cy="509423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 type constraint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—Specifying what kinds of knowledge to mine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Classification, association, clustering, outlier finding, …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constraint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—using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SQL-like queries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Find products sold together in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NY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year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Dimension/level constraint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—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 to projection in relational database 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In relevance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region, price, brand, customer category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Interestingness constraint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—various kinds of thresholds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Strong rules: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min_sup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0.02,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min_conf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0.6,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min_correlation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0.7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Rule (or pattern) constraint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E.g.: Small sales (price &lt; $10) triggers big sales (sum &gt; $200)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BA267-46E6-486D-8082-6C4D5C1780CF}"/>
              </a:ext>
            </a:extLst>
          </p:cNvPr>
          <p:cNvSpPr txBox="1"/>
          <p:nvPr/>
        </p:nvSpPr>
        <p:spPr>
          <a:xfrm>
            <a:off x="5829736" y="5150299"/>
            <a:ext cx="298783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focus of this study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FC955BA-3126-44C5-9C45-112D54A8CAD3}"/>
              </a:ext>
            </a:extLst>
          </p:cNvPr>
          <p:cNvSpPr/>
          <p:nvPr/>
        </p:nvSpPr>
        <p:spPr>
          <a:xfrm rot="10800000">
            <a:off x="5367280" y="5213338"/>
            <a:ext cx="462456" cy="3888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28600"/>
            <a:ext cx="12344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</a:rPr>
              <a:t>Pattern Space Pruning with Pattern Anti-Monotonicity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689274" y="1168836"/>
            <a:ext cx="8893125" cy="5030949"/>
          </a:xfrm>
        </p:spPr>
        <p:txBody>
          <a:bodyPr/>
          <a:lstStyle/>
          <a:p>
            <a:pPr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A constraint </a:t>
            </a:r>
            <a:r>
              <a:rPr lang="en-US" altLang="zh-CN" sz="2400" i="1" dirty="0">
                <a:latin typeface="Calibri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 is </a:t>
            </a:r>
            <a:r>
              <a:rPr lang="en-US" altLang="zh-CN" sz="2400" b="1" i="1" dirty="0">
                <a:solidFill>
                  <a:srgbClr val="FF0000"/>
                </a:solidFill>
                <a:latin typeface="Calibri" charset="0"/>
                <a:ea typeface="SimSun" charset="0"/>
                <a:cs typeface="SimSun" charset="0"/>
              </a:rPr>
              <a:t>anti-monotone</a:t>
            </a: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If </a:t>
            </a:r>
            <a:r>
              <a:rPr lang="en-US" sz="2400" dirty="0">
                <a:latin typeface="Calibri" charset="0"/>
                <a:ea typeface="ＭＳ Ｐゴシック" charset="0"/>
              </a:rPr>
              <a:t>an </a:t>
            </a:r>
            <a:r>
              <a:rPr lang="en-US" sz="2400" dirty="0" err="1">
                <a:latin typeface="Calibri" charset="0"/>
                <a:ea typeface="ＭＳ Ｐゴシック" charset="0"/>
              </a:rPr>
              <a:t>itemset</a:t>
            </a:r>
            <a:r>
              <a:rPr lang="en-US" sz="2400" dirty="0">
                <a:latin typeface="Calibri" charset="0"/>
                <a:ea typeface="ＭＳ Ｐゴシック" charset="0"/>
              </a:rPr>
              <a:t> S </a:t>
            </a:r>
            <a:r>
              <a:rPr lang="en-US" sz="2400" b="1" dirty="0">
                <a:latin typeface="Calibri" charset="0"/>
                <a:ea typeface="ＭＳ Ｐゴシック" charset="0"/>
              </a:rPr>
              <a:t>violates</a:t>
            </a:r>
            <a:r>
              <a:rPr lang="en-US" sz="2400" dirty="0">
                <a:latin typeface="Calibri" charset="0"/>
                <a:ea typeface="ＭＳ Ｐゴシック" charset="0"/>
              </a:rPr>
              <a:t> constraint </a:t>
            </a:r>
            <a:r>
              <a:rPr lang="en-US" sz="2400" i="1" dirty="0">
                <a:latin typeface="Calibri" charset="0"/>
                <a:ea typeface="ＭＳ Ｐゴシック" charset="0"/>
              </a:rPr>
              <a:t>c</a:t>
            </a:r>
            <a:r>
              <a:rPr lang="en-US" sz="2400" dirty="0">
                <a:latin typeface="Calibri" charset="0"/>
                <a:ea typeface="ＭＳ Ｐゴシック" charset="0"/>
              </a:rPr>
              <a:t>, so does any of its superset </a:t>
            </a: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That is, mining on itemset S can be terminated</a:t>
            </a: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1:  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sum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 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v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 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anti-monotone</a:t>
            </a: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2:</a:t>
            </a:r>
            <a:r>
              <a:rPr lang="en-US" sz="2400" dirty="0">
                <a:solidFill>
                  <a:schemeClr val="hlink"/>
                </a:solidFill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</a:t>
            </a:r>
            <a:r>
              <a:rPr lang="en-US" sz="2400" dirty="0">
                <a:solidFill>
                  <a:schemeClr val="hlink"/>
                </a:solidFill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range(</a:t>
            </a:r>
            <a:r>
              <a:rPr lang="en-US" sz="2400" dirty="0" err="1">
                <a:latin typeface="Calibri" charset="0"/>
                <a:ea typeface="ＭＳ Ｐゴシック" charset="0"/>
                <a:sym typeface="Wingdings" charset="0"/>
              </a:rPr>
              <a:t>S.profit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)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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 15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anti-monotone</a:t>
            </a: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Wingdings" charset="0"/>
            </a:endParaRP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Itemset </a:t>
            </a:r>
            <a:r>
              <a:rPr lang="en-US" sz="2400" i="1" dirty="0">
                <a:latin typeface="Calibri" charset="0"/>
                <a:ea typeface="ＭＳ Ｐゴシック" charset="0"/>
              </a:rPr>
              <a:t>ab </a:t>
            </a:r>
            <a:r>
              <a:rPr lang="en-US" sz="2400" dirty="0">
                <a:latin typeface="Calibri" charset="0"/>
                <a:ea typeface="ＭＳ Ｐゴシック" charset="0"/>
              </a:rPr>
              <a:t>violates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 (range(ab) = 40)</a:t>
            </a: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So does every superset of </a:t>
            </a:r>
            <a:r>
              <a:rPr lang="en-US" sz="2400" i="1" dirty="0" err="1">
                <a:latin typeface="Calibri" charset="0"/>
                <a:ea typeface="ＭＳ Ｐゴシック" charset="0"/>
                <a:sym typeface="Wingdings" charset="0"/>
              </a:rPr>
              <a:t>ab</a:t>
            </a:r>
            <a:endParaRPr lang="en-US" sz="2400" i="1" dirty="0">
              <a:latin typeface="Calibri" charset="0"/>
              <a:ea typeface="ＭＳ Ｐゴシック" charset="0"/>
              <a:sym typeface="Wingdings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02630"/>
              </p:ext>
            </p:extLst>
          </p:nvPr>
        </p:nvGraphicFramePr>
        <p:xfrm>
          <a:off x="301046" y="1328205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52" name="TextBox 12"/>
          <p:cNvSpPr txBox="1">
            <a:spLocks noChangeArrowheads="1"/>
          </p:cNvSpPr>
          <p:nvPr/>
        </p:nvSpPr>
        <p:spPr bwMode="auto">
          <a:xfrm>
            <a:off x="289776" y="4602477"/>
            <a:ext cx="2297808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Note: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item.price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&gt;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Profit can be negative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527F2A-A186-446E-8DF1-EE6FE3E01248}"/>
              </a:ext>
            </a:extLst>
          </p:cNvPr>
          <p:cNvSpPr txBox="1">
            <a:spLocks noChangeArrowheads="1"/>
          </p:cNvSpPr>
          <p:nvPr/>
        </p:nvSpPr>
        <p:spPr>
          <a:xfrm>
            <a:off x="2689274" y="2880275"/>
            <a:ext cx="7066456" cy="551792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00CC"/>
              </a:buClr>
              <a:buSzPct val="80000"/>
              <a:buFont typeface="Wingdings" charset="0"/>
              <a:buChar char="n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+mn-cs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8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689274" y="1168836"/>
            <a:ext cx="8893125" cy="5030949"/>
          </a:xfrm>
        </p:spPr>
        <p:txBody>
          <a:bodyPr/>
          <a:lstStyle/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3.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3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sum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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v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 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not anti-monotone</a:t>
            </a: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4. Is 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4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support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S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 </a:t>
            </a:r>
            <a:r>
              <a:rPr lang="el-GR" sz="2400" i="1" dirty="0">
                <a:latin typeface="Calibri" charset="0"/>
                <a:ea typeface="ＭＳ Ｐゴシック" charset="0"/>
                <a:sym typeface="Symbol" charset="0"/>
              </a:rPr>
              <a:t>σ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anti-monotone?</a:t>
            </a: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Yes! </a:t>
            </a:r>
            <a:r>
              <a:rPr lang="en-US" sz="2400" dirty="0" err="1">
                <a:latin typeface="Calibri" charset="0"/>
                <a:ea typeface="ＭＳ Ｐゴシック" charset="0"/>
                <a:sym typeface="Symbol" charset="0"/>
              </a:rPr>
              <a:t>Apriori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pruning is essentially pruning with an anti-monotonic constraint!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7885A8BA-91E8-4FB8-B2FD-6D0563E9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36BD597-92DB-4271-86AF-5535E8743F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209307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1396D7B-0675-4A8E-933A-51D192689E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28600"/>
            <a:ext cx="123444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</a:rPr>
              <a:t>Pattern Space Pruning with Pattern Anti-Monotonicity </a:t>
            </a:r>
          </a:p>
        </p:txBody>
      </p:sp>
    </p:spTree>
    <p:extLst>
      <p:ext uri="{BB962C8B-B14F-4D97-AF65-F5344CB8AC3E}">
        <p14:creationId xmlns:p14="http://schemas.microsoft.com/office/powerpoint/2010/main" val="74803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304800"/>
            <a:ext cx="12598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</a:rPr>
              <a:t>Pattern Monotonicity and Its Roles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893848" y="1368103"/>
            <a:ext cx="8184055" cy="4193626"/>
          </a:xfrm>
        </p:spPr>
        <p:txBody>
          <a:bodyPr/>
          <a:lstStyle/>
          <a:p>
            <a:pPr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A constraint </a:t>
            </a:r>
            <a:r>
              <a:rPr lang="en-US" altLang="zh-CN" sz="2400" i="1" dirty="0">
                <a:latin typeface="Calibri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 is </a:t>
            </a:r>
            <a:r>
              <a:rPr lang="en-US" altLang="zh-CN" sz="2400" i="1" dirty="0">
                <a:latin typeface="Calibri" charset="0"/>
                <a:ea typeface="SimSun" charset="0"/>
                <a:cs typeface="SimSun" charset="0"/>
              </a:rPr>
              <a:t>monotone</a:t>
            </a: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: I</a:t>
            </a:r>
            <a:r>
              <a:rPr lang="en-US" sz="2400" dirty="0">
                <a:latin typeface="Calibri" charset="0"/>
                <a:ea typeface="ＭＳ Ｐゴシック" charset="0"/>
              </a:rPr>
              <a:t>f an </a:t>
            </a:r>
            <a:r>
              <a:rPr lang="en-US" sz="2400" dirty="0" err="1">
                <a:latin typeface="Calibri" charset="0"/>
                <a:ea typeface="ＭＳ Ｐゴシック" charset="0"/>
              </a:rPr>
              <a:t>itemset</a:t>
            </a:r>
            <a:r>
              <a:rPr lang="en-US" sz="2400" dirty="0">
                <a:latin typeface="Calibri" charset="0"/>
                <a:ea typeface="ＭＳ Ｐゴシック" charset="0"/>
              </a:rPr>
              <a:t> S </a:t>
            </a:r>
            <a:r>
              <a:rPr lang="en-US" sz="2400" b="1" dirty="0">
                <a:latin typeface="Calibri" charset="0"/>
                <a:ea typeface="ＭＳ Ｐゴシック" charset="0"/>
              </a:rPr>
              <a:t>satisfies</a:t>
            </a:r>
            <a:r>
              <a:rPr lang="en-US" sz="2400" dirty="0">
                <a:latin typeface="Calibri" charset="0"/>
                <a:ea typeface="ＭＳ Ｐゴシック" charset="0"/>
              </a:rPr>
              <a:t> the constraint c, so does any of its superset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That is, </a:t>
            </a: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we do not need to check </a:t>
            </a:r>
            <a:r>
              <a:rPr lang="en-US" altLang="zh-CN" sz="2400" i="1" dirty="0">
                <a:latin typeface="Calibri" charset="0"/>
                <a:ea typeface="SimSun" charset="0"/>
                <a:cs typeface="SimSun" charset="0"/>
              </a:rPr>
              <a:t>c</a:t>
            </a:r>
            <a:r>
              <a:rPr lang="en-US" altLang="zh-CN" sz="2400" dirty="0">
                <a:latin typeface="Calibri" charset="0"/>
                <a:ea typeface="SimSun" charset="0"/>
                <a:cs typeface="SimSun" charset="0"/>
              </a:rPr>
              <a:t> in subsequent mining</a:t>
            </a:r>
            <a:endParaRPr lang="en-US" sz="2400" i="1" dirty="0">
              <a:latin typeface="Calibri" charset="0"/>
              <a:ea typeface="ＭＳ Ｐゴシック" charset="0"/>
            </a:endParaRPr>
          </a:p>
          <a:p>
            <a:pPr eaLnBrk="1" hangingPunct="1"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1: 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sum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 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v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 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monotone</a:t>
            </a:r>
          </a:p>
          <a:p>
            <a:pPr eaLnBrk="1" hangingPunct="1">
              <a:spcAft>
                <a:spcPts val="6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E.g. 2: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min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Wingdings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)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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 v 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monotone</a:t>
            </a:r>
          </a:p>
          <a:p>
            <a:pPr>
              <a:spcAft>
                <a:spcPts val="600"/>
              </a:spcAft>
              <a:buFont typeface="Wingdings" charset="0"/>
              <a:buChar char="n"/>
              <a:defRPr/>
            </a:pP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E.g. 3: 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c</a:t>
            </a:r>
            <a:r>
              <a:rPr lang="en-US" sz="2400" i="1" baseline="-25000" dirty="0">
                <a:latin typeface="Calibri" charset="0"/>
                <a:ea typeface="ＭＳ Ｐゴシック" charset="0"/>
                <a:sym typeface="Wingdings" charset="0"/>
              </a:rPr>
              <a:t>3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: range(</a:t>
            </a:r>
            <a:r>
              <a:rPr lang="en-US" sz="2400" dirty="0" err="1">
                <a:latin typeface="Calibri" charset="0"/>
                <a:ea typeface="ＭＳ Ｐゴシック" charset="0"/>
                <a:sym typeface="Wingdings" charset="0"/>
              </a:rPr>
              <a:t>S.profit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)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</a:t>
            </a: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 15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monotone</a:t>
            </a:r>
            <a:endParaRPr lang="en-US" sz="2400" dirty="0">
              <a:solidFill>
                <a:srgbClr val="FF0000"/>
              </a:solidFill>
              <a:latin typeface="Calibri" charset="0"/>
              <a:ea typeface="ＭＳ Ｐゴシック" charset="0"/>
              <a:sym typeface="Wingdings" charset="0"/>
            </a:endParaRPr>
          </a:p>
          <a:p>
            <a:pPr lvl="1" eaLnBrk="1" hangingPunct="1"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 err="1">
                <a:latin typeface="Calibri" charset="0"/>
                <a:ea typeface="ＭＳ Ｐゴシック" charset="0"/>
              </a:rPr>
              <a:t>Itemset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ab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</a:rPr>
              <a:t>satisfies </a:t>
            </a:r>
            <a:r>
              <a:rPr lang="en-US" sz="2400" i="1" dirty="0">
                <a:latin typeface="Calibri" charset="0"/>
                <a:ea typeface="ＭＳ Ｐゴシック" charset="0"/>
                <a:sym typeface="Wingdings" charset="0"/>
              </a:rPr>
              <a:t>c</a:t>
            </a:r>
            <a:r>
              <a:rPr lang="en-US" sz="2400" i="1" baseline="-25000" dirty="0">
                <a:latin typeface="Calibri" charset="0"/>
                <a:ea typeface="ＭＳ Ｐゴシック" charset="0"/>
                <a:sym typeface="Wingdings" charset="0"/>
              </a:rPr>
              <a:t>3</a:t>
            </a:r>
            <a:endParaRPr lang="en-US" sz="2400" i="1" dirty="0">
              <a:latin typeface="Calibri" charset="0"/>
              <a:ea typeface="ＭＳ Ｐゴシック" charset="0"/>
              <a:sym typeface="Wingdings" charset="0"/>
            </a:endParaRPr>
          </a:p>
          <a:p>
            <a:pPr lvl="1" eaLnBrk="1" hangingPunct="1">
              <a:spcAft>
                <a:spcPts val="6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Wingdings" charset="0"/>
              </a:rPr>
              <a:t>So does every superset of </a:t>
            </a:r>
            <a:r>
              <a:rPr lang="en-US" sz="2400" i="1" dirty="0" err="1">
                <a:latin typeface="Calibri" charset="0"/>
                <a:ea typeface="ＭＳ Ｐゴシック" charset="0"/>
                <a:sym typeface="Wingdings" charset="0"/>
              </a:rPr>
              <a:t>ab</a:t>
            </a:r>
            <a:endParaRPr lang="en-US" sz="2400" i="1" dirty="0">
              <a:latin typeface="Calibri" charset="0"/>
              <a:ea typeface="ＭＳ Ｐゴシック" charset="0"/>
              <a:sym typeface="Wingdings" charset="0"/>
            </a:endParaRP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7885A8BA-91E8-4FB8-B2FD-6D0563E9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6BD597-92DB-4271-86AF-5535E8743F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209307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396D7B-0675-4A8E-933A-51D192689E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79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Apriori</a:t>
            </a:r>
            <a:r>
              <a:rPr lang="en-US" dirty="0"/>
              <a:t> for </a:t>
            </a:r>
            <a:r>
              <a:rPr lang="en-US" dirty="0">
                <a:ea typeface="ＭＳ Ｐゴシック" charset="0"/>
              </a:rPr>
              <a:t>Pattern</a:t>
            </a:r>
            <a:r>
              <a:rPr lang="zh-CN" altLang="en-US" dirty="0"/>
              <a:t> </a:t>
            </a:r>
            <a:r>
              <a:rPr lang="en-US" altLang="zh-CN" dirty="0"/>
              <a:t>Anti-Monotone Constraint</a:t>
            </a:r>
            <a:endParaRPr lang="en-US" dirty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76453"/>
              </p:ext>
            </p:extLst>
          </p:nvPr>
        </p:nvGraphicFramePr>
        <p:xfrm>
          <a:off x="1827213" y="1795463"/>
          <a:ext cx="18938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Worksheet" r:id="rId4" imgW="1739681" imgH="1765316" progId="Excel.Sheet.8">
                  <p:embed/>
                </p:oleObj>
              </mc:Choice>
              <mc:Fallback>
                <p:oleObj name="Worksheet" r:id="rId4" imgW="1739681" imgH="1765316" progId="Excel.Sheet.8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3"/>
                        <a:ext cx="18938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79589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Worksheet" r:id="rId6" imgW="1619701" imgH="2086337" progId="Excel.Sheet.8">
                  <p:embed/>
                </p:oleObj>
              </mc:Choice>
              <mc:Fallback>
                <p:oleObj name="Worksheet" r:id="rId6" imgW="1619701" imgH="2086337" progId="Excel.Sheet.8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Worksheet" r:id="rId8" imgW="1619701" imgH="1743437" progId="Excel.Sheet.8">
                  <p:embed/>
                </p:oleObj>
              </mc:Choice>
              <mc:Fallback>
                <p:oleObj name="Worksheet" r:id="rId8" imgW="1619701" imgH="1743437" progId="Excel.Sheet.8">
                  <p:embed/>
                  <p:pic>
                    <p:nvPicPr>
                      <p:cNvPr id="307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3705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6861103" y="1561456"/>
            <a:ext cx="47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30732" name="Object 11"/>
          <p:cNvGraphicFramePr>
            <a:graphicFrameLocks noChangeAspect="1"/>
          </p:cNvGraphicFramePr>
          <p:nvPr/>
        </p:nvGraphicFramePr>
        <p:xfrm>
          <a:off x="8134351" y="338137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Worksheet" r:id="rId10" imgW="990735" imgH="2428944" progId="Excel.Sheet.8">
                  <p:embed/>
                </p:oleObj>
              </mc:Choice>
              <mc:Fallback>
                <p:oleObj name="Worksheet" r:id="rId10" imgW="990735" imgH="2428944" progId="Excel.Sheet.8">
                  <p:embed/>
                  <p:pic>
                    <p:nvPicPr>
                      <p:cNvPr id="307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38137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/>
          <p:cNvGraphicFramePr>
            <a:graphicFrameLocks noChangeAspect="1"/>
          </p:cNvGraphicFramePr>
          <p:nvPr/>
        </p:nvGraphicFramePr>
        <p:xfrm>
          <a:off x="4724401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8" name="Worksheet" r:id="rId12" imgW="1581421" imgH="2429237" progId="Excel.Sheet.8">
                  <p:embed/>
                </p:oleObj>
              </mc:Choice>
              <mc:Fallback>
                <p:oleObj name="Worksheet" r:id="rId12" imgW="1581421" imgH="2429237" progId="Excel.Sheet.8">
                  <p:embed/>
                  <p:pic>
                    <p:nvPicPr>
                      <p:cNvPr id="307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3"/>
          <p:cNvGraphicFramePr>
            <a:graphicFrameLocks noChangeAspect="1"/>
          </p:cNvGraphicFramePr>
          <p:nvPr/>
        </p:nvGraphicFramePr>
        <p:xfrm>
          <a:off x="2336801" y="3756026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Worksheet" r:id="rId14" imgW="1581421" imgH="1743437" progId="Excel.Sheet.8">
                  <p:embed/>
                </p:oleObj>
              </mc:Choice>
              <mc:Fallback>
                <p:oleObj name="Worksheet" r:id="rId14" imgW="1581421" imgH="1743437" progId="Excel.Sheet.8">
                  <p:embed/>
                  <p:pic>
                    <p:nvPicPr>
                      <p:cNvPr id="307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756026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1816028" y="3726806"/>
            <a:ext cx="47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6672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30740" name="AutoShape 19"/>
          <p:cNvSpPr>
            <a:spLocks noChangeArrowheads="1"/>
          </p:cNvSpPr>
          <p:nvPr/>
        </p:nvSpPr>
        <p:spPr bwMode="auto">
          <a:xfrm>
            <a:off x="9385301" y="3305697"/>
            <a:ext cx="627063" cy="384721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0743" name="Text Box 22"/>
          <p:cNvSpPr txBox="1">
            <a:spLocks noChangeArrowheads="1"/>
          </p:cNvSpPr>
          <p:nvPr/>
        </p:nvSpPr>
        <p:spPr bwMode="auto">
          <a:xfrm>
            <a:off x="5629203" y="5788968"/>
            <a:ext cx="47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30744" name="Object 23"/>
          <p:cNvGraphicFramePr>
            <a:graphicFrameLocks noChangeAspect="1"/>
          </p:cNvGraphicFramePr>
          <p:nvPr/>
        </p:nvGraphicFramePr>
        <p:xfrm>
          <a:off x="2690814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0" name="Worksheet" r:id="rId16" imgW="990961" imgH="714737" progId="Excel.Sheet.8">
                  <p:embed/>
                </p:oleObj>
              </mc:Choice>
              <mc:Fallback>
                <p:oleObj name="Worksheet" r:id="rId16" imgW="990961" imgH="714737" progId="Excel.Sheet.8">
                  <p:embed/>
                  <p:pic>
                    <p:nvPicPr>
                      <p:cNvPr id="3074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4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4256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Scan D</a:t>
            </a:r>
          </a:p>
        </p:txBody>
      </p:sp>
      <p:graphicFrame>
        <p:nvGraphicFramePr>
          <p:cNvPr id="30746" name="Object 25"/>
          <p:cNvGraphicFramePr>
            <a:graphicFrameLocks noChangeAspect="1"/>
          </p:cNvGraphicFramePr>
          <p:nvPr/>
        </p:nvGraphicFramePr>
        <p:xfrm>
          <a:off x="6092825" y="5835651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1" name="Worksheet" r:id="rId18" imgW="1581421" imgH="705332" progId="Excel.Sheet.8">
                  <p:embed/>
                </p:oleObj>
              </mc:Choice>
              <mc:Fallback>
                <p:oleObj name="Worksheet" r:id="rId18" imgW="1581421" imgH="705332" progId="Excel.Sheet.8">
                  <p:embed/>
                  <p:pic>
                    <p:nvPicPr>
                      <p:cNvPr id="3074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5835651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7" name="AutoShape 26"/>
          <p:cNvSpPr>
            <a:spLocks noChangeArrowheads="1"/>
          </p:cNvSpPr>
          <p:nvPr/>
        </p:nvSpPr>
        <p:spPr bwMode="auto">
          <a:xfrm>
            <a:off x="1725614" y="5278959"/>
            <a:ext cx="184731" cy="384721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48" name="Line 27"/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49" name="Line 28"/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>
            <a:off x="9501186" y="5510123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 err="1">
                <a:solidFill>
                  <a:schemeClr val="hlink"/>
                </a:solidFill>
              </a:rPr>
              <a:t>Min_sup</a:t>
            </a:r>
            <a:r>
              <a:rPr lang="en-US" sz="1800" b="1" dirty="0">
                <a:solidFill>
                  <a:schemeClr val="hlink"/>
                </a:solidFill>
              </a:rPr>
              <a:t>=2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Sum{</a:t>
            </a:r>
            <a:r>
              <a:rPr lang="en-US" sz="1800" b="1" dirty="0" err="1">
                <a:solidFill>
                  <a:schemeClr val="hlink"/>
                </a:solidFill>
              </a:rPr>
              <a:t>S.price</a:t>
            </a:r>
            <a:r>
              <a:rPr lang="en-US" sz="1800" b="1" dirty="0">
                <a:solidFill>
                  <a:schemeClr val="hlink"/>
                </a:solidFill>
              </a:rPr>
              <a:t>} &lt; 5</a:t>
            </a:r>
          </a:p>
        </p:txBody>
      </p:sp>
      <p:grpSp>
        <p:nvGrpSpPr>
          <p:cNvPr id="30751" name="Group 30"/>
          <p:cNvGrpSpPr>
            <a:grpSpLocks/>
          </p:cNvGrpSpPr>
          <p:nvPr/>
        </p:nvGrpSpPr>
        <p:grpSpPr bwMode="auto">
          <a:xfrm>
            <a:off x="7620000" y="2971800"/>
            <a:ext cx="1524000" cy="152400"/>
            <a:chOff x="2160" y="2016"/>
            <a:chExt cx="960" cy="96"/>
          </a:xfrm>
        </p:grpSpPr>
        <p:sp>
          <p:nvSpPr>
            <p:cNvPr id="30788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9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2" name="Group 33"/>
          <p:cNvGrpSpPr>
            <a:grpSpLocks/>
          </p:cNvGrpSpPr>
          <p:nvPr/>
        </p:nvGrpSpPr>
        <p:grpSpPr bwMode="auto">
          <a:xfrm>
            <a:off x="2438400" y="4572000"/>
            <a:ext cx="1524000" cy="152400"/>
            <a:chOff x="2160" y="2016"/>
            <a:chExt cx="960" cy="96"/>
          </a:xfrm>
        </p:grpSpPr>
        <p:sp>
          <p:nvSpPr>
            <p:cNvPr id="30786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7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3" name="Group 36"/>
          <p:cNvGrpSpPr>
            <a:grpSpLocks/>
          </p:cNvGrpSpPr>
          <p:nvPr/>
        </p:nvGrpSpPr>
        <p:grpSpPr bwMode="auto">
          <a:xfrm>
            <a:off x="2438400" y="4953000"/>
            <a:ext cx="1524000" cy="152400"/>
            <a:chOff x="2160" y="2016"/>
            <a:chExt cx="960" cy="96"/>
          </a:xfrm>
        </p:grpSpPr>
        <p:sp>
          <p:nvSpPr>
            <p:cNvPr id="30784" name="Line 37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5" name="Line 38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4" name="Group 39"/>
          <p:cNvGrpSpPr>
            <a:grpSpLocks/>
          </p:cNvGrpSpPr>
          <p:nvPr/>
        </p:nvGrpSpPr>
        <p:grpSpPr bwMode="auto">
          <a:xfrm>
            <a:off x="2438400" y="5257800"/>
            <a:ext cx="1524000" cy="152400"/>
            <a:chOff x="2160" y="2016"/>
            <a:chExt cx="960" cy="96"/>
          </a:xfrm>
        </p:grpSpPr>
        <p:sp>
          <p:nvSpPr>
            <p:cNvPr id="30782" name="Line 40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3" name="Line 41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5" name="Group 42"/>
          <p:cNvGrpSpPr>
            <a:grpSpLocks/>
          </p:cNvGrpSpPr>
          <p:nvPr/>
        </p:nvGrpSpPr>
        <p:grpSpPr bwMode="auto">
          <a:xfrm>
            <a:off x="6172200" y="6400800"/>
            <a:ext cx="1524000" cy="152400"/>
            <a:chOff x="2160" y="2016"/>
            <a:chExt cx="960" cy="96"/>
          </a:xfrm>
        </p:grpSpPr>
        <p:sp>
          <p:nvSpPr>
            <p:cNvPr id="30780" name="Line 43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81" name="Line 44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6" name="Group 30"/>
          <p:cNvGrpSpPr>
            <a:grpSpLocks/>
          </p:cNvGrpSpPr>
          <p:nvPr/>
        </p:nvGrpSpPr>
        <p:grpSpPr bwMode="auto">
          <a:xfrm>
            <a:off x="8229600" y="4467226"/>
            <a:ext cx="990600" cy="257175"/>
            <a:chOff x="2160" y="2016"/>
            <a:chExt cx="960" cy="96"/>
          </a:xfrm>
        </p:grpSpPr>
        <p:sp>
          <p:nvSpPr>
            <p:cNvPr id="30778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9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7" name="Group 30"/>
          <p:cNvGrpSpPr>
            <a:grpSpLocks/>
          </p:cNvGrpSpPr>
          <p:nvPr/>
        </p:nvGrpSpPr>
        <p:grpSpPr bwMode="auto">
          <a:xfrm>
            <a:off x="8181975" y="5105401"/>
            <a:ext cx="990600" cy="257175"/>
            <a:chOff x="2160" y="2016"/>
            <a:chExt cx="960" cy="96"/>
          </a:xfrm>
        </p:grpSpPr>
        <p:sp>
          <p:nvSpPr>
            <p:cNvPr id="30776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7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8" name="Group 30"/>
          <p:cNvGrpSpPr>
            <a:grpSpLocks/>
          </p:cNvGrpSpPr>
          <p:nvPr/>
        </p:nvGrpSpPr>
        <p:grpSpPr bwMode="auto">
          <a:xfrm>
            <a:off x="8277225" y="5410201"/>
            <a:ext cx="990600" cy="257175"/>
            <a:chOff x="2160" y="2016"/>
            <a:chExt cx="960" cy="96"/>
          </a:xfrm>
        </p:grpSpPr>
        <p:sp>
          <p:nvSpPr>
            <p:cNvPr id="30774" name="Line 31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5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59" name="Group 33"/>
          <p:cNvGrpSpPr>
            <a:grpSpLocks/>
          </p:cNvGrpSpPr>
          <p:nvPr/>
        </p:nvGrpSpPr>
        <p:grpSpPr bwMode="auto">
          <a:xfrm>
            <a:off x="4792663" y="4519613"/>
            <a:ext cx="1524000" cy="152400"/>
            <a:chOff x="2160" y="2016"/>
            <a:chExt cx="960" cy="96"/>
          </a:xfrm>
        </p:grpSpPr>
        <p:sp>
          <p:nvSpPr>
            <p:cNvPr id="30772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3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60" name="Group 33"/>
          <p:cNvGrpSpPr>
            <a:grpSpLocks/>
          </p:cNvGrpSpPr>
          <p:nvPr/>
        </p:nvGrpSpPr>
        <p:grpSpPr bwMode="auto">
          <a:xfrm>
            <a:off x="4770438" y="5181600"/>
            <a:ext cx="1524000" cy="152400"/>
            <a:chOff x="2160" y="2016"/>
            <a:chExt cx="960" cy="96"/>
          </a:xfrm>
        </p:grpSpPr>
        <p:sp>
          <p:nvSpPr>
            <p:cNvPr id="30770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71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61" name="Group 33"/>
          <p:cNvGrpSpPr>
            <a:grpSpLocks/>
          </p:cNvGrpSpPr>
          <p:nvPr/>
        </p:nvGrpSpPr>
        <p:grpSpPr bwMode="auto">
          <a:xfrm>
            <a:off x="4895850" y="5494338"/>
            <a:ext cx="1524000" cy="152400"/>
            <a:chOff x="2160" y="2016"/>
            <a:chExt cx="960" cy="96"/>
          </a:xfrm>
        </p:grpSpPr>
        <p:sp>
          <p:nvSpPr>
            <p:cNvPr id="30768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9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62" name="Group 33"/>
          <p:cNvGrpSpPr>
            <a:grpSpLocks/>
          </p:cNvGrpSpPr>
          <p:nvPr/>
        </p:nvGrpSpPr>
        <p:grpSpPr bwMode="auto">
          <a:xfrm>
            <a:off x="2740025" y="6321426"/>
            <a:ext cx="960438" cy="231775"/>
            <a:chOff x="2160" y="2016"/>
            <a:chExt cx="960" cy="96"/>
          </a:xfrm>
        </p:grpSpPr>
        <p:sp>
          <p:nvSpPr>
            <p:cNvPr id="30766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7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63" name="Group 33"/>
          <p:cNvGrpSpPr>
            <a:grpSpLocks/>
          </p:cNvGrpSpPr>
          <p:nvPr/>
        </p:nvGrpSpPr>
        <p:grpSpPr bwMode="auto">
          <a:xfrm>
            <a:off x="4800600" y="4876800"/>
            <a:ext cx="1524000" cy="152400"/>
            <a:chOff x="2160" y="2016"/>
            <a:chExt cx="960" cy="96"/>
          </a:xfrm>
        </p:grpSpPr>
        <p:sp>
          <p:nvSpPr>
            <p:cNvPr id="30764" name="Line 34"/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5" name="Line 35"/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9059600-69F8-44C3-BAD2-F1432301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50749"/>
              </p:ext>
            </p:extLst>
          </p:nvPr>
        </p:nvGraphicFramePr>
        <p:xfrm>
          <a:off x="218788" y="1278827"/>
          <a:ext cx="1413956" cy="21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B6D2A2-8544-4FB2-A816-1296B1BF4F70}"/>
              </a:ext>
            </a:extLst>
          </p:cNvPr>
          <p:cNvCxnSpPr>
            <a:cxnSpLocks/>
          </p:cNvCxnSpPr>
          <p:nvPr/>
        </p:nvCxnSpPr>
        <p:spPr>
          <a:xfrm flipH="1">
            <a:off x="9355138" y="2360687"/>
            <a:ext cx="657226" cy="611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9">
            <a:extLst>
              <a:ext uri="{FF2B5EF4-FFF2-40B4-BE49-F238E27FC236}">
                <a16:creationId xmlns:a16="http://schemas.microsoft.com/office/drawing/2014/main" id="{62F01CB9-D687-41BF-A654-5F113ECD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8113" y="1786696"/>
            <a:ext cx="16875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Can be chopped early</a:t>
            </a:r>
          </a:p>
        </p:txBody>
      </p:sp>
    </p:spTree>
    <p:extLst>
      <p:ext uri="{BB962C8B-B14F-4D97-AF65-F5344CB8AC3E}">
        <p14:creationId xmlns:p14="http://schemas.microsoft.com/office/powerpoint/2010/main" val="228223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-406400" y="381000"/>
            <a:ext cx="130048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</a:rPr>
              <a:t>Convertible Constraints: Ordering Data in Transactions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2799710" y="1187037"/>
            <a:ext cx="9171573" cy="5255804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Convert tough constraints into (anti-)monotone by proper ordering of items in transactions</a:t>
            </a:r>
          </a:p>
          <a:p>
            <a:pPr marL="0" indent="0" eaLnBrk="1" hangingPunct="1">
              <a:buNone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Examine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  <a:r>
              <a:rPr lang="en-US" sz="2400" dirty="0" err="1">
                <a:latin typeface="Calibri" charset="0"/>
                <a:ea typeface="ＭＳ Ｐゴシック" charset="0"/>
              </a:rPr>
              <a:t>avg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S</a:t>
            </a:r>
            <a:r>
              <a:rPr lang="en-US" sz="2400" dirty="0" err="1">
                <a:latin typeface="Calibri" charset="0"/>
                <a:ea typeface="ＭＳ Ｐゴシック" charset="0"/>
              </a:rPr>
              <a:t>.profit</a:t>
            </a:r>
            <a:r>
              <a:rPr lang="en-US" sz="2400" dirty="0">
                <a:latin typeface="Calibri" charset="0"/>
                <a:ea typeface="ＭＳ Ｐゴシック" charset="0"/>
              </a:rPr>
              <a:t>) </a:t>
            </a:r>
            <a:r>
              <a:rPr lang="en-US" sz="2400" b="1" dirty="0">
                <a:latin typeface="Calibri" charset="0"/>
                <a:ea typeface="ＭＳ Ｐゴシック" charset="0"/>
                <a:sym typeface="Symbol" charset="0"/>
              </a:rPr>
              <a:t>&gt;</a:t>
            </a:r>
            <a:r>
              <a:rPr lang="en-US" sz="2400" dirty="0">
                <a:latin typeface="Calibri" charset="0"/>
                <a:ea typeface="ＭＳ Ｐゴシック" charset="0"/>
              </a:rPr>
              <a:t> 20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Order items in (profit) value-descending order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&lt;</a:t>
            </a:r>
            <a:r>
              <a:rPr lang="en-US" sz="2400" i="1" dirty="0">
                <a:latin typeface="Calibri" charset="0"/>
                <a:ea typeface="ＭＳ Ｐゴシック" charset="0"/>
              </a:rPr>
              <a:t>a, g, </a:t>
            </a:r>
            <a:r>
              <a:rPr lang="en-US" altLang="zh-CN" sz="2400" i="1" dirty="0">
                <a:latin typeface="Calibri" charset="0"/>
                <a:ea typeface="ＭＳ Ｐゴシック" charset="0"/>
              </a:rPr>
              <a:t>h</a:t>
            </a:r>
            <a:r>
              <a:rPr lang="en-US" sz="2400" i="1" dirty="0">
                <a:latin typeface="Calibri" charset="0"/>
                <a:ea typeface="ＭＳ Ｐゴシック" charset="0"/>
              </a:rPr>
              <a:t>, b, </a:t>
            </a:r>
            <a:r>
              <a:rPr lang="en-US" altLang="zh-CN" sz="2400" i="1" dirty="0">
                <a:latin typeface="Calibri" charset="0"/>
                <a:ea typeface="ＭＳ Ｐゴシック" charset="0"/>
              </a:rPr>
              <a:t>f</a:t>
            </a:r>
            <a:r>
              <a:rPr lang="en-US" sz="2400" i="1" dirty="0">
                <a:latin typeface="Calibri" charset="0"/>
                <a:ea typeface="ＭＳ Ｐゴシック" charset="0"/>
              </a:rPr>
              <a:t>, d, c, e</a:t>
            </a:r>
            <a:r>
              <a:rPr lang="en-US" sz="2400" dirty="0">
                <a:latin typeface="Calibri" charset="0"/>
                <a:ea typeface="ＭＳ Ｐゴシック" charset="0"/>
              </a:rPr>
              <a:t>&gt;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An </a:t>
            </a:r>
            <a:r>
              <a:rPr lang="en-US" sz="2400" dirty="0" err="1">
                <a:latin typeface="Calibri" charset="0"/>
                <a:ea typeface="ＭＳ Ｐゴシック" charset="0"/>
              </a:rPr>
              <a:t>itemset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ab</a:t>
            </a:r>
            <a:r>
              <a:rPr lang="en-US" sz="2400" dirty="0">
                <a:latin typeface="Calibri" charset="0"/>
                <a:ea typeface="ＭＳ Ｐゴシック" charset="0"/>
              </a:rPr>
              <a:t> violates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 (</a:t>
            </a:r>
            <a:r>
              <a:rPr lang="en-US" sz="2400" dirty="0" err="1">
                <a:latin typeface="Calibri" charset="0"/>
                <a:ea typeface="ＭＳ Ｐゴシック" charset="0"/>
              </a:rPr>
              <a:t>avg</a:t>
            </a:r>
            <a:r>
              <a:rPr lang="en-US" sz="2400" dirty="0">
                <a:latin typeface="Calibri" charset="0"/>
                <a:ea typeface="ＭＳ Ｐゴシック" charset="0"/>
              </a:rPr>
              <a:t>(ab) = 20)</a:t>
            </a:r>
            <a:endParaRPr lang="en-US" sz="2400" dirty="0">
              <a:latin typeface="Calibri" charset="0"/>
              <a:ea typeface="ＭＳ Ｐゴシック" charset="0"/>
              <a:sym typeface="Wingdings" charset="0"/>
            </a:endParaRP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So does </a:t>
            </a:r>
            <a:r>
              <a:rPr lang="en-US" sz="2400" i="1" dirty="0">
                <a:latin typeface="Calibri" charset="0"/>
                <a:ea typeface="ＭＳ Ｐゴシック" charset="0"/>
              </a:rPr>
              <a:t>ab*</a:t>
            </a:r>
            <a:r>
              <a:rPr lang="en-US" sz="2400" dirty="0">
                <a:latin typeface="Calibri" charset="0"/>
                <a:ea typeface="ＭＳ Ｐゴシック" charset="0"/>
              </a:rPr>
              <a:t> (i.e., </a:t>
            </a:r>
            <a:r>
              <a:rPr lang="en-US" sz="2400" i="1" dirty="0">
                <a:latin typeface="Calibri" charset="0"/>
                <a:ea typeface="ＭＳ Ｐゴシック" charset="0"/>
              </a:rPr>
              <a:t>ab-projected DB)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anti-monotone if patterns grow in the right order!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6284A1F0-07F0-46BC-8F7D-21373121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B037F6-39C6-4F33-887C-96CB0576E9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319741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3D25CF-02B2-4D43-8B53-3C02105E18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C725-FFEC-4E7D-B726-D1C234CC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item-reordering work for </a:t>
            </a:r>
            <a:r>
              <a:rPr lang="en-US" dirty="0" err="1"/>
              <a:t>Apriori</a:t>
            </a:r>
            <a:r>
              <a:rPr lang="en-US" dirty="0"/>
              <a:t>? </a:t>
            </a:r>
            <a:r>
              <a:rPr lang="zh-CN" altLang="en-US" dirty="0"/>
              <a:t> </a:t>
            </a:r>
            <a:r>
              <a:rPr lang="en-US" altLang="zh-CN"/>
              <a:t>Can’t!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78AF-F25F-4801-A39D-D43BEE06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39" y="4407544"/>
            <a:ext cx="8770851" cy="2196455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avg(</a:t>
            </a:r>
            <a:r>
              <a:rPr lang="en-US" i="1" dirty="0">
                <a:latin typeface="Calibri" charset="0"/>
                <a:ea typeface="ＭＳ Ｐゴシック" charset="0"/>
              </a:rPr>
              <a:t>gf</a:t>
            </a:r>
            <a:r>
              <a:rPr lang="en-US" dirty="0">
                <a:latin typeface="Calibri" charset="0"/>
                <a:ea typeface="ＭＳ Ｐゴシック" charset="0"/>
              </a:rPr>
              <a:t>) = 12.5 &lt; 20, avg(</a:t>
            </a:r>
            <a:r>
              <a:rPr lang="en-US" dirty="0" err="1">
                <a:latin typeface="Calibri" charset="0"/>
                <a:ea typeface="ＭＳ Ｐゴシック" charset="0"/>
              </a:rPr>
              <a:t>af</a:t>
            </a:r>
            <a:r>
              <a:rPr lang="en-US" dirty="0">
                <a:latin typeface="Calibri" charset="0"/>
                <a:ea typeface="ＭＳ Ｐゴシック" charset="0"/>
              </a:rPr>
              <a:t>) = 17.5 &lt; 20, avg(ag) = 35 &gt; 20</a:t>
            </a:r>
            <a:endParaRPr lang="en-US" i="1" dirty="0">
              <a:latin typeface="Calibri" charset="0"/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But </a:t>
            </a:r>
            <a:r>
              <a:rPr lang="en-US" i="1" dirty="0">
                <a:latin typeface="Calibri" charset="0"/>
                <a:ea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</a:rPr>
              <a:t>(</a:t>
            </a:r>
            <a:r>
              <a:rPr lang="en-US" i="1" dirty="0" err="1">
                <a:latin typeface="Calibri" charset="0"/>
                <a:ea typeface="ＭＳ Ｐゴシック" charset="0"/>
              </a:rPr>
              <a:t>agf</a:t>
            </a:r>
            <a:r>
              <a:rPr lang="en-US" dirty="0">
                <a:latin typeface="Calibri" charset="0"/>
                <a:ea typeface="ＭＳ Ｐゴシック" charset="0"/>
              </a:rPr>
              <a:t>) = 21.7 &gt; 20 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 err="1">
                <a:latin typeface="Calibri" charset="0"/>
                <a:ea typeface="ＭＳ Ｐゴシック" charset="0"/>
              </a:rPr>
              <a:t>Apriori</a:t>
            </a:r>
            <a:r>
              <a:rPr lang="en-US" dirty="0">
                <a:latin typeface="Calibri" charset="0"/>
                <a:ea typeface="ＭＳ Ｐゴシック" charset="0"/>
              </a:rPr>
              <a:t> will not generate “</a:t>
            </a:r>
            <a:r>
              <a:rPr lang="en-US" dirty="0" err="1">
                <a:latin typeface="Calibri" charset="0"/>
                <a:ea typeface="ＭＳ Ｐゴシック" charset="0"/>
              </a:rPr>
              <a:t>agf</a:t>
            </a:r>
            <a:r>
              <a:rPr lang="en-US" dirty="0">
                <a:latin typeface="Calibri" charset="0"/>
                <a:ea typeface="ＭＳ Ｐゴシック" charset="0"/>
              </a:rPr>
              <a:t>” as a candidate</a:t>
            </a:r>
          </a:p>
          <a:p>
            <a:endParaRPr lang="en-US" dirty="0"/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E52F0700-5B49-4121-957D-D3994442B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D319FA-05BA-4C64-B4D0-1F53C16A22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319741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8DA71A-F717-4775-B9F6-72A39DF8F4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799919D-A889-46EB-9C5E-D3612C504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28467"/>
              </p:ext>
            </p:extLst>
          </p:nvPr>
        </p:nvGraphicFramePr>
        <p:xfrm>
          <a:off x="4281488" y="1869234"/>
          <a:ext cx="1909762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Worksheet" r:id="rId3" imgW="1695447" imgH="2114660" progId="Excel.Sheet.8">
                  <p:embed/>
                </p:oleObj>
              </mc:Choice>
              <mc:Fallback>
                <p:oleObj name="Worksheet" r:id="rId3" imgW="1695447" imgH="2114660" progId="Excel.Sheet.8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1869234"/>
                        <a:ext cx="1909762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EB109-79C8-475A-88A5-EB2A87ECA44B}"/>
              </a:ext>
            </a:extLst>
          </p:cNvPr>
          <p:cNvGrpSpPr/>
          <p:nvPr/>
        </p:nvGrpSpPr>
        <p:grpSpPr>
          <a:xfrm>
            <a:off x="2799710" y="2347171"/>
            <a:ext cx="1073150" cy="457200"/>
            <a:chOff x="4757303" y="3087947"/>
            <a:chExt cx="1073150" cy="457200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96532EB-EBDF-4B49-84C4-76D9D7B23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303" y="3087947"/>
              <a:ext cx="1073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dirty="0">
                  <a:latin typeface="Times New Roman" pitchFamily="18" charset="0"/>
                </a:rPr>
                <a:t>Scan D</a:t>
              </a: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C92CF549-ACCF-442C-84DA-C2790C625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209" y="3532188"/>
              <a:ext cx="831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" name="Text Box 9">
            <a:extLst>
              <a:ext uri="{FF2B5EF4-FFF2-40B4-BE49-F238E27FC236}">
                <a16:creationId xmlns:a16="http://schemas.microsoft.com/office/drawing/2014/main" id="{3BD2A826-3D94-476B-A41D-5558E2F2A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463" y="1772598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56E6E172-2D78-4AFC-AA49-85E38E51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541" y="1793987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2</a:t>
            </a: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4D21FFDD-3119-4160-9E22-781B87585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810939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6EB2E5-630E-445B-AE4F-567EE9512890}"/>
              </a:ext>
            </a:extLst>
          </p:cNvPr>
          <p:cNvCxnSpPr>
            <a:cxnSpLocks/>
          </p:cNvCxnSpPr>
          <p:nvPr/>
        </p:nvCxnSpPr>
        <p:spPr>
          <a:xfrm flipH="1" flipV="1">
            <a:off x="8912228" y="2677473"/>
            <a:ext cx="712370" cy="277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5">
            <a:extLst>
              <a:ext uri="{FF2B5EF4-FFF2-40B4-BE49-F238E27FC236}">
                <a16:creationId xmlns:a16="http://schemas.microsoft.com/office/drawing/2014/main" id="{C387B2D1-CE14-4E6A-AD46-2247947BB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55548"/>
              </p:ext>
            </p:extLst>
          </p:nvPr>
        </p:nvGraphicFramePr>
        <p:xfrm>
          <a:off x="6953043" y="1862090"/>
          <a:ext cx="1909762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Worksheet" r:id="rId5" imgW="1695447" imgH="2114660" progId="Excel.Sheet.8">
                  <p:embed/>
                </p:oleObj>
              </mc:Choice>
              <mc:Fallback>
                <p:oleObj name="Worksheet" r:id="rId5" imgW="1695447" imgH="2114660" progId="Excel.Shee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B799919D-A889-46EB-9C5E-D3612C504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043" y="1862090"/>
                        <a:ext cx="1909762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0">
            <a:extLst>
              <a:ext uri="{FF2B5EF4-FFF2-40B4-BE49-F238E27FC236}">
                <a16:creationId xmlns:a16="http://schemas.microsoft.com/office/drawing/2014/main" id="{90353636-74BE-4D30-BA85-514CDC2CB869}"/>
              </a:ext>
            </a:extLst>
          </p:cNvPr>
          <p:cNvGrpSpPr>
            <a:grpSpLocks/>
          </p:cNvGrpSpPr>
          <p:nvPr/>
        </p:nvGrpSpPr>
        <p:grpSpPr bwMode="auto">
          <a:xfrm>
            <a:off x="7241191" y="2622503"/>
            <a:ext cx="1524000" cy="152400"/>
            <a:chOff x="2160" y="2016"/>
            <a:chExt cx="960" cy="96"/>
          </a:xfrm>
        </p:grpSpPr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424C771C-1EE2-4070-9587-667A3D1F9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2C2C0827-0BFD-4594-9584-FA57D1905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30">
            <a:extLst>
              <a:ext uri="{FF2B5EF4-FFF2-40B4-BE49-F238E27FC236}">
                <a16:creationId xmlns:a16="http://schemas.microsoft.com/office/drawing/2014/main" id="{01AE6B22-87AA-48AD-BA86-A77B91D95247}"/>
              </a:ext>
            </a:extLst>
          </p:cNvPr>
          <p:cNvGrpSpPr>
            <a:grpSpLocks/>
          </p:cNvGrpSpPr>
          <p:nvPr/>
        </p:nvGrpSpPr>
        <p:grpSpPr bwMode="auto">
          <a:xfrm>
            <a:off x="7278778" y="2273703"/>
            <a:ext cx="1524000" cy="152400"/>
            <a:chOff x="2160" y="2016"/>
            <a:chExt cx="960" cy="96"/>
          </a:xfrm>
        </p:grpSpPr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7B665A27-F641-4827-84B9-0865D7F81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7E887FC3-A0F3-4930-9DDB-C15A24565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30">
            <a:extLst>
              <a:ext uri="{FF2B5EF4-FFF2-40B4-BE49-F238E27FC236}">
                <a16:creationId xmlns:a16="http://schemas.microsoft.com/office/drawing/2014/main" id="{74EA436D-1C23-4976-B93B-FFA939EE45F9}"/>
              </a:ext>
            </a:extLst>
          </p:cNvPr>
          <p:cNvGrpSpPr>
            <a:grpSpLocks/>
          </p:cNvGrpSpPr>
          <p:nvPr/>
        </p:nvGrpSpPr>
        <p:grpSpPr bwMode="auto">
          <a:xfrm>
            <a:off x="7241191" y="3284490"/>
            <a:ext cx="1524000" cy="152400"/>
            <a:chOff x="2160" y="2016"/>
            <a:chExt cx="960" cy="96"/>
          </a:xfrm>
        </p:grpSpPr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83B4ADAC-B4C7-4AE6-9856-32BC7E5B1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32">
              <a:extLst>
                <a:ext uri="{FF2B5EF4-FFF2-40B4-BE49-F238E27FC236}">
                  <a16:creationId xmlns:a16="http://schemas.microsoft.com/office/drawing/2014/main" id="{79425960-D24C-4999-B7E4-D99F7DE82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C05453-68DE-409E-827F-BDACA41AA8F5}"/>
              </a:ext>
            </a:extLst>
          </p:cNvPr>
          <p:cNvCxnSpPr>
            <a:cxnSpLocks/>
          </p:cNvCxnSpPr>
          <p:nvPr/>
        </p:nvCxnSpPr>
        <p:spPr>
          <a:xfrm flipH="1" flipV="1">
            <a:off x="8862806" y="2330245"/>
            <a:ext cx="761792" cy="624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29">
            <a:extLst>
              <a:ext uri="{FF2B5EF4-FFF2-40B4-BE49-F238E27FC236}">
                <a16:creationId xmlns:a16="http://schemas.microsoft.com/office/drawing/2014/main" id="{0BB0274D-2C7C-49C5-9B77-57DB74D5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7516" y="2901593"/>
            <a:ext cx="16875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Chopped too early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CD99F7-ED49-4CCC-BEE4-092835538F2D}"/>
              </a:ext>
            </a:extLst>
          </p:cNvPr>
          <p:cNvSpPr/>
          <p:nvPr/>
        </p:nvSpPr>
        <p:spPr>
          <a:xfrm>
            <a:off x="4542291" y="1287076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constraint: avg(</a:t>
            </a:r>
            <a:r>
              <a:rPr lang="en-US" sz="1800" b="1" dirty="0" err="1">
                <a:solidFill>
                  <a:schemeClr val="hlink"/>
                </a:solidFill>
                <a:latin typeface="Tahoma" pitchFamily="34" charset="0"/>
              </a:rPr>
              <a:t>S.profit</a:t>
            </a: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) </a:t>
            </a:r>
            <a:r>
              <a:rPr lang="en-US" sz="1800" b="1" dirty="0">
                <a:solidFill>
                  <a:schemeClr val="hlink"/>
                </a:solidFill>
                <a:latin typeface="Tahoma" pitchFamily="34" charset="0"/>
                <a:sym typeface="Symbol" charset="0"/>
              </a:rPr>
              <a:t>&gt;</a:t>
            </a:r>
            <a:r>
              <a:rPr lang="en-US" sz="1800" b="1" dirty="0">
                <a:solidFill>
                  <a:schemeClr val="hlink"/>
                </a:solidFill>
                <a:latin typeface="Tahoma" pitchFamily="34" charset="0"/>
              </a:rPr>
              <a:t> 20 </a:t>
            </a:r>
          </a:p>
        </p:txBody>
      </p:sp>
    </p:spTree>
    <p:extLst>
      <p:ext uri="{BB962C8B-B14F-4D97-AF65-F5344CB8AC3E}">
        <p14:creationId xmlns:p14="http://schemas.microsoft.com/office/powerpoint/2010/main" val="356057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9089" y="258820"/>
            <a:ext cx="11116441" cy="714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SimSun" charset="0"/>
                <a:cs typeface="SimSun" charset="0"/>
              </a:rPr>
              <a:t>Data Space Pruning with Data Anti-Monotonicity</a:t>
            </a:r>
            <a:endParaRPr lang="en-US" sz="4000" dirty="0">
              <a:ea typeface="SimSun" charset="0"/>
              <a:cs typeface="SimSun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799710" y="1165668"/>
            <a:ext cx="8593504" cy="49133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contribute to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satisfying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contribute to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pruning: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 lvl="1">
              <a:defRPr/>
            </a:pPr>
            <a:endParaRPr lang="en-US" altLang="zh-CN" sz="2400" dirty="0">
              <a:ea typeface="SimSun" pitchFamily="2" charset="-122"/>
            </a:endParaRPr>
          </a:p>
          <a:p>
            <a:pPr eaLnBrk="1" hangingPunct="1">
              <a:defRPr/>
            </a:pPr>
            <a:r>
              <a:rPr lang="en-US" altLang="en-US" sz="2400" dirty="0"/>
              <a:t>E.g. 1: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Symbol" pitchFamily="18" charset="2"/>
              </a:rPr>
              <a:t>sum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dirty="0">
                <a:sym typeface="Symbol" pitchFamily="18" charset="2"/>
              </a:rPr>
              <a:t>)  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  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ym typeface="Symbol" pitchFamily="18" charset="2"/>
              </a:rPr>
              <a:t>Let </a:t>
            </a:r>
            <a:r>
              <a:rPr lang="en-US" altLang="en-US" sz="2400" dirty="0"/>
              <a:t>constraint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be: </a:t>
            </a:r>
            <a:r>
              <a:rPr lang="en-US" altLang="en-US" sz="2400" i="1" dirty="0">
                <a:sym typeface="Symbol" pitchFamily="18" charset="2"/>
              </a:rPr>
              <a:t>sum</a:t>
            </a:r>
            <a:r>
              <a:rPr lang="en-US" altLang="en-US" sz="2400" dirty="0">
                <a:sym typeface="Symbol" pitchFamily="18" charset="2"/>
              </a:rPr>
              <a:t>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dirty="0">
                <a:sym typeface="Symbol" pitchFamily="18" charset="2"/>
              </a:rPr>
              <a:t>)</a:t>
            </a:r>
            <a:r>
              <a:rPr lang="en-US" altLang="en-US" sz="2400" dirty="0"/>
              <a:t> ≥ 25</a:t>
            </a:r>
          </a:p>
          <a:p>
            <a:pPr lvl="2">
              <a:defRPr/>
            </a:pPr>
            <a:r>
              <a:rPr lang="en-US" altLang="en-US" sz="2400" dirty="0">
                <a:sym typeface="Symbol" pitchFamily="18" charset="2"/>
              </a:rPr>
              <a:t>T</a:t>
            </a:r>
            <a:r>
              <a:rPr lang="en-US" altLang="en-US" sz="2400" baseline="-25000" dirty="0">
                <a:sym typeface="Symbol" pitchFamily="18" charset="2"/>
              </a:rPr>
              <a:t>30</a:t>
            </a:r>
            <a:r>
              <a:rPr lang="en-US" altLang="en-US" sz="2400" dirty="0">
                <a:sym typeface="Symbol" pitchFamily="18" charset="2"/>
              </a:rPr>
              <a:t>:</a:t>
            </a:r>
            <a:r>
              <a:rPr lang="en-US" altLang="en-US" sz="2400" baseline="-25000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{</a:t>
            </a:r>
            <a:r>
              <a:rPr lang="en-US" sz="2400" dirty="0">
                <a:latin typeface="Calibri" panose="020F0502020204030204" pitchFamily="34" charset="0"/>
              </a:rPr>
              <a:t>b, c, d, f, g</a:t>
            </a:r>
            <a:r>
              <a:rPr lang="en-US" altLang="en-US" sz="2400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sz="2400" dirty="0"/>
              <a:t>≥</a:t>
            </a:r>
            <a:r>
              <a:rPr lang="en-US" altLang="en-US" sz="2400" dirty="0">
                <a:sym typeface="Symbol" pitchFamily="18" charset="2"/>
              </a:rPr>
              <a:t> 25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58ADA6B8-FD75-4CCB-8BE3-F07CF6B35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1FFF71-BAAE-4B6C-925A-10B344B3A1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209307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C51E42-FD6E-40A9-9E8E-29C31D243E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16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99089" y="258820"/>
            <a:ext cx="11116441" cy="7143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dirty="0">
                <a:ea typeface="SimSun" charset="0"/>
                <a:cs typeface="SimSun" charset="0"/>
              </a:rPr>
              <a:t>Data Space Pruning with Data Anti-Monotonicity</a:t>
            </a:r>
            <a:endParaRPr lang="en-US" sz="4000" dirty="0">
              <a:ea typeface="SimSun" charset="0"/>
              <a:cs typeface="SimSun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799710" y="1156338"/>
            <a:ext cx="8593504" cy="4913300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contribute to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satisfying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contribute to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pruning: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E.g. 2: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Wingdings" pitchFamily="2" charset="2"/>
              </a:rPr>
              <a:t>min</a:t>
            </a:r>
            <a:r>
              <a:rPr lang="en-US" altLang="en-US" sz="2400" dirty="0">
                <a:sym typeface="Wingdings" pitchFamily="2" charset="2"/>
              </a:rPr>
              <a:t>(</a:t>
            </a:r>
            <a:r>
              <a:rPr lang="en-US" altLang="en-US" sz="2400" i="1" dirty="0" err="1">
                <a:sym typeface="Wingdings" pitchFamily="2" charset="2"/>
              </a:rPr>
              <a:t>S.Price</a:t>
            </a:r>
            <a:r>
              <a:rPr lang="en-US" altLang="en-US" sz="2400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i="1" dirty="0">
                <a:sym typeface="Wingdings" pitchFamily="2" charset="2"/>
              </a:rPr>
              <a:t> v  </a:t>
            </a:r>
            <a:r>
              <a:rPr lang="en-US" altLang="en-US" sz="2400" dirty="0">
                <a:sym typeface="Symbol" pitchFamily="18" charset="2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sz="2400" dirty="0">
                <a:sym typeface="Symbol" pitchFamily="18" charset="2"/>
              </a:rPr>
              <a:t>Consider </a:t>
            </a:r>
            <a:r>
              <a:rPr lang="en-US" altLang="en-US" sz="2400" i="1" dirty="0">
                <a:sym typeface="Symbol" pitchFamily="18" charset="2"/>
              </a:rPr>
              <a:t>v </a:t>
            </a:r>
            <a:r>
              <a:rPr lang="en-US" altLang="en-US" sz="2400" dirty="0">
                <a:sym typeface="Symbol" pitchFamily="18" charset="2"/>
              </a:rPr>
              <a:t>= 5 but every item in a transaction, say T</a:t>
            </a:r>
            <a:r>
              <a:rPr lang="en-US" altLang="en-US" sz="2400" i="1" baseline="-25000" dirty="0">
                <a:sym typeface="Symbol" pitchFamily="18" charset="2"/>
              </a:rPr>
              <a:t>50</a:t>
            </a:r>
            <a:r>
              <a:rPr lang="en-US" altLang="en-US" sz="2400" baseline="-25000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, has a price higher than 10</a:t>
            </a:r>
          </a:p>
          <a:p>
            <a:pPr lvl="2">
              <a:defRPr/>
            </a:pPr>
            <a:endParaRPr lang="en-US" altLang="en-US" sz="2400" dirty="0">
              <a:sym typeface="Symbol" pitchFamily="18" charset="2"/>
            </a:endParaRPr>
          </a:p>
          <a:p>
            <a:pPr lvl="2">
              <a:defRPr/>
            </a:pPr>
            <a:endParaRPr lang="en-US" altLang="en-US" sz="2400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en-US" sz="2400" dirty="0">
                <a:sym typeface="Wingdings" pitchFamily="2" charset="2"/>
              </a:rPr>
              <a:t>E.g. 3: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</a:t>
            </a:r>
            <a:r>
              <a:rPr lang="en-US" altLang="en-US" sz="2400" dirty="0">
                <a:sym typeface="Wingdings" pitchFamily="2" charset="2"/>
              </a:rPr>
              <a:t>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&gt;</a:t>
            </a:r>
            <a:r>
              <a:rPr lang="en-US" altLang="en-US" sz="2400" dirty="0">
                <a:sym typeface="Wingdings" pitchFamily="2" charset="2"/>
              </a:rPr>
              <a:t> </a:t>
            </a:r>
            <a:r>
              <a:rPr lang="en-US" altLang="en-US" sz="2400" i="1" dirty="0">
                <a:sym typeface="Wingdings" pitchFamily="2" charset="2"/>
              </a:rPr>
              <a:t>25</a:t>
            </a:r>
            <a:r>
              <a:rPr lang="en-US" altLang="en-US" sz="2400" dirty="0">
                <a:sym typeface="Wingdings" pitchFamily="2" charset="2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data anti-monotone</a:t>
            </a:r>
            <a:r>
              <a:rPr lang="en-US" altLang="en-US" dirty="0">
                <a:sym typeface="Wingdings" pitchFamily="2" charset="2"/>
              </a:rPr>
              <a:t> </a:t>
            </a:r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58ADA6B8-FD75-4CCB-8BE3-F07CF6B35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19" y="3096616"/>
            <a:ext cx="1430779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1FFF71-BAAE-4B6C-925A-10B344B3A1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969" y="1166650"/>
          <a:ext cx="2209307" cy="19133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C51E42-FD6E-40A9-9E8E-29C31D243E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319" y="3464916"/>
          <a:ext cx="2209307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  <a:gridCol w="79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4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228599"/>
            <a:ext cx="12395200" cy="714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>
                <a:ea typeface="SimSun" pitchFamily="2" charset="-122"/>
              </a:rPr>
              <a:t>Data Space Pruning Should Be Explored Recursively </a:t>
            </a:r>
            <a:endParaRPr lang="en-US" sz="4000" dirty="0">
              <a:ea typeface="SimSun" charset="0"/>
              <a:cs typeface="SimSun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965365" y="1277647"/>
            <a:ext cx="7528481" cy="304725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ym typeface="Wingdings" pitchFamily="2" charset="2"/>
              </a:rPr>
              <a:t>Example.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</a:t>
            </a:r>
            <a:r>
              <a:rPr lang="en-US" altLang="en-US" sz="2400" dirty="0">
                <a:sym typeface="Wingdings" pitchFamily="2" charset="2"/>
              </a:rPr>
              <a:t>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dirty="0">
                <a:sym typeface="Wingdings" pitchFamily="2" charset="2"/>
              </a:rPr>
              <a:t>)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&gt;</a:t>
            </a:r>
            <a:r>
              <a:rPr lang="en-US" altLang="en-US" sz="2400" i="1" dirty="0">
                <a:sym typeface="Wingdings" pitchFamily="2" charset="2"/>
              </a:rPr>
              <a:t> 25</a:t>
            </a:r>
            <a:endParaRPr lang="en-US" altLang="en-US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We check b’s projected database</a:t>
            </a:r>
          </a:p>
          <a:p>
            <a:pPr lvl="2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But item “a” is infrequent (sup = 1)</a:t>
            </a:r>
          </a:p>
          <a:p>
            <a:pPr lvl="2">
              <a:defRPr/>
            </a:pPr>
            <a:endParaRPr lang="en-US" alt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pPr lvl="1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After removing “a (40)” from 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</a:p>
          <a:p>
            <a:pPr lvl="2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cannot satisfy </a:t>
            </a:r>
            <a:r>
              <a:rPr lang="en-US" altLang="en-US" sz="2400" dirty="0">
                <a:sym typeface="Wingdings" pitchFamily="2" charset="2"/>
              </a:rPr>
              <a:t>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any more</a:t>
            </a:r>
          </a:p>
          <a:p>
            <a:pPr lvl="3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Since “b (0)” and “c (−20), d (−15), f (−10), h (5)”</a:t>
            </a:r>
          </a:p>
          <a:p>
            <a:pPr lvl="2"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By removing 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, we can also prune “h” in 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20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</a:p>
        </p:txBody>
      </p:sp>
      <p:sp>
        <p:nvSpPr>
          <p:cNvPr id="10245" name="Text Box 24"/>
          <p:cNvSpPr txBox="1">
            <a:spLocks noChangeArrowheads="1"/>
          </p:cNvSpPr>
          <p:nvPr/>
        </p:nvSpPr>
        <p:spPr bwMode="auto">
          <a:xfrm>
            <a:off x="300082" y="3177119"/>
            <a:ext cx="18288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min_sup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 = 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102575"/>
              </p:ext>
            </p:extLst>
          </p:nvPr>
        </p:nvGraphicFramePr>
        <p:xfrm>
          <a:off x="101164" y="1283609"/>
          <a:ext cx="2126589" cy="1905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b, c, d,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e, f, g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16084"/>
              </p:ext>
            </p:extLst>
          </p:nvPr>
        </p:nvGraphicFramePr>
        <p:xfrm>
          <a:off x="2176434" y="1292753"/>
          <a:ext cx="1727200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solidFill>
                            <a:prstClr val="black"/>
                          </a:solidFill>
                          <a:sym typeface="Wingdings" pitchFamily="2" charset="2"/>
                        </a:rPr>
                        <a:t>−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316" name="Text Box 123"/>
          <p:cNvSpPr txBox="1">
            <a:spLocks noChangeArrowheads="1"/>
          </p:cNvSpPr>
          <p:nvPr/>
        </p:nvSpPr>
        <p:spPr bwMode="auto">
          <a:xfrm>
            <a:off x="10215507" y="1092981"/>
            <a:ext cx="12632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b’s-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proj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. DB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42208"/>
              </p:ext>
            </p:extLst>
          </p:nvPr>
        </p:nvGraphicFramePr>
        <p:xfrm>
          <a:off x="9793846" y="1483716"/>
          <a:ext cx="2011000" cy="14899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7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407283" y="1707076"/>
            <a:ext cx="362787" cy="32577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26100" y="1938452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8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55934"/>
              </p:ext>
            </p:extLst>
          </p:nvPr>
        </p:nvGraphicFramePr>
        <p:xfrm>
          <a:off x="9770482" y="5344072"/>
          <a:ext cx="2153343" cy="14635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Line 299"/>
          <p:cNvSpPr>
            <a:spLocks noChangeShapeType="1"/>
          </p:cNvSpPr>
          <p:nvPr/>
        </p:nvSpPr>
        <p:spPr bwMode="auto">
          <a:xfrm>
            <a:off x="9859838" y="5891141"/>
            <a:ext cx="1955214" cy="670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30" name="Line 310"/>
          <p:cNvSpPr>
            <a:spLocks noChangeShapeType="1"/>
          </p:cNvSpPr>
          <p:nvPr/>
        </p:nvSpPr>
        <p:spPr bwMode="auto">
          <a:xfrm>
            <a:off x="11229900" y="6157251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31" name="Line 310"/>
          <p:cNvSpPr>
            <a:spLocks noChangeShapeType="1"/>
          </p:cNvSpPr>
          <p:nvPr/>
        </p:nvSpPr>
        <p:spPr bwMode="auto">
          <a:xfrm>
            <a:off x="10332271" y="5795096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32" name="Oval 24"/>
          <p:cNvSpPr/>
          <p:nvPr/>
        </p:nvSpPr>
        <p:spPr>
          <a:xfrm>
            <a:off x="10392354" y="5757992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Box 123"/>
          <p:cNvSpPr txBox="1">
            <a:spLocks noChangeArrowheads="1"/>
          </p:cNvSpPr>
          <p:nvPr/>
        </p:nvSpPr>
        <p:spPr bwMode="auto">
          <a:xfrm>
            <a:off x="10598252" y="4941877"/>
            <a:ext cx="12632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b’s-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proj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. DB</a:t>
            </a:r>
          </a:p>
        </p:txBody>
      </p:sp>
      <p:sp>
        <p:nvSpPr>
          <p:cNvPr id="34" name="Oval 26"/>
          <p:cNvSpPr/>
          <p:nvPr/>
        </p:nvSpPr>
        <p:spPr>
          <a:xfrm>
            <a:off x="11229900" y="6125974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7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316" grpId="0" animBg="1"/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832" y="1423737"/>
            <a:ext cx="11048028" cy="489527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Mining Multiple-Level Associations</a:t>
            </a:r>
          </a:p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Mining Multi-Dimensional Associations</a:t>
            </a:r>
          </a:p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Mining Quantitative Associations</a:t>
            </a:r>
          </a:p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Mining Negative Correlations	</a:t>
            </a:r>
          </a:p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Mining Compressed and Redundancy-Aware Patterns</a:t>
            </a:r>
          </a:p>
        </p:txBody>
      </p:sp>
    </p:spTree>
    <p:extLst>
      <p:ext uri="{BB962C8B-B14F-4D97-AF65-F5344CB8AC3E}">
        <p14:creationId xmlns:p14="http://schemas.microsoft.com/office/powerpoint/2010/main" val="2658817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228599"/>
            <a:ext cx="12395200" cy="714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>
                <a:ea typeface="SimSun" pitchFamily="2" charset="-122"/>
              </a:rPr>
              <a:t>Data Space Pruning Should Be Explored Recursively </a:t>
            </a:r>
            <a:endParaRPr lang="en-US" sz="4000" dirty="0">
              <a:ea typeface="SimSun" charset="0"/>
              <a:cs typeface="SimSun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68994"/>
              </p:ext>
            </p:extLst>
          </p:nvPr>
        </p:nvGraphicFramePr>
        <p:xfrm>
          <a:off x="1712686" y="3086124"/>
          <a:ext cx="2153343" cy="14635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17" name="Line 299"/>
          <p:cNvSpPr>
            <a:spLocks noChangeShapeType="1"/>
          </p:cNvSpPr>
          <p:nvPr/>
        </p:nvSpPr>
        <p:spPr bwMode="auto">
          <a:xfrm>
            <a:off x="1802042" y="3633193"/>
            <a:ext cx="1955214" cy="670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0318" name="AutoShape 302"/>
          <p:cNvSpPr>
            <a:spLocks noChangeArrowheads="1"/>
          </p:cNvSpPr>
          <p:nvPr/>
        </p:nvSpPr>
        <p:spPr bwMode="auto">
          <a:xfrm>
            <a:off x="4230494" y="3146217"/>
            <a:ext cx="1359764" cy="973952"/>
          </a:xfrm>
          <a:prstGeom prst="wedgeRoundRectCallout">
            <a:avLst>
              <a:gd name="adj1" fmla="val -75662"/>
              <a:gd name="adj2" fmla="val 1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Recursive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Pruning</a:t>
            </a:r>
          </a:p>
        </p:txBody>
      </p:sp>
      <p:sp>
        <p:nvSpPr>
          <p:cNvPr id="10319" name="Line 310"/>
          <p:cNvSpPr>
            <a:spLocks noChangeShapeType="1"/>
          </p:cNvSpPr>
          <p:nvPr/>
        </p:nvSpPr>
        <p:spPr bwMode="auto">
          <a:xfrm>
            <a:off x="3172104" y="3899303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0320" name="Line 310"/>
          <p:cNvSpPr>
            <a:spLocks noChangeShapeType="1"/>
          </p:cNvSpPr>
          <p:nvPr/>
        </p:nvSpPr>
        <p:spPr bwMode="auto">
          <a:xfrm>
            <a:off x="2274475" y="3537148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10321" name="Curved Left Arrow 16"/>
          <p:cNvSpPr>
            <a:spLocks noChangeArrowheads="1"/>
          </p:cNvSpPr>
          <p:nvPr/>
        </p:nvSpPr>
        <p:spPr bwMode="auto">
          <a:xfrm rot="16200000" flipH="1">
            <a:off x="4611849" y="3052661"/>
            <a:ext cx="411376" cy="2774585"/>
          </a:xfrm>
          <a:prstGeom prst="curvedLeftArrow">
            <a:avLst>
              <a:gd name="adj1" fmla="val 24965"/>
              <a:gd name="adj2" fmla="val 49949"/>
              <a:gd name="adj3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322" name="Text Box 123"/>
          <p:cNvSpPr txBox="1">
            <a:spLocks noChangeArrowheads="1"/>
          </p:cNvSpPr>
          <p:nvPr/>
        </p:nvSpPr>
        <p:spPr bwMode="auto">
          <a:xfrm>
            <a:off x="6276835" y="3337093"/>
            <a:ext cx="1286121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b’s FP-tree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42632" y="3760227"/>
            <a:ext cx="2363694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single branch: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cdfg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: 2 </a:t>
            </a: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8116690" y="2881114"/>
            <a:ext cx="220446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Constraint: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range{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S.profit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} &gt; 25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15744" y="3923701"/>
            <a:ext cx="3471465" cy="707886"/>
          </a:xfrm>
          <a:prstGeom prst="rect">
            <a:avLst/>
          </a:prstGeom>
          <a:solidFill>
            <a:srgbClr val="F0CDBC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Only a single branch “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cdfg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itchFamily="34" charset="-128"/>
                <a:cs typeface="+mn-cs"/>
              </a:rPr>
              <a:t>: 2” to be mined in b’s projected DB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35760" y="5560676"/>
            <a:ext cx="11315208" cy="641303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Note: 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prunes 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effectively only after “a” is pruned (by min-sup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itchFamily="2" charset="2"/>
              </a:rPr>
              <a:t>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 b’s projected DB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34558" y="3500044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Box 123"/>
          <p:cNvSpPr txBox="1">
            <a:spLocks noChangeArrowheads="1"/>
          </p:cNvSpPr>
          <p:nvPr/>
        </p:nvSpPr>
        <p:spPr bwMode="auto">
          <a:xfrm>
            <a:off x="538747" y="3070877"/>
            <a:ext cx="126329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b’s-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proj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rPr>
              <a:t>. DB</a:t>
            </a:r>
          </a:p>
        </p:txBody>
      </p:sp>
      <p:sp>
        <p:nvSpPr>
          <p:cNvPr id="27" name="Oval 26"/>
          <p:cNvSpPr/>
          <p:nvPr/>
        </p:nvSpPr>
        <p:spPr>
          <a:xfrm>
            <a:off x="3172104" y="3868026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2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7" grpId="0" animBg="1"/>
      <p:bldP spid="10318" grpId="0" animBg="1"/>
      <p:bldP spid="10319" grpId="0" animBg="1"/>
      <p:bldP spid="10320" grpId="0" animBg="1"/>
      <p:bldP spid="10321" grpId="0" animBg="1"/>
      <p:bldP spid="10322" grpId="0" animBg="1"/>
      <p:bldP spid="19" grpId="0" animBg="1"/>
      <p:bldP spid="20" grpId="0" animBg="1"/>
      <p:bldP spid="23" grpId="0" animBg="1"/>
      <p:bldP spid="24" grpId="0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509"/>
            <a:ext cx="12192000" cy="65809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Succinctness: Pruning Both Data and Pattern Spaces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0147"/>
            <a:ext cx="10845046" cy="545320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Succinctness: If the constraint </a:t>
            </a:r>
            <a:r>
              <a:rPr lang="en-US" sz="2400" i="1" dirty="0">
                <a:latin typeface="Calibri" charset="0"/>
                <a:ea typeface="ＭＳ Ｐゴシック" charset="0"/>
              </a:rPr>
              <a:t>c</a:t>
            </a:r>
            <a:r>
              <a:rPr lang="en-US" sz="2400" dirty="0">
                <a:latin typeface="Calibri" charset="0"/>
                <a:ea typeface="ＭＳ Ｐゴシック" charset="0"/>
              </a:rPr>
              <a:t> can be enforced by directly manipulating the data</a:t>
            </a:r>
          </a:p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E.g. 1: To find those patterns without item 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i</a:t>
            </a:r>
            <a:endParaRPr lang="en-US" sz="2400" i="1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Remove 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i</a:t>
            </a:r>
            <a:r>
              <a:rPr lang="en-US" sz="2400" dirty="0">
                <a:latin typeface="Calibri" charset="0"/>
                <a:ea typeface="ＭＳ Ｐゴシック" charset="0"/>
              </a:rPr>
              <a:t> from DB and then mine (pattern space pruning)</a:t>
            </a:r>
          </a:p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E.g. 2: To find those patterns containing item 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i</a:t>
            </a:r>
            <a:endParaRPr lang="en-US" sz="24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Mine only 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i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-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projected DB </a:t>
            </a:r>
            <a:r>
              <a:rPr lang="en-US" sz="2400" dirty="0">
                <a:latin typeface="Calibri" charset="0"/>
                <a:ea typeface="ＭＳ Ｐゴシック" charset="0"/>
              </a:rPr>
              <a:t>(data space pruning)</a:t>
            </a:r>
            <a:endParaRPr lang="en-US" sz="2400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3: 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3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min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v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 is succinct</a:t>
            </a:r>
          </a:p>
          <a:p>
            <a:pPr lvl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Start with only items whose price  v </a:t>
            </a:r>
            <a:r>
              <a:rPr lang="en-US" sz="2400" dirty="0">
                <a:latin typeface="Calibri" charset="0"/>
                <a:ea typeface="ＭＳ Ｐゴシック" charset="0"/>
              </a:rPr>
              <a:t>and remove transactions with high-price items only (pattern + data space pruning)</a:t>
            </a:r>
            <a:endParaRPr lang="en-US" sz="2400" dirty="0">
              <a:latin typeface="Calibri" charset="0"/>
              <a:ea typeface="ＭＳ Ｐゴシック" charset="0"/>
              <a:sym typeface="Symbol" charset="0"/>
            </a:endParaRPr>
          </a:p>
          <a:p>
            <a:pPr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E.g. 4: c</a:t>
            </a:r>
            <a:r>
              <a:rPr lang="en-US" sz="2400" baseline="-25000" dirty="0">
                <a:latin typeface="Calibri" charset="0"/>
                <a:ea typeface="ＭＳ Ｐゴシック" charset="0"/>
                <a:sym typeface="Symbol" charset="0"/>
              </a:rPr>
              <a:t>4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: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sum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  <a:sym typeface="Symbol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)  </a:t>
            </a:r>
            <a:r>
              <a:rPr lang="en-US" sz="2400" i="1" dirty="0">
                <a:latin typeface="Calibri" charset="0"/>
                <a:ea typeface="ＭＳ Ｐゴシック" charset="0"/>
                <a:sym typeface="Symbol" charset="0"/>
              </a:rPr>
              <a:t>v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 is not succinct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It cannot be determined beforehand since sum of the price of </a:t>
            </a:r>
            <a:r>
              <a:rPr lang="en-US" sz="2400" dirty="0" err="1">
                <a:latin typeface="Calibri" charset="0"/>
                <a:ea typeface="ＭＳ Ｐゴシック" charset="0"/>
                <a:sym typeface="Symbol" charset="0"/>
              </a:rPr>
              <a:t>itemset</a:t>
            </a:r>
            <a:r>
              <a:rPr lang="en-US" sz="2400" dirty="0">
                <a:latin typeface="Calibri" charset="0"/>
                <a:ea typeface="ＭＳ Ｐゴシック" charset="0"/>
                <a:sym typeface="Symbol" charset="0"/>
              </a:rPr>
              <a:t> S keeps increasing</a:t>
            </a:r>
          </a:p>
        </p:txBody>
      </p:sp>
    </p:spTree>
    <p:extLst>
      <p:ext uri="{BB962C8B-B14F-4D97-AF65-F5344CB8AC3E}">
        <p14:creationId xmlns:p14="http://schemas.microsoft.com/office/powerpoint/2010/main" val="22597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14773" y="152400"/>
            <a:ext cx="11311467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err="1"/>
              <a:t>Apriori</a:t>
            </a:r>
            <a:r>
              <a:rPr lang="en-US" sz="3200" dirty="0"/>
              <a:t> + Succinct Constraint</a:t>
            </a:r>
            <a:endParaRPr lang="en-US" dirty="0"/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7726"/>
              </p:ext>
            </p:extLst>
          </p:nvPr>
        </p:nvGraphicFramePr>
        <p:xfrm>
          <a:off x="1827213" y="1795463"/>
          <a:ext cx="18938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Worksheet" r:id="rId4" imgW="1739681" imgH="1765316" progId="Excel.Sheet.8">
                  <p:embed/>
                </p:oleObj>
              </mc:Choice>
              <mc:Fallback>
                <p:oleObj name="Worksheet" r:id="rId4" imgW="1739681" imgH="1765316" progId="Excel.Sheet.8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3"/>
                        <a:ext cx="18938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779589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Worksheet" r:id="rId6" imgW="1619701" imgH="2086337" progId="Excel.Sheet.8">
                  <p:embed/>
                </p:oleObj>
              </mc:Choice>
              <mc:Fallback>
                <p:oleObj name="Worksheet" r:id="rId6" imgW="1619701" imgH="2086337" progId="Excel.Sheet.8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2" name="Worksheet" r:id="rId8" imgW="1619701" imgH="1743437" progId="Excel.Sheet.8">
                  <p:embed/>
                </p:oleObj>
              </mc:Choice>
              <mc:Fallback>
                <p:oleObj name="Worksheet" r:id="rId8" imgW="1619701" imgH="1743437" progId="Excel.Sheet.8">
                  <p:embed/>
                  <p:pic>
                    <p:nvPicPr>
                      <p:cNvPr id="317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3705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861103" y="1561456"/>
            <a:ext cx="47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Text Box 29">
            <a:extLst>
              <a:ext uri="{FF2B5EF4-FFF2-40B4-BE49-F238E27FC236}">
                <a16:creationId xmlns:a16="http://schemas.microsoft.com/office/drawing/2014/main" id="{6B7F89E8-B025-4024-9762-D633FFA58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779" y="5230813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 err="1">
                <a:solidFill>
                  <a:schemeClr val="hlink"/>
                </a:solidFill>
              </a:rPr>
              <a:t>Min_sup</a:t>
            </a:r>
            <a:r>
              <a:rPr lang="en-US" sz="1800" b="1" dirty="0">
                <a:solidFill>
                  <a:schemeClr val="hlink"/>
                </a:solidFill>
              </a:rPr>
              <a:t>=2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</a:rPr>
              <a:t>min</a:t>
            </a:r>
            <a:r>
              <a:rPr lang="en-US" sz="1800" b="1" dirty="0">
                <a:solidFill>
                  <a:schemeClr val="hlink"/>
                </a:solidFill>
              </a:rPr>
              <a:t>{</a:t>
            </a:r>
            <a:r>
              <a:rPr lang="en-US" sz="1800" b="1" dirty="0" err="1">
                <a:solidFill>
                  <a:schemeClr val="hlink"/>
                </a:solidFill>
              </a:rPr>
              <a:t>S.price</a:t>
            </a:r>
            <a:r>
              <a:rPr lang="en-US" sz="1800" b="1" dirty="0">
                <a:solidFill>
                  <a:schemeClr val="hlink"/>
                </a:solidFill>
              </a:rPr>
              <a:t>} &lt;= 1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62F49B5-E922-4C65-AA57-ED2D7BF1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98256"/>
              </p:ext>
            </p:extLst>
          </p:nvPr>
        </p:nvGraphicFramePr>
        <p:xfrm>
          <a:off x="214502" y="2673393"/>
          <a:ext cx="1413956" cy="21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Text Box 29">
            <a:extLst>
              <a:ext uri="{FF2B5EF4-FFF2-40B4-BE49-F238E27FC236}">
                <a16:creationId xmlns:a16="http://schemas.microsoft.com/office/drawing/2014/main" id="{E8AB8F8A-6BAF-4553-9B45-31F10321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812" y="1673135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 err="1">
                <a:solidFill>
                  <a:schemeClr val="hlink"/>
                </a:solidFill>
              </a:rPr>
              <a:t>Min_sup</a:t>
            </a:r>
            <a:r>
              <a:rPr lang="en-US" sz="1800" b="1" dirty="0">
                <a:solidFill>
                  <a:schemeClr val="hlink"/>
                </a:solidFill>
              </a:rPr>
              <a:t>=2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</a:rPr>
              <a:t>min</a:t>
            </a:r>
            <a:r>
              <a:rPr lang="en-US" sz="1800" b="1" dirty="0">
                <a:solidFill>
                  <a:schemeClr val="hlink"/>
                </a:solidFill>
              </a:rPr>
              <a:t>{</a:t>
            </a:r>
            <a:r>
              <a:rPr lang="en-US" sz="1800" b="1" dirty="0" err="1">
                <a:solidFill>
                  <a:schemeClr val="hlink"/>
                </a:solidFill>
              </a:rPr>
              <a:t>S.price</a:t>
            </a:r>
            <a:r>
              <a:rPr lang="en-US" sz="1800" b="1" dirty="0">
                <a:solidFill>
                  <a:schemeClr val="hlink"/>
                </a:solidFill>
              </a:rPr>
              <a:t>} &lt;= 2</a:t>
            </a:r>
          </a:p>
        </p:txBody>
      </p:sp>
      <p:graphicFrame>
        <p:nvGraphicFramePr>
          <p:cNvPr id="57" name="Object 3">
            <a:extLst>
              <a:ext uri="{FF2B5EF4-FFF2-40B4-BE49-F238E27FC236}">
                <a16:creationId xmlns:a16="http://schemas.microsoft.com/office/drawing/2014/main" id="{6956BF06-E292-408B-951F-BB87AFE52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98148"/>
              </p:ext>
            </p:extLst>
          </p:nvPr>
        </p:nvGraphicFramePr>
        <p:xfrm>
          <a:off x="1833986" y="4454526"/>
          <a:ext cx="18938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Worksheet" r:id="rId10" imgW="1739681" imgH="1765316" progId="Excel.Sheet.8">
                  <p:embed/>
                </p:oleObj>
              </mc:Choice>
              <mc:Fallback>
                <p:oleObj name="Worksheet" r:id="rId10" imgW="1739681" imgH="1765316" progId="Excel.Sheet.8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986" y="4454526"/>
                        <a:ext cx="18938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4">
            <a:extLst>
              <a:ext uri="{FF2B5EF4-FFF2-40B4-BE49-F238E27FC236}">
                <a16:creationId xmlns:a16="http://schemas.microsoft.com/office/drawing/2014/main" id="{C6D640D7-9F74-4CA8-BFEC-240EEC7C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362" y="4048126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Database D</a:t>
            </a:r>
          </a:p>
        </p:txBody>
      </p:sp>
      <p:graphicFrame>
        <p:nvGraphicFramePr>
          <p:cNvPr id="59" name="Object 5">
            <a:extLst>
              <a:ext uri="{FF2B5EF4-FFF2-40B4-BE49-F238E27FC236}">
                <a16:creationId xmlns:a16="http://schemas.microsoft.com/office/drawing/2014/main" id="{0C8C6711-7E75-4342-AC7A-CDE315655F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75824"/>
              </p:ext>
            </p:extLst>
          </p:nvPr>
        </p:nvGraphicFramePr>
        <p:xfrm>
          <a:off x="4792663" y="4127500"/>
          <a:ext cx="19097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Worksheet" r:id="rId11" imgW="1695447" imgH="2108125" progId="Excel.Sheet.8">
                  <p:embed/>
                </p:oleObj>
              </mc:Choice>
              <mc:Fallback>
                <p:oleObj name="Worksheet" r:id="rId11" imgW="1695447" imgH="2108125" progId="Excel.Sheet.8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127500"/>
                        <a:ext cx="1909762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">
            <a:extLst>
              <a:ext uri="{FF2B5EF4-FFF2-40B4-BE49-F238E27FC236}">
                <a16:creationId xmlns:a16="http://schemas.microsoft.com/office/drawing/2014/main" id="{A253644E-5F8B-4D9E-A77D-3E980E0F1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581947"/>
              </p:ext>
            </p:extLst>
          </p:nvPr>
        </p:nvGraphicFramePr>
        <p:xfrm>
          <a:off x="7315200" y="4219575"/>
          <a:ext cx="21431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Worksheet" r:id="rId13" imgW="1695447" imgH="1060597" progId="Excel.Sheet.8">
                  <p:embed/>
                </p:oleObj>
              </mc:Choice>
              <mc:Fallback>
                <p:oleObj name="Worksheet" r:id="rId13" imgW="1695447" imgH="1060597" progId="Excel.Sheet.8">
                  <p:embed/>
                  <p:pic>
                    <p:nvPicPr>
                      <p:cNvPr id="317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219575"/>
                        <a:ext cx="21431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7">
            <a:extLst>
              <a:ext uri="{FF2B5EF4-FFF2-40B4-BE49-F238E27FC236}">
                <a16:creationId xmlns:a16="http://schemas.microsoft.com/office/drawing/2014/main" id="{85A7CB17-09B9-4331-97DE-2BE831897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998" y="49323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>
                <a:latin typeface="Times New Roman" pitchFamily="18" charset="0"/>
              </a:rPr>
              <a:t>Scan D</a:t>
            </a: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28B96B54-05C8-4CAC-8926-FEAE4CD1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848" y="43799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63" name="Text Box 10">
            <a:extLst>
              <a:ext uri="{FF2B5EF4-FFF2-40B4-BE49-F238E27FC236}">
                <a16:creationId xmlns:a16="http://schemas.microsoft.com/office/drawing/2014/main" id="{D5929664-D4D7-4084-8994-46FA02D2D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876" y="4220519"/>
            <a:ext cx="47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i="1" dirty="0">
                <a:latin typeface="Times New Roman" pitchFamily="18" charset="0"/>
              </a:rPr>
              <a:t>F</a:t>
            </a:r>
            <a:r>
              <a:rPr lang="en-US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64" name="Line 27">
            <a:extLst>
              <a:ext uri="{FF2B5EF4-FFF2-40B4-BE49-F238E27FC236}">
                <a16:creationId xmlns:a16="http://schemas.microsoft.com/office/drawing/2014/main" id="{16BB777E-4A63-4B35-BB98-E24C7E564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2373" y="5097463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5" name="Group 30">
            <a:extLst>
              <a:ext uri="{FF2B5EF4-FFF2-40B4-BE49-F238E27FC236}">
                <a16:creationId xmlns:a16="http://schemas.microsoft.com/office/drawing/2014/main" id="{07E00D46-3605-49DC-AD11-2060308D6A74}"/>
              </a:ext>
            </a:extLst>
          </p:cNvPr>
          <p:cNvGrpSpPr>
            <a:grpSpLocks/>
          </p:cNvGrpSpPr>
          <p:nvPr/>
        </p:nvGrpSpPr>
        <p:grpSpPr bwMode="auto">
          <a:xfrm>
            <a:off x="1937246" y="5199063"/>
            <a:ext cx="1524000" cy="152400"/>
            <a:chOff x="2160" y="2016"/>
            <a:chExt cx="960" cy="96"/>
          </a:xfrm>
        </p:grpSpPr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0471787F-F5D4-42E9-8527-53E6B0988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Line 32">
              <a:extLst>
                <a:ext uri="{FF2B5EF4-FFF2-40B4-BE49-F238E27FC236}">
                  <a16:creationId xmlns:a16="http://schemas.microsoft.com/office/drawing/2014/main" id="{9F3E51B3-0995-4877-99F6-63EF7D83D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E5362E85-7442-4F5B-86A6-1505D511D9AF}"/>
              </a:ext>
            </a:extLst>
          </p:cNvPr>
          <p:cNvGrpSpPr>
            <a:grpSpLocks/>
          </p:cNvGrpSpPr>
          <p:nvPr/>
        </p:nvGrpSpPr>
        <p:grpSpPr bwMode="auto">
          <a:xfrm>
            <a:off x="1970511" y="5858405"/>
            <a:ext cx="1524000" cy="152400"/>
            <a:chOff x="2160" y="2016"/>
            <a:chExt cx="960" cy="96"/>
          </a:xfrm>
        </p:grpSpPr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A35D3FC6-A56A-488A-AFC9-19E47021C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32">
              <a:extLst>
                <a:ext uri="{FF2B5EF4-FFF2-40B4-BE49-F238E27FC236}">
                  <a16:creationId xmlns:a16="http://schemas.microsoft.com/office/drawing/2014/main" id="{88758106-33E5-48C8-A540-8353D2456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30">
            <a:extLst>
              <a:ext uri="{FF2B5EF4-FFF2-40B4-BE49-F238E27FC236}">
                <a16:creationId xmlns:a16="http://schemas.microsoft.com/office/drawing/2014/main" id="{B93043F4-B5CB-4175-B921-C2BBB04A3E01}"/>
              </a:ext>
            </a:extLst>
          </p:cNvPr>
          <p:cNvGrpSpPr>
            <a:grpSpLocks/>
          </p:cNvGrpSpPr>
          <p:nvPr/>
        </p:nvGrpSpPr>
        <p:grpSpPr bwMode="auto">
          <a:xfrm>
            <a:off x="7624762" y="2654300"/>
            <a:ext cx="1524000" cy="152400"/>
            <a:chOff x="2160" y="2016"/>
            <a:chExt cx="960" cy="96"/>
          </a:xfrm>
        </p:grpSpPr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C1B4E6D0-709C-42E1-A83F-9B727A123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D3213395-0200-449E-B48B-785F758574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30">
            <a:extLst>
              <a:ext uri="{FF2B5EF4-FFF2-40B4-BE49-F238E27FC236}">
                <a16:creationId xmlns:a16="http://schemas.microsoft.com/office/drawing/2014/main" id="{A8E52380-C538-4B1B-84B0-D7405DC2CE37}"/>
              </a:ext>
            </a:extLst>
          </p:cNvPr>
          <p:cNvGrpSpPr>
            <a:grpSpLocks/>
          </p:cNvGrpSpPr>
          <p:nvPr/>
        </p:nvGrpSpPr>
        <p:grpSpPr bwMode="auto">
          <a:xfrm>
            <a:off x="7624762" y="2982595"/>
            <a:ext cx="1524000" cy="152400"/>
            <a:chOff x="2160" y="2016"/>
            <a:chExt cx="960" cy="96"/>
          </a:xfrm>
        </p:grpSpPr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2A9E7307-E98F-4C53-B777-A2E4FBEE6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FF548AFB-8994-4A8D-BDD5-90E1CD079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960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B9319E-ABCE-40DC-B99D-91DF5B38CA6C}"/>
              </a:ext>
            </a:extLst>
          </p:cNvPr>
          <p:cNvCxnSpPr>
            <a:cxnSpLocks/>
          </p:cNvCxnSpPr>
          <p:nvPr/>
        </p:nvCxnSpPr>
        <p:spPr>
          <a:xfrm flipH="1" flipV="1">
            <a:off x="9355138" y="2940261"/>
            <a:ext cx="623147" cy="56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29">
            <a:extLst>
              <a:ext uri="{FF2B5EF4-FFF2-40B4-BE49-F238E27FC236}">
                <a16:creationId xmlns:a16="http://schemas.microsoft.com/office/drawing/2014/main" id="{3FAD5201-F1B2-47DA-9F23-8560D0D2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0255" y="3338206"/>
            <a:ext cx="16875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Chopped too early</a:t>
            </a:r>
          </a:p>
        </p:txBody>
      </p:sp>
    </p:spTree>
    <p:extLst>
      <p:ext uri="{BB962C8B-B14F-4D97-AF65-F5344CB8AC3E}">
        <p14:creationId xmlns:p14="http://schemas.microsoft.com/office/powerpoint/2010/main" val="3836799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2400"/>
            <a:ext cx="12192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Constrained FP-Growth: Push a Succinct Constraint Deep</a:t>
            </a:r>
            <a:r>
              <a:rPr lang="en-US" dirty="0"/>
              <a:t> </a:t>
            </a:r>
          </a:p>
        </p:txBody>
      </p:sp>
      <p:graphicFrame>
        <p:nvGraphicFramePr>
          <p:cNvPr id="3277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948251"/>
              </p:ext>
            </p:extLst>
          </p:nvPr>
        </p:nvGraphicFramePr>
        <p:xfrm>
          <a:off x="4876800" y="1676400"/>
          <a:ext cx="189865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Worksheet" r:id="rId4" imgW="1739681" imgH="1765316" progId="Excel.Sheet.8">
                  <p:embed/>
                </p:oleObj>
              </mc:Choice>
              <mc:Fallback>
                <p:oleObj name="Worksheet" r:id="rId4" imgW="1739681" imgH="1765316" progId="Excel.Sheet.8">
                  <p:embed/>
                  <p:pic>
                    <p:nvPicPr>
                      <p:cNvPr id="3277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76400"/>
                        <a:ext cx="189865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Line 54"/>
          <p:cNvSpPr>
            <a:spLocks noChangeShapeType="1"/>
          </p:cNvSpPr>
          <p:nvPr/>
        </p:nvSpPr>
        <p:spPr bwMode="auto">
          <a:xfrm>
            <a:off x="3733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Text Box 55"/>
          <p:cNvSpPr txBox="1">
            <a:spLocks noChangeArrowheads="1"/>
          </p:cNvSpPr>
          <p:nvPr/>
        </p:nvSpPr>
        <p:spPr bwMode="auto">
          <a:xfrm>
            <a:off x="3733800" y="2590800"/>
            <a:ext cx="11001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/>
              <a:t>Remove </a:t>
            </a:r>
          </a:p>
          <a:p>
            <a:pPr eaLnBrk="1" hangingPunct="1"/>
            <a:r>
              <a:rPr lang="en-US" sz="1600"/>
              <a:t>infrequent</a:t>
            </a:r>
          </a:p>
          <a:p>
            <a:pPr eaLnBrk="1" hangingPunct="1"/>
            <a:r>
              <a:rPr lang="en-US" sz="1600"/>
              <a:t>length 1</a:t>
            </a:r>
          </a:p>
        </p:txBody>
      </p:sp>
      <p:graphicFrame>
        <p:nvGraphicFramePr>
          <p:cNvPr id="3277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29491"/>
              </p:ext>
            </p:extLst>
          </p:nvPr>
        </p:nvGraphicFramePr>
        <p:xfrm>
          <a:off x="1997075" y="4843463"/>
          <a:ext cx="18796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5" name="Worksheet" r:id="rId6" imgW="1739681" imgH="1060597" progId="Excel.Sheet.8">
                  <p:embed/>
                </p:oleObj>
              </mc:Choice>
              <mc:Fallback>
                <p:oleObj name="Worksheet" r:id="rId6" imgW="1739681" imgH="1060597" progId="Excel.Sheet.8">
                  <p:embed/>
                  <p:pic>
                    <p:nvPicPr>
                      <p:cNvPr id="3277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843463"/>
                        <a:ext cx="18796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62"/>
          <p:cNvSpPr txBox="1">
            <a:spLocks noChangeArrowheads="1"/>
          </p:cNvSpPr>
          <p:nvPr/>
        </p:nvSpPr>
        <p:spPr bwMode="auto">
          <a:xfrm>
            <a:off x="1997075" y="4276726"/>
            <a:ext cx="22222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1-Projected DB</a:t>
            </a:r>
          </a:p>
        </p:txBody>
      </p:sp>
      <p:sp>
        <p:nvSpPr>
          <p:cNvPr id="32781" name="Text Box 63"/>
          <p:cNvSpPr txBox="1">
            <a:spLocks noChangeArrowheads="1"/>
          </p:cNvSpPr>
          <p:nvPr/>
        </p:nvSpPr>
        <p:spPr bwMode="auto">
          <a:xfrm>
            <a:off x="7605451" y="2905125"/>
            <a:ext cx="4089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No Need to project on 3 or 5</a:t>
            </a:r>
          </a:p>
        </p:txBody>
      </p:sp>
      <p:sp>
        <p:nvSpPr>
          <p:cNvPr id="32782" name="Freeform 69"/>
          <p:cNvSpPr>
            <a:spLocks/>
          </p:cNvSpPr>
          <p:nvPr/>
        </p:nvSpPr>
        <p:spPr bwMode="auto">
          <a:xfrm>
            <a:off x="3190240" y="3611564"/>
            <a:ext cx="2613505" cy="579436"/>
          </a:xfrm>
          <a:custGeom>
            <a:avLst/>
            <a:gdLst>
              <a:gd name="T0" fmla="*/ 2147483647 w 3744"/>
              <a:gd name="T1" fmla="*/ 0 h 432"/>
              <a:gd name="T2" fmla="*/ 2147483647 w 3744"/>
              <a:gd name="T3" fmla="*/ 2147483647 h 432"/>
              <a:gd name="T4" fmla="*/ 2147483647 w 3744"/>
              <a:gd name="T5" fmla="*/ 2147483647 h 432"/>
              <a:gd name="T6" fmla="*/ 0 w 37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" h="432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48D689AC-1C9D-437F-9147-0A60F7CF2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51948"/>
              </p:ext>
            </p:extLst>
          </p:nvPr>
        </p:nvGraphicFramePr>
        <p:xfrm>
          <a:off x="1827213" y="1795463"/>
          <a:ext cx="18938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Worksheet" r:id="rId8" imgW="1739681" imgH="1765316" progId="Excel.Sheet.8">
                  <p:embed/>
                </p:oleObj>
              </mc:Choice>
              <mc:Fallback>
                <p:oleObj name="Worksheet" r:id="rId8" imgW="1739681" imgH="1765316" progId="Excel.Sheet.8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3"/>
                        <a:ext cx="1893887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4680DC-D584-4705-AA0D-E73E8B31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71000"/>
              </p:ext>
            </p:extLst>
          </p:nvPr>
        </p:nvGraphicFramePr>
        <p:xfrm>
          <a:off x="218788" y="1278827"/>
          <a:ext cx="1413956" cy="21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78">
                  <a:extLst>
                    <a:ext uri="{9D8B030D-6E8A-4147-A177-3AD203B41FA5}">
                      <a16:colId xmlns:a16="http://schemas.microsoft.com/office/drawing/2014/main" val="70790107"/>
                    </a:ext>
                  </a:extLst>
                </a:gridCol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920" marR="121920" marT="45690" marB="456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Object 61">
            <a:extLst>
              <a:ext uri="{FF2B5EF4-FFF2-40B4-BE49-F238E27FC236}">
                <a16:creationId xmlns:a16="http://schemas.microsoft.com/office/drawing/2014/main" id="{071E42DE-E3D9-44CA-9A0F-615AD064F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79249"/>
              </p:ext>
            </p:extLst>
          </p:nvPr>
        </p:nvGraphicFramePr>
        <p:xfrm>
          <a:off x="6383338" y="4833938"/>
          <a:ext cx="1879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Worksheet" r:id="rId10" imgW="1739681" imgH="1060597" progId="Excel.Sheet.8">
                  <p:embed/>
                </p:oleObj>
              </mc:Choice>
              <mc:Fallback>
                <p:oleObj name="Worksheet" r:id="rId10" imgW="1739681" imgH="1060597" progId="Excel.Sheet.8">
                  <p:embed/>
                  <p:pic>
                    <p:nvPicPr>
                      <p:cNvPr id="3277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833938"/>
                        <a:ext cx="1879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2">
            <a:extLst>
              <a:ext uri="{FF2B5EF4-FFF2-40B4-BE49-F238E27FC236}">
                <a16:creationId xmlns:a16="http://schemas.microsoft.com/office/drawing/2014/main" id="{B604155D-BFC8-4EEC-B3E9-C4F0ED5A1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90" y="4276726"/>
            <a:ext cx="22222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/>
              <a:t>2-Projected DB</a:t>
            </a:r>
          </a:p>
        </p:txBody>
      </p:sp>
      <p:sp>
        <p:nvSpPr>
          <p:cNvPr id="20" name="Freeform 69">
            <a:extLst>
              <a:ext uri="{FF2B5EF4-FFF2-40B4-BE49-F238E27FC236}">
                <a16:creationId xmlns:a16="http://schemas.microsoft.com/office/drawing/2014/main" id="{E4E63ADE-2E9E-4153-B26E-C885E34577E2}"/>
              </a:ext>
            </a:extLst>
          </p:cNvPr>
          <p:cNvSpPr>
            <a:spLocks/>
          </p:cNvSpPr>
          <p:nvPr/>
        </p:nvSpPr>
        <p:spPr bwMode="auto">
          <a:xfrm flipH="1">
            <a:off x="5850581" y="3601890"/>
            <a:ext cx="1285167" cy="589109"/>
          </a:xfrm>
          <a:custGeom>
            <a:avLst/>
            <a:gdLst>
              <a:gd name="T0" fmla="*/ 2147483647 w 3744"/>
              <a:gd name="T1" fmla="*/ 0 h 432"/>
              <a:gd name="T2" fmla="*/ 2147483647 w 3744"/>
              <a:gd name="T3" fmla="*/ 2147483647 h 432"/>
              <a:gd name="T4" fmla="*/ 2147483647 w 3744"/>
              <a:gd name="T5" fmla="*/ 2147483647 h 432"/>
              <a:gd name="T6" fmla="*/ 0 w 3744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" h="432">
                <a:moveTo>
                  <a:pt x="3744" y="0"/>
                </a:moveTo>
                <a:cubicBezTo>
                  <a:pt x="3316" y="124"/>
                  <a:pt x="2888" y="248"/>
                  <a:pt x="2400" y="288"/>
                </a:cubicBezTo>
                <a:cubicBezTo>
                  <a:pt x="1912" y="328"/>
                  <a:pt x="1216" y="216"/>
                  <a:pt x="816" y="240"/>
                </a:cubicBezTo>
                <a:cubicBezTo>
                  <a:pt x="416" y="264"/>
                  <a:pt x="208" y="348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41586D5-C37D-403F-AF4C-408DE009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718" y="1704796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 err="1">
                <a:solidFill>
                  <a:schemeClr val="hlink"/>
                </a:solidFill>
              </a:rPr>
              <a:t>Min_sup</a:t>
            </a:r>
            <a:r>
              <a:rPr lang="en-US" sz="1800" b="1" dirty="0">
                <a:solidFill>
                  <a:schemeClr val="hlink"/>
                </a:solidFill>
              </a:rPr>
              <a:t>=2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dirty="0">
                <a:solidFill>
                  <a:schemeClr val="hlink"/>
                </a:solidFill>
              </a:rPr>
              <a:t>Constraint: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hlink"/>
                </a:solidFill>
              </a:rPr>
              <a:t>min</a:t>
            </a:r>
            <a:r>
              <a:rPr lang="en-US" sz="1800" b="1" dirty="0">
                <a:solidFill>
                  <a:schemeClr val="hlink"/>
                </a:solidFill>
              </a:rPr>
              <a:t>{</a:t>
            </a:r>
            <a:r>
              <a:rPr lang="en-US" sz="1800" b="1" dirty="0" err="1">
                <a:solidFill>
                  <a:schemeClr val="hlink"/>
                </a:solidFill>
              </a:rPr>
              <a:t>S.price</a:t>
            </a:r>
            <a:r>
              <a:rPr lang="en-US" sz="1800" b="1" dirty="0">
                <a:solidFill>
                  <a:schemeClr val="hlink"/>
                </a:solidFill>
              </a:rPr>
              <a:t>} &lt;= 2</a:t>
            </a:r>
          </a:p>
        </p:txBody>
      </p:sp>
    </p:spTree>
    <p:extLst>
      <p:ext uri="{BB962C8B-B14F-4D97-AF65-F5344CB8AC3E}">
        <p14:creationId xmlns:p14="http://schemas.microsoft.com/office/powerpoint/2010/main" val="414516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11074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46434"/>
            <a:ext cx="10863756" cy="5217427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In summary, constraints can be categorized as </a:t>
            </a:r>
            <a:r>
              <a:rPr lang="en-US" altLang="zh-CN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Pattern space pruning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constraints vs. </a:t>
            </a:r>
            <a:r>
              <a:rPr lang="en-US" altLang="zh-CN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data space pruning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constraints </a:t>
            </a:r>
            <a:endParaRPr lang="en-US" altLang="zh-CN" sz="2400" dirty="0">
              <a:solidFill>
                <a:srgbClr val="FF0000"/>
              </a:solidFill>
              <a:latin typeface="Calibri" charset="0"/>
              <a:ea typeface="ＭＳ Ｐゴシック" charset="0"/>
            </a:endParaRPr>
          </a:p>
          <a:p>
            <a:pPr>
              <a:buFont typeface="Wingdings" charset="0"/>
              <a:buChar char="n"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69125"/>
              </p:ext>
            </p:extLst>
          </p:nvPr>
        </p:nvGraphicFramePr>
        <p:xfrm>
          <a:off x="415249" y="2117805"/>
          <a:ext cx="1146939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03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Calibri" charset="0"/>
                          <a:ea typeface="ＭＳ Ｐゴシック" charset="0"/>
                        </a:rPr>
                        <a:t>Pattern space pruning 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  <a:latin typeface="Calibri" charset="0"/>
                          <a:ea typeface="ＭＳ Ｐゴシック" charset="0"/>
                        </a:rPr>
                        <a:t>Data space pruning </a:t>
                      </a:r>
                      <a:r>
                        <a:rPr lang="en-US" altLang="zh-CN" sz="2000" dirty="0">
                          <a:latin typeface="Calibri" charset="0"/>
                          <a:ea typeface="ＭＳ Ｐゴシック" charset="0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79">
                <a:tc>
                  <a:txBody>
                    <a:bodyPr/>
                    <a:lstStyle/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Anti-monotonic: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If constraint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is violated, its further mining can be terminated</a:t>
                      </a:r>
                    </a:p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Monotonic: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If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is satisfied, no need to check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again</a:t>
                      </a:r>
                    </a:p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Convertible: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can be converted to monotonic or anti-monotonic if items can be properly ordered in processing</a:t>
                      </a:r>
                    </a:p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Succinct: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If the constraint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can be enforced by directly manipulating the data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Data succinct: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37052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Data space can be pruned at the initial pattern mining process</a:t>
                      </a:r>
                    </a:p>
                    <a:p>
                      <a:pPr marL="738170" marR="0" lvl="1" indent="-538149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BD582C"/>
                        </a:buClr>
                        <a:buSzPct val="80000"/>
                        <a:buFont typeface="Wingdings" charset="0"/>
                        <a:buChar char="n"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Data anti-monotonic: 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If a transaction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t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does not satisfy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c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, then 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t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charset="0"/>
                          <a:ea typeface="ＭＳ Ｐゴシック" charset="0"/>
                          <a:cs typeface="+mn-cs"/>
                        </a:rPr>
                        <a:t> can be pruned to reduce data processing effort</a:t>
                      </a:r>
                      <a:endPara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charset="0"/>
                        <a:ea typeface="ＭＳ Ｐゴシック" charset="0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6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3" y="381000"/>
            <a:ext cx="10958426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ea typeface="ＭＳ Ｐゴシック" charset="0"/>
              </a:rPr>
              <a:t>How to Handle Multiple Constraints?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209101"/>
            <a:ext cx="10117959" cy="5413375"/>
          </a:xfrm>
        </p:spPr>
        <p:txBody>
          <a:bodyPr/>
          <a:lstStyle/>
          <a:p>
            <a:pPr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It is beneficial to use multiple constraints in pattern mining </a:t>
            </a:r>
          </a:p>
          <a:p>
            <a:pPr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But different constraints may require potentially conflicting item-ordering</a:t>
            </a:r>
          </a:p>
          <a:p>
            <a:pPr lvl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If there exists conflict ordering between </a:t>
            </a:r>
            <a:r>
              <a:rPr lang="en-US" sz="2400" i="1" dirty="0">
                <a:latin typeface="Calibri" charset="0"/>
                <a:ea typeface="ＭＳ Ｐゴシック" charset="0"/>
              </a:rPr>
              <a:t>c</a:t>
            </a:r>
            <a:r>
              <a:rPr lang="en-US" sz="2400" i="1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 and </a:t>
            </a:r>
            <a:r>
              <a:rPr lang="en-US" sz="2400" i="1" dirty="0">
                <a:latin typeface="Calibri" charset="0"/>
                <a:ea typeface="ＭＳ Ｐゴシック" charset="0"/>
              </a:rPr>
              <a:t>c</a:t>
            </a:r>
            <a:r>
              <a:rPr lang="en-US" sz="2400" i="1" baseline="-25000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</a:p>
          <a:p>
            <a:pPr lvl="2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Try to sort data and enforce </a:t>
            </a:r>
            <a:r>
              <a:rPr lang="en-US" sz="2400" i="1" dirty="0">
                <a:latin typeface="Calibri" charset="0"/>
                <a:ea typeface="ＭＳ Ｐゴシック" charset="0"/>
              </a:rPr>
              <a:t>one constraint</a:t>
            </a:r>
            <a:r>
              <a:rPr lang="en-US" sz="2400" dirty="0">
                <a:latin typeface="Calibri" charset="0"/>
                <a:ea typeface="ＭＳ Ｐゴシック" charset="0"/>
              </a:rPr>
              <a:t> first (which one?) </a:t>
            </a:r>
          </a:p>
          <a:p>
            <a:pPr lvl="2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Then enforce the other constraint when mining the projected databases</a:t>
            </a:r>
          </a:p>
          <a:p>
            <a:pPr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E.g.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  <a:r>
              <a:rPr lang="en-US" sz="2400" dirty="0" err="1">
                <a:latin typeface="Calibri" charset="0"/>
                <a:ea typeface="ＭＳ Ｐゴシック" charset="0"/>
              </a:rPr>
              <a:t>avg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i="1" dirty="0" err="1">
                <a:latin typeface="Calibri" charset="0"/>
                <a:ea typeface="ＭＳ Ｐゴシック" charset="0"/>
              </a:rPr>
              <a:t>S</a:t>
            </a:r>
            <a:r>
              <a:rPr lang="en-US" sz="2400" dirty="0" err="1">
                <a:latin typeface="Calibri" charset="0"/>
                <a:ea typeface="ＭＳ Ｐゴシック" charset="0"/>
              </a:rPr>
              <a:t>.profit</a:t>
            </a:r>
            <a:r>
              <a:rPr lang="en-US" sz="2400" dirty="0">
                <a:latin typeface="Calibri" charset="0"/>
                <a:ea typeface="ＭＳ Ｐゴシック" charset="0"/>
              </a:rPr>
              <a:t>) </a:t>
            </a:r>
            <a:r>
              <a:rPr lang="en-US" sz="2400" b="1" dirty="0">
                <a:latin typeface="Calibri" charset="0"/>
                <a:ea typeface="ＭＳ Ｐゴシック" charset="0"/>
                <a:sym typeface="Symbol" charset="0"/>
              </a:rPr>
              <a:t>&gt;</a:t>
            </a:r>
            <a:r>
              <a:rPr lang="en-US" sz="2400" dirty="0">
                <a:latin typeface="Calibri" charset="0"/>
                <a:ea typeface="ＭＳ Ｐゴシック" charset="0"/>
              </a:rPr>
              <a:t> 20, and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 </a:t>
            </a:r>
            <a:r>
              <a:rPr lang="en-US" sz="2400" dirty="0" err="1">
                <a:latin typeface="Calibri" charset="0"/>
                <a:ea typeface="ＭＳ Ｐゴシック" charset="0"/>
              </a:rPr>
              <a:t>avg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dirty="0" err="1">
                <a:latin typeface="Calibri" charset="0"/>
                <a:ea typeface="ＭＳ Ｐゴシック" charset="0"/>
              </a:rPr>
              <a:t>S.price</a:t>
            </a:r>
            <a:r>
              <a:rPr lang="en-US" sz="2400" dirty="0">
                <a:latin typeface="Calibri" charset="0"/>
                <a:ea typeface="ＭＳ Ｐゴシック" charset="0"/>
              </a:rPr>
              <a:t>) &lt; 50</a:t>
            </a:r>
          </a:p>
          <a:p>
            <a:pPr lvl="1"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 err="1">
                <a:latin typeface="Calibri" charset="0"/>
                <a:ea typeface="ＭＳ Ｐゴシック" charset="0"/>
              </a:rPr>
              <a:t>Assum</a:t>
            </a:r>
            <a:r>
              <a:rPr lang="en-US" sz="2400" dirty="0">
                <a:latin typeface="Calibri" charset="0"/>
                <a:ea typeface="ＭＳ Ｐゴシック" charset="0"/>
              </a:rPr>
              <a:t>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 has more pruning power</a:t>
            </a:r>
          </a:p>
          <a:p>
            <a:pPr lvl="2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Sort in profit descending order and use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 first</a:t>
            </a:r>
          </a:p>
          <a:p>
            <a:pPr lvl="1" eaLnBrk="1" hangingPunct="1">
              <a:spcAft>
                <a:spcPts val="200"/>
              </a:spcAft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For each project DB, sort trans. in price ascending order and use c</a:t>
            </a:r>
            <a:r>
              <a:rPr lang="en-US" sz="2400" baseline="-25000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 at mining </a:t>
            </a:r>
          </a:p>
        </p:txBody>
      </p:sp>
    </p:spTree>
    <p:extLst>
      <p:ext uri="{BB962C8B-B14F-4D97-AF65-F5344CB8AC3E}">
        <p14:creationId xmlns:p14="http://schemas.microsoft.com/office/powerpoint/2010/main" val="13505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/>
              <a:t>Summary: Constraint-Based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59" y="1231241"/>
            <a:ext cx="9504946" cy="5078663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dirty="0">
                <a:ea typeface="ＭＳ Ｐゴシック" charset="0"/>
              </a:rPr>
              <a:t>Why Constraint-Based Mining? </a:t>
            </a:r>
          </a:p>
          <a:p>
            <a:pPr>
              <a:spcAft>
                <a:spcPts val="6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dirty="0">
                <a:ea typeface="ＭＳ Ｐゴシック" charset="0"/>
              </a:rPr>
              <a:t>Different Kinds of Constraints: Different Pruning Strategies</a:t>
            </a:r>
            <a:r>
              <a:rPr lang="en-US" altLang="en-US" dirty="0"/>
              <a:t>	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Constrained Mining with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Pattern Anti-Monotonicity</a:t>
            </a:r>
            <a:endParaRPr lang="en-US" altLang="en-US" kern="0" dirty="0">
              <a:solidFill>
                <a:prstClr val="black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Constrained Mining with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Pattern Monotonicity</a:t>
            </a:r>
            <a:endParaRPr lang="en-US" altLang="en-US" kern="0" dirty="0">
              <a:solidFill>
                <a:prstClr val="black"/>
              </a:solidFill>
            </a:endParaRPr>
          </a:p>
          <a:p>
            <a:pPr>
              <a:spcAft>
                <a:spcPts val="6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Constrained Mining with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Convertible Constraints</a:t>
            </a:r>
          </a:p>
          <a:p>
            <a:pPr>
              <a:spcAft>
                <a:spcPts val="6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Constrained Mining with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Data Anti-Monotonicity</a:t>
            </a:r>
            <a:endParaRPr lang="en-US" altLang="zh-CN" dirty="0">
              <a:ea typeface="SimSun" charset="0"/>
              <a:cs typeface="SimSun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Constrained Mining with 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Succinct Constraints</a:t>
            </a:r>
            <a:endParaRPr lang="en-US" altLang="en-US" kern="0" dirty="0">
              <a:solidFill>
                <a:prstClr val="black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kern="0" dirty="0">
                <a:solidFill>
                  <a:prstClr val="black"/>
                </a:solidFill>
              </a:rPr>
              <a:t>Handling Multiple Constraints</a:t>
            </a:r>
          </a:p>
        </p:txBody>
      </p:sp>
    </p:spTree>
    <p:extLst>
      <p:ext uri="{BB962C8B-B14F-4D97-AF65-F5344CB8AC3E}">
        <p14:creationId xmlns:p14="http://schemas.microsoft.com/office/powerpoint/2010/main" val="4177540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Constraint-Based Frequent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>
                <a:cs typeface="Calibri"/>
              </a:rPr>
              <a:t>Sequential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5234458" y="2849725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6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kern="0" dirty="0"/>
              <a:t>Sequential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09" y="900853"/>
            <a:ext cx="11048028" cy="539835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  <a:defRPr/>
            </a:pPr>
            <a:r>
              <a:rPr lang="en-US" altLang="en-US" dirty="0"/>
              <a:t>Sequential Pattern and Sequential Pattern Mining 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dirty="0"/>
              <a:t>SPADE: Sequential Pattern Mining in Vertical Data Format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dirty="0" err="1"/>
              <a:t>PrefixSpan</a:t>
            </a:r>
            <a:r>
              <a:rPr lang="en-US" altLang="en-US" dirty="0"/>
              <a:t>: Sequential Pattern Mining by Pattern-Growth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</a:p>
          <a:p>
            <a:pPr>
              <a:lnSpc>
                <a:spcPct val="200000"/>
              </a:lnSpc>
              <a:defRPr/>
            </a:pPr>
            <a:r>
              <a:rPr lang="en-US" altLang="en-US" dirty="0">
                <a:solidFill>
                  <a:srgbClr val="000000"/>
                </a:solidFill>
              </a:rPr>
              <a:t>Constraint-Based Sequential-Pattern Mining</a:t>
            </a:r>
          </a:p>
          <a:p>
            <a:pPr>
              <a:lnSpc>
                <a:spcPct val="200000"/>
              </a:lnSpc>
              <a:defRPr/>
            </a:pPr>
            <a:endParaRPr lang="en-US" altLang="en-US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6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799"/>
            <a:ext cx="12192000" cy="6381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Sequence Databases &amp; Sequential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03037"/>
            <a:ext cx="10390909" cy="5181600"/>
          </a:xfrm>
        </p:spPr>
        <p:txBody>
          <a:bodyPr/>
          <a:lstStyle/>
          <a:p>
            <a:pPr eaLnBrk="1" hangingPunct="1"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 eaLnBrk="1" hangingPunct="1">
              <a:spcAft>
                <a:spcPts val="100"/>
              </a:spcAft>
            </a:pPr>
            <a:r>
              <a:rPr lang="en-US" altLang="en-US" sz="2400" dirty="0"/>
              <a:t>Purchase a laptop first, then a digital camera, and then a smartphone, within 6 months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 eaLnBrk="1" hangingPunct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 eaLnBrk="1" hangingPunct="1"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 eaLnBrk="1" hangingPunct="1"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</p:txBody>
      </p:sp>
    </p:spTree>
    <p:extLst>
      <p:ext uri="{BB962C8B-B14F-4D97-AF65-F5344CB8AC3E}">
        <p14:creationId xmlns:p14="http://schemas.microsoft.com/office/powerpoint/2010/main" val="2279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Mining Multiple-Level Frequent Patterns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71874" y="1270512"/>
            <a:ext cx="4215669" cy="2145448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Items often form hierarchies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E.g.:  Dairyland 2% milk; Wonder wheat bread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How to set min-support thresholds?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87543" y="1249700"/>
            <a:ext cx="2008049" cy="1973748"/>
            <a:chOff x="1699136" y="4386800"/>
            <a:chExt cx="2008049" cy="1973748"/>
          </a:xfrm>
        </p:grpSpPr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1989667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457189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8C8C8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Uniform support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65250" cy="584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Level 1</a:t>
              </a:r>
            </a:p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min_sup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= 5%</a:t>
              </a:r>
            </a:p>
          </p:txBody>
        </p:sp>
        <p:sp>
          <p:nvSpPr>
            <p:cNvPr id="4107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65250" cy="584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Level 2</a:t>
              </a:r>
            </a:p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min_sup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= 5%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589171" y="1270512"/>
            <a:ext cx="2021305" cy="1937434"/>
            <a:chOff x="8414279" y="4386800"/>
            <a:chExt cx="2161440" cy="1937434"/>
          </a:xfrm>
        </p:grpSpPr>
        <p:sp>
          <p:nvSpPr>
            <p:cNvPr id="4108" name="Text Box 11"/>
            <p:cNvSpPr txBox="1">
              <a:spLocks noChangeArrowheads="1"/>
            </p:cNvSpPr>
            <p:nvPr/>
          </p:nvSpPr>
          <p:spPr bwMode="auto">
            <a:xfrm>
              <a:off x="8737601" y="4787886"/>
              <a:ext cx="1365250" cy="584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Level 1</a:t>
              </a:r>
            </a:p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min_sup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= 5%</a:t>
              </a:r>
            </a:p>
          </p:txBody>
        </p:sp>
        <p:sp>
          <p:nvSpPr>
            <p:cNvPr id="4109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365250" cy="584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Level 2</a:t>
              </a:r>
            </a:p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min_sup</a:t>
              </a:r>
              <a:r>
                <a:rPr kumimoji="0" lang="en-US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= 1%</a:t>
              </a:r>
            </a:p>
          </p:txBody>
        </p:sp>
        <p:sp>
          <p:nvSpPr>
            <p:cNvPr id="4110" name="Rectangle 13"/>
            <p:cNvSpPr>
              <a:spLocks noChangeArrowheads="1"/>
            </p:cNvSpPr>
            <p:nvPr/>
          </p:nvSpPr>
          <p:spPr bwMode="auto">
            <a:xfrm>
              <a:off x="8414279" y="4386800"/>
              <a:ext cx="2161440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Reduced support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69713" y="1646611"/>
            <a:ext cx="3613524" cy="1515145"/>
            <a:chOff x="3556000" y="5312156"/>
            <a:chExt cx="4978401" cy="1044801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883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Milk</a:t>
              </a:r>
            </a:p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[support = 10%]</a:t>
              </a:r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883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2% Milk </a:t>
              </a:r>
            </a:p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[support = 6%]</a:t>
              </a:r>
            </a:p>
          </p:txBody>
        </p:sp>
        <p:sp>
          <p:nvSpPr>
            <p:cNvPr id="4105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8838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582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Skim Milk </a:t>
              </a:r>
            </a:p>
            <a:p>
              <a:pPr marL="0" marR="0" lvl="0" indent="0" algn="ctr" defTabSz="457189" rtl="0" eaLnBrk="0" fontAlgn="auto" latinLnBrk="0" hangingPunct="0">
                <a:lnSpc>
                  <a:spcPct val="6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582C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[support = 2%]</a:t>
              </a:r>
            </a:p>
          </p:txBody>
        </p:sp>
        <p:cxnSp>
          <p:nvCxnSpPr>
            <p:cNvPr id="4111" name="AutoShape 14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2" name="AutoShape 15"/>
            <p:cNvCxnSpPr>
              <a:cxnSpLocks noChangeShapeType="1"/>
              <a:stCxn id="4103" idx="2"/>
              <a:endCxn id="4105" idx="0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782054" y="3552491"/>
            <a:ext cx="8022733" cy="2270787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Uniform min-support across multiple levels (reasonable?)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Level-reduced min-support:  Items at the lower level are expected to have lower support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 mining: 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multi-level mining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the lowest min-support to pass down the set of candidates</a:t>
            </a:r>
          </a:p>
        </p:txBody>
      </p:sp>
    </p:spTree>
    <p:extLst>
      <p:ext uri="{BB962C8B-B14F-4D97-AF65-F5344CB8AC3E}">
        <p14:creationId xmlns:p14="http://schemas.microsoft.com/office/powerpoint/2010/main" val="295467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341314"/>
            <a:ext cx="12801600" cy="5730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Sequential Pattern and Sequential Pattern Mining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95400"/>
            <a:ext cx="11277600" cy="809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Sequential pattern mining</a:t>
            </a:r>
            <a:r>
              <a:rPr lang="en-US" altLang="en-US" sz="2400" dirty="0"/>
              <a:t>: Given a set of sequences, find the </a:t>
            </a:r>
            <a:r>
              <a:rPr lang="en-US" altLang="en-US" sz="2400" dirty="0">
                <a:solidFill>
                  <a:srgbClr val="FF0000"/>
                </a:solidFill>
              </a:rPr>
              <a:t>complete set of </a:t>
            </a:r>
            <a:r>
              <a:rPr lang="en-US" altLang="en-US" sz="2400" i="1" dirty="0">
                <a:solidFill>
                  <a:srgbClr val="FF0000"/>
                </a:solidFill>
              </a:rPr>
              <a:t>frequent </a:t>
            </a:r>
            <a:r>
              <a:rPr lang="en-US" altLang="en-US" sz="2400" dirty="0">
                <a:solidFill>
                  <a:srgbClr val="FF0000"/>
                </a:solidFill>
              </a:rPr>
              <a:t>subsequences </a:t>
            </a:r>
            <a:r>
              <a:rPr lang="en-US" altLang="en-US" sz="2400" dirty="0"/>
              <a:t>(i.e., satisfying the </a:t>
            </a:r>
            <a:r>
              <a:rPr lang="en-US" altLang="en-US" sz="2400" dirty="0" err="1"/>
              <a:t>min_sup</a:t>
            </a:r>
            <a:r>
              <a:rPr lang="en-US" altLang="en-US" sz="2400" dirty="0"/>
              <a:t> threshold)</a:t>
            </a:r>
          </a:p>
        </p:txBody>
      </p:sp>
      <p:sp>
        <p:nvSpPr>
          <p:cNvPr id="797700" name="Text Box 4"/>
          <p:cNvSpPr txBox="1">
            <a:spLocks noChangeArrowheads="1"/>
          </p:cNvSpPr>
          <p:nvPr/>
        </p:nvSpPr>
        <p:spPr bwMode="auto">
          <a:xfrm>
            <a:off x="7997824" y="2600854"/>
            <a:ext cx="2950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sequence database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508000" y="3423751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 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element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may contain a set of 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items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(also called 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events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</a:p>
          <a:p>
            <a:pPr marR="0" lvl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ct val="8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 Items within an element are unordered and we list them alphabetically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62C6B9-B059-1840-8D23-58845D8EA3CB}"/>
              </a:ext>
            </a:extLst>
          </p:cNvPr>
          <p:cNvGrpSpPr/>
          <p:nvPr/>
        </p:nvGrpSpPr>
        <p:grpSpPr>
          <a:xfrm>
            <a:off x="1113127" y="2600854"/>
            <a:ext cx="5316701" cy="523220"/>
            <a:chOff x="1494646" y="2358258"/>
            <a:chExt cx="5316701" cy="523220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494646" y="2358258"/>
              <a:ext cx="53167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 </a:t>
              </a:r>
              <a:r>
                <a:rPr kumimoji="0" lang="en-US" altLang="en-US" sz="2800" b="1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sequence</a:t>
              </a:r>
              <a:r>
                <a:rPr kumimoji="0" lang="en-US" altLang="en-US" sz="2800" b="0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: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&lt; (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ef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) (ab)  (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df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)  c   b &gt;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593322" y="2434459"/>
              <a:ext cx="687917" cy="38417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4341565" y="2434458"/>
              <a:ext cx="638173" cy="381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5084582" y="2443737"/>
              <a:ext cx="556311" cy="381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5700534" y="2443737"/>
              <a:ext cx="304800" cy="381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5136" name="Rectangle 37"/>
            <p:cNvSpPr>
              <a:spLocks noChangeArrowheads="1"/>
            </p:cNvSpPr>
            <p:nvPr/>
          </p:nvSpPr>
          <p:spPr bwMode="auto">
            <a:xfrm>
              <a:off x="6110177" y="2443737"/>
              <a:ext cx="304800" cy="381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3D652AF-57A2-5940-AA85-A6F231FD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50337"/>
              </p:ext>
            </p:extLst>
          </p:nvPr>
        </p:nvGraphicFramePr>
        <p:xfrm>
          <a:off x="7639776" y="3165359"/>
          <a:ext cx="3989916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)d(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&lt;(ad)c(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)(ae)&gt;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0" grpId="0"/>
      <p:bldP spid="7977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341314"/>
            <a:ext cx="12801600" cy="5730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Sequential Pattern and Sequential Pattern Mining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95400"/>
            <a:ext cx="11277600" cy="809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Sequential pattern mining</a:t>
            </a:r>
            <a:r>
              <a:rPr lang="en-US" altLang="en-US" sz="2400" dirty="0"/>
              <a:t>: Given a set of sequences, find the </a:t>
            </a:r>
            <a:r>
              <a:rPr lang="en-US" altLang="en-US" sz="2400" dirty="0">
                <a:solidFill>
                  <a:srgbClr val="FF0000"/>
                </a:solidFill>
              </a:rPr>
              <a:t>complete set of </a:t>
            </a:r>
            <a:r>
              <a:rPr lang="en-US" altLang="en-US" sz="2400" i="1" dirty="0">
                <a:solidFill>
                  <a:srgbClr val="FF0000"/>
                </a:solidFill>
              </a:rPr>
              <a:t>frequent </a:t>
            </a:r>
            <a:r>
              <a:rPr lang="en-US" altLang="en-US" sz="2400" dirty="0">
                <a:solidFill>
                  <a:srgbClr val="FF0000"/>
                </a:solidFill>
              </a:rPr>
              <a:t>subsequences </a:t>
            </a:r>
            <a:r>
              <a:rPr lang="en-US" altLang="en-US" sz="2400" dirty="0"/>
              <a:t>(i.e., satisfying the </a:t>
            </a:r>
            <a:r>
              <a:rPr lang="en-US" altLang="en-US" sz="2400" dirty="0" err="1"/>
              <a:t>min_sup</a:t>
            </a:r>
            <a:r>
              <a:rPr lang="en-US" altLang="en-US" sz="2400" dirty="0"/>
              <a:t> threshold)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0524C48-A416-0647-98A9-DA06CF0A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672589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&lt;a(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)dc&gt; is a 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subsequence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&lt;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)(ac)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)&gt;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A39EDE3-3A2D-A64C-9A53-2E09BE8D5072}"/>
              </a:ext>
            </a:extLst>
          </p:cNvPr>
          <p:cNvSpPr txBox="1">
            <a:spLocks noChangeArrowheads="1"/>
          </p:cNvSpPr>
          <p:nvPr/>
        </p:nvSpPr>
        <p:spPr>
          <a:xfrm>
            <a:off x="508001" y="3537176"/>
            <a:ext cx="6353110" cy="143292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support threshold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min_sup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2, &lt;(ab)c&gt; is a </a:t>
            </a: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sequential pattern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4F2802-2FFE-BD40-B7FC-ABFB24A7F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78276"/>
              </p:ext>
            </p:extLst>
          </p:nvPr>
        </p:nvGraphicFramePr>
        <p:xfrm>
          <a:off x="7571351" y="3134254"/>
          <a:ext cx="3989916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)d(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&lt;(ad)c(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)(ae)&gt;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cbc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 Box 4">
            <a:extLst>
              <a:ext uri="{FF2B5EF4-FFF2-40B4-BE49-F238E27FC236}">
                <a16:creationId xmlns:a16="http://schemas.microsoft.com/office/drawing/2014/main" id="{C7A89545-4830-B841-8760-ECDFDCEBA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824" y="2600854"/>
            <a:ext cx="29503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sequence database</a:t>
            </a:r>
            <a:r>
              <a:rPr kumimoji="0" lang="en-US" sz="2400" b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4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381000"/>
            <a:ext cx="10797117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Sequential Pattern Mining Algorithms</a:t>
            </a:r>
            <a:endParaRPr lang="en-US" altLang="en-US" sz="320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9775" y="1201093"/>
            <a:ext cx="10530186" cy="5244974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mining (to be covered in the constraint mining section)</a:t>
            </a:r>
          </a:p>
        </p:txBody>
      </p:sp>
    </p:spTree>
    <p:extLst>
      <p:ext uri="{BB962C8B-B14F-4D97-AF65-F5344CB8AC3E}">
        <p14:creationId xmlns:p14="http://schemas.microsoft.com/office/powerpoint/2010/main" val="12872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GSP: </a:t>
            </a:r>
            <a:r>
              <a:rPr lang="en-US" altLang="en-US" sz="4000" dirty="0" err="1"/>
              <a:t>Apriori</a:t>
            </a:r>
            <a:r>
              <a:rPr lang="en-US" altLang="en-US" sz="4000" dirty="0"/>
              <a:t>-Based Sequential Pattern Mining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3784"/>
            <a:ext cx="7511845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Initial candidates: All 8-singleton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&lt;a&gt;, &lt;b&gt;, &lt;c&gt;, &lt;d&gt;, &lt;e&gt;, &lt;f&gt;, &lt;g&gt;, &lt;h&gt;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Scan DB once, count support for each candidate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4312"/>
              </p:ext>
            </p:extLst>
          </p:nvPr>
        </p:nvGraphicFramePr>
        <p:xfrm>
          <a:off x="501137" y="3133727"/>
          <a:ext cx="3048000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bd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cb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(ac)&gt;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&lt;(bf)(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)b(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fg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&lt;(ah)(bf)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abf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&lt;(be)(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)d&gt;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bd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bcb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ade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4775" y="2677743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73178"/>
              </p:ext>
            </p:extLst>
          </p:nvPr>
        </p:nvGraphicFramePr>
        <p:xfrm>
          <a:off x="5196128" y="3353384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Cand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sup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&lt;g&gt;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&lt;h&gt;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362" name="Straight Connector 5"/>
          <p:cNvCxnSpPr>
            <a:cxnSpLocks noChangeShapeType="1"/>
          </p:cNvCxnSpPr>
          <p:nvPr/>
        </p:nvCxnSpPr>
        <p:spPr bwMode="auto">
          <a:xfrm>
            <a:off x="5196128" y="5687008"/>
            <a:ext cx="7112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3" name="Straight Connector 44"/>
          <p:cNvCxnSpPr>
            <a:cxnSpLocks noChangeShapeType="1"/>
          </p:cNvCxnSpPr>
          <p:nvPr/>
        </p:nvCxnSpPr>
        <p:spPr bwMode="auto">
          <a:xfrm flipV="1">
            <a:off x="5208829" y="5687008"/>
            <a:ext cx="6985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4" name="Straight Connector 48"/>
          <p:cNvCxnSpPr>
            <a:cxnSpLocks noChangeShapeType="1"/>
          </p:cNvCxnSpPr>
          <p:nvPr/>
        </p:nvCxnSpPr>
        <p:spPr bwMode="auto">
          <a:xfrm>
            <a:off x="5196128" y="5991808"/>
            <a:ext cx="7112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5" name="Straight Connector 49"/>
          <p:cNvCxnSpPr>
            <a:cxnSpLocks noChangeShapeType="1"/>
          </p:cNvCxnSpPr>
          <p:nvPr/>
        </p:nvCxnSpPr>
        <p:spPr bwMode="auto">
          <a:xfrm flipV="1">
            <a:off x="5208829" y="5991808"/>
            <a:ext cx="6985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66" name="Curved Right Arrow 13"/>
          <p:cNvSpPr>
            <a:spLocks noChangeArrowheads="1"/>
          </p:cNvSpPr>
          <p:nvPr/>
        </p:nvSpPr>
        <p:spPr bwMode="auto">
          <a:xfrm flipH="1">
            <a:off x="6964101" y="2224348"/>
            <a:ext cx="382089" cy="1438564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367" name="Oval 14"/>
          <p:cNvSpPr>
            <a:spLocks noChangeArrowheads="1"/>
          </p:cNvSpPr>
          <p:nvPr/>
        </p:nvSpPr>
        <p:spPr bwMode="auto">
          <a:xfrm>
            <a:off x="6008928" y="5687008"/>
            <a:ext cx="4064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368" name="Oval 52"/>
          <p:cNvSpPr>
            <a:spLocks noChangeArrowheads="1"/>
          </p:cNvSpPr>
          <p:nvPr/>
        </p:nvSpPr>
        <p:spPr bwMode="auto">
          <a:xfrm>
            <a:off x="6008928" y="5991808"/>
            <a:ext cx="4064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8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366" grpId="0" animBg="1"/>
      <p:bldP spid="7367" grpId="0" animBg="1"/>
      <p:bldP spid="73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GSP: </a:t>
            </a:r>
            <a:r>
              <a:rPr lang="en-US" altLang="en-US" sz="4000" dirty="0" err="1"/>
              <a:t>Apriori</a:t>
            </a:r>
            <a:r>
              <a:rPr lang="en-US" altLang="en-US" sz="4000" dirty="0"/>
              <a:t>-Based Sequential Pattern Mining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3784"/>
            <a:ext cx="7511845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Generate length-2 candidate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385" y="227740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69993"/>
              </p:ext>
            </p:extLst>
          </p:nvPr>
        </p:nvGraphicFramePr>
        <p:xfrm>
          <a:off x="214684" y="294905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Cand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sup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&lt;g&gt;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&lt;h&gt;</a:t>
                      </a: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835" marR="121835" marT="45730" marB="4573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5577"/>
              </p:ext>
            </p:extLst>
          </p:nvPr>
        </p:nvGraphicFramePr>
        <p:xfrm>
          <a:off x="2521339" y="2001984"/>
          <a:ext cx="5892800" cy="2006599"/>
        </p:xfrm>
        <a:graphic>
          <a:graphicData uri="http://schemas.openxmlformats.org/drawingml/2006/table">
            <a:tbl>
              <a:tblPr/>
              <a:tblGrid>
                <a:gridCol w="76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952157"/>
              </p:ext>
            </p:extLst>
          </p:nvPr>
        </p:nvGraphicFramePr>
        <p:xfrm>
          <a:off x="2521339" y="4611180"/>
          <a:ext cx="5994400" cy="1925640"/>
        </p:xfrm>
        <a:graphic>
          <a:graphicData uri="http://schemas.openxmlformats.org/drawingml/2006/table">
            <a:tbl>
              <a:tblPr/>
              <a:tblGrid>
                <a:gridCol w="69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9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bd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362" name="Straight Connector 5"/>
          <p:cNvCxnSpPr>
            <a:cxnSpLocks noChangeShapeType="1"/>
          </p:cNvCxnSpPr>
          <p:nvPr/>
        </p:nvCxnSpPr>
        <p:spPr bwMode="auto">
          <a:xfrm>
            <a:off x="214684" y="5282682"/>
            <a:ext cx="7112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3" name="Straight Connector 44"/>
          <p:cNvCxnSpPr>
            <a:cxnSpLocks noChangeShapeType="1"/>
          </p:cNvCxnSpPr>
          <p:nvPr/>
        </p:nvCxnSpPr>
        <p:spPr bwMode="auto">
          <a:xfrm flipV="1">
            <a:off x="227385" y="5282682"/>
            <a:ext cx="6985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4" name="Straight Connector 48"/>
          <p:cNvCxnSpPr>
            <a:cxnSpLocks noChangeShapeType="1"/>
          </p:cNvCxnSpPr>
          <p:nvPr/>
        </p:nvCxnSpPr>
        <p:spPr bwMode="auto">
          <a:xfrm>
            <a:off x="214684" y="5587482"/>
            <a:ext cx="7112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65" name="Straight Connector 49"/>
          <p:cNvCxnSpPr>
            <a:cxnSpLocks noChangeShapeType="1"/>
          </p:cNvCxnSpPr>
          <p:nvPr/>
        </p:nvCxnSpPr>
        <p:spPr bwMode="auto">
          <a:xfrm flipV="1">
            <a:off x="227385" y="5587482"/>
            <a:ext cx="698500" cy="304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67" name="Oval 14"/>
          <p:cNvSpPr>
            <a:spLocks noChangeArrowheads="1"/>
          </p:cNvSpPr>
          <p:nvPr/>
        </p:nvSpPr>
        <p:spPr bwMode="auto">
          <a:xfrm>
            <a:off x="1027484" y="5282682"/>
            <a:ext cx="4064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368" name="Oval 52"/>
          <p:cNvSpPr>
            <a:spLocks noChangeArrowheads="1"/>
          </p:cNvSpPr>
          <p:nvPr/>
        </p:nvSpPr>
        <p:spPr bwMode="auto">
          <a:xfrm>
            <a:off x="1027484" y="5587482"/>
            <a:ext cx="406400" cy="304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8845421" y="3155142"/>
            <a:ext cx="2985795" cy="278158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w/o pruning:</a:t>
            </a:r>
          </a:p>
          <a:p>
            <a:pPr marL="200025" marR="0" lvl="1" indent="0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8*8 + 8*7/2 = 92 </a:t>
            </a:r>
          </a:p>
          <a:p>
            <a:pPr marL="200025" marR="0" lvl="1" indent="0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length-2 candidates</a:t>
            </a:r>
          </a:p>
          <a:p>
            <a:pPr marL="461963" marR="0" lvl="0" indent="-461963" algn="l" defTabSz="914377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w/ pruning:</a:t>
            </a:r>
          </a:p>
          <a:p>
            <a:pPr marL="200025" lvl="1" indent="0">
              <a:lnSpc>
                <a:spcPct val="90000"/>
              </a:lnSpc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6*6 + 6*5/2 = 51</a:t>
            </a:r>
          </a:p>
          <a:p>
            <a:pPr marL="200025" lvl="1" indent="0">
              <a:lnSpc>
                <a:spcPct val="90000"/>
              </a:lnSpc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length-2 candidates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54941F8-18F9-9343-8EB6-9156C98D09E0}"/>
              </a:ext>
            </a:extLst>
          </p:cNvPr>
          <p:cNvSpPr/>
          <p:nvPr/>
        </p:nvSpPr>
        <p:spPr>
          <a:xfrm>
            <a:off x="1738159" y="4042120"/>
            <a:ext cx="426543" cy="3370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89F05-4ABC-E941-AF59-FD03BF772E16}"/>
              </a:ext>
            </a:extLst>
          </p:cNvPr>
          <p:cNvSpPr txBox="1"/>
          <p:nvPr/>
        </p:nvSpPr>
        <p:spPr>
          <a:xfrm>
            <a:off x="4050522" y="1560239"/>
            <a:ext cx="29360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singleton x singleton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AB7EA-5412-0A4E-A52D-E09E5AEA8AF7}"/>
              </a:ext>
            </a:extLst>
          </p:cNvPr>
          <p:cNvSpPr txBox="1"/>
          <p:nvPr/>
        </p:nvSpPr>
        <p:spPr>
          <a:xfrm>
            <a:off x="3999722" y="4226459"/>
            <a:ext cx="29360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ADBD6-6CC7-CE43-BFCC-C3765E8E654F}"/>
              </a:ext>
            </a:extLst>
          </p:cNvPr>
          <p:cNvSpPr txBox="1"/>
          <p:nvPr/>
        </p:nvSpPr>
        <p:spPr>
          <a:xfrm>
            <a:off x="9141272" y="2637331"/>
            <a:ext cx="1943496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Apriori</a:t>
            </a:r>
            <a:r>
              <a:rPr lang="en-US" dirty="0"/>
              <a:t> Pruning</a:t>
            </a:r>
          </a:p>
        </p:txBody>
      </p:sp>
    </p:spTree>
    <p:extLst>
      <p:ext uri="{BB962C8B-B14F-4D97-AF65-F5344CB8AC3E}">
        <p14:creationId xmlns:p14="http://schemas.microsoft.com/office/powerpoint/2010/main" val="31296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367" grpId="0" animBg="1"/>
      <p:bldP spid="7368" grpId="0" animBg="1"/>
      <p:bldP spid="18" grpId="0"/>
      <p:bldP spid="5" grpId="0" animBg="1"/>
      <p:bldP spid="6" grpId="0"/>
      <p:bldP spid="20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1" y="381000"/>
            <a:ext cx="11681884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GSP Mining and Pruning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191FF-ACAF-6544-B716-753E0A944113}"/>
              </a:ext>
            </a:extLst>
          </p:cNvPr>
          <p:cNvGrpSpPr/>
          <p:nvPr/>
        </p:nvGrpSpPr>
        <p:grpSpPr>
          <a:xfrm>
            <a:off x="626081" y="1370671"/>
            <a:ext cx="10252097" cy="2847976"/>
            <a:chOff x="147109" y="1373626"/>
            <a:chExt cx="10252097" cy="2847976"/>
          </a:xfrm>
        </p:grpSpPr>
        <p:sp>
          <p:nvSpPr>
            <p:cNvPr id="8222" name="Text Box 4"/>
            <p:cNvSpPr txBox="1">
              <a:spLocks noChangeArrowheads="1"/>
            </p:cNvSpPr>
            <p:nvPr/>
          </p:nvSpPr>
          <p:spPr bwMode="auto">
            <a:xfrm>
              <a:off x="4778651" y="3821512"/>
              <a:ext cx="38481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&lt;a&gt; &lt;b&gt; &lt;c&gt; &lt;d&gt; &lt;e&gt; &lt;f&gt;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&lt;g&gt; &lt;h&gt;</a:t>
              </a:r>
            </a:p>
          </p:txBody>
        </p:sp>
        <p:sp>
          <p:nvSpPr>
            <p:cNvPr id="8223" name="Text Box 5"/>
            <p:cNvSpPr txBox="1">
              <a:spLocks noChangeArrowheads="1"/>
            </p:cNvSpPr>
            <p:nvPr/>
          </p:nvSpPr>
          <p:spPr bwMode="auto">
            <a:xfrm>
              <a:off x="4777339" y="3275024"/>
              <a:ext cx="562186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&lt;aa&gt; &lt;ab&gt; …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af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&lt;bb&gt; … 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ff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&lt;(ab)&gt;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…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ef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)&gt;</a:t>
              </a:r>
            </a:p>
          </p:txBody>
        </p:sp>
        <p:sp>
          <p:nvSpPr>
            <p:cNvPr id="8224" name="Text Box 6"/>
            <p:cNvSpPr txBox="1">
              <a:spLocks noChangeArrowheads="1"/>
            </p:cNvSpPr>
            <p:nvPr/>
          </p:nvSpPr>
          <p:spPr bwMode="auto">
            <a:xfrm>
              <a:off x="4777339" y="2625369"/>
              <a:ext cx="382058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abb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aab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&lt;aba&gt;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&lt;baa&gt;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bab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8225" name="Text Box 7"/>
            <p:cNvSpPr txBox="1">
              <a:spLocks noChangeArrowheads="1"/>
            </p:cNvSpPr>
            <p:nvPr/>
          </p:nvSpPr>
          <p:spPr bwMode="auto">
            <a:xfrm>
              <a:off x="4777339" y="1944693"/>
              <a:ext cx="211243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abba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)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bc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 …</a:t>
              </a:r>
            </a:p>
          </p:txBody>
        </p:sp>
        <p:sp>
          <p:nvSpPr>
            <p:cNvPr id="8226" name="Text Box 8"/>
            <p:cNvSpPr txBox="1">
              <a:spLocks noChangeArrowheads="1"/>
            </p:cNvSpPr>
            <p:nvPr/>
          </p:nvSpPr>
          <p:spPr bwMode="auto">
            <a:xfrm>
              <a:off x="4777339" y="1408552"/>
              <a:ext cx="118321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&lt;(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)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cba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8227" name="Text Box 9"/>
            <p:cNvSpPr txBox="1">
              <a:spLocks noChangeArrowheads="1"/>
            </p:cNvSpPr>
            <p:nvPr/>
          </p:nvSpPr>
          <p:spPr bwMode="auto">
            <a:xfrm>
              <a:off x="147109" y="3821552"/>
              <a:ext cx="43899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st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scan: 8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6 length-1 seq. pat.</a:t>
              </a:r>
            </a:p>
          </p:txBody>
        </p:sp>
        <p:sp>
          <p:nvSpPr>
            <p:cNvPr id="8228" name="Text Box 10"/>
            <p:cNvSpPr txBox="1">
              <a:spLocks noChangeArrowheads="1"/>
            </p:cNvSpPr>
            <p:nvPr/>
          </p:nvSpPr>
          <p:spPr bwMode="auto">
            <a:xfrm>
              <a:off x="155576" y="3154802"/>
              <a:ext cx="449156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scan: 51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19 length-2 seq. pat. 10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not in DB at all</a:t>
              </a:r>
            </a:p>
          </p:txBody>
        </p:sp>
        <p:sp>
          <p:nvSpPr>
            <p:cNvPr id="8229" name="Text Box 11"/>
            <p:cNvSpPr txBox="1">
              <a:spLocks noChangeArrowheads="1"/>
            </p:cNvSpPr>
            <p:nvPr/>
          </p:nvSpPr>
          <p:spPr bwMode="auto">
            <a:xfrm>
              <a:off x="155576" y="2440426"/>
              <a:ext cx="449156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3</a:t>
              </a:r>
              <a:r>
                <a:rPr kumimoji="0" lang="en-US" alt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scan: 46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20 length-3 seq. pat. 20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not in DB at all</a:t>
              </a:r>
            </a:p>
          </p:txBody>
        </p:sp>
        <p:sp>
          <p:nvSpPr>
            <p:cNvPr id="8230" name="Text Box 12"/>
            <p:cNvSpPr txBox="1">
              <a:spLocks noChangeArrowheads="1"/>
            </p:cNvSpPr>
            <p:nvPr/>
          </p:nvSpPr>
          <p:spPr bwMode="auto">
            <a:xfrm>
              <a:off x="155576" y="1916551"/>
              <a:ext cx="424603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4</a:t>
              </a:r>
              <a:r>
                <a:rPr kumimoji="0" lang="en-US" alt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th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scan: 8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7 length-4 seq. pat. </a:t>
              </a:r>
            </a:p>
          </p:txBody>
        </p:sp>
        <p:sp>
          <p:nvSpPr>
            <p:cNvPr id="8231" name="Text Box 13"/>
            <p:cNvSpPr txBox="1">
              <a:spLocks noChangeArrowheads="1"/>
            </p:cNvSpPr>
            <p:nvPr/>
          </p:nvSpPr>
          <p:spPr bwMode="auto">
            <a:xfrm>
              <a:off x="155576" y="1373626"/>
              <a:ext cx="449156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5</a:t>
              </a:r>
              <a:r>
                <a:rPr kumimoji="0" lang="en-US" alt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th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scan: 1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cand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. 1 length-5 seq. pat. </a:t>
              </a:r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88330"/>
              </p:ext>
            </p:extLst>
          </p:nvPr>
        </p:nvGraphicFramePr>
        <p:xfrm>
          <a:off x="8742893" y="4627563"/>
          <a:ext cx="2603500" cy="21224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   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bd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cb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(ac)&gt;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&lt;(bf)(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)b(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fg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&lt;(ah)(bf)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abf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&lt;(be)(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ce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)d&gt;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9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93" marB="4569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bd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bcb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altLang="en-US" sz="1800" dirty="0" err="1">
                          <a:latin typeface="Calibri" panose="020F0502020204030204" pitchFamily="34" charset="0"/>
                        </a:rPr>
                        <a:t>ade</a:t>
                      </a:r>
                      <a:r>
                        <a:rPr lang="en-US" altLang="en-US" sz="1800" dirty="0"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 marT="45693" marB="456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9340947" y="4221602"/>
            <a:ext cx="1445491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0FBFA8EE-E743-C54F-AB0A-4C82C127ECA2}"/>
              </a:ext>
            </a:extLst>
          </p:cNvPr>
          <p:cNvSpPr txBox="1">
            <a:spLocks noChangeArrowheads="1"/>
          </p:cNvSpPr>
          <p:nvPr/>
        </p:nvSpPr>
        <p:spPr>
          <a:xfrm>
            <a:off x="4524376" y="4701028"/>
            <a:ext cx="4121991" cy="1676400"/>
          </a:xfrm>
          <a:prstGeom prst="rect">
            <a:avLst/>
          </a:prstGeom>
        </p:spPr>
        <p:txBody>
          <a:bodyPr/>
          <a:lstStyle>
            <a:lvl1pPr marL="341305" indent="-34130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74" indent="-37305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79" indent="-30002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791" indent="-290506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2971" indent="-274632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Remove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Candidates not in DB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33CC"/>
                </a:solidFill>
              </a:rPr>
              <a:t>Candidates &lt; </a:t>
            </a:r>
            <a:r>
              <a:rPr lang="en-US" altLang="en-US" dirty="0" err="1">
                <a:solidFill>
                  <a:srgbClr val="0033CC"/>
                </a:solidFill>
              </a:rPr>
              <a:t>min_sup</a:t>
            </a:r>
            <a:endParaRPr lang="en-US" altLang="en-US" dirty="0">
              <a:solidFill>
                <a:srgbClr val="0033CC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C011F3-5091-D346-8BB3-9DC8A40B7B88}"/>
              </a:ext>
            </a:extLst>
          </p:cNvPr>
          <p:cNvCxnSpPr/>
          <p:nvPr/>
        </p:nvCxnSpPr>
        <p:spPr>
          <a:xfrm flipV="1">
            <a:off x="348343" y="1570696"/>
            <a:ext cx="0" cy="24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23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1" y="381000"/>
            <a:ext cx="11681884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GSP Mining and Pruning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203201" y="1140324"/>
            <a:ext cx="8570288" cy="251417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 (for each level (i.e., length-k))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 DB to find length-k frequent sequences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length-(k+1) candidate sequences from length-k frequent sequences using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Apriori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k = k+1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Until no frequent sequence or no candidate can be found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6CE5B2-4584-E046-8B54-8D4F1829B64A}"/>
              </a:ext>
            </a:extLst>
          </p:cNvPr>
          <p:cNvSpPr txBox="1"/>
          <p:nvPr/>
        </p:nvSpPr>
        <p:spPr>
          <a:xfrm>
            <a:off x="7498363" y="4315512"/>
            <a:ext cx="3739081" cy="1200329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marR="0" lvl="1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GSP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98E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(Generalized Sequential Patterns):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Srikant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Agrawal @ EDBT’96)</a:t>
            </a:r>
          </a:p>
        </p:txBody>
      </p:sp>
    </p:spTree>
    <p:extLst>
      <p:ext uri="{BB962C8B-B14F-4D97-AF65-F5344CB8AC3E}">
        <p14:creationId xmlns:p14="http://schemas.microsoft.com/office/powerpoint/2010/main" val="31611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76200"/>
            <a:ext cx="11176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Sequential Pattern Mining in Vertical Data Format: The SPADE Algorithm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6400" y="1219200"/>
            <a:ext cx="11277600" cy="82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1" indent="-342900" algn="l" defTabSz="45718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91494" y="2091663"/>
          <a:ext cx="2178867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)(ae)&gt;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42" name="TextBox 1"/>
          <p:cNvSpPr txBox="1">
            <a:spLocks noChangeArrowheads="1"/>
          </p:cNvSpPr>
          <p:nvPr/>
        </p:nvSpPr>
        <p:spPr bwMode="auto">
          <a:xfrm>
            <a:off x="162962" y="4256377"/>
            <a:ext cx="3008861" cy="2012859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Ref: SPADE (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equential </a:t>
            </a:r>
            <a:r>
              <a:rPr kumimoji="0" lang="en-US" alt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ttern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iscovery using 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quivalent Class) [M.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Zaki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2001]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311" y="3764226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06399" y="1182256"/>
            <a:ext cx="11277601" cy="877455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1" indent="-4619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sequence database is mapped to: &lt;SID, EID&gt;</a:t>
            </a:r>
          </a:p>
          <a:p>
            <a:pPr marL="461963" marR="0" lvl="1" indent="-461963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 the subsequences (patterns) one item at a time by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Apriori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candidate generation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49" y="2039748"/>
            <a:ext cx="2091343" cy="4482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20" y="2039748"/>
            <a:ext cx="3341453" cy="19329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420" y="4016549"/>
            <a:ext cx="5414829" cy="1352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420" y="5475355"/>
            <a:ext cx="4680168" cy="105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57018"/>
            <a:ext cx="11785600" cy="7573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PrefixSpan</a:t>
            </a:r>
            <a:r>
              <a:rPr lang="en-US" altLang="en-US" sz="4000" dirty="0"/>
              <a:t>: A Pattern-Growth Approach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3200400"/>
            <a:ext cx="8432800" cy="33528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&lt;a&gt;, &lt;b&gt;, &lt;c&gt;, &lt;d&gt;, &lt;e&gt;, &lt;f&gt;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&lt;a&gt;-projected DB,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&lt;b&gt;-projected DB,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…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/>
              <a:t>&lt;f&gt;-projected DB, 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38991" y="1297191"/>
            <a:ext cx="447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89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1295400"/>
          <a:ext cx="30480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)(ae)&gt;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72748"/>
              </p:ext>
            </p:extLst>
          </p:nvPr>
        </p:nvGraphicFramePr>
        <p:xfrm>
          <a:off x="3759200" y="1549281"/>
          <a:ext cx="3657600" cy="14777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Prefix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Suffix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kumimoji="0" lang="en-US" sz="180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Projection)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&lt;a&gt;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abc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)(ac)d(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cf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&lt;aa&gt;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&lt;(_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bc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)(ac)d(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cf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&lt;ab&gt;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&lt;(_c)(ac)d(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cf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438991" y="1269762"/>
            <a:ext cx="4152646" cy="252364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Prefix and suffix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Given &lt;a(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abc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)(ac)d(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)&gt;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Prefixes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&lt;a&gt;, &lt;aa&gt;, &lt;a(ab)&gt;, &lt;a(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abc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)&gt;, …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Suffix: Prefixes-based projection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9719" y="5526227"/>
            <a:ext cx="3739081" cy="1200329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PrefixSpan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Prefix-projected Sequential pattern mining)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Pei, et al. @TKDE’04</a:t>
            </a:r>
          </a:p>
        </p:txBody>
      </p:sp>
      <p:sp>
        <p:nvSpPr>
          <p:cNvPr id="10" name="Right Arrow 9"/>
          <p:cNvSpPr/>
          <p:nvPr/>
        </p:nvSpPr>
        <p:spPr>
          <a:xfrm rot="1450729">
            <a:off x="3393829" y="1782764"/>
            <a:ext cx="374563" cy="2522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9200" y="1187915"/>
            <a:ext cx="1342421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914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8"/>
          <p:cNvSpPr txBox="1">
            <a:spLocks noChangeArrowheads="1"/>
          </p:cNvSpPr>
          <p:nvPr/>
        </p:nvSpPr>
        <p:spPr bwMode="auto">
          <a:xfrm>
            <a:off x="1009651" y="3135314"/>
            <a:ext cx="111415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prefix &lt;a&gt;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/>
          <a:lstStyle/>
          <a:p>
            <a:pPr eaLnBrk="1" hangingPunct="1"/>
            <a:r>
              <a:rPr lang="en-US" altLang="en-US"/>
              <a:t>PrefixSpan: Mining Prefix-Projected DBs</a:t>
            </a:r>
          </a:p>
        </p:txBody>
      </p:sp>
      <p:sp>
        <p:nvSpPr>
          <p:cNvPr id="11268" name="Text Box 24"/>
          <p:cNvSpPr txBox="1">
            <a:spLocks noChangeArrowheads="1"/>
          </p:cNvSpPr>
          <p:nvPr/>
        </p:nvSpPr>
        <p:spPr bwMode="auto">
          <a:xfrm>
            <a:off x="7518401" y="1784351"/>
            <a:ext cx="3180038" cy="707886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Length-1 sequential patterns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&lt;a&gt;, &lt;b&gt;, &lt;c&gt;, &lt;d&gt;, &lt;e&gt;, &lt;f&gt;</a:t>
            </a:r>
          </a:p>
        </p:txBody>
      </p:sp>
      <p:sp>
        <p:nvSpPr>
          <p:cNvPr id="11270" name="Line 27"/>
          <p:cNvSpPr>
            <a:spLocks noChangeShapeType="1"/>
          </p:cNvSpPr>
          <p:nvPr/>
        </p:nvSpPr>
        <p:spPr bwMode="auto">
          <a:xfrm flipH="1">
            <a:off x="2133600" y="2830286"/>
            <a:ext cx="1828800" cy="63840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323851" y="5410200"/>
            <a:ext cx="1708149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prefix &lt;aa&gt;</a:t>
            </a:r>
          </a:p>
        </p:txBody>
      </p:sp>
      <p:sp>
        <p:nvSpPr>
          <p:cNvPr id="11272" name="Text Box 32"/>
          <p:cNvSpPr txBox="1">
            <a:spLocks noChangeArrowheads="1"/>
          </p:cNvSpPr>
          <p:nvPr/>
        </p:nvSpPr>
        <p:spPr bwMode="auto">
          <a:xfrm>
            <a:off x="2571752" y="5791200"/>
            <a:ext cx="43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1273" name="Text Box 35"/>
          <p:cNvSpPr txBox="1">
            <a:spLocks noChangeArrowheads="1"/>
          </p:cNvSpPr>
          <p:nvPr/>
        </p:nvSpPr>
        <p:spPr bwMode="auto">
          <a:xfrm>
            <a:off x="3751731" y="5402851"/>
            <a:ext cx="1183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prefix &lt;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</a:p>
        </p:txBody>
      </p:sp>
      <p:sp>
        <p:nvSpPr>
          <p:cNvPr id="11274" name="Text Box 37"/>
          <p:cNvSpPr txBox="1">
            <a:spLocks noChangeArrowheads="1"/>
          </p:cNvSpPr>
          <p:nvPr/>
        </p:nvSpPr>
        <p:spPr bwMode="auto">
          <a:xfrm>
            <a:off x="10049781" y="3656173"/>
            <a:ext cx="436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1275" name="Text Box 40"/>
          <p:cNvSpPr txBox="1">
            <a:spLocks noChangeArrowheads="1"/>
          </p:cNvSpPr>
          <p:nvPr/>
        </p:nvSpPr>
        <p:spPr bwMode="auto">
          <a:xfrm>
            <a:off x="7054850" y="3286366"/>
            <a:ext cx="15240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prefix &lt;b&gt;</a:t>
            </a:r>
          </a:p>
        </p:txBody>
      </p:sp>
      <p:sp>
        <p:nvSpPr>
          <p:cNvPr id="11276" name="Text Box 41"/>
          <p:cNvSpPr txBox="1">
            <a:spLocks noChangeArrowheads="1"/>
          </p:cNvSpPr>
          <p:nvPr/>
        </p:nvSpPr>
        <p:spPr bwMode="auto">
          <a:xfrm>
            <a:off x="9220374" y="3286841"/>
            <a:ext cx="178260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prefix &lt;c&gt;, …, &lt;f&gt;</a:t>
            </a:r>
          </a:p>
        </p:txBody>
      </p:sp>
      <p:sp>
        <p:nvSpPr>
          <p:cNvPr id="11277" name="Line 42"/>
          <p:cNvSpPr>
            <a:spLocks noChangeShapeType="1"/>
          </p:cNvSpPr>
          <p:nvPr/>
        </p:nvSpPr>
        <p:spPr bwMode="auto">
          <a:xfrm flipH="1">
            <a:off x="6940550" y="3657600"/>
            <a:ext cx="508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8" name="Line 43"/>
          <p:cNvSpPr>
            <a:spLocks noChangeShapeType="1"/>
          </p:cNvSpPr>
          <p:nvPr/>
        </p:nvSpPr>
        <p:spPr bwMode="auto">
          <a:xfrm>
            <a:off x="7854950" y="3657600"/>
            <a:ext cx="508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9" name="Text Box 44"/>
          <p:cNvSpPr txBox="1">
            <a:spLocks noChangeArrowheads="1"/>
          </p:cNvSpPr>
          <p:nvPr/>
        </p:nvSpPr>
        <p:spPr bwMode="auto">
          <a:xfrm>
            <a:off x="7143751" y="4343400"/>
            <a:ext cx="784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… …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064000" y="1295400"/>
          <a:ext cx="30480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)(ae)&gt;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18423"/>
              </p:ext>
            </p:extLst>
          </p:nvPr>
        </p:nvGraphicFramePr>
        <p:xfrm>
          <a:off x="495300" y="3505200"/>
          <a:ext cx="25908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u="sng" dirty="0">
                          <a:solidFill>
                            <a:schemeClr val="tx1"/>
                          </a:solidFill>
                        </a:rPr>
                        <a:t>&lt;a&gt;-projected DB</a:t>
                      </a:r>
                      <a:endParaRPr lang="en-US" altLang="en-US" sz="18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</a:t>
                      </a:r>
                      <a:r>
                        <a:rPr lang="en-US" altLang="en-US" sz="1800" dirty="0" err="1"/>
                        <a:t>abc</a:t>
                      </a:r>
                      <a:r>
                        <a:rPr lang="en-US" altLang="en-US" sz="1800" dirty="0"/>
                        <a:t>)(ac)d(</a:t>
                      </a:r>
                      <a:r>
                        <a:rPr lang="en-US" altLang="en-US" sz="1800" dirty="0" err="1"/>
                        <a:t>cf</a:t>
                      </a:r>
                      <a:r>
                        <a:rPr lang="en-US" altLang="en-US" sz="1800" dirty="0"/>
                        <a:t>)&gt;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&lt;(_d)c(</a:t>
                      </a:r>
                      <a:r>
                        <a:rPr lang="en-US" altLang="en-US" sz="1800" dirty="0" err="1"/>
                        <a:t>bc</a:t>
                      </a:r>
                      <a:r>
                        <a:rPr lang="en-US" altLang="en-US" sz="1800" dirty="0"/>
                        <a:t>)(ae)&gt;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&lt;(_b)(</a:t>
                      </a:r>
                      <a:r>
                        <a:rPr lang="en-US" altLang="en-US" sz="1800" dirty="0" err="1"/>
                        <a:t>df</a:t>
                      </a:r>
                      <a:r>
                        <a:rPr lang="en-US" altLang="en-US" sz="1800" dirty="0"/>
                        <a:t>)</a:t>
                      </a:r>
                      <a:r>
                        <a:rPr lang="en-US" altLang="en-US" sz="1800" dirty="0" err="1"/>
                        <a:t>cb</a:t>
                      </a:r>
                      <a:r>
                        <a:rPr lang="en-US" altLang="en-US" sz="1800" dirty="0"/>
                        <a:t>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&lt;(_f)</a:t>
                      </a:r>
                      <a:r>
                        <a:rPr lang="en-US" altLang="en-US" sz="1800" dirty="0" err="1"/>
                        <a:t>cbc</a:t>
                      </a:r>
                      <a:r>
                        <a:rPr lang="en-US" altLang="en-US" sz="1800" dirty="0"/>
                        <a:t>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21" name="Line 27"/>
          <p:cNvSpPr>
            <a:spLocks noChangeShapeType="1"/>
          </p:cNvSpPr>
          <p:nvPr/>
        </p:nvSpPr>
        <p:spPr bwMode="auto">
          <a:xfrm>
            <a:off x="7205133" y="2895600"/>
            <a:ext cx="349623" cy="282437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22" name="Line 27"/>
          <p:cNvSpPr>
            <a:spLocks noChangeShapeType="1"/>
          </p:cNvSpPr>
          <p:nvPr/>
        </p:nvSpPr>
        <p:spPr bwMode="auto">
          <a:xfrm>
            <a:off x="7448550" y="2895600"/>
            <a:ext cx="2180642" cy="282437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0104"/>
              </p:ext>
            </p:extLst>
          </p:nvPr>
        </p:nvGraphicFramePr>
        <p:xfrm>
          <a:off x="137584" y="5894388"/>
          <a:ext cx="2590800" cy="3653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u="sng" dirty="0">
                          <a:solidFill>
                            <a:schemeClr val="tx1"/>
                          </a:solidFill>
                        </a:rPr>
                        <a:t>&lt;aa&gt;-projected DB</a:t>
                      </a:r>
                      <a:endParaRPr lang="en-US" altLang="en-US" sz="18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503" marB="455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68791"/>
              </p:ext>
            </p:extLst>
          </p:nvPr>
        </p:nvGraphicFramePr>
        <p:xfrm>
          <a:off x="3048000" y="5897563"/>
          <a:ext cx="2590800" cy="3653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u="sng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en-US" sz="1800" u="sng" dirty="0" err="1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altLang="en-US" sz="1800" u="sng" dirty="0">
                          <a:solidFill>
                            <a:schemeClr val="tx1"/>
                          </a:solidFill>
                        </a:rPr>
                        <a:t>&gt;-projected DB</a:t>
                      </a:r>
                      <a:endParaRPr lang="en-US" altLang="en-US" sz="18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503" marB="455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35" name="Line 27"/>
          <p:cNvSpPr>
            <a:spLocks noChangeShapeType="1"/>
          </p:cNvSpPr>
          <p:nvPr/>
        </p:nvSpPr>
        <p:spPr bwMode="auto">
          <a:xfrm flipH="1">
            <a:off x="1524000" y="5286375"/>
            <a:ext cx="304800" cy="6111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36" name="Line 27"/>
          <p:cNvSpPr>
            <a:spLocks noChangeShapeType="1"/>
          </p:cNvSpPr>
          <p:nvPr/>
        </p:nvSpPr>
        <p:spPr bwMode="auto">
          <a:xfrm>
            <a:off x="2184400" y="5286375"/>
            <a:ext cx="2237317" cy="61118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7112000" y="5280025"/>
            <a:ext cx="4610472" cy="1228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Major 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trength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PrefixSpan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189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 candidate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subseqs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to be generated</a:t>
            </a:r>
          </a:p>
          <a:p>
            <a:pPr marL="342900" marR="0" lvl="0" indent="-342900" algn="l" defTabSz="457189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Projected DBs keep shrinking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8400" y="1337710"/>
            <a:ext cx="1342421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59451"/>
              </p:ext>
            </p:extLst>
          </p:nvPr>
        </p:nvGraphicFramePr>
        <p:xfrm>
          <a:off x="4405766" y="3557256"/>
          <a:ext cx="25908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u="sng" dirty="0">
                          <a:solidFill>
                            <a:schemeClr val="tx1"/>
                          </a:solidFill>
                        </a:rPr>
                        <a:t>&lt;b&gt;-projected DB</a:t>
                      </a:r>
                      <a:endParaRPr lang="en-US" altLang="en-US" sz="1800" b="0" u="sng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&lt;(_c)(ac)d(</a:t>
                      </a:r>
                      <a:r>
                        <a:rPr lang="en-US" altLang="en-US" sz="1800" dirty="0" err="1"/>
                        <a:t>cf</a:t>
                      </a:r>
                      <a:r>
                        <a:rPr lang="en-US" altLang="en-US" sz="1800" dirty="0"/>
                        <a:t>)&gt;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&lt;(_c)(ae)&gt;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&lt;(</a:t>
                      </a:r>
                      <a:r>
                        <a:rPr lang="en-US" altLang="en-US" sz="1800" dirty="0" err="1"/>
                        <a:t>df</a:t>
                      </a:r>
                      <a:r>
                        <a:rPr lang="en-US" altLang="en-US" sz="1800" dirty="0"/>
                        <a:t>)</a:t>
                      </a:r>
                      <a:r>
                        <a:rPr lang="en-US" altLang="en-US" sz="1800" dirty="0" err="1"/>
                        <a:t>cb</a:t>
                      </a:r>
                      <a:r>
                        <a:rPr lang="en-US" altLang="en-US" sz="1800" dirty="0"/>
                        <a:t>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&lt;c&gt;</a:t>
                      </a:r>
                      <a:endParaRPr lang="en-US" alt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70" grpId="0" animBg="1"/>
      <p:bldP spid="11271" grpId="0"/>
      <p:bldP spid="11272" grpId="0"/>
      <p:bldP spid="11273" grpId="0"/>
      <p:bldP spid="11274" grpId="0"/>
      <p:bldP spid="11275" grpId="0"/>
      <p:bldP spid="11276" grpId="0"/>
      <p:bldP spid="11277" grpId="0" animBg="1"/>
      <p:bldP spid="11278" grpId="0" animBg="1"/>
      <p:bldP spid="11279" grpId="0"/>
      <p:bldP spid="11321" grpId="0" animBg="1"/>
      <p:bldP spid="11322" grpId="0" animBg="1"/>
      <p:bldP spid="11335" grpId="0" animBg="1"/>
      <p:bldP spid="11336" grpId="0" animBg="1"/>
      <p:bldP spid="37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Redundancy Filtering at Mining Multi-Level Associations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64055" y="1192335"/>
            <a:ext cx="9983232" cy="4744554"/>
          </a:xfrm>
        </p:spPr>
        <p:txBody>
          <a:bodyPr vert="horz" lIns="91436" tIns="45718" rIns="91436" bIns="45718" rtlCol="0" anchor="t"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Suppose the 2% milk sold is about ¼ of milk sold in gallons</a:t>
            </a:r>
          </a:p>
          <a:p>
            <a:pPr lvl="3">
              <a:spcAft>
                <a:spcPts val="600"/>
              </a:spcAft>
            </a:pPr>
            <a:r>
              <a:rPr lang="en-US" altLang="en-US" sz="2400" dirty="0"/>
              <a:t>(2) should be able to be “derived” from (1)</a:t>
            </a:r>
            <a:endParaRPr lang="en-US" altLang="en-US" sz="2400" dirty="0">
              <a:solidFill>
                <a:srgbClr val="0000CC"/>
              </a:solidFill>
              <a:sym typeface="Symbol" pitchFamily="18" charset="2"/>
            </a:endParaRPr>
          </a:p>
          <a:p>
            <a:pPr marL="737870" lvl="1" indent="-537845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952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Consideration: Pseudo-Projection vs. Physical Projection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51016"/>
            <a:ext cx="11379200" cy="1447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Major cost of </a:t>
            </a:r>
            <a:r>
              <a:rPr lang="en-US" altLang="en-US" sz="2400" dirty="0" err="1"/>
              <a:t>PrefixSpan</a:t>
            </a:r>
            <a:r>
              <a:rPr lang="en-US" altLang="en-US" sz="2400" dirty="0"/>
              <a:t>: Constructing projected DBs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Suffixes largely repeating in recursive projected DBs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When DB can be held in main memory, use pseudo projection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90675" y="2484999"/>
            <a:ext cx="5251056" cy="2662943"/>
            <a:chOff x="4038600" y="3634921"/>
            <a:chExt cx="3938292" cy="2700688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17412" name="Group 1"/>
            <p:cNvGrpSpPr>
              <a:grpSpLocks/>
            </p:cNvGrpSpPr>
            <p:nvPr/>
          </p:nvGrpSpPr>
          <p:grpSpPr bwMode="auto">
            <a:xfrm>
              <a:off x="4038600" y="3962400"/>
              <a:ext cx="3938292" cy="2373209"/>
              <a:chOff x="4038600" y="3962400"/>
              <a:chExt cx="3938292" cy="2373209"/>
            </a:xfrm>
            <a:grpFill/>
          </p:grpSpPr>
          <p:sp>
            <p:nvSpPr>
              <p:cNvPr id="17413" name="Text Box 4"/>
              <p:cNvSpPr txBox="1">
                <a:spLocks noChangeArrowheads="1"/>
              </p:cNvSpPr>
              <p:nvPr/>
            </p:nvSpPr>
            <p:spPr bwMode="auto">
              <a:xfrm>
                <a:off x="5791200" y="3962400"/>
                <a:ext cx="2037817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 = &lt;a(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abc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)(ac)d(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cf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)&gt;</a:t>
                </a:r>
              </a:p>
            </p:txBody>
          </p:sp>
          <p:sp>
            <p:nvSpPr>
              <p:cNvPr id="17414" name="Text Box 5"/>
              <p:cNvSpPr txBox="1">
                <a:spLocks noChangeArrowheads="1"/>
              </p:cNvSpPr>
              <p:nvPr/>
            </p:nvSpPr>
            <p:spPr bwMode="auto">
              <a:xfrm>
                <a:off x="6096000" y="4876800"/>
                <a:ext cx="1618232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&lt;(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abc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)(ac)d(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cf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)&gt;</a:t>
                </a:r>
              </a:p>
            </p:txBody>
          </p:sp>
          <p:sp>
            <p:nvSpPr>
              <p:cNvPr id="17415" name="Text Box 6"/>
              <p:cNvSpPr txBox="1">
                <a:spLocks noChangeArrowheads="1"/>
              </p:cNvSpPr>
              <p:nvPr/>
            </p:nvSpPr>
            <p:spPr bwMode="auto">
              <a:xfrm>
                <a:off x="6172200" y="5867400"/>
                <a:ext cx="1501613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&lt;(_c)(ac)d(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cf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)&gt;</a:t>
                </a:r>
              </a:p>
            </p:txBody>
          </p:sp>
          <p:sp>
            <p:nvSpPr>
              <p:cNvPr id="17416" name="Line 7"/>
              <p:cNvSpPr>
                <a:spLocks noChangeShapeType="1"/>
              </p:cNvSpPr>
              <p:nvPr/>
            </p:nvSpPr>
            <p:spPr bwMode="auto">
              <a:xfrm>
                <a:off x="7315200" y="4495800"/>
                <a:ext cx="0" cy="3810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17" name="Line 8"/>
              <p:cNvSpPr>
                <a:spLocks noChangeShapeType="1"/>
              </p:cNvSpPr>
              <p:nvPr/>
            </p:nvSpPr>
            <p:spPr bwMode="auto">
              <a:xfrm>
                <a:off x="7315200" y="5486400"/>
                <a:ext cx="0" cy="38100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18" name="Text Box 9"/>
              <p:cNvSpPr txBox="1">
                <a:spLocks noChangeArrowheads="1"/>
              </p:cNvSpPr>
              <p:nvPr/>
            </p:nvSpPr>
            <p:spPr bwMode="auto">
              <a:xfrm>
                <a:off x="7385050" y="4376738"/>
                <a:ext cx="479939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&lt;a&gt;</a:t>
                </a:r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/>
            </p:nvSpPr>
            <p:spPr bwMode="auto">
              <a:xfrm>
                <a:off x="7375525" y="5367338"/>
                <a:ext cx="601367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&lt;ab&gt;</a:t>
                </a:r>
              </a:p>
            </p:txBody>
          </p:sp>
          <p:sp>
            <p:nvSpPr>
              <p:cNvPr id="17420" name="Text Box 11"/>
              <p:cNvSpPr txBox="1">
                <a:spLocks noChangeArrowheads="1"/>
              </p:cNvSpPr>
              <p:nvPr/>
            </p:nvSpPr>
            <p:spPr bwMode="auto">
              <a:xfrm>
                <a:off x="4191000" y="4876800"/>
                <a:ext cx="1206100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s|&lt;a&gt;: ( , 2)</a:t>
                </a:r>
              </a:p>
            </p:txBody>
          </p:sp>
          <p:sp>
            <p:nvSpPr>
              <p:cNvPr id="17421" name="Line 12"/>
              <p:cNvSpPr>
                <a:spLocks noChangeShapeType="1"/>
              </p:cNvSpPr>
              <p:nvPr/>
            </p:nvSpPr>
            <p:spPr bwMode="auto">
              <a:xfrm flipV="1">
                <a:off x="5486400" y="4376738"/>
                <a:ext cx="457200" cy="728662"/>
              </a:xfrm>
              <a:prstGeom prst="line">
                <a:avLst/>
              </a:prstGeom>
              <a:grp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22" name="Text Box 13"/>
              <p:cNvSpPr txBox="1">
                <a:spLocks noChangeArrowheads="1"/>
              </p:cNvSpPr>
              <p:nvPr/>
            </p:nvSpPr>
            <p:spPr bwMode="auto">
              <a:xfrm>
                <a:off x="4038600" y="5867400"/>
                <a:ext cx="1327527" cy="46820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s|&lt;ab&gt;: ( , 5)</a:t>
                </a:r>
              </a:p>
            </p:txBody>
          </p:sp>
          <p:sp>
            <p:nvSpPr>
              <p:cNvPr id="17423" name="Line 14"/>
              <p:cNvSpPr>
                <a:spLocks noChangeShapeType="1"/>
              </p:cNvSpPr>
              <p:nvPr/>
            </p:nvSpPr>
            <p:spPr bwMode="auto">
              <a:xfrm flipV="1">
                <a:off x="5486400" y="4376738"/>
                <a:ext cx="457200" cy="1795462"/>
              </a:xfrm>
              <a:prstGeom prst="line">
                <a:avLst/>
              </a:prstGeom>
              <a:grpFill/>
              <a:ln w="9525">
                <a:solidFill>
                  <a:srgbClr val="00B050"/>
                </a:solidFill>
                <a:miter lim="800000"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434965" y="3634921"/>
              <a:ext cx="0" cy="414338"/>
            </a:xfrm>
            <a:prstGeom prst="line">
              <a:avLst/>
            </a:prstGeom>
            <a:grp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747644" y="3666898"/>
              <a:ext cx="0" cy="414338"/>
            </a:xfrm>
            <a:prstGeom prst="line">
              <a:avLst/>
            </a:prstGeom>
            <a:grpFill/>
            <a:ln w="9525">
              <a:solidFill>
                <a:srgbClr val="00B050"/>
              </a:solidFill>
              <a:miter lim="800000"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69976" y="2621540"/>
            <a:ext cx="8652277" cy="389536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physically copying suffixes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 to the sequence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Offset of the suffix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if it does not fit in memory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Physical projection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Suggested approach: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Integration of physical and pseudo-projection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Swapping to pseudo-projection when the data fits in memory</a:t>
            </a:r>
          </a:p>
        </p:txBody>
      </p:sp>
    </p:spTree>
    <p:extLst>
      <p:ext uri="{BB962C8B-B14F-4D97-AF65-F5344CB8AC3E}">
        <p14:creationId xmlns:p14="http://schemas.microsoft.com/office/powerpoint/2010/main" val="237038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171072"/>
            <a:ext cx="11277600" cy="144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</p:txBody>
      </p:sp>
    </p:spTree>
    <p:extLst>
      <p:ext uri="{BB962C8B-B14F-4D97-AF65-F5344CB8AC3E}">
        <p14:creationId xmlns:p14="http://schemas.microsoft.com/office/powerpoint/2010/main" val="33334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</a:p>
        </p:txBody>
      </p:sp>
      <p:graphicFrame>
        <p:nvGraphicFramePr>
          <p:cNvPr id="13315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60274879"/>
              </p:ext>
            </p:extLst>
          </p:nvPr>
        </p:nvGraphicFramePr>
        <p:xfrm>
          <a:off x="7090761" y="1416233"/>
          <a:ext cx="4278313" cy="220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Photo Editor Photo" r:id="rId4" imgW="10488489" imgH="5401429" progId="MSPhotoEd.3">
                  <p:embed/>
                </p:oleObj>
              </mc:Choice>
              <mc:Fallback>
                <p:oleObj name="Photo Editor Photo" r:id="rId4" imgW="10488489" imgH="5401429" progId="MSPhotoEd.3">
                  <p:embed/>
                  <p:pic>
                    <p:nvPicPr>
                      <p:cNvPr id="133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761" y="1416233"/>
                        <a:ext cx="4278313" cy="2202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19650909"/>
              </p:ext>
            </p:extLst>
          </p:nvPr>
        </p:nvGraphicFramePr>
        <p:xfrm>
          <a:off x="7078824" y="3618929"/>
          <a:ext cx="4421840" cy="219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Photo Editor Photo" r:id="rId6" imgW="11000000" imgH="5458587" progId="MSPhotoEd.3">
                  <p:embed/>
                </p:oleObj>
              </mc:Choice>
              <mc:Fallback>
                <p:oleObj name="Photo Editor Photo" r:id="rId6" imgW="11000000" imgH="5458587" progId="MSPhotoEd.3">
                  <p:embed/>
                  <p:pic>
                    <p:nvPicPr>
                      <p:cNvPr id="133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824" y="3618929"/>
                        <a:ext cx="4421840" cy="2194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1917-9857-9E4B-82E1-C0A2DA0133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6570824" cy="5105400"/>
          </a:xfrm>
        </p:spPr>
        <p:txBody>
          <a:bodyPr/>
          <a:lstStyle/>
          <a:p>
            <a:pPr marL="341313" lvl="0" indent="-34131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marL="573088" lvl="1" indent="-37306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marL="573088" lvl="1" indent="-37306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 marL="341313" lvl="0" indent="-34131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 marL="341313" lvl="0" indent="-34131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 marL="341313" lvl="0" indent="-341313" defTabSz="914377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3685"/>
              </p:ext>
            </p:extLst>
          </p:nvPr>
        </p:nvGraphicFramePr>
        <p:xfrm>
          <a:off x="6441379" y="3119691"/>
          <a:ext cx="1324618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32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efbcg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fegb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&lt;(_f)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sz="18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/>
          </p:nvPr>
        </p:nvGraphicFramePr>
        <p:xfrm>
          <a:off x="681527" y="4875334"/>
          <a:ext cx="4060854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Photo Editor Photo" r:id="rId4" imgW="11000000" imgH="5458587" progId="MSPhotoEd.3">
                  <p:embed/>
                </p:oleObj>
              </mc:Choice>
              <mc:Fallback>
                <p:oleObj name="Photo Editor Photo" r:id="rId4" imgW="11000000" imgH="5458587" progId="MSPhotoEd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27" y="4875334"/>
                        <a:ext cx="4060854" cy="197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9414476" y="2759461"/>
            <a:ext cx="56091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&lt;e&gt;</a:t>
            </a:r>
          </a:p>
        </p:txBody>
      </p:sp>
      <p:sp>
        <p:nvSpPr>
          <p:cNvPr id="11266" name="Text Box 28"/>
          <p:cNvSpPr txBox="1">
            <a:spLocks noChangeArrowheads="1"/>
          </p:cNvSpPr>
          <p:nvPr/>
        </p:nvSpPr>
        <p:spPr bwMode="auto">
          <a:xfrm>
            <a:off x="7731402" y="2684641"/>
            <a:ext cx="52610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&lt;a&gt;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6402" y="206191"/>
            <a:ext cx="121920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When </a:t>
            </a:r>
            <a:r>
              <a:rPr lang="en-US" altLang="en-US" kern="0" dirty="0"/>
              <a:t>Two Projected DBs Have the Same Size</a:t>
            </a:r>
            <a:r>
              <a:rPr lang="en-US" altLang="en-US" dirty="0"/>
              <a:t> </a:t>
            </a:r>
          </a:p>
        </p:txBody>
      </p:sp>
      <p:sp>
        <p:nvSpPr>
          <p:cNvPr id="11270" name="Line 27"/>
          <p:cNvSpPr>
            <a:spLocks noChangeShapeType="1"/>
          </p:cNvSpPr>
          <p:nvPr/>
        </p:nvSpPr>
        <p:spPr bwMode="auto">
          <a:xfrm flipH="1">
            <a:off x="7765997" y="2650543"/>
            <a:ext cx="918027" cy="458818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5647782" y="3846307"/>
            <a:ext cx="6531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</a:p>
        </p:txBody>
      </p:sp>
      <p:sp>
        <p:nvSpPr>
          <p:cNvPr id="11275" name="Text Box 40"/>
          <p:cNvSpPr txBox="1">
            <a:spLocks noChangeArrowheads="1"/>
          </p:cNvSpPr>
          <p:nvPr/>
        </p:nvSpPr>
        <p:spPr bwMode="auto">
          <a:xfrm>
            <a:off x="8714830" y="2795294"/>
            <a:ext cx="62048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&lt;b&gt;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8228486" y="1168173"/>
          <a:ext cx="1840442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Sequence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aefbcg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afegb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(ac)&gt;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21" name="Line 27"/>
          <p:cNvSpPr>
            <a:spLocks noChangeShapeType="1"/>
          </p:cNvSpPr>
          <p:nvPr/>
        </p:nvSpPr>
        <p:spPr bwMode="auto">
          <a:xfrm>
            <a:off x="8808455" y="2699806"/>
            <a:ext cx="0" cy="540992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35" name="Line 27"/>
          <p:cNvSpPr>
            <a:spLocks noChangeShapeType="1"/>
          </p:cNvSpPr>
          <p:nvPr/>
        </p:nvSpPr>
        <p:spPr bwMode="auto">
          <a:xfrm flipH="1">
            <a:off x="5889076" y="3823854"/>
            <a:ext cx="676816" cy="48377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60921"/>
              </p:ext>
            </p:extLst>
          </p:nvPr>
        </p:nvGraphicFramePr>
        <p:xfrm>
          <a:off x="5226766" y="4318845"/>
          <a:ext cx="1189403" cy="10972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8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bcg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egb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sz="18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40476"/>
              </p:ext>
            </p:extLst>
          </p:nvPr>
        </p:nvGraphicFramePr>
        <p:xfrm>
          <a:off x="8207854" y="3240798"/>
          <a:ext cx="910844" cy="731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1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&lt;cg&gt;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9118698" y="2707261"/>
            <a:ext cx="468086" cy="451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99195"/>
              </p:ext>
            </p:extLst>
          </p:nvPr>
        </p:nvGraphicFramePr>
        <p:xfrm>
          <a:off x="9259153" y="3191197"/>
          <a:ext cx="1138159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3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fbcg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gb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&lt;a&gt;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10294955" y="4307625"/>
            <a:ext cx="56091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&lt;b&gt;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10068928" y="4232423"/>
            <a:ext cx="468086" cy="4519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34077"/>
              </p:ext>
            </p:extLst>
          </p:nvPr>
        </p:nvGraphicFramePr>
        <p:xfrm>
          <a:off x="10044585" y="4709003"/>
          <a:ext cx="910844" cy="731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1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&lt;cg&gt;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9398856" y="2707260"/>
            <a:ext cx="1698170" cy="439531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0321327" y="2736912"/>
            <a:ext cx="560914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&lt;f&gt;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71235"/>
              </p:ext>
            </p:extLst>
          </p:nvPr>
        </p:nvGraphicFramePr>
        <p:xfrm>
          <a:off x="10583428" y="3155272"/>
          <a:ext cx="1189403" cy="10972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8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bcg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egb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(ac)&gt;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sz="1800" u="sng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/>
          </p:nvPr>
        </p:nvGraphicFramePr>
        <p:xfrm>
          <a:off x="179621" y="2997419"/>
          <a:ext cx="448503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1" name="Photo Editor Photo" r:id="rId6" imgW="10488489" imgH="5401429" progId="MSPhotoEd.3">
                  <p:embed/>
                </p:oleObj>
              </mc:Choice>
              <mc:Fallback>
                <p:oleObj name="Photo Editor Photo" r:id="rId6" imgW="10488489" imgH="5401429" progId="MSPhotoEd.3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1" y="2997419"/>
                        <a:ext cx="448503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423259" y="1282989"/>
            <a:ext cx="7698908" cy="147647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</a:t>
            </a:r>
            <a:r>
              <a:rPr kumimoji="0" lang="he-IL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כ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</a:t>
            </a:r>
            <a:r>
              <a:rPr kumimoji="0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 is closed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two project DBs have the same size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two projected sequence DBs have the same size?</a:t>
            </a:r>
          </a:p>
          <a:p>
            <a:pPr marL="684196" marR="0" lvl="2" indent="-300031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Here is one example: 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1320101" y="328619"/>
            <a:ext cx="2952612" cy="87130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6169" y="4492985"/>
            <a:ext cx="1978971" cy="923330"/>
          </a:xfrm>
          <a:prstGeom prst="rect">
            <a:avLst/>
          </a:prstGeom>
          <a:solidFill>
            <a:srgbClr val="E9D2CD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need to keep size = 12 (including parentheses)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5010" y="3996385"/>
            <a:ext cx="989485" cy="369332"/>
          </a:xfrm>
          <a:prstGeom prst="rect">
            <a:avLst/>
          </a:prstGeom>
          <a:solidFill>
            <a:srgbClr val="DAD1CE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size = 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428" y="4441498"/>
            <a:ext cx="3211285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Backward </a:t>
            </a:r>
            <a:r>
              <a:rPr kumimoji="0" lang="en-US" altLang="en-US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subpattern</a:t>
            </a:r>
            <a:r>
              <a:rPr kumimoji="0" lang="en-US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pruning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1088" y="6244612"/>
            <a:ext cx="3526972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Backward </a:t>
            </a:r>
            <a:r>
              <a:rPr kumimoji="0" lang="en-US" altLang="en-US" sz="19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superpattern</a:t>
            </a:r>
            <a:r>
              <a:rPr kumimoji="0" lang="en-US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pruning</a:t>
            </a:r>
          </a:p>
        </p:txBody>
      </p:sp>
      <p:sp>
        <p:nvSpPr>
          <p:cNvPr id="4" name="Right Arrow 3"/>
          <p:cNvSpPr/>
          <p:nvPr/>
        </p:nvSpPr>
        <p:spPr>
          <a:xfrm rot="2027556">
            <a:off x="5056848" y="2738650"/>
            <a:ext cx="607073" cy="34925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64419" y="4216971"/>
            <a:ext cx="1430746" cy="1369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435710" y="3004457"/>
            <a:ext cx="1430746" cy="1369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52101" y="1224103"/>
            <a:ext cx="1342421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12669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1266" grpId="0"/>
      <p:bldP spid="11270" grpId="0" animBg="1"/>
      <p:bldP spid="11271" grpId="0"/>
      <p:bldP spid="11275" grpId="0"/>
      <p:bldP spid="11321" grpId="0" animBg="1"/>
      <p:bldP spid="11335" grpId="0" animBg="1"/>
      <p:bldP spid="32" grpId="0" animBg="1"/>
      <p:bldP spid="38" grpId="0"/>
      <p:bldP spid="39" grpId="0" animBg="1"/>
      <p:bldP spid="41" grpId="0" animBg="1"/>
      <p:bldP spid="42" grpId="0"/>
      <p:bldP spid="2" grpId="0" animBg="1"/>
      <p:bldP spid="27" grpId="0" animBg="1"/>
      <p:bldP spid="3" grpId="0" animBg="1"/>
      <p:bldP spid="30" grpId="0" animBg="1"/>
      <p:bldP spid="4" grpId="0" animBg="1"/>
      <p:bldP spid="34" grpId="0" animBg="1"/>
      <p:bldP spid="37" grpId="0" animBg="1"/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4000" dirty="0"/>
              <a:t>Constraint-Based Sequential-Pattern Mining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81891" y="1160995"/>
            <a:ext cx="9329364" cy="5257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/>
              <a:t>Share many similarities with constraint-based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Anti-monotonic:  </a:t>
            </a:r>
            <a:r>
              <a:rPr lang="en-US" altLang="en-US" sz="2400" dirty="0"/>
              <a:t>If S violates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violate </a:t>
            </a:r>
            <a:r>
              <a:rPr lang="en-US" altLang="en-US" sz="2400" i="1" dirty="0"/>
              <a:t>c</a:t>
            </a:r>
            <a:r>
              <a:rPr lang="en-US" altLang="en-US" sz="2400" dirty="0"/>
              <a:t> 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&lt; 150; min(</a:t>
            </a:r>
            <a:r>
              <a:rPr lang="en-US" altLang="en-US" sz="2400" dirty="0" err="1"/>
              <a:t>S.value</a:t>
            </a:r>
            <a:r>
              <a:rPr lang="en-US" altLang="en-US" sz="2400" dirty="0"/>
              <a:t>) &gt; 10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Monotonic:</a:t>
            </a:r>
            <a:r>
              <a:rPr lang="en-US" altLang="en-US" sz="2400" dirty="0"/>
              <a:t> If S satisfies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do so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err="1"/>
              <a:t>element_count</a:t>
            </a:r>
            <a:r>
              <a:rPr lang="en-US" altLang="en-US" sz="2400" dirty="0"/>
              <a:t> (S) &gt; 5; S</a:t>
            </a:r>
            <a:r>
              <a:rPr lang="en-US" altLang="en-US" sz="2400" dirty="0">
                <a:sym typeface="Symbol" pitchFamily="18" charset="2"/>
              </a:rPr>
              <a:t>  {PC, </a:t>
            </a:r>
            <a:r>
              <a:rPr lang="en-US" altLang="en-US" sz="2400" dirty="0" err="1">
                <a:sym typeface="Symbol" pitchFamily="18" charset="2"/>
              </a:rPr>
              <a:t>digital_camera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/>
              <a:t>If a 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with respect to S violates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, 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can be removed 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c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: 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≥ v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Succinct:  </a:t>
            </a:r>
            <a:r>
              <a:rPr lang="en-US" altLang="en-US" sz="2400" dirty="0"/>
              <a:t>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S   {</a:t>
            </a:r>
            <a:r>
              <a:rPr lang="en-US" altLang="en-US" sz="24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-phone, </a:t>
            </a:r>
            <a:r>
              <a:rPr lang="en-US" altLang="en-US" sz="2400" dirty="0" err="1">
                <a:sym typeface="Symbol" pitchFamily="18" charset="2"/>
              </a:rPr>
              <a:t>MacAir</a:t>
            </a:r>
            <a:r>
              <a:rPr lang="en-US" altLang="en-US" sz="2400" dirty="0">
                <a:sym typeface="Symbol" pitchFamily="18" charset="2"/>
              </a:rPr>
              <a:t>} </a:t>
            </a:r>
            <a:endParaRPr lang="en-US" altLang="en-US" sz="2400" dirty="0"/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Convertible:  </a:t>
            </a:r>
            <a:r>
              <a:rPr lang="en-US" altLang="en-US" sz="2400" dirty="0"/>
              <a:t>Projection based on the sorted value not sequence order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err="1"/>
              <a:t>value_avg</a:t>
            </a:r>
            <a:r>
              <a:rPr lang="en-US" altLang="en-US" sz="2400" dirty="0"/>
              <a:t>(S) &lt; 25; </a:t>
            </a:r>
            <a:r>
              <a:rPr lang="en-US" altLang="en-US" sz="2400" dirty="0" err="1"/>
              <a:t>profit_sum</a:t>
            </a:r>
            <a:r>
              <a:rPr lang="en-US" altLang="en-US" sz="2400" dirty="0"/>
              <a:t> (S) &gt; 160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max(S)/</a:t>
            </a:r>
            <a:r>
              <a:rPr lang="en-US" altLang="en-US" sz="2400" dirty="0" err="1"/>
              <a:t>avg</a:t>
            </a:r>
            <a:r>
              <a:rPr lang="en-US" altLang="en-US" sz="2400" dirty="0"/>
              <a:t>(S) &lt; 2; median(S) – min(S) &gt; 5</a:t>
            </a:r>
          </a:p>
        </p:txBody>
      </p:sp>
    </p:spTree>
    <p:extLst>
      <p:ext uri="{BB962C8B-B14F-4D97-AF65-F5344CB8AC3E}">
        <p14:creationId xmlns:p14="http://schemas.microsoft.com/office/powerpoint/2010/main" val="20856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8382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4000" dirty="0"/>
              <a:t>Timing-Based Constraints in Seq.-Pattern Mining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98764" y="1203037"/>
            <a:ext cx="9402618" cy="5257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Order constraint</a:t>
            </a:r>
            <a:r>
              <a:rPr lang="en-US" altLang="en-US" sz="2400" dirty="0"/>
              <a:t>: Some items must happen before the other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{algebra, geometry} </a:t>
            </a:r>
            <a:r>
              <a:rPr lang="en-US" altLang="en-US" sz="2400" dirty="0">
                <a:sym typeface="Symbol" pitchFamily="18" charset="2"/>
              </a:rPr>
              <a:t>→ {calculus} (where “→” indicates ordering)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Anti-monotonic: Constraint-violating sub-patterns pruned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Min-gap/max-gap constraint: </a:t>
            </a:r>
            <a:r>
              <a:rPr lang="en-US" altLang="en-US" sz="2400" dirty="0"/>
              <a:t>Confines two elements in a pattern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mingap</a:t>
            </a:r>
            <a:r>
              <a:rPr lang="en-US" altLang="en-US" sz="2400" dirty="0"/>
              <a:t> = 1, </a:t>
            </a:r>
            <a:r>
              <a:rPr lang="en-US" altLang="en-US" sz="2400" dirty="0" err="1"/>
              <a:t>maxgap</a:t>
            </a:r>
            <a:r>
              <a:rPr lang="en-US" altLang="en-US" sz="2400" dirty="0"/>
              <a:t> = 4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Succinct: Enforced directly during pattern growth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Max-span constraint: </a:t>
            </a:r>
            <a:r>
              <a:rPr lang="en-US" altLang="en-US" sz="2400" dirty="0"/>
              <a:t> Maximum allowed time difference between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and the last elements in the pattern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maxspan</a:t>
            </a:r>
            <a:r>
              <a:rPr lang="en-US" altLang="en-US" sz="2400" dirty="0"/>
              <a:t> (S) = 60 (days)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Succinct: Enforced directly when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element is determined</a:t>
            </a:r>
            <a:endParaRPr lang="en-US" altLang="en-US" sz="2400" dirty="0">
              <a:sym typeface="Symbol" pitchFamily="18" charset="2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Window size constraint: </a:t>
            </a:r>
            <a:r>
              <a:rPr lang="en-US" altLang="en-US" sz="2400" dirty="0">
                <a:sym typeface="Symbol" pitchFamily="18" charset="2"/>
              </a:rPr>
              <a:t>Events in an element do not have to occur at the same time: Enforce max allowed time difference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/>
              <a:t>E.g., window-size = 2: Various ways to merge events into elements</a:t>
            </a:r>
          </a:p>
        </p:txBody>
      </p:sp>
    </p:spTree>
    <p:extLst>
      <p:ext uri="{BB962C8B-B14F-4D97-AF65-F5344CB8AC3E}">
        <p14:creationId xmlns:p14="http://schemas.microsoft.com/office/powerpoint/2010/main" val="19902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81000"/>
            <a:ext cx="1107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Episodes and Episode Pattern Mining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00807"/>
            <a:ext cx="9771781" cy="474760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Episodes and regular expressions: Alternative to seq. patterns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Serial episodes:  </a:t>
            </a:r>
            <a:r>
              <a:rPr lang="en-US" altLang="en-US" sz="2400" dirty="0">
                <a:sym typeface="Symbol" pitchFamily="18" charset="2"/>
              </a:rPr>
              <a:t>AB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Parallel episodes: A|B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Regular expressions: (A|B)C*(DE)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E.g.   Given a large shopping sequence database, one may like to find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Suppose the pattern order follows the template (A|B)C*(D E), and</a:t>
            </a:r>
          </a:p>
          <a:p>
            <a:pPr lvl="2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Sum of the prices of A, B, C*, D, and E is greater than $100, where C* means C appears *-times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How to efficiently mine such episode patterns?</a:t>
            </a: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958418" y="2239893"/>
            <a:ext cx="7062872" cy="461665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partial order relationship: A and B can be in any order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193322" y="1709145"/>
            <a:ext cx="5177123" cy="461665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total order relationship: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first A then 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4723511" y="1874030"/>
            <a:ext cx="469811" cy="13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488606" y="2405805"/>
            <a:ext cx="469811" cy="131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943600" y="2777369"/>
            <a:ext cx="6401240" cy="461665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(DE) means D, E happen in the same time window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5629373" y="2935524"/>
            <a:ext cx="314227" cy="13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6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Constraint-Based Frequent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>
                <a:cs typeface="Calibri"/>
              </a:rPr>
              <a:t>Sequential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4529398" y="3574881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6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A3370-017D-4A44-AFA8-27803328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68" y="5527453"/>
            <a:ext cx="3625961" cy="872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1D354-8950-4D43-A847-B14BA9BE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767" y="4174723"/>
            <a:ext cx="4706233" cy="2045059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684000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What Is Graph Pattern Mining?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5709" y="1219200"/>
            <a:ext cx="7147136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Mining frequent chemical compound structures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Social networks, web communities, tweets, …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Finding frequent research collaboration subgraphs</a:t>
            </a:r>
          </a:p>
        </p:txBody>
      </p:sp>
      <p:pic>
        <p:nvPicPr>
          <p:cNvPr id="4" name="Picture 2" descr="caffeine">
            <a:extLst>
              <a:ext uri="{FF2B5EF4-FFF2-40B4-BE49-F238E27FC236}">
                <a16:creationId xmlns:a16="http://schemas.microsoft.com/office/drawing/2014/main" id="{708590BF-D89D-439A-A027-8C558535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53" y="2333189"/>
            <a:ext cx="1605765" cy="152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diurobromine">
            <a:extLst>
              <a:ext uri="{FF2B5EF4-FFF2-40B4-BE49-F238E27FC236}">
                <a16:creationId xmlns:a16="http://schemas.microsoft.com/office/drawing/2014/main" id="{B7B3AEEE-A7A7-4CFC-ACDF-776A59D9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28" y="2299677"/>
            <a:ext cx="1638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viagra">
            <a:extLst>
              <a:ext uri="{FF2B5EF4-FFF2-40B4-BE49-F238E27FC236}">
                <a16:creationId xmlns:a16="http://schemas.microsoft.com/office/drawing/2014/main" id="{25824698-CFB9-434D-9CD4-A292CFA2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46" y="1509276"/>
            <a:ext cx="3048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query">
            <a:extLst>
              <a:ext uri="{FF2B5EF4-FFF2-40B4-BE49-F238E27FC236}">
                <a16:creationId xmlns:a16="http://schemas.microsoft.com/office/drawing/2014/main" id="{60781AF7-ECEF-4EE7-964C-67A2B6E6A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3878" y="2613065"/>
            <a:ext cx="1611596" cy="1125192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C0510-BA83-4D1D-AF76-7D3035609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308" y="5527453"/>
            <a:ext cx="3584736" cy="9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81000"/>
            <a:ext cx="10289117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Frequent (Sub)Graph Patterns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14352" y="1156860"/>
            <a:ext cx="11474449" cy="2514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Given a labeled graph dataset D = {G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G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), the supporting graph set of a subgraph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is D</a:t>
            </a:r>
            <a:r>
              <a:rPr lang="en-US" altLang="en-US" sz="2400" i="1" baseline="-25000" dirty="0"/>
              <a:t>g</a:t>
            </a:r>
            <a:r>
              <a:rPr lang="en-US" altLang="en-US" sz="2400" dirty="0"/>
              <a:t> = {</a:t>
            </a:r>
            <a:r>
              <a:rPr lang="en-US" altLang="en-US" sz="2400" dirty="0" err="1"/>
              <a:t>G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| </a:t>
            </a:r>
            <a:r>
              <a:rPr lang="en-US" altLang="en-US" sz="2400" i="1" dirty="0"/>
              <a:t>g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 </a:t>
            </a:r>
            <a:r>
              <a:rPr lang="en-US" altLang="en-US" sz="2400" dirty="0" err="1"/>
              <a:t>G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G</a:t>
            </a:r>
            <a:r>
              <a:rPr lang="en-US" altLang="en-US" sz="2400" i="1" baseline="-250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</a:t>
            </a:r>
            <a:r>
              <a:rPr lang="en-US" altLang="en-US" sz="2400" dirty="0"/>
              <a:t>D}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support(</a:t>
            </a:r>
            <a:r>
              <a:rPr lang="en-US" altLang="en-US" sz="2400" i="1" dirty="0"/>
              <a:t>g</a:t>
            </a:r>
            <a:r>
              <a:rPr lang="en-US" altLang="en-US" sz="2400" dirty="0"/>
              <a:t>) = |D</a:t>
            </a:r>
            <a:r>
              <a:rPr lang="en-US" altLang="en-US" sz="2400" baseline="-25000" dirty="0"/>
              <a:t>g</a:t>
            </a:r>
            <a:r>
              <a:rPr lang="en-US" altLang="en-US" sz="2400" dirty="0"/>
              <a:t>|/ |D|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A (sub)graph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is </a:t>
            </a:r>
            <a:r>
              <a:rPr lang="en-US" altLang="en-US" sz="2400" b="1" i="1" dirty="0"/>
              <a:t>frequent</a:t>
            </a:r>
            <a:r>
              <a:rPr lang="en-US" altLang="en-US" sz="2400" dirty="0"/>
              <a:t> if </a:t>
            </a:r>
            <a:r>
              <a:rPr lang="en-US" altLang="en-US" sz="2400" i="1" dirty="0"/>
              <a:t>support</a:t>
            </a:r>
            <a:r>
              <a:rPr lang="en-US" altLang="en-US" sz="2400" dirty="0"/>
              <a:t>(</a:t>
            </a:r>
            <a:r>
              <a:rPr lang="en-US" altLang="en-US" sz="2400" i="1" dirty="0"/>
              <a:t>g</a:t>
            </a:r>
            <a:r>
              <a:rPr lang="en-US" altLang="en-US" sz="2400" dirty="0"/>
              <a:t>)</a:t>
            </a:r>
            <a:r>
              <a:rPr lang="en-US" altLang="en-US" sz="2400" i="1" dirty="0"/>
              <a:t> </a:t>
            </a:r>
            <a:r>
              <a:rPr lang="en-US" altLang="en-US" sz="2400" dirty="0"/>
              <a:t>≥ </a:t>
            </a:r>
            <a:r>
              <a:rPr lang="en-US" altLang="en-US" sz="2400" i="1" dirty="0" err="1"/>
              <a:t>min_sup</a:t>
            </a:r>
            <a:endParaRPr lang="en-US" altLang="en-US" sz="2400" dirty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Ex.: Chemical structures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5144901" y="2789120"/>
            <a:ext cx="6428666" cy="3503730"/>
            <a:chOff x="685800" y="1469790"/>
            <a:chExt cx="7945274" cy="4635023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494464" y="1469790"/>
              <a:ext cx="2136610" cy="529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Graph Dataset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4253820" y="4040666"/>
              <a:ext cx="3444646" cy="5292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Frequent Graph Patterns</a:t>
              </a:r>
            </a:p>
          </p:txBody>
        </p:sp>
        <p:pic>
          <p:nvPicPr>
            <p:cNvPr id="5133" name="Picture 21" descr="mol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4" name="Picture 22" descr="mol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5" name="Picture 23" descr="mol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23008" cy="56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(A)</a:t>
              </a:r>
            </a:p>
          </p:txBody>
        </p:sp>
        <p:sp>
          <p:nvSpPr>
            <p:cNvPr id="5137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12759" cy="56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(B)</a:t>
              </a:r>
            </a:p>
          </p:txBody>
        </p:sp>
        <p:sp>
          <p:nvSpPr>
            <p:cNvPr id="5138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09343" cy="56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(C)</a:t>
              </a:r>
            </a:p>
          </p:txBody>
        </p:sp>
        <p:pic>
          <p:nvPicPr>
            <p:cNvPr id="5139" name="Picture 28" descr="freq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0" name="Picture 29" descr="freq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02511" cy="56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(1)</a:t>
              </a:r>
            </a:p>
          </p:txBody>
        </p:sp>
        <p:sp>
          <p:nvSpPr>
            <p:cNvPr id="5142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02511" cy="566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(2)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486400" y="4857750"/>
            <a:ext cx="2065867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min_sup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0501" y="6165850"/>
            <a:ext cx="2088353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support = 67%</a:t>
            </a:r>
          </a:p>
        </p:txBody>
      </p:sp>
      <p:sp>
        <p:nvSpPr>
          <p:cNvPr id="5129" name="Curved Up Arrow 1"/>
          <p:cNvSpPr>
            <a:spLocks noChangeArrowheads="1"/>
          </p:cNvSpPr>
          <p:nvPr/>
        </p:nvSpPr>
        <p:spPr bwMode="auto">
          <a:xfrm rot="-754235">
            <a:off x="8839201" y="6202363"/>
            <a:ext cx="971551" cy="303212"/>
          </a:xfrm>
          <a:prstGeom prst="curvedUpArrow">
            <a:avLst>
              <a:gd name="adj1" fmla="val 24866"/>
              <a:gd name="adj2" fmla="val 6529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130" name="Curved Up Arrow 23"/>
          <p:cNvSpPr>
            <a:spLocks noChangeArrowheads="1"/>
          </p:cNvSpPr>
          <p:nvPr/>
        </p:nvSpPr>
        <p:spPr bwMode="auto">
          <a:xfrm rot="17543092" flipV="1">
            <a:off x="5983817" y="5852055"/>
            <a:ext cx="482600" cy="452967"/>
          </a:xfrm>
          <a:prstGeom prst="curvedUpArrow">
            <a:avLst>
              <a:gd name="adj1" fmla="val 25110"/>
              <a:gd name="adj2" fmla="val 50206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9825" y="3803233"/>
            <a:ext cx="4427350" cy="1858555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Alternative: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Mining frequent subgraph patterns from a single large graph or network</a:t>
            </a:r>
          </a:p>
        </p:txBody>
      </p:sp>
    </p:spTree>
    <p:extLst>
      <p:ext uri="{BB962C8B-B14F-4D97-AF65-F5344CB8AC3E}">
        <p14:creationId xmlns:p14="http://schemas.microsoft.com/office/powerpoint/2010/main" val="4953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5129" grpId="0" animBg="1"/>
      <p:bldP spid="5130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A181-36DE-46BA-9CE9-FF42478D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95754"/>
            <a:ext cx="11406908" cy="5384800"/>
          </a:xfrm>
        </p:spPr>
        <p:txBody>
          <a:bodyPr vert="horz" lIns="91436" tIns="45718" rIns="91436" bIns="45718" rtlCol="0" anchor="t">
            <a:noAutofit/>
          </a:bodyPr>
          <a:lstStyle/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CC"/>
                </a:solidFill>
              </a:rPr>
              <a:t>milk </a:t>
            </a:r>
            <a:r>
              <a:rPr lang="en-US" altLang="en-US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 </a:t>
            </a:r>
            <a:r>
              <a:rPr lang="en-US" dirty="0">
                <a:cs typeface="Calibri"/>
              </a:rPr>
              <a:t>A rule is </a:t>
            </a:r>
            <a:r>
              <a:rPr lang="en-US" i="1" dirty="0">
                <a:cs typeface="Calibri"/>
              </a:rPr>
              <a:t>redundant</a:t>
            </a:r>
            <a:r>
              <a:rPr lang="en-US" dirty="0">
                <a:cs typeface="Calibri"/>
              </a:rPr>
              <a:t> if its support is close to the “expected” value, according to its “ancestor” rule, and it has a similar confidence as its “ancestor”</a:t>
            </a:r>
            <a:endParaRPr lang="en-US" dirty="0"/>
          </a:p>
          <a:p>
            <a:pPr marL="737870" lvl="1" indent="-537845">
              <a:spcAft>
                <a:spcPts val="600"/>
              </a:spcAft>
            </a:pPr>
            <a:r>
              <a:rPr lang="en-US" dirty="0">
                <a:cs typeface="Calibri"/>
              </a:rPr>
              <a:t>Rule (1) is an ancestor of rule (2), which one to prune?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7DA11A8-B9DC-4739-B9A7-4369D4593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76" y="216876"/>
            <a:ext cx="12192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Redundancy Filtering at Mining Multi-Level Associations </a:t>
            </a:r>
          </a:p>
        </p:txBody>
      </p:sp>
    </p:spTree>
    <p:extLst>
      <p:ext uri="{BB962C8B-B14F-4D97-AF65-F5344CB8AC3E}">
        <p14:creationId xmlns:p14="http://schemas.microsoft.com/office/powerpoint/2010/main" val="2454962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684000" cy="508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Applications of Graph Pattern Mining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5709" y="1219200"/>
            <a:ext cx="10386291" cy="5257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Mining chemical compound structures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Social networks, web communities, tweets, …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40173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113144"/>
            <a:ext cx="11887200" cy="103216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Graph Pattern Mining Algorithms: Different Methodologies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12426" y="1219203"/>
            <a:ext cx="1026641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Generation of candidate subgraphs</a:t>
            </a:r>
          </a:p>
          <a:p>
            <a:pPr lvl="1" eaLnBrk="1" hangingPunct="1"/>
            <a:r>
              <a:rPr lang="en-US" altLang="en-US" sz="2400" dirty="0"/>
              <a:t>Apriori vs. pattern growth (e.g., FSG vs. </a:t>
            </a:r>
            <a:r>
              <a:rPr lang="en-US" altLang="en-US" sz="2400" dirty="0" err="1"/>
              <a:t>gSpan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Search order</a:t>
            </a:r>
          </a:p>
          <a:p>
            <a:pPr lvl="1" eaLnBrk="1" hangingPunct="1"/>
            <a:r>
              <a:rPr lang="en-US" altLang="en-US" sz="2400" dirty="0"/>
              <a:t>Breadth vs. depth</a:t>
            </a:r>
          </a:p>
          <a:p>
            <a:pPr eaLnBrk="1" hangingPunct="1"/>
            <a:r>
              <a:rPr lang="en-US" altLang="en-US" sz="2400" dirty="0"/>
              <a:t>Elimination of duplicate subgraphs</a:t>
            </a:r>
          </a:p>
          <a:p>
            <a:pPr lvl="1" eaLnBrk="1" hangingPunct="1"/>
            <a:r>
              <a:rPr lang="en-US" altLang="en-US" sz="2400" dirty="0"/>
              <a:t>Passive vs. active (e.g., </a:t>
            </a:r>
            <a:r>
              <a:rPr lang="en-US" altLang="en-US" sz="2400" dirty="0" err="1"/>
              <a:t>gSpan</a:t>
            </a:r>
            <a:r>
              <a:rPr lang="en-US" altLang="en-US" sz="2400" dirty="0"/>
              <a:t> [Yan &amp; Han, 2002])</a:t>
            </a:r>
          </a:p>
          <a:p>
            <a:pPr eaLnBrk="1" hangingPunct="1"/>
            <a:r>
              <a:rPr lang="en-US" altLang="en-US" sz="2400" dirty="0"/>
              <a:t>Support calculation</a:t>
            </a:r>
          </a:p>
          <a:p>
            <a:pPr lvl="1" eaLnBrk="1" hangingPunct="1"/>
            <a:r>
              <a:rPr lang="en-US" altLang="en-US" sz="2400" dirty="0"/>
              <a:t>Store </a:t>
            </a:r>
            <a:r>
              <a:rPr lang="en-US" altLang="en-US" sz="2400" dirty="0" err="1"/>
              <a:t>embeddings</a:t>
            </a:r>
            <a:r>
              <a:rPr lang="en-US" altLang="en-US" sz="2400" dirty="0"/>
              <a:t> (e.g., GASTON [</a:t>
            </a:r>
            <a:r>
              <a:rPr lang="en-US" altLang="en-US" sz="2400" dirty="0" err="1"/>
              <a:t>Nijssen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Kok</a:t>
            </a:r>
            <a:r>
              <a:rPr lang="en-US" altLang="en-US" sz="2400" dirty="0"/>
              <a:t>, 2004], FFSM [Huan, Wang, &amp; </a:t>
            </a:r>
            <a:r>
              <a:rPr lang="en-US" altLang="en-US" sz="2400" dirty="0" err="1"/>
              <a:t>Prins</a:t>
            </a:r>
            <a:r>
              <a:rPr lang="en-US" altLang="en-US" sz="2400" dirty="0"/>
              <a:t>, 2003], </a:t>
            </a:r>
            <a:r>
              <a:rPr lang="en-US" altLang="en-US" sz="2400" dirty="0" err="1"/>
              <a:t>MoFa</a:t>
            </a:r>
            <a:r>
              <a:rPr lang="en-US" altLang="en-US" sz="2400" dirty="0"/>
              <a:t> [</a:t>
            </a:r>
            <a:r>
              <a:rPr lang="en-US" altLang="en-US" sz="2400" dirty="0" err="1"/>
              <a:t>Borgelt</a:t>
            </a:r>
            <a:r>
              <a:rPr lang="en-US" altLang="en-US" sz="2400" dirty="0"/>
              <a:t> &amp; Berthold, ICDM’02])</a:t>
            </a:r>
          </a:p>
          <a:p>
            <a:pPr eaLnBrk="1" hangingPunct="1"/>
            <a:r>
              <a:rPr lang="en-US" altLang="en-US" sz="2400" dirty="0"/>
              <a:t>Order of pattern discovery</a:t>
            </a:r>
          </a:p>
          <a:p>
            <a:pPr lvl="1" eaLnBrk="1" hangingPunct="1"/>
            <a:r>
              <a:rPr lang="en-US" altLang="en-US" sz="2400" dirty="0"/>
              <a:t>Path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/>
              <a:t> tree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/>
              <a:t> graph (e.g., GASTON [</a:t>
            </a:r>
            <a:r>
              <a:rPr lang="en-US" altLang="en-US" sz="2400" dirty="0" err="1"/>
              <a:t>Nijssen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Kok</a:t>
            </a:r>
            <a:r>
              <a:rPr lang="en-US" altLang="en-US" sz="2400" dirty="0"/>
              <a:t>, 2004]) </a:t>
            </a:r>
          </a:p>
        </p:txBody>
      </p:sp>
    </p:spTree>
    <p:extLst>
      <p:ext uri="{BB962C8B-B14F-4D97-AF65-F5344CB8AC3E}">
        <p14:creationId xmlns:p14="http://schemas.microsoft.com/office/powerpoint/2010/main" val="32558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11200" y="381000"/>
            <a:ext cx="13919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Apriori-Based Approach</a:t>
            </a:r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7781925" y="1209675"/>
            <a:ext cx="3372853" cy="4191000"/>
            <a:chOff x="5539510" y="2057400"/>
            <a:chExt cx="2836458" cy="4191000"/>
          </a:xfrm>
        </p:grpSpPr>
        <p:grpSp>
          <p:nvGrpSpPr>
            <p:cNvPr id="7174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2836458" cy="3962400"/>
              <a:chOff x="2428875" y="1295400"/>
              <a:chExt cx="2836458" cy="3962400"/>
            </a:xfrm>
          </p:grpSpPr>
          <p:sp>
            <p:nvSpPr>
              <p:cNvPr id="7176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584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Arial" charset="0"/>
                  </a:rPr>
                  <a:t>…</a:t>
                </a:r>
              </a:p>
            </p:txBody>
          </p:sp>
          <p:sp>
            <p:nvSpPr>
              <p:cNvPr id="7177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</a:t>
                </a: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78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</a:t>
                </a:r>
                <a:r>
                  <a:rPr kumimoji="0" lang="en-US" altLang="en-US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179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</a:t>
                </a:r>
                <a:r>
                  <a:rPr kumimoji="0" lang="en-US" altLang="en-US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180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</a:t>
                </a:r>
                <a:r>
                  <a:rPr kumimoji="0" lang="en-US" alt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n</a:t>
                </a:r>
                <a:endPara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81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82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83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84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7838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7098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k-edge</a:t>
                </a:r>
              </a:p>
            </p:txBody>
          </p:sp>
          <p:sp>
            <p:nvSpPr>
              <p:cNvPr id="7185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1600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17098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(k+1)-edge</a:t>
                </a:r>
              </a:p>
            </p:txBody>
          </p:sp>
          <p:sp>
            <p:nvSpPr>
              <p:cNvPr id="7186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G’</a:t>
                </a: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87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88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itchFamily="34" charset="0"/>
                    <a:ea typeface="+mn-ea"/>
                    <a:cs typeface="+mn-cs"/>
                  </a:rPr>
                  <a:t>G’’</a:t>
                </a: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7189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90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175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194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2C5A88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Join</a:t>
              </a:r>
            </a:p>
          </p:txBody>
        </p:sp>
      </p:grp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95300" y="1219200"/>
            <a:ext cx="6970819" cy="472440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Apriori property (anti-monotonicity): A size-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subgraph is frequent if and only if all of its subgraphs are frequent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candidate size-(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+1) edge/vertex subgraph is generated if its corresponding two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-edge/vertex subgraphs are frequent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Iterative mining process:  </a:t>
            </a:r>
          </a:p>
          <a:p>
            <a:pPr marL="738188" marR="0" lvl="1" indent="-538163" algn="l" defTabSz="91437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Candidate-generation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candidate pruning  support counting  candidate elimination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6" y="2215243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11176000" cy="111469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altLang="en-US" sz="28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0563" y="4228002"/>
            <a:ext cx="7602580" cy="2325198"/>
          </a:xfrm>
        </p:spPr>
        <p:txBody>
          <a:bodyPr/>
          <a:lstStyle/>
          <a:p>
            <a:pPr eaLnBrk="1" hangingPunct="1"/>
            <a:r>
              <a:rPr lang="en-US" altLang="en-US" dirty="0"/>
              <a:t>Generating new graphs with one more vertex</a:t>
            </a:r>
          </a:p>
          <a:p>
            <a:pPr lvl="1"/>
            <a:r>
              <a:rPr lang="en-US" altLang="en-US" dirty="0"/>
              <a:t>AGM (</a:t>
            </a:r>
            <a:r>
              <a:rPr lang="en-US" altLang="en-US" dirty="0" err="1"/>
              <a:t>Inokuchi</a:t>
            </a:r>
            <a:r>
              <a:rPr lang="en-US" altLang="en-US" dirty="0"/>
              <a:t>, </a:t>
            </a:r>
            <a:r>
              <a:rPr lang="en-US" altLang="en-US" dirty="0" err="1"/>
              <a:t>Washio</a:t>
            </a:r>
            <a:r>
              <a:rPr lang="en-US" altLang="en-US" dirty="0"/>
              <a:t>, &amp; </a:t>
            </a:r>
            <a:r>
              <a:rPr lang="en-US" altLang="en-US" dirty="0" err="1"/>
              <a:t>Motoda</a:t>
            </a:r>
            <a:r>
              <a:rPr lang="en-US" altLang="en-US" dirty="0"/>
              <a:t>, PKDD’00) </a:t>
            </a:r>
          </a:p>
          <a:p>
            <a:pPr eaLnBrk="1" hangingPunct="1"/>
            <a:r>
              <a:rPr lang="en-US" altLang="en-US" dirty="0"/>
              <a:t>Generating new graphs with one more edge</a:t>
            </a:r>
          </a:p>
          <a:p>
            <a:pPr lvl="1" eaLnBrk="1" hangingPunct="1"/>
            <a:r>
              <a:rPr lang="en-US" altLang="en-US" dirty="0"/>
              <a:t>FSG (</a:t>
            </a:r>
            <a:r>
              <a:rPr lang="en-US" altLang="en-US" dirty="0" err="1"/>
              <a:t>Kuramochi</a:t>
            </a:r>
            <a:r>
              <a:rPr lang="en-US" altLang="en-US" dirty="0"/>
              <a:t> &amp; </a:t>
            </a:r>
            <a:r>
              <a:rPr lang="en-US" altLang="en-US" dirty="0" err="1"/>
              <a:t>Karypis</a:t>
            </a:r>
            <a:r>
              <a:rPr lang="en-US" altLang="en-US" dirty="0"/>
              <a:t>, ICDM’01)</a:t>
            </a:r>
          </a:p>
          <a:p>
            <a:pPr eaLnBrk="1" hangingPunct="1"/>
            <a:r>
              <a:rPr lang="en-US" altLang="en-US" dirty="0"/>
              <a:t>Performance shows </a:t>
            </a:r>
            <a:r>
              <a:rPr lang="en-US" altLang="en-US" i="1" dirty="0"/>
              <a:t>via edge growing </a:t>
            </a:r>
            <a:r>
              <a:rPr lang="en-US" altLang="en-US" dirty="0"/>
              <a:t>is more efficient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546101" y="1371600"/>
            <a:ext cx="1113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711200" y="55626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marR="0" lvl="0" indent="-342900" algn="l" defTabSz="457189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11200" y="1251856"/>
            <a:ext cx="10363200" cy="94052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Methodology: Breadth-search, Apriori joining two size-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graphs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 possibilities at generating size-(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+1) candidate graphs </a:t>
            </a:r>
          </a:p>
        </p:txBody>
      </p:sp>
    </p:spTree>
    <p:extLst>
      <p:ext uri="{BB962C8B-B14F-4D97-AF65-F5344CB8AC3E}">
        <p14:creationId xmlns:p14="http://schemas.microsoft.com/office/powerpoint/2010/main" val="10705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107696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Pattern-Growth Approach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973459" y="1713402"/>
            <a:ext cx="5720471" cy="3729038"/>
            <a:chOff x="1088249" y="1385888"/>
            <a:chExt cx="6494284" cy="4786312"/>
          </a:xfrm>
        </p:grpSpPr>
        <p:sp>
          <p:nvSpPr>
            <p:cNvPr id="9223" name="Text Box 3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460831" cy="6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charset="0"/>
                </a:rPr>
                <a:t>…</a:t>
              </a:r>
            </a:p>
          </p:txBody>
        </p:sp>
        <p:sp>
          <p:nvSpPr>
            <p:cNvPr id="9224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G</a:t>
              </a:r>
              <a:endPara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G</a:t>
              </a: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226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G</a:t>
              </a: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227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G</a:t>
              </a:r>
              <a:r>
                <a: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9228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29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30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1088249" y="3429000"/>
              <a:ext cx="1007769" cy="59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k</a:t>
              </a: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-edge</a:t>
              </a:r>
            </a:p>
          </p:txBody>
        </p:sp>
        <p:sp>
          <p:nvSpPr>
            <p:cNvPr id="9232" name="Text Box 12"/>
            <p:cNvSpPr txBox="1">
              <a:spLocks noChangeArrowheads="1"/>
            </p:cNvSpPr>
            <p:nvPr/>
          </p:nvSpPr>
          <p:spPr bwMode="auto">
            <a:xfrm>
              <a:off x="2667000" y="1981200"/>
              <a:ext cx="1491470" cy="59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</a:t>
              </a:r>
              <a:r>
                <a:rPr kumimoji="0" lang="en-US" alt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k</a:t>
              </a: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+1)-edge</a:t>
              </a:r>
            </a:p>
          </p:txBody>
        </p:sp>
        <p:grpSp>
          <p:nvGrpSpPr>
            <p:cNvPr id="9233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9250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Arial" charset="0"/>
                  </a:rPr>
                  <a:t>…</a:t>
                </a:r>
              </a:p>
            </p:txBody>
          </p:sp>
          <p:sp>
            <p:nvSpPr>
              <p:cNvPr id="9251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52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53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867275" y="1385888"/>
              <a:ext cx="1491470" cy="59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(</a:t>
              </a:r>
              <a:r>
                <a:rPr kumimoji="0" lang="en-US" alt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k</a:t>
              </a: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+2)-edge</a:t>
              </a:r>
            </a:p>
          </p:txBody>
        </p:sp>
        <p:grpSp>
          <p:nvGrpSpPr>
            <p:cNvPr id="9235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9246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Arial" charset="0"/>
                  </a:rPr>
                  <a:t>…</a:t>
                </a:r>
              </a:p>
            </p:txBody>
          </p:sp>
          <p:sp>
            <p:nvSpPr>
              <p:cNvPr id="9247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48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249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236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37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38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39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0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1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4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45" name="Text Box 33"/>
            <p:cNvSpPr txBox="1">
              <a:spLocks noChangeArrowheads="1"/>
            </p:cNvSpPr>
            <p:nvPr/>
          </p:nvSpPr>
          <p:spPr bwMode="auto">
            <a:xfrm>
              <a:off x="6199548" y="3409950"/>
              <a:ext cx="1382985" cy="1066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duplicate </a:t>
              </a:r>
            </a:p>
            <a:p>
              <a:pPr marL="0" marR="0" lvl="0" indent="0" algn="ctr" defTabSz="457189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17098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graphs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78368" y="1354138"/>
            <a:ext cx="11002433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89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493184" y="2209801"/>
            <a:ext cx="5806016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89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578500" y="1227908"/>
            <a:ext cx="10363200" cy="748937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Depth-first growth of subgraphs from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-edge to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+1)-edge, then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+2)-edge subgraphs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578500" y="2155130"/>
            <a:ext cx="5534917" cy="387120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challenge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Generating many duplicate subgraphs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idea to solve the problem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 an order to generate subgraphs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 spanning tree: Flatten a graph into a sequence using depth-first search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gSpan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(Yan &amp; Han, ICDM’02)</a:t>
            </a:r>
          </a:p>
        </p:txBody>
      </p:sp>
    </p:spTree>
    <p:extLst>
      <p:ext uri="{BB962C8B-B14F-4D97-AF65-F5344CB8AC3E}">
        <p14:creationId xmlns:p14="http://schemas.microsoft.com/office/powerpoint/2010/main" val="1824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04800"/>
            <a:ext cx="11176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gSPAN</a:t>
            </a:r>
            <a:r>
              <a:rPr lang="en-US" altLang="en-US" dirty="0"/>
              <a:t>: Graph Pattern Growth in Order</a:t>
            </a:r>
            <a:endParaRPr lang="en-US" altLang="en-U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6356352" cy="51054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Right-most path extension </a:t>
            </a:r>
            <a:r>
              <a:rPr lang="en-US" altLang="en-US" sz="2400" dirty="0"/>
              <a:t>in subgraph pattern growth</a:t>
            </a:r>
          </a:p>
          <a:p>
            <a:pPr lvl="1" eaLnBrk="1" hangingPunct="1"/>
            <a:r>
              <a:rPr lang="en-US" altLang="en-US" sz="2400" dirty="0"/>
              <a:t>Right-most path: The path from root to the right-most leaf (choose the vertex with the smallest index at each step)</a:t>
            </a:r>
          </a:p>
          <a:p>
            <a:pPr lvl="1" eaLnBrk="1" hangingPunct="1"/>
            <a:r>
              <a:rPr lang="en-US" altLang="en-US" sz="2400" dirty="0"/>
              <a:t>Reduce generation of duplicate subgraphs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</a:rPr>
              <a:t>Completeness:</a:t>
            </a:r>
            <a:r>
              <a:rPr lang="en-US" altLang="en-US" sz="2400" dirty="0"/>
              <a:t> The enumeration of graphs using right-most path extension is </a:t>
            </a:r>
            <a:r>
              <a:rPr lang="en-US" altLang="en-US" sz="2400" u="sng" dirty="0"/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400" kern="0" dirty="0"/>
              <a:t>DFS code: </a:t>
            </a:r>
            <a:r>
              <a:rPr lang="en-US" altLang="en-US" sz="2400" dirty="0"/>
              <a:t>Flatten a graph into a sequence using depth-first search</a:t>
            </a:r>
            <a:endParaRPr lang="en-US" altLang="en-US" sz="2400" kern="0" dirty="0"/>
          </a:p>
        </p:txBody>
      </p:sp>
      <p:grpSp>
        <p:nvGrpSpPr>
          <p:cNvPr id="10245" name="Group 40"/>
          <p:cNvGrpSpPr>
            <a:grpSpLocks/>
          </p:cNvGrpSpPr>
          <p:nvPr/>
        </p:nvGrpSpPr>
        <p:grpSpPr bwMode="auto">
          <a:xfrm>
            <a:off x="6762752" y="1461122"/>
            <a:ext cx="1771649" cy="2057400"/>
            <a:chOff x="1401763" y="2609850"/>
            <a:chExt cx="1676400" cy="2590800"/>
          </a:xfrm>
        </p:grpSpPr>
        <p:sp>
          <p:nvSpPr>
            <p:cNvPr id="10280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0281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282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283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284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0285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86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89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246" name="Group 52"/>
          <p:cNvGrpSpPr>
            <a:grpSpLocks/>
          </p:cNvGrpSpPr>
          <p:nvPr/>
        </p:nvGrpSpPr>
        <p:grpSpPr bwMode="auto">
          <a:xfrm>
            <a:off x="8079317" y="1218235"/>
            <a:ext cx="3519381" cy="2393950"/>
            <a:chOff x="3644900" y="2362200"/>
            <a:chExt cx="3308353" cy="3201988"/>
          </a:xfrm>
        </p:grpSpPr>
        <p:grpSp>
          <p:nvGrpSpPr>
            <p:cNvPr id="1024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1027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027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1027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7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1027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</a:t>
                </a:r>
                <a:r>
                  <a:rPr kumimoji="0" lang="en-US" altLang="en-US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0</a:t>
                </a: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: (0,1)</a:t>
                </a:r>
              </a:p>
            </p:txBody>
          </p:sp>
        </p:grpSp>
        <p:grpSp>
          <p:nvGrpSpPr>
            <p:cNvPr id="10249" name="Group 22"/>
            <p:cNvGrpSpPr>
              <a:grpSpLocks/>
            </p:cNvGrpSpPr>
            <p:nvPr/>
          </p:nvGrpSpPr>
          <p:grpSpPr bwMode="auto">
            <a:xfrm>
              <a:off x="4297363" y="3009900"/>
              <a:ext cx="2573338" cy="1504950"/>
              <a:chOff x="2112" y="1740"/>
              <a:chExt cx="1621" cy="948"/>
            </a:xfrm>
          </p:grpSpPr>
          <p:grpSp>
            <p:nvGrpSpPr>
              <p:cNvPr id="1026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1027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marL="0" marR="0" lvl="0" indent="0" algn="ctr" defTabSz="457189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7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7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Arial" charset="0"/>
                  </a:endParaRPr>
                </a:p>
              </p:txBody>
            </p:sp>
          </p:grpSp>
          <p:sp>
            <p:nvSpPr>
              <p:cNvPr id="10270" name="Text Box 27"/>
              <p:cNvSpPr txBox="1">
                <a:spLocks noChangeArrowheads="1"/>
              </p:cNvSpPr>
              <p:nvPr/>
            </p:nvSpPr>
            <p:spPr bwMode="auto">
              <a:xfrm>
                <a:off x="3042" y="17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1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: (1,2)</a:t>
                </a:r>
              </a:p>
            </p:txBody>
          </p:sp>
        </p:grpSp>
        <p:sp>
          <p:nvSpPr>
            <p:cNvPr id="10268" name="Text Box 31"/>
            <p:cNvSpPr txBox="1">
              <a:spLocks noChangeArrowheads="1"/>
            </p:cNvSpPr>
            <p:nvPr/>
          </p:nvSpPr>
          <p:spPr bwMode="auto">
            <a:xfrm>
              <a:off x="5211776" y="2990851"/>
              <a:ext cx="173038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endParaRPr>
            </a:p>
          </p:txBody>
        </p:sp>
        <p:grpSp>
          <p:nvGrpSpPr>
            <p:cNvPr id="10251" name="Group 33"/>
            <p:cNvGrpSpPr>
              <a:grpSpLocks/>
            </p:cNvGrpSpPr>
            <p:nvPr/>
          </p:nvGrpSpPr>
          <p:grpSpPr bwMode="auto">
            <a:xfrm>
              <a:off x="4297363" y="3675065"/>
              <a:ext cx="2598738" cy="1601788"/>
              <a:chOff x="2112" y="2159"/>
              <a:chExt cx="1637" cy="1009"/>
            </a:xfrm>
          </p:grpSpPr>
          <p:sp>
            <p:nvSpPr>
              <p:cNvPr id="1026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6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6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264" name="Text Box 37"/>
              <p:cNvSpPr txBox="1">
                <a:spLocks noChangeArrowheads="1"/>
              </p:cNvSpPr>
              <p:nvPr/>
            </p:nvSpPr>
            <p:spPr bwMode="auto">
              <a:xfrm>
                <a:off x="3058" y="2159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2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: (2,3)</a:t>
                </a:r>
              </a:p>
            </p:txBody>
          </p:sp>
        </p:grpSp>
        <p:grpSp>
          <p:nvGrpSpPr>
            <p:cNvPr id="10252" name="Group 38"/>
            <p:cNvGrpSpPr>
              <a:grpSpLocks/>
            </p:cNvGrpSpPr>
            <p:nvPr/>
          </p:nvGrpSpPr>
          <p:grpSpPr bwMode="auto">
            <a:xfrm>
              <a:off x="3644900" y="3067049"/>
              <a:ext cx="3282951" cy="1981200"/>
              <a:chOff x="1701" y="1776"/>
              <a:chExt cx="2068" cy="1248"/>
            </a:xfrm>
          </p:grpSpPr>
          <p:sp>
            <p:nvSpPr>
              <p:cNvPr id="1025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5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260" name="Text Box 41"/>
              <p:cNvSpPr txBox="1">
                <a:spLocks noChangeArrowheads="1"/>
              </p:cNvSpPr>
              <p:nvPr/>
            </p:nvSpPr>
            <p:spPr bwMode="auto">
              <a:xfrm>
                <a:off x="3078" y="2557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3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: (3,0)</a:t>
                </a:r>
              </a:p>
            </p:txBody>
          </p:sp>
        </p:grpSp>
        <p:grpSp>
          <p:nvGrpSpPr>
            <p:cNvPr id="10253" name="Group 42"/>
            <p:cNvGrpSpPr>
              <a:grpSpLocks/>
            </p:cNvGrpSpPr>
            <p:nvPr/>
          </p:nvGrpSpPr>
          <p:grpSpPr bwMode="auto">
            <a:xfrm>
              <a:off x="4830765" y="4133850"/>
              <a:ext cx="2122488" cy="1430338"/>
              <a:chOff x="2448" y="2448"/>
              <a:chExt cx="1337" cy="901"/>
            </a:xfrm>
          </p:grpSpPr>
          <p:sp>
            <p:nvSpPr>
              <p:cNvPr id="1025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5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5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0257" name="Text Box 46"/>
              <p:cNvSpPr txBox="1">
                <a:spLocks noChangeArrowheads="1"/>
              </p:cNvSpPr>
              <p:nvPr/>
            </p:nvSpPr>
            <p:spPr bwMode="auto">
              <a:xfrm>
                <a:off x="3094" y="296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e</a:t>
                </a:r>
                <a:r>
                  <a:rPr kumimoji="0" lang="en-US" alt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4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304800"/>
            <a:ext cx="1028911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Why Mine Closed Graph Patterns?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10117" y="1295400"/>
            <a:ext cx="9374547" cy="5105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Challenge: An </a:t>
            </a:r>
            <a:r>
              <a:rPr lang="en-US" altLang="en-US" sz="2400" b="1" dirty="0"/>
              <a:t>n</a:t>
            </a:r>
            <a:r>
              <a:rPr lang="en-US" altLang="en-US" sz="2400" dirty="0"/>
              <a:t>-edge frequent graph may have 2</a:t>
            </a:r>
            <a:r>
              <a:rPr lang="en-US" altLang="en-US" sz="2400" b="1" baseline="30000" dirty="0"/>
              <a:t>n</a:t>
            </a:r>
            <a:r>
              <a:rPr lang="en-US" altLang="en-US" sz="2400" dirty="0"/>
              <a:t> subgraphs</a:t>
            </a:r>
          </a:p>
          <a:p>
            <a:pPr eaLnBrk="1" hangingPunct="1"/>
            <a:r>
              <a:rPr lang="en-US" altLang="en-US" sz="2400" dirty="0"/>
              <a:t>Motivation: Explore </a:t>
            </a:r>
            <a:r>
              <a:rPr lang="en-US" altLang="en-US" sz="2400" i="1" dirty="0"/>
              <a:t>closed frequent subgraphs </a:t>
            </a:r>
            <a:r>
              <a:rPr lang="en-US" altLang="en-US" sz="2400" dirty="0"/>
              <a:t>to handle graph pattern explosion problem</a:t>
            </a:r>
          </a:p>
          <a:p>
            <a:pPr eaLnBrk="1" hangingPunct="1"/>
            <a:r>
              <a:rPr lang="en-US" altLang="en-US" sz="2400" dirty="0"/>
              <a:t>A frequent graph G is </a:t>
            </a:r>
            <a:r>
              <a:rPr lang="en-US" altLang="en-US" sz="2400" i="1" dirty="0"/>
              <a:t>closed </a:t>
            </a:r>
            <a:r>
              <a:rPr lang="en-US" altLang="en-US" sz="2400" dirty="0"/>
              <a:t>if there exists no </a:t>
            </a:r>
            <a:r>
              <a:rPr lang="en-US" altLang="en-US" sz="2400" dirty="0" err="1"/>
              <a:t>supergraph</a:t>
            </a:r>
            <a:r>
              <a:rPr lang="en-US" altLang="en-US" sz="2400" dirty="0"/>
              <a:t> of G that carries the same support as G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i="1" dirty="0"/>
          </a:p>
          <a:p>
            <a:pPr eaLnBrk="1" hangingPunct="1"/>
            <a:endParaRPr lang="en-US" altLang="en-US" sz="2400" i="1" dirty="0"/>
          </a:p>
          <a:p>
            <a:pPr eaLnBrk="1" hangingPunct="1"/>
            <a:r>
              <a:rPr lang="en-US" altLang="en-US" sz="2400" i="1" dirty="0"/>
              <a:t>Lossless compression:</a:t>
            </a:r>
            <a:r>
              <a:rPr lang="en-US" altLang="en-US" sz="2400" dirty="0"/>
              <a:t> Does not contain non-closed graphs, but still ensures that the mining result is complete</a:t>
            </a:r>
          </a:p>
          <a:p>
            <a:pPr eaLnBrk="1" hangingPunct="1"/>
            <a:r>
              <a:rPr lang="en-US" altLang="en-US" sz="2400" dirty="0"/>
              <a:t>Algorithm </a:t>
            </a:r>
            <a:r>
              <a:rPr lang="en-US" altLang="en-US" sz="2400" dirty="0" err="1"/>
              <a:t>CloseGraph</a:t>
            </a:r>
            <a:r>
              <a:rPr lang="en-US" altLang="en-US" sz="2400" dirty="0"/>
              <a:t>: Mines closed graph patterns directly</a:t>
            </a:r>
          </a:p>
          <a:p>
            <a:pPr eaLnBrk="1" hangingPunct="1"/>
            <a:endParaRPr lang="en-US" altLang="en-US" sz="2400" dirty="0"/>
          </a:p>
        </p:txBody>
      </p:sp>
      <p:pic>
        <p:nvPicPr>
          <p:cNvPr id="11269" name="Picture 4" descr="mol_ca_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06" y="3291837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5391404" y="3346698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If this subgraph is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closed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 the graph dataset, it implies that none of its frequent super-graphs 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32024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5" y="152400"/>
            <a:ext cx="12168716" cy="84037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CloseGraph</a:t>
            </a:r>
            <a:r>
              <a:rPr lang="en-US" altLang="en-US" dirty="0"/>
              <a:t>: Directly Mining Closed Graph Patterns</a:t>
            </a:r>
            <a:endParaRPr lang="en-US" altLang="en-US" sz="2800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7601" y="4495801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Arial" charset="0"/>
              </a:rPr>
              <a:t>…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1016000" y="3886200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</a:t>
            </a:r>
            <a:endParaRPr kumimoji="0" lang="en-US" altLang="en-US" sz="2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3556000" y="2528888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3556000" y="3429000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3556000" y="5181600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V="1">
            <a:off x="1930400" y="3048000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2032000" y="4419600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V="1">
            <a:off x="2032000" y="3810000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609600" y="3429001"/>
            <a:ext cx="1082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k-edge</a:t>
            </a: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2832101" y="5957888"/>
            <a:ext cx="224155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(k+1)-edge</a:t>
            </a:r>
          </a:p>
        </p:txBody>
      </p:sp>
      <p:sp>
        <p:nvSpPr>
          <p:cNvPr id="12301" name="AutoShape 14"/>
          <p:cNvSpPr>
            <a:spLocks noChangeArrowheads="1"/>
          </p:cNvSpPr>
          <p:nvPr/>
        </p:nvSpPr>
        <p:spPr bwMode="auto">
          <a:xfrm>
            <a:off x="5181600" y="2224088"/>
            <a:ext cx="3861816" cy="1281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C5A88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 what condition can we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stop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searching their children,</a:t>
            </a:r>
          </a:p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i.e.,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early termination?</a:t>
            </a:r>
          </a:p>
          <a:p>
            <a:pPr marL="0" marR="0" lvl="0" indent="0" algn="ctr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C5A88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cxnSp>
        <p:nvCxnSpPr>
          <p:cNvPr id="12302" name="AutoShape 15"/>
          <p:cNvCxnSpPr>
            <a:cxnSpLocks noChangeShapeType="1"/>
            <a:stCxn id="12301" idx="1"/>
            <a:endCxn id="12293" idx="6"/>
          </p:cNvCxnSpPr>
          <p:nvPr/>
        </p:nvCxnSpPr>
        <p:spPr bwMode="auto">
          <a:xfrm flipH="1">
            <a:off x="4470400" y="2864644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6"/>
          <p:cNvCxnSpPr>
            <a:cxnSpLocks noChangeShapeType="1"/>
            <a:stCxn id="12301" idx="1"/>
            <a:endCxn id="12294" idx="6"/>
          </p:cNvCxnSpPr>
          <p:nvPr/>
        </p:nvCxnSpPr>
        <p:spPr bwMode="auto">
          <a:xfrm flipH="1">
            <a:off x="4470400" y="2864644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7"/>
          <p:cNvCxnSpPr>
            <a:cxnSpLocks noChangeShapeType="1"/>
            <a:stCxn id="12301" idx="1"/>
            <a:endCxn id="12295" idx="6"/>
          </p:cNvCxnSpPr>
          <p:nvPr/>
        </p:nvCxnSpPr>
        <p:spPr bwMode="auto">
          <a:xfrm flipH="1">
            <a:off x="4470400" y="2864644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71508" y="1249839"/>
            <a:ext cx="10912771" cy="606552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CloseGraph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Mining closed graph patterns by extending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gSpan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Yan &amp; Han, KDD’03)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073651" y="3613666"/>
            <a:ext cx="6310627" cy="2710933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G and G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frequent, and G is a subgraph of G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461963" marR="0" lvl="0" indent="-4619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part of the graph in the dataset where G occurs, G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occurs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we need not grow G (except some special, subtle cases), since none of G’s children will be closed except those of G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0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/>
      <p:bldP spid="12300" grpId="0"/>
      <p:bldP spid="1230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304800"/>
            <a:ext cx="12395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Experiment and Performance Comparison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7347"/>
            <a:ext cx="10917646" cy="1752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The AIDS antiviral screen compound dataset from NCI/NIH</a:t>
            </a:r>
          </a:p>
          <a:p>
            <a:pPr eaLnBrk="1" hangingPunct="1"/>
            <a:r>
              <a:rPr lang="en-US" altLang="en-US" sz="2400" dirty="0"/>
              <a:t>The dataset contains 43,905 chemical compounds</a:t>
            </a:r>
          </a:p>
          <a:p>
            <a:pPr eaLnBrk="1" hangingPunct="1"/>
            <a:r>
              <a:rPr lang="en-US" altLang="en-US" sz="2400" dirty="0"/>
              <a:t>Discovered patterns: The smaller minimum support, the bigger and more interesting subgraph patterns discovered</a:t>
            </a:r>
          </a:p>
          <a:p>
            <a:pPr eaLnBrk="1" hangingPunct="1">
              <a:spcAft>
                <a:spcPts val="600"/>
              </a:spcAft>
            </a:pPr>
            <a:endParaRPr lang="en-US" altLang="en-US" dirty="0"/>
          </a:p>
        </p:txBody>
      </p:sp>
      <p:pic>
        <p:nvPicPr>
          <p:cNvPr id="14341" name="Picture 3" descr="mol_ca_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234" y="2821575"/>
            <a:ext cx="3932767" cy="130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 descr="mol_ca_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1" y="2960914"/>
            <a:ext cx="2266949" cy="111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 descr="mol_ca_8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057525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1439333" y="3057525"/>
            <a:ext cx="631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20%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4076700" y="3040063"/>
            <a:ext cx="631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10%</a:t>
            </a:r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7291917" y="3040063"/>
            <a:ext cx="5020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2C5A88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5%</a:t>
            </a:r>
          </a:p>
        </p:txBody>
      </p:sp>
      <p:graphicFrame>
        <p:nvGraphicFramePr>
          <p:cNvPr id="14347" name="Object 4"/>
          <p:cNvGraphicFramePr>
            <a:graphicFrameLocks noChangeAspect="1"/>
          </p:cNvGraphicFramePr>
          <p:nvPr/>
        </p:nvGraphicFramePr>
        <p:xfrm>
          <a:off x="1219201" y="4495801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6" name="Chart" r:id="rId7" imgW="6419959" imgH="4629227" progId="MSGraph.Chart.8">
                  <p:embed followColorScheme="full"/>
                </p:oleObj>
              </mc:Choice>
              <mc:Fallback>
                <p:oleObj name="Chart" r:id="rId7" imgW="6419959" imgH="4629227" progId="MSGraph.Chart.8">
                  <p:embed followColorScheme="full"/>
                  <p:pic>
                    <p:nvPicPr>
                      <p:cNvPr id="143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4495801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5"/>
          <p:cNvSpPr txBox="1">
            <a:spLocks noChangeArrowheads="1"/>
          </p:cNvSpPr>
          <p:nvPr/>
        </p:nvSpPr>
        <p:spPr bwMode="auto">
          <a:xfrm>
            <a:off x="2438400" y="6553200"/>
            <a:ext cx="1733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E3D5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Minimum support</a:t>
            </a:r>
          </a:p>
        </p:txBody>
      </p:sp>
      <p:sp>
        <p:nvSpPr>
          <p:cNvPr id="14349" name="Text Box 6"/>
          <p:cNvSpPr txBox="1">
            <a:spLocks noChangeArrowheads="1"/>
          </p:cNvSpPr>
          <p:nvPr/>
        </p:nvSpPr>
        <p:spPr bwMode="auto">
          <a:xfrm rot="-5400000">
            <a:off x="2939" y="5498892"/>
            <a:ext cx="18673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E3D5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Number of patterns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1200" y="4114800"/>
            <a:ext cx="53848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t># of Patterns: Frequent vs. Closed</a:t>
            </a:r>
          </a:p>
        </p:txBody>
      </p:sp>
      <p:graphicFrame>
        <p:nvGraphicFramePr>
          <p:cNvPr id="14351" name="Object 2"/>
          <p:cNvGraphicFramePr>
            <a:graphicFrameLocks noChangeAspect="1"/>
          </p:cNvGraphicFramePr>
          <p:nvPr/>
        </p:nvGraphicFramePr>
        <p:xfrm>
          <a:off x="7010400" y="4495801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7" name="Chart" r:id="rId9" imgW="10829819" imgH="7505803" progId="MSGraph.Chart.8">
                  <p:embed followColorScheme="full"/>
                </p:oleObj>
              </mc:Choice>
              <mc:Fallback>
                <p:oleObj name="Chart" r:id="rId9" imgW="10829819" imgH="7505803" progId="MSGraph.Chart.8">
                  <p:embed followColorScheme="full"/>
                  <p:pic>
                    <p:nvPicPr>
                      <p:cNvPr id="143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495801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6"/>
          <p:cNvSpPr txBox="1">
            <a:spLocks noChangeArrowheads="1"/>
          </p:cNvSpPr>
          <p:nvPr/>
        </p:nvSpPr>
        <p:spPr bwMode="auto">
          <a:xfrm rot="-5400000">
            <a:off x="6185103" y="5332205"/>
            <a:ext cx="14029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E3D5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Run time (sec)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379208" y="4191000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Runtime: Frequent vs. Closed</a:t>
            </a:r>
          </a:p>
        </p:txBody>
      </p:sp>
      <p:sp>
        <p:nvSpPr>
          <p:cNvPr id="14354" name="Text Box 5"/>
          <p:cNvSpPr txBox="1">
            <a:spLocks noChangeArrowheads="1"/>
          </p:cNvSpPr>
          <p:nvPr/>
        </p:nvSpPr>
        <p:spPr bwMode="auto">
          <a:xfrm>
            <a:off x="8411633" y="6518276"/>
            <a:ext cx="1733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E3D5C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25372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6" grpId="0"/>
      <p:bldOleChart spid="14347" grpId="0"/>
      <p:bldP spid="14348" grpId="0"/>
      <p:bldP spid="14349" grpId="0"/>
      <p:bldP spid="18" grpId="0"/>
      <p:bldOleChart spid="14351" grpId="0"/>
      <p:bldP spid="14352" grpId="0"/>
      <p:bldP spid="21" grpId="0"/>
      <p:bldP spid="1435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/>
              <a:t>Constraint-Based Frequent Pattern Mining</a:t>
            </a:r>
            <a:endParaRPr lang="en-US" alt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Sequential Pattern Mining</a:t>
            </a:r>
            <a:endParaRPr lang="en-US" alt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10938510" y="4229399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2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Customized Min-Supports for Different Kinds of Items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11504" y="1240220"/>
            <a:ext cx="10126318" cy="50029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</a:t>
            </a:r>
            <a:r>
              <a:rPr lang="en-US" altLang="en-US" sz="2400" b="1" dirty="0"/>
              <a:t>same</a:t>
            </a:r>
            <a:r>
              <a:rPr lang="en-US" altLang="en-US" sz="2400" dirty="0"/>
              <a:t> min-support threshold </a:t>
            </a:r>
            <a:r>
              <a:rPr lang="en-US" altLang="en-US" sz="2400" b="1" dirty="0"/>
              <a:t>for all </a:t>
            </a:r>
            <a:r>
              <a:rPr lang="en-US" altLang="en-US" sz="2400" dirty="0"/>
              <a:t>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b="1" dirty="0">
                <a:solidFill>
                  <a:srgbClr val="FF0000"/>
                </a:solidFill>
              </a:rPr>
              <a:t>group-based </a:t>
            </a:r>
            <a:r>
              <a:rPr lang="en-US" altLang="en-US" sz="2400" dirty="0">
                <a:solidFill>
                  <a:srgbClr val="FF0000"/>
                </a:solidFill>
              </a:rPr>
              <a:t>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…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How to mine such rules efficiently?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Existing scalable mining algorithms can be easily extended to cover such cases</a:t>
            </a:r>
          </a:p>
        </p:txBody>
      </p:sp>
    </p:spTree>
    <p:extLst>
      <p:ext uri="{BB962C8B-B14F-4D97-AF65-F5344CB8AC3E}">
        <p14:creationId xmlns:p14="http://schemas.microsoft.com/office/powerpoint/2010/main" val="35184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PMingLiU" pitchFamily="18" charset="-120"/>
              </a:rPr>
              <a:t>Pattern Mining Application: Software </a:t>
            </a:r>
            <a:r>
              <a:rPr lang="en-US" altLang="en-US" dirty="0"/>
              <a:t>Bug Detection</a:t>
            </a:r>
            <a:endParaRPr lang="en-US" altLang="en-US" dirty="0">
              <a:sym typeface="Candara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531223" y="1182187"/>
            <a:ext cx="10685416" cy="520065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altLang="zh-TW" sz="2400" b="1" dirty="0">
                <a:ea typeface="PMingLiU" pitchFamily="18" charset="-120"/>
              </a:rPr>
              <a:t>Mining rules from source code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ea typeface="PMingLiU" pitchFamily="18" charset="-120"/>
              </a:rPr>
              <a:t>Bugs as deviant behavior (e.g., by statistical analysis)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ea typeface="PMingLiU" pitchFamily="18" charset="-120"/>
              </a:rPr>
              <a:t>Mining programming rules (e.g., by frequent </a:t>
            </a:r>
            <a:r>
              <a:rPr lang="en-US" altLang="zh-TW" sz="2400" dirty="0" err="1">
                <a:ea typeface="PMingLiU" pitchFamily="18" charset="-120"/>
              </a:rPr>
              <a:t>itemset</a:t>
            </a:r>
            <a:r>
              <a:rPr lang="en-US" altLang="zh-TW" sz="2400" dirty="0">
                <a:ea typeface="PMingLiU" pitchFamily="18" charset="-120"/>
              </a:rPr>
              <a:t> mining)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ea typeface="PMingLiU" pitchFamily="18" charset="-120"/>
              </a:rPr>
              <a:t>Mining function precedence protocols (e.g., by frequent subsequence mining)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ea typeface="PMingLiU" pitchFamily="18" charset="-120"/>
              </a:rPr>
              <a:t>Revealing neglected conditions (e.g., by frequent </a:t>
            </a:r>
            <a:r>
              <a:rPr lang="en-US" altLang="zh-TW" sz="2400" dirty="0" err="1">
                <a:ea typeface="PMingLiU" pitchFamily="18" charset="-120"/>
              </a:rPr>
              <a:t>itemset</a:t>
            </a:r>
            <a:r>
              <a:rPr lang="en-US" altLang="zh-TW" sz="2400" dirty="0">
                <a:ea typeface="PMingLiU" pitchFamily="18" charset="-120"/>
              </a:rPr>
              <a:t>/subgraph mining)</a:t>
            </a:r>
            <a:endParaRPr lang="en-US" altLang="zh-TW" sz="2400" b="1" dirty="0">
              <a:ea typeface="PMingLiU" pitchFamily="18" charset="-120"/>
            </a:endParaRPr>
          </a:p>
          <a:p>
            <a:pPr>
              <a:spcAft>
                <a:spcPts val="300"/>
              </a:spcAft>
            </a:pPr>
            <a:r>
              <a:rPr lang="en-US" altLang="zh-TW" sz="2400" b="1" dirty="0">
                <a:ea typeface="PMingLiU" pitchFamily="18" charset="-120"/>
              </a:rPr>
              <a:t>Mining rules from revision histories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ea typeface="PMingLiU" pitchFamily="18" charset="-120"/>
              </a:rPr>
              <a:t>By frequent </a:t>
            </a:r>
            <a:r>
              <a:rPr lang="en-US" altLang="zh-TW" sz="2400" dirty="0" err="1">
                <a:ea typeface="PMingLiU" pitchFamily="18" charset="-120"/>
              </a:rPr>
              <a:t>itemset</a:t>
            </a:r>
            <a:r>
              <a:rPr lang="en-US" altLang="zh-TW" sz="2400" dirty="0">
                <a:ea typeface="PMingLiU" pitchFamily="18" charset="-120"/>
              </a:rPr>
              <a:t> mining</a:t>
            </a:r>
          </a:p>
          <a:p>
            <a:pPr>
              <a:spcAft>
                <a:spcPts val="300"/>
              </a:spcAft>
            </a:pPr>
            <a:r>
              <a:rPr lang="en-US" altLang="zh-TW" sz="2400" b="1" dirty="0">
                <a:ea typeface="PMingLiU" pitchFamily="18" charset="-120"/>
              </a:rPr>
              <a:t>Mining copy-paste patterns from source code</a:t>
            </a:r>
          </a:p>
          <a:p>
            <a:pPr lvl="1">
              <a:spcAft>
                <a:spcPts val="300"/>
              </a:spcAft>
            </a:pP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Find copy-paste bugs (e.g., CP-Miner [Li et al., OSDI’04])  (to be discussed here)</a:t>
            </a:r>
          </a:p>
          <a:p>
            <a:pPr lvl="2">
              <a:spcAft>
                <a:spcPts val="300"/>
              </a:spcAft>
            </a:pPr>
            <a:r>
              <a:rPr lang="en-US" altLang="zh-TW" sz="2400" dirty="0">
                <a:solidFill>
                  <a:srgbClr val="FF0000"/>
                </a:solidFill>
                <a:ea typeface="PMingLiU" pitchFamily="18" charset="-120"/>
              </a:rPr>
              <a:t>Reference: </a:t>
            </a:r>
            <a:r>
              <a:rPr lang="en-US" altLang="en-US" sz="2400" dirty="0"/>
              <a:t>Z. Li, S. Lu, S. </a:t>
            </a:r>
            <a:r>
              <a:rPr lang="en-US" altLang="en-US" sz="2400" dirty="0" err="1"/>
              <a:t>Myagmar</a:t>
            </a:r>
            <a:r>
              <a:rPr lang="en-US" altLang="en-US" sz="2400" dirty="0"/>
              <a:t>, Y. Zhou, “</a:t>
            </a:r>
            <a:r>
              <a:rPr lang="en-US" sz="2400" dirty="0">
                <a:hlinkClick r:id="rId2"/>
              </a:rPr>
              <a:t>CP-Miner</a:t>
            </a:r>
            <a:r>
              <a:rPr lang="en-US" altLang="en-US" sz="2400" dirty="0"/>
              <a:t>: A Tool for Finding Copy-paste and Related Bugs in Operating System Code”, OSDI’04</a:t>
            </a:r>
          </a:p>
        </p:txBody>
      </p:sp>
    </p:spTree>
    <p:extLst>
      <p:ext uri="{BB962C8B-B14F-4D97-AF65-F5344CB8AC3E}">
        <p14:creationId xmlns:p14="http://schemas.microsoft.com/office/powerpoint/2010/main" val="17310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Application Example: Mining Copy-and-Paste Bugs</a:t>
            </a:r>
            <a:endParaRPr lang="en-US" altLang="en-US" dirty="0">
              <a:sym typeface="Candara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4766" y="1284516"/>
            <a:ext cx="5791200" cy="5199063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Copy-pasting is common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12% in Linux file system 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19% in X Window system 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Copy-pasted code is error-prone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Mine “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forget-to-change”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bugs by sequential pattern mining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Build a sequence database from source code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Mining sequential patterns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Finding mismatched identifier names &amp; bugs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96307" y="1195789"/>
            <a:ext cx="5181600" cy="3140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void __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init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prom_meminit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(void)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{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……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for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=0;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&lt;n;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++) {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total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adr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= list[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addr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total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].bytes = list[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].size;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total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].more = &amp;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total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[i+1];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}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……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22434" y="4343400"/>
            <a:ext cx="5181600" cy="1784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for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=0;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&lt;n;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++) {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taken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adr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= list[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addr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taken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].bytes = list[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].size;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taken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].more = &amp;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total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[i+1];</a:t>
            </a: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charset="0"/>
              </a:rPr>
              <a:t>    }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61061" y="6135163"/>
            <a:ext cx="3852091" cy="708025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(Simplified example from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linux-2.6.6/arch/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sparc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/prom/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memory.c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)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9953898" y="3946525"/>
            <a:ext cx="1942012" cy="947692"/>
          </a:xfrm>
          <a:prstGeom prst="wedgeRoundRectCallout">
            <a:avLst>
              <a:gd name="adj1" fmla="val -74057"/>
              <a:gd name="adj2" fmla="val 103495"/>
              <a:gd name="adj3" fmla="val 16667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Code copy-and- pasted but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forget to change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 “id”!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83678" y="6298938"/>
            <a:ext cx="3981121" cy="369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390" tIns="45695" rIns="91390" bIns="45695">
            <a:spAutoFit/>
          </a:bodyPr>
          <a:lstStyle>
            <a:lvl1pPr defTabSz="3292475"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292475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292475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292475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292475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3292475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+mn-cs"/>
              </a:rPr>
              <a:t>Courtesy of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+mn-cs"/>
              </a:rPr>
              <a:t>Yuanyuan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SimSun" pitchFamily="2" charset="-122"/>
                <a:cs typeface="+mn-cs"/>
              </a:rPr>
              <a:t>Zhou@UCSD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Building Sequence Database from Source Code</a:t>
            </a:r>
            <a:endParaRPr lang="en-US" altLang="en-US" dirty="0">
              <a:sym typeface="Candara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2507" y="1212301"/>
            <a:ext cx="5843459" cy="3352800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Statement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Wingdings" pitchFamily="2" charset="2"/>
              </a:rPr>
              <a:t>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number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Tokenize each component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Different operators, constants, key words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Wingdings" pitchFamily="2" charset="2"/>
              </a:rPr>
              <a:t> different tokens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Same type of identifiers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Wingdings" pitchFamily="2" charset="2"/>
              </a:rPr>
              <a:t>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same token</a:t>
            </a:r>
          </a:p>
          <a:p>
            <a:pPr marL="341313" marR="0" lvl="0" indent="-34131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Program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Wingdings" pitchFamily="2" charset="2"/>
              </a:rPr>
              <a:t> A long sequence</a:t>
            </a:r>
          </a:p>
          <a:p>
            <a:pPr marL="573088" marR="0" lvl="1" indent="-373063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rPr>
              <a:t>Cut the long sequence by blocks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077634" y="4373682"/>
            <a:ext cx="2205567" cy="1865313"/>
            <a:chOff x="936146" y="4707223"/>
            <a:chExt cx="1654654" cy="186508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936146" y="4707223"/>
              <a:ext cx="1546048" cy="4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old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=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3;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949544" y="4777374"/>
              <a:ext cx="1641256" cy="1794935"/>
              <a:chOff x="921068" y="4777374"/>
              <a:chExt cx="1641256" cy="1794935"/>
            </a:xfrm>
          </p:grpSpPr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1034394" y="5526313"/>
                <a:ext cx="11488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5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61 </a:t>
                </a: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20</a:t>
                </a:r>
              </a:p>
            </p:txBody>
          </p:sp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921068" y="4777374"/>
                <a:ext cx="434826" cy="835981"/>
                <a:chOff x="1806" y="2464"/>
                <a:chExt cx="432" cy="728"/>
              </a:xfrm>
            </p:grpSpPr>
            <p:sp>
              <p:nvSpPr>
                <p:cNvPr id="16" name="Oval 6"/>
                <p:cNvSpPr>
                  <a:spLocks noChangeArrowheads="1"/>
                </p:cNvSpPr>
                <p:nvPr/>
              </p:nvSpPr>
              <p:spPr bwMode="auto">
                <a:xfrm>
                  <a:off x="1806" y="2464"/>
                  <a:ext cx="432" cy="33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q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endParaRPr>
                </a:p>
              </p:txBody>
            </p:sp>
            <p:sp>
              <p:nvSpPr>
                <p:cNvPr id="1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034" y="28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45718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1034394" y="5530672"/>
                <a:ext cx="914400" cy="440957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422323" y="5950960"/>
                <a:ext cx="0" cy="30660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306159" y="5144834"/>
                <a:ext cx="1256165" cy="461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Tokenize</a:t>
                </a: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1524000" y="5940623"/>
                <a:ext cx="745729" cy="461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Hash</a:t>
                </a:r>
              </a:p>
            </p:txBody>
          </p:sp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1172832" y="6172199"/>
                <a:ext cx="57976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SimSun" pitchFamily="2" charset="-122"/>
                    <a:cs typeface="Arial" pitchFamily="34" charset="0"/>
                  </a:rPr>
                  <a:t>16</a:t>
                </a:r>
              </a:p>
            </p:txBody>
          </p:sp>
        </p:grp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4542368" y="4405475"/>
            <a:ext cx="2061633" cy="1820332"/>
            <a:chOff x="2841145" y="4814117"/>
            <a:chExt cx="1546049" cy="1819548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841145" y="4814117"/>
              <a:ext cx="1546049" cy="46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new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=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3;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986087" y="5545423"/>
              <a:ext cx="1401107" cy="46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5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61 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20</a:t>
              </a:r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2902947" y="4841676"/>
              <a:ext cx="434826" cy="826794"/>
              <a:chOff x="1872" y="2496"/>
              <a:chExt cx="432" cy="720"/>
            </a:xfrm>
          </p:grpSpPr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432" cy="3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26" name="Line 18"/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986087" y="5530672"/>
              <a:ext cx="984801" cy="440957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478487" y="5961294"/>
              <a:ext cx="0" cy="2962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3230232" y="6172199"/>
              <a:ext cx="579768" cy="46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16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226" y="4781732"/>
            <a:ext cx="238240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Map a statement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  <a:sym typeface="Wingdings" pitchFamily="2" charset="2"/>
              </a:rPr>
              <a:t>to 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SimSun" pitchFamily="2" charset="-122"/>
                <a:cs typeface="+mn-cs"/>
              </a:rPr>
              <a:t> number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685259" y="4928903"/>
            <a:ext cx="2127815" cy="1754187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Final sequence DB: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(65)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(16, 16, 71)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…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(65)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rPr>
              <a:t>(16, 16, 71)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9200" y="1072957"/>
            <a:ext cx="5532853" cy="3823427"/>
            <a:chOff x="6299200" y="1072957"/>
            <a:chExt cx="5532853" cy="3823427"/>
          </a:xfrm>
        </p:grpSpPr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7666453" y="1480084"/>
              <a:ext cx="4165600" cy="341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for 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=0;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&lt;n;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++) {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total[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adr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= list[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addr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total[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].bytes = list[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].size;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total[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].more = &amp;total[i+1];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}</a:t>
              </a:r>
              <a:b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……</a:t>
              </a:r>
              <a:b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b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for 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=0;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&lt;n;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++) {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taken[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adr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= list[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addr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taken[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].bytes = list[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].size;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   taken[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i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].more = &amp;total[i+1];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}</a:t>
              </a: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807200" y="1487295"/>
              <a:ext cx="1117600" cy="314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65</a:t>
              </a: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16</a:t>
              </a: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16</a:t>
              </a: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71</a:t>
              </a: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…</a:t>
              </a: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b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</a:b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65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16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16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71</a:t>
              </a:r>
            </a:p>
          </p:txBody>
        </p:sp>
        <p:grpSp>
          <p:nvGrpSpPr>
            <p:cNvPr id="33" name="Group 7"/>
            <p:cNvGrpSpPr>
              <a:grpSpLocks/>
            </p:cNvGrpSpPr>
            <p:nvPr/>
          </p:nvGrpSpPr>
          <p:grpSpPr bwMode="auto">
            <a:xfrm>
              <a:off x="7620000" y="1492057"/>
              <a:ext cx="3962400" cy="3113088"/>
              <a:chOff x="3600" y="1001"/>
              <a:chExt cx="1872" cy="1961"/>
            </a:xfrm>
          </p:grpSpPr>
          <p:sp>
            <p:nvSpPr>
              <p:cNvPr id="46" name="Rectangle 8"/>
              <p:cNvSpPr>
                <a:spLocks noChangeArrowheads="1"/>
              </p:cNvSpPr>
              <p:nvPr/>
            </p:nvSpPr>
            <p:spPr bwMode="auto">
              <a:xfrm>
                <a:off x="3600" y="1001"/>
                <a:ext cx="1872" cy="19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3744" y="1193"/>
                <a:ext cx="1728" cy="55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3600" y="2218"/>
                <a:ext cx="1872" cy="19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3696" y="2410"/>
                <a:ext cx="1776" cy="55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</p:grpSp>
        <p:grpSp>
          <p:nvGrpSpPr>
            <p:cNvPr id="34" name="Group 12"/>
            <p:cNvGrpSpPr>
              <a:grpSpLocks/>
            </p:cNvGrpSpPr>
            <p:nvPr/>
          </p:nvGrpSpPr>
          <p:grpSpPr bwMode="auto">
            <a:xfrm>
              <a:off x="6705600" y="1487295"/>
              <a:ext cx="812800" cy="3124200"/>
              <a:chOff x="3168" y="1008"/>
              <a:chExt cx="384" cy="1968"/>
            </a:xfrm>
          </p:grpSpPr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3168" y="1008"/>
                <a:ext cx="384" cy="19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3" name="Rectangle 14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384" cy="55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3168" y="2232"/>
                <a:ext cx="384" cy="19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5" name="Rectangle 16"/>
              <p:cNvSpPr>
                <a:spLocks noChangeArrowheads="1"/>
              </p:cNvSpPr>
              <p:nvPr/>
            </p:nvSpPr>
            <p:spPr bwMode="auto">
              <a:xfrm>
                <a:off x="3168" y="2424"/>
                <a:ext cx="384" cy="552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6705600" y="1492057"/>
              <a:ext cx="812800" cy="3124200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6705600" y="1492057"/>
              <a:ext cx="812800" cy="3352800"/>
              <a:chOff x="2592" y="1008"/>
              <a:chExt cx="384" cy="2112"/>
            </a:xfrm>
          </p:grpSpPr>
          <p:sp>
            <p:nvSpPr>
              <p:cNvPr id="38" name="Rectangle 19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384" cy="528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384" cy="528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384" cy="528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384" cy="528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299200" y="1072957"/>
              <a:ext cx="1930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Hash values</a:t>
              </a:r>
            </a:p>
          </p:txBody>
        </p:sp>
      </p:grp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795262" y="6439589"/>
            <a:ext cx="3497606" cy="369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390" tIns="45695" rIns="91390" bIns="45695">
            <a:spAutoFit/>
          </a:bodyPr>
          <a:lstStyle>
            <a:lvl1pPr defTabSz="3292475"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292475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292475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292475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292475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3292475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Courtesy of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Yuanyuan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Zhou@UCSD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SimSun" pitchFamily="2" charset="-122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65303" y="1026968"/>
            <a:ext cx="14410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  <a:sym typeface="Wingdings" pitchFamily="2" charset="2"/>
              </a:rPr>
              <a:t>(mapped to)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2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1" y="95794"/>
            <a:ext cx="10354491" cy="102543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Sequential Pattern Mining &amp; Detecting “Forget-to-Change” Bugs</a:t>
            </a:r>
            <a:endParaRPr lang="en-US" altLang="en-US" dirty="0">
              <a:sym typeface="Candara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49116" y="1182187"/>
            <a:ext cx="8273144" cy="5445036"/>
          </a:xfrm>
        </p:spPr>
        <p:txBody>
          <a:bodyPr/>
          <a:lstStyle/>
          <a:p>
            <a:pPr>
              <a:defRPr/>
            </a:pPr>
            <a:r>
              <a:rPr lang="en-US" altLang="zh-CN" sz="2400" kern="0" dirty="0">
                <a:ea typeface="SimSun" pitchFamily="2" charset="-122"/>
              </a:rPr>
              <a:t>Modification to the</a:t>
            </a:r>
            <a:r>
              <a:rPr lang="en-US" altLang="zh-CN" sz="2400" i="1" kern="0" dirty="0">
                <a:ea typeface="SimSun" pitchFamily="2" charset="-122"/>
              </a:rPr>
              <a:t> sequence pattern mining algorithm</a:t>
            </a:r>
            <a:endParaRPr lang="en-US" altLang="zh-CN" sz="2400" kern="0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2400" kern="0" dirty="0">
                <a:ea typeface="SimSun" pitchFamily="2" charset="-122"/>
              </a:rPr>
              <a:t>Constrain the max gap</a:t>
            </a:r>
          </a:p>
          <a:p>
            <a:pPr>
              <a:defRPr/>
            </a:pPr>
            <a:endParaRPr lang="en-US" altLang="zh-CN" sz="2400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Composing Larger Copy-Pasted Segments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Combine the neighboring copy-pasted segments repeatedly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ea typeface="SimSun" pitchFamily="2" charset="-122"/>
              </a:rPr>
              <a:t>Find conflicts:  Identify names that cannot be mapped to the corresponding ones</a:t>
            </a:r>
          </a:p>
          <a:p>
            <a:pPr marL="747713" lvl="3" indent="-461963">
              <a:lnSpc>
                <a:spcPct val="90000"/>
              </a:lnSpc>
              <a:buClr>
                <a:srgbClr val="0000CC"/>
              </a:buClr>
              <a:defRPr/>
            </a:pPr>
            <a:r>
              <a:rPr lang="en-US" altLang="zh-CN" sz="2400" dirty="0">
                <a:ea typeface="SimSun" pitchFamily="2" charset="-122"/>
              </a:rPr>
              <a:t>E.g., 1 out of 4 “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total</a:t>
            </a:r>
            <a:r>
              <a:rPr lang="en-US" altLang="zh-CN" sz="2400" b="1" dirty="0">
                <a:ea typeface="SimSun" pitchFamily="2" charset="-122"/>
              </a:rPr>
              <a:t>”</a:t>
            </a:r>
            <a:r>
              <a:rPr lang="en-US" altLang="zh-CN" sz="2400" dirty="0">
                <a:ea typeface="SimSun" pitchFamily="2" charset="-122"/>
              </a:rPr>
              <a:t> is unchanged, </a:t>
            </a:r>
            <a:r>
              <a:rPr lang="en-US" altLang="zh-CN" sz="2400" i="1" dirty="0">
                <a:ea typeface="SimSun" pitchFamily="2" charset="-122"/>
              </a:rPr>
              <a:t>unchanged ratio</a:t>
            </a:r>
            <a:r>
              <a:rPr lang="en-US" altLang="zh-CN" sz="2400" dirty="0">
                <a:ea typeface="SimSun" pitchFamily="2" charset="-122"/>
              </a:rPr>
              <a:t> = 0.25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kern="0" dirty="0">
                <a:ea typeface="SimSun" pitchFamily="2" charset="-122"/>
              </a:rPr>
              <a:t>If </a:t>
            </a:r>
            <a:r>
              <a:rPr lang="en-US" altLang="zh-CN" sz="2400" dirty="0">
                <a:ea typeface="SimSun" pitchFamily="2" charset="-122"/>
              </a:rPr>
              <a:t> 0 &lt; </a:t>
            </a:r>
            <a:r>
              <a:rPr lang="en-US" altLang="zh-CN" sz="2400" i="1" dirty="0">
                <a:ea typeface="SimSun" pitchFamily="2" charset="-122"/>
              </a:rPr>
              <a:t>unchanged ratio </a:t>
            </a:r>
            <a:r>
              <a:rPr lang="en-US" altLang="zh-CN" sz="2400" dirty="0">
                <a:ea typeface="SimSun" pitchFamily="2" charset="-122"/>
              </a:rPr>
              <a:t>&lt; </a:t>
            </a:r>
            <a:r>
              <a:rPr lang="en-US" altLang="zh-CN" sz="2400" i="1" dirty="0">
                <a:ea typeface="SimSun" pitchFamily="2" charset="-122"/>
              </a:rPr>
              <a:t>threshold</a:t>
            </a:r>
            <a:r>
              <a:rPr lang="en-US" altLang="zh-CN" sz="2400" dirty="0">
                <a:ea typeface="SimSun" pitchFamily="2" charset="-122"/>
              </a:rPr>
              <a:t>,  then report it as a bug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ea typeface="SimSun" pitchFamily="2" charset="-122"/>
              </a:rPr>
              <a:t>CP-Miner reported many C-P bugs in Linux, Apache, … out of millions of LOC (lines of code)</a:t>
            </a:r>
          </a:p>
          <a:p>
            <a:pPr lvl="1">
              <a:defRPr/>
            </a:pP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311471" y="6432317"/>
            <a:ext cx="3585173" cy="369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lIns="91390" tIns="45695" rIns="91390" bIns="45695">
            <a:spAutoFit/>
          </a:bodyPr>
          <a:lstStyle>
            <a:lvl1pPr defTabSz="3292475"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292475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292475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292475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292475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2924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3292475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Courtesy of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Yuanyuan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SimSun" pitchFamily="2" charset="-122"/>
              </a:rPr>
              <a:t>Zhou@UCSD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SimSun" pitchFamily="2" charset="-122"/>
              <a:cs typeface="Arial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8720667" y="3203962"/>
            <a:ext cx="3064933" cy="1679575"/>
            <a:chOff x="2304" y="1824"/>
            <a:chExt cx="1672" cy="138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304" y="1968"/>
              <a:ext cx="624" cy="83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(a1);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(a2);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(a3);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312" y="1968"/>
              <a:ext cx="664" cy="839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(b1);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(b2);</a:t>
              </a:r>
            </a:p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f2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 (b3);</a:t>
              </a: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00" y="1824"/>
              <a:ext cx="960" cy="192"/>
            </a:xfrm>
            <a:custGeom>
              <a:avLst/>
              <a:gdLst>
                <a:gd name="T0" fmla="*/ 0 w 1008"/>
                <a:gd name="T1" fmla="*/ 192 h 192"/>
                <a:gd name="T2" fmla="*/ 394 w 1008"/>
                <a:gd name="T3" fmla="*/ 0 h 192"/>
                <a:gd name="T4" fmla="*/ 829 w 1008"/>
                <a:gd name="T5" fmla="*/ 192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0" y="192"/>
                  </a:moveTo>
                  <a:cubicBezTo>
                    <a:pt x="156" y="96"/>
                    <a:pt x="312" y="0"/>
                    <a:pt x="480" y="0"/>
                  </a:cubicBezTo>
                  <a:cubicBezTo>
                    <a:pt x="648" y="0"/>
                    <a:pt x="912" y="128"/>
                    <a:pt x="1008" y="19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48" y="2112"/>
              <a:ext cx="912" cy="144"/>
            </a:xfrm>
            <a:custGeom>
              <a:avLst/>
              <a:gdLst>
                <a:gd name="T0" fmla="*/ 0 w 1008"/>
                <a:gd name="T1" fmla="*/ 61 h 192"/>
                <a:gd name="T2" fmla="*/ 322 w 1008"/>
                <a:gd name="T3" fmla="*/ 0 h 192"/>
                <a:gd name="T4" fmla="*/ 675 w 1008"/>
                <a:gd name="T5" fmla="*/ 61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0" y="192"/>
                  </a:moveTo>
                  <a:cubicBezTo>
                    <a:pt x="156" y="96"/>
                    <a:pt x="312" y="0"/>
                    <a:pt x="480" y="0"/>
                  </a:cubicBezTo>
                  <a:cubicBezTo>
                    <a:pt x="648" y="0"/>
                    <a:pt x="912" y="128"/>
                    <a:pt x="1008" y="192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 flipV="1">
              <a:off x="2400" y="2688"/>
              <a:ext cx="1008" cy="240"/>
            </a:xfrm>
            <a:custGeom>
              <a:avLst/>
              <a:gdLst>
                <a:gd name="T0" fmla="*/ 0 w 1008"/>
                <a:gd name="T1" fmla="*/ 469 h 192"/>
                <a:gd name="T2" fmla="*/ 480 w 1008"/>
                <a:gd name="T3" fmla="*/ 0 h 192"/>
                <a:gd name="T4" fmla="*/ 1008 w 1008"/>
                <a:gd name="T5" fmla="*/ 469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0" y="192"/>
                  </a:moveTo>
                  <a:cubicBezTo>
                    <a:pt x="156" y="96"/>
                    <a:pt x="312" y="0"/>
                    <a:pt x="480" y="0"/>
                  </a:cubicBezTo>
                  <a:cubicBezTo>
                    <a:pt x="648" y="0"/>
                    <a:pt x="912" y="128"/>
                    <a:pt x="1008" y="1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544" y="2880"/>
              <a:ext cx="76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q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SimSun" pitchFamily="2" charset="-122"/>
                  <a:cs typeface="Arial" pitchFamily="34" charset="0"/>
                </a:rPr>
                <a:t>conflict</a:t>
              </a: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548846" y="1654939"/>
            <a:ext cx="1854925" cy="1006475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(16, 16, 71)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……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(16, 16,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10,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SimSun" pitchFamily="2" charset="-122"/>
                <a:cs typeface="Arial" pitchFamily="34" charset="0"/>
              </a:rPr>
              <a:t>71)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476308" y="2307770"/>
            <a:ext cx="361406" cy="353643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8737600" y="1680754"/>
            <a:ext cx="2439413" cy="1001486"/>
          </a:xfrm>
          <a:prstGeom prst="wedgeRoundRectCallout">
            <a:avLst>
              <a:gd name="adj1" fmla="val -83592"/>
              <a:gd name="adj2" fmla="val 2337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SimSun" pitchFamily="2" charset="-122"/>
                <a:cs typeface="Arial" charset="0"/>
              </a:rPr>
              <a:t>Allow a maximal gap: inserting statements in copy-and-paste</a:t>
            </a:r>
          </a:p>
        </p:txBody>
      </p:sp>
    </p:spTree>
    <p:extLst>
      <p:ext uri="{BB962C8B-B14F-4D97-AF65-F5344CB8AC3E}">
        <p14:creationId xmlns:p14="http://schemas.microsoft.com/office/powerpoint/2010/main" val="2286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Chapter 7 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7688" y="1371600"/>
            <a:ext cx="10532282" cy="5074920"/>
          </a:xfrm>
          <a:noFill/>
        </p:spPr>
        <p:txBody>
          <a:bodyPr vert="horz" lIns="92075" tIns="46038" rIns="92075" bIns="46038" rtlCol="0" anchor="t">
            <a:noAutofit/>
          </a:bodyPr>
          <a:lstStyle/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Mining Diverse Patterns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sz="2800" dirty="0">
                <a:cs typeface="Calibri"/>
              </a:rPr>
              <a:t>Constraint-Based Frequent Pattern Mining</a:t>
            </a:r>
            <a:endParaRPr lang="en-US" altLang="en-US" sz="2800" dirty="0"/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Sequential Pattern Mining</a:t>
            </a:r>
            <a:endParaRPr lang="en-US" alt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Graph Pattern Mining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Pattern Mining Application: Mining Software Copy-and-Paste Bugs</a:t>
            </a:r>
          </a:p>
          <a:p>
            <a:pPr marL="457200" indent="-457200">
              <a:lnSpc>
                <a:spcPct val="150000"/>
              </a:lnSpc>
              <a:buSzTx/>
            </a:pPr>
            <a:r>
              <a:rPr lang="en-US" altLang="en-US" sz="2800" dirty="0"/>
              <a:t>Summary</a:t>
            </a:r>
          </a:p>
        </p:txBody>
      </p:sp>
      <p:sp>
        <p:nvSpPr>
          <p:cNvPr id="2" name="Striped Right Arrow 1"/>
          <p:cNvSpPr/>
          <p:nvPr/>
        </p:nvSpPr>
        <p:spPr>
          <a:xfrm rot="9075611">
            <a:off x="2882165" y="5037921"/>
            <a:ext cx="502920" cy="457200"/>
          </a:xfrm>
          <a:prstGeom prst="stripedRightArrow">
            <a:avLst/>
          </a:prstGeom>
          <a:solidFill>
            <a:srgbClr val="00808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26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4000" dirty="0"/>
              <a:t>Summary: Advanced Frequent Pattern Mining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2302" y="1159842"/>
            <a:ext cx="5906742" cy="5462337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buSzTx/>
            </a:pPr>
            <a:r>
              <a:rPr lang="en-US" altLang="en-US" sz="2000" dirty="0"/>
              <a:t>Mining Diverse Patterns</a:t>
            </a:r>
          </a:p>
          <a:p>
            <a:pPr marL="688969" lvl="1" indent="-457200">
              <a:buSzTx/>
            </a:pPr>
            <a:r>
              <a:rPr lang="en-US" altLang="en-US" sz="2000" dirty="0"/>
              <a:t>Mining Multiple-Level Associations</a:t>
            </a:r>
          </a:p>
          <a:p>
            <a:pPr marL="688969" lvl="1" indent="-457200">
              <a:buSzTx/>
            </a:pPr>
            <a:r>
              <a:rPr lang="en-US" altLang="en-US" sz="2000" dirty="0"/>
              <a:t>Mining Multi-Dimensional Associations</a:t>
            </a:r>
          </a:p>
          <a:p>
            <a:pPr marL="688969" lvl="1" indent="-457200">
              <a:buSzTx/>
            </a:pPr>
            <a:r>
              <a:rPr lang="en-US" altLang="en-US" sz="2000" dirty="0"/>
              <a:t>Mining Quantitative Associations</a:t>
            </a:r>
          </a:p>
          <a:p>
            <a:pPr marL="688969" lvl="1" indent="-457200">
              <a:buSzTx/>
            </a:pPr>
            <a:r>
              <a:rPr lang="en-US" altLang="en-US" sz="2000" dirty="0"/>
              <a:t>Mining Negative Correlations</a:t>
            </a:r>
          </a:p>
          <a:p>
            <a:pPr marL="688969" lvl="1" indent="-457200">
              <a:buSzTx/>
            </a:pPr>
            <a:r>
              <a:rPr lang="en-US" altLang="en-US" sz="2000" dirty="0"/>
              <a:t>Mining Compressed and Redundancy-Aware Patterns</a:t>
            </a:r>
          </a:p>
          <a:p>
            <a:pPr marL="457200" indent="-457200">
              <a:buSzTx/>
            </a:pPr>
            <a:r>
              <a:rPr lang="en-US" altLang="en-US" sz="2000" dirty="0"/>
              <a:t>Sequential Pattern Mining</a:t>
            </a:r>
          </a:p>
          <a:p>
            <a:pPr lvl="1"/>
            <a:r>
              <a:rPr lang="en-US" sz="2000" dirty="0"/>
              <a:t>Sequential Pattern and Sequential Pattern Mining </a:t>
            </a:r>
          </a:p>
          <a:p>
            <a:pPr lvl="1"/>
            <a:r>
              <a:rPr lang="en-US" sz="2000" dirty="0"/>
              <a:t>GSP: </a:t>
            </a:r>
            <a:r>
              <a:rPr lang="en-US" sz="2000" dirty="0" err="1"/>
              <a:t>Apriori</a:t>
            </a:r>
            <a:r>
              <a:rPr lang="en-US" sz="2000" dirty="0"/>
              <a:t>-Based Sequential Pattern Mining</a:t>
            </a:r>
          </a:p>
          <a:p>
            <a:pPr lvl="1"/>
            <a:r>
              <a:rPr lang="en-US" sz="2000" dirty="0"/>
              <a:t>SPADE: Sequential Pattern Mining in Vertical Data Format</a:t>
            </a:r>
          </a:p>
          <a:p>
            <a:pPr lvl="1"/>
            <a:r>
              <a:rPr lang="en-US" sz="2000" dirty="0" err="1"/>
              <a:t>PrefixSpan</a:t>
            </a:r>
            <a:r>
              <a:rPr lang="en-US" sz="2000" dirty="0"/>
              <a:t>: Sequential Pattern Mining by Pattern-Growth</a:t>
            </a:r>
          </a:p>
          <a:p>
            <a:pPr lvl="1"/>
            <a:r>
              <a:rPr lang="en-US" sz="2000" dirty="0" err="1"/>
              <a:t>CloSpan</a:t>
            </a:r>
            <a:r>
              <a:rPr lang="en-US" sz="2000" dirty="0"/>
              <a:t>: Mining Closed Sequential Patterns</a:t>
            </a:r>
            <a:endParaRPr lang="en-US" altLang="en-US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BE3DBB-012B-43F7-8F11-F52ABE952992}"/>
              </a:ext>
            </a:extLst>
          </p:cNvPr>
          <p:cNvSpPr txBox="1">
            <a:spLocks noChangeArrowheads="1"/>
          </p:cNvSpPr>
          <p:nvPr/>
        </p:nvSpPr>
        <p:spPr>
          <a:xfrm>
            <a:off x="6189044" y="1159842"/>
            <a:ext cx="6214751" cy="5462337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341305" indent="-34130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74" indent="-37305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79" indent="-300023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791" indent="-290506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2971" indent="-274632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SzTx/>
            </a:pPr>
            <a:r>
              <a:rPr lang="en-US" altLang="en-US" sz="2000" dirty="0"/>
              <a:t>Constraint-Based Frequent Pattern Mining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sz="2000" dirty="0">
                <a:ea typeface="ＭＳ Ｐゴシック" charset="0"/>
              </a:rPr>
              <a:t>Why Constraint-Based Mining? 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Constrained Mining with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Pattern Anti-Monotonicity</a:t>
            </a:r>
            <a:endParaRPr lang="en-US" sz="2000" kern="0" dirty="0">
              <a:solidFill>
                <a:prstClr val="black"/>
              </a:solidFill>
              <a:ea typeface="ＭＳ Ｐゴシック" charset="0"/>
            </a:endParaRP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Constrained Mining with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Pattern Monotonicity</a:t>
            </a:r>
            <a:endParaRPr lang="en-US" sz="2000" kern="0" dirty="0">
              <a:solidFill>
                <a:prstClr val="black"/>
              </a:solidFill>
              <a:ea typeface="ＭＳ Ｐゴシック" charset="0"/>
            </a:endParaRP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Constrained Mining with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Data Anti-Monotonicity</a:t>
            </a:r>
            <a:endParaRPr lang="en-US" sz="2000" dirty="0">
              <a:ea typeface="SimSun" charset="0"/>
            </a:endParaRP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Constrained Mining with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Succinct Constraints</a:t>
            </a:r>
            <a:endParaRPr lang="en-US" sz="2000" kern="0" dirty="0">
              <a:solidFill>
                <a:prstClr val="black"/>
              </a:solidFill>
              <a:ea typeface="ＭＳ Ｐゴシック" charset="0"/>
            </a:endParaRP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Constrained Mining with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Convertible Constraints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kern="0" dirty="0">
                <a:solidFill>
                  <a:prstClr val="black"/>
                </a:solidFill>
              </a:rPr>
              <a:t>Handling Multiple Constraints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dirty="0">
                <a:solidFill>
                  <a:srgbClr val="000000"/>
                </a:solidFill>
              </a:rPr>
              <a:t>Constraint-Based Sequential-Pattern Mining</a:t>
            </a:r>
            <a:endParaRPr lang="en-US" altLang="en-US" sz="2000" dirty="0"/>
          </a:p>
          <a:p>
            <a:pPr marL="457200" indent="-457200">
              <a:spcBef>
                <a:spcPts val="400"/>
              </a:spcBef>
              <a:buSzTx/>
            </a:pPr>
            <a:r>
              <a:rPr lang="en-US" altLang="en-US" sz="2000" dirty="0"/>
              <a:t>Graph Pattern Mining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dirty="0"/>
              <a:t>Graph Pattern and Graph Pattern Mining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dirty="0" err="1"/>
              <a:t>Apriori</a:t>
            </a:r>
            <a:r>
              <a:rPr lang="en-US" altLang="en-US" sz="2000" dirty="0"/>
              <a:t>-Based Graph Pattern Mining Methods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dirty="0" err="1"/>
              <a:t>gSpan</a:t>
            </a:r>
            <a:r>
              <a:rPr lang="en-US" altLang="en-US" sz="2000" dirty="0"/>
              <a:t>: A Pattern-Growth-Based Method</a:t>
            </a:r>
          </a:p>
          <a:p>
            <a:pPr marL="688969" lvl="1" indent="-457200">
              <a:spcBef>
                <a:spcPts val="400"/>
              </a:spcBef>
              <a:buSzTx/>
            </a:pPr>
            <a:r>
              <a:rPr lang="en-US" altLang="en-US" sz="2000" dirty="0" err="1"/>
              <a:t>CloseGraph</a:t>
            </a:r>
            <a:r>
              <a:rPr lang="en-US" altLang="en-US" sz="2000" dirty="0"/>
              <a:t>: Mining Closed Graph Patterns</a:t>
            </a:r>
          </a:p>
          <a:p>
            <a:pPr marL="457200" indent="-457200">
              <a:spcBef>
                <a:spcPts val="400"/>
              </a:spcBef>
              <a:buSzTx/>
            </a:pPr>
            <a:r>
              <a:rPr lang="en-US" altLang="en-US" sz="2000" dirty="0"/>
              <a:t>Pattern Mining Application: Mining Software Copy-and-Paste Bugs</a:t>
            </a:r>
          </a:p>
        </p:txBody>
      </p:sp>
    </p:spTree>
    <p:extLst>
      <p:ext uri="{BB962C8B-B14F-4D97-AF65-F5344CB8AC3E}">
        <p14:creationId xmlns:p14="http://schemas.microsoft.com/office/powerpoint/2010/main" val="2402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28600"/>
            <a:ext cx="111760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References: Mining Diverse Patterns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568266" y="1129838"/>
            <a:ext cx="10976034" cy="5659582"/>
          </a:xfrm>
        </p:spPr>
        <p:txBody>
          <a:bodyPr/>
          <a:lstStyle/>
          <a:p>
            <a:pPr marL="457200" indent="-457200" eaLnBrk="1" hangingPunct="1">
              <a:spcAft>
                <a:spcPts val="600"/>
              </a:spcAft>
            </a:pPr>
            <a:r>
              <a:rPr lang="en-US" altLang="en-US" sz="2400" dirty="0"/>
              <a:t>R.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and R. Agrawal, “Mining generalized association rules”, VLDB'95</a:t>
            </a:r>
          </a:p>
          <a:p>
            <a:pPr marL="457200" indent="-457200" eaLnBrk="1" hangingPunct="1">
              <a:spcAft>
                <a:spcPts val="600"/>
              </a:spcAft>
            </a:pPr>
            <a:r>
              <a:rPr lang="en-US" altLang="en-US" sz="2400" dirty="0"/>
              <a:t>Y. </a:t>
            </a:r>
            <a:r>
              <a:rPr lang="en-US" altLang="en-US" sz="2400" dirty="0" err="1"/>
              <a:t>Aumann</a:t>
            </a:r>
            <a:r>
              <a:rPr lang="en-US" altLang="en-US" sz="2400" dirty="0"/>
              <a:t> and Y. </a:t>
            </a:r>
            <a:r>
              <a:rPr lang="en-US" altLang="en-US" sz="2400" dirty="0" err="1"/>
              <a:t>Lindell</a:t>
            </a:r>
            <a:r>
              <a:rPr lang="en-US" altLang="en-US" sz="2400" dirty="0"/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sz="2400" dirty="0"/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sz="2400" dirty="0"/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sz="2400" dirty="0"/>
              <a:t>D. Xin, H. Cheng, X. Yan, and J. Han, "Extracting Redundancy-Aware Top-K Patterns", KDD'06</a:t>
            </a:r>
          </a:p>
          <a:p>
            <a:pPr marL="457200" indent="-457200" eaLnBrk="1" hangingPunct="1">
              <a:spcAft>
                <a:spcPts val="600"/>
              </a:spcAft>
            </a:pPr>
            <a:r>
              <a:rPr lang="en-US" altLang="en-US" sz="2400" dirty="0"/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sz="2400" dirty="0"/>
              <a:t>F. Zhu, X. Yan, J. Han, P. S. Yu, and H. Cheng, “Mining Colossal Frequent Patterns by Core Pattern Fusion”, ICDE'07</a:t>
            </a:r>
          </a:p>
        </p:txBody>
      </p:sp>
    </p:spTree>
    <p:extLst>
      <p:ext uri="{BB962C8B-B14F-4D97-AF65-F5344CB8AC3E}">
        <p14:creationId xmlns:p14="http://schemas.microsoft.com/office/powerpoint/2010/main" val="31822221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445770" y="80010"/>
            <a:ext cx="12927330" cy="8305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800" dirty="0"/>
              <a:t>References: Constraint-Based Frequent Pattern Mining</a:t>
            </a:r>
            <a:endParaRPr lang="en-GB" sz="3800" dirty="0">
              <a:ea typeface="ＭＳ Ｐゴシック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98764" y="1117603"/>
            <a:ext cx="11342716" cy="556028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R.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, Q. Vu, and R. Agrawal, “Mining association rules with item constraints”, KDD'97</a:t>
            </a:r>
          </a:p>
          <a:p>
            <a:pPr eaLnBrk="1" hangingPunct="1">
              <a:defRPr/>
            </a:pPr>
            <a:r>
              <a:rPr lang="en-US" altLang="en-US" sz="2400" dirty="0"/>
              <a:t>R. Ng, L.V.S. </a:t>
            </a:r>
            <a:r>
              <a:rPr lang="en-US" altLang="en-US" sz="2400" dirty="0" err="1"/>
              <a:t>Lakshmanan</a:t>
            </a:r>
            <a:r>
              <a:rPr lang="en-US" altLang="en-US" sz="2400" dirty="0"/>
              <a:t>, J. Han &amp; A. Pang, “Exploratory mining and pruning optimizations of constrained association rules”, SIGMOD’98</a:t>
            </a:r>
          </a:p>
          <a:p>
            <a:pPr eaLnBrk="1" hangingPunct="1">
              <a:defRPr/>
            </a:pPr>
            <a:r>
              <a:rPr lang="en-US" altLang="en-US" sz="2400" dirty="0"/>
              <a:t>G. </a:t>
            </a:r>
            <a:r>
              <a:rPr lang="en-US" altLang="en-US" sz="2400" dirty="0" err="1"/>
              <a:t>Grahne</a:t>
            </a:r>
            <a:r>
              <a:rPr lang="en-US" altLang="en-US" sz="2400" dirty="0"/>
              <a:t>, L. </a:t>
            </a:r>
            <a:r>
              <a:rPr lang="en-US" altLang="en-US" sz="2400" dirty="0" err="1"/>
              <a:t>Lakshmanan</a:t>
            </a:r>
            <a:r>
              <a:rPr lang="en-US" altLang="en-US" sz="2400" dirty="0"/>
              <a:t>, and X. Wang, “Efficient mining of constrained correlated sets”, ICDE'00</a:t>
            </a:r>
          </a:p>
          <a:p>
            <a:pPr eaLnBrk="1" hangingPunct="1">
              <a:defRPr/>
            </a:pPr>
            <a:r>
              <a:rPr lang="en-US" altLang="en-US" sz="2400" dirty="0"/>
              <a:t>J. Pei, J. Han, and L. V. S. </a:t>
            </a:r>
            <a:r>
              <a:rPr lang="en-US" altLang="en-US" sz="2400" dirty="0" err="1"/>
              <a:t>Lakshmanan</a:t>
            </a:r>
            <a:r>
              <a:rPr lang="en-US" altLang="en-US" sz="2400" dirty="0"/>
              <a:t>, “Mining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with Convertible Constraints”, ICDE'01</a:t>
            </a:r>
          </a:p>
          <a:p>
            <a:pPr eaLnBrk="1" hangingPunct="1">
              <a:defRPr/>
            </a:pPr>
            <a:r>
              <a:rPr lang="en-US" altLang="en-US" sz="2400" dirty="0">
                <a:cs typeface="Times New Roman" pitchFamily="18" charset="0"/>
              </a:rPr>
              <a:t>J. Pei, J. Han, and W. Wang, “Mining Sequential Patterns with Constraints in Large Databases”, CIKM'02</a:t>
            </a:r>
          </a:p>
          <a:p>
            <a:pPr eaLnBrk="1" hangingPunct="1">
              <a:defRPr/>
            </a:pPr>
            <a:r>
              <a:rPr lang="en-US" altLang="en-US" sz="2400" dirty="0"/>
              <a:t>F. </a:t>
            </a:r>
            <a:r>
              <a:rPr lang="en-US" altLang="en-US" sz="2400" dirty="0" err="1"/>
              <a:t>Bonchi</a:t>
            </a:r>
            <a:r>
              <a:rPr lang="en-US" altLang="en-US" sz="2400" dirty="0"/>
              <a:t>, F. </a:t>
            </a:r>
            <a:r>
              <a:rPr lang="en-US" altLang="en-US" sz="2400" dirty="0" err="1"/>
              <a:t>Giannotti</a:t>
            </a:r>
            <a:r>
              <a:rPr lang="en-US" altLang="en-US" sz="2400" dirty="0"/>
              <a:t>, A. </a:t>
            </a:r>
            <a:r>
              <a:rPr lang="en-US" altLang="en-US" sz="2400" dirty="0" err="1"/>
              <a:t>Mazzanti</a:t>
            </a:r>
            <a:r>
              <a:rPr lang="en-US" altLang="en-US" sz="2400" dirty="0"/>
              <a:t>, and D. </a:t>
            </a:r>
            <a:r>
              <a:rPr lang="en-US" altLang="en-US" sz="2400" dirty="0" err="1"/>
              <a:t>Pedreschi</a:t>
            </a:r>
            <a:r>
              <a:rPr lang="en-US" altLang="en-US" sz="2400" dirty="0"/>
              <a:t>, “</a:t>
            </a:r>
            <a:r>
              <a:rPr lang="en-US" altLang="en-US" sz="2400" dirty="0" err="1"/>
              <a:t>ExAnte</a:t>
            </a:r>
            <a:r>
              <a:rPr lang="en-US" altLang="en-US" sz="2400" dirty="0"/>
              <a:t>: Anticipated Data Reduction in Constrained Pattern Mining”, PKDD'03</a:t>
            </a:r>
          </a:p>
          <a:p>
            <a:pPr eaLnBrk="1" hangingPunct="1">
              <a:defRPr/>
            </a:pPr>
            <a:r>
              <a:rPr lang="en-US" altLang="en-US" sz="2400" dirty="0"/>
              <a:t>F. Zhu, X. Yan, J. Han, and P. S. Yu, “</a:t>
            </a:r>
            <a:r>
              <a:rPr lang="en-US" altLang="en-US" sz="2400" dirty="0" err="1"/>
              <a:t>gPrune</a:t>
            </a:r>
            <a:r>
              <a:rPr lang="en-US" altLang="en-US" sz="2400" dirty="0"/>
              <a:t>: A Constraint Pushing Framework for Graph Pattern Mining”, PAKDD'07</a:t>
            </a:r>
          </a:p>
        </p:txBody>
      </p:sp>
    </p:spTree>
    <p:extLst>
      <p:ext uri="{BB962C8B-B14F-4D97-AF65-F5344CB8AC3E}">
        <p14:creationId xmlns:p14="http://schemas.microsoft.com/office/powerpoint/2010/main" val="1043754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7820" y="281940"/>
            <a:ext cx="11508317" cy="685800"/>
          </a:xfrm>
        </p:spPr>
        <p:txBody>
          <a:bodyPr>
            <a:normAutofit/>
          </a:bodyPr>
          <a:lstStyle/>
          <a:p>
            <a:r>
              <a:rPr lang="en-US" altLang="en-US" dirty="0"/>
              <a:t>References: Sequential Pattern Mining</a:t>
            </a:r>
            <a:endParaRPr lang="en-GB" altLang="en-US" dirty="0">
              <a:ea typeface="MS PGothic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51759" y="1144384"/>
            <a:ext cx="10880437" cy="5599315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R. </a:t>
            </a:r>
            <a:r>
              <a:rPr lang="en-US" altLang="en-US" sz="2200" dirty="0" err="1"/>
              <a:t>Srikant</a:t>
            </a:r>
            <a:r>
              <a:rPr lang="en-US" altLang="en-US" sz="2200" dirty="0"/>
              <a:t> and R. Agrawal, “Mining sequential patterns: Generalizations and performance improvements”, EDBT’96</a:t>
            </a:r>
          </a:p>
          <a:p>
            <a:r>
              <a:rPr lang="en-US" altLang="en-US" sz="2200" dirty="0"/>
              <a:t>M. </a:t>
            </a:r>
            <a:r>
              <a:rPr lang="en-US" altLang="en-US" sz="2200" dirty="0" err="1"/>
              <a:t>Zaki</a:t>
            </a:r>
            <a:r>
              <a:rPr lang="en-US" altLang="en-US" sz="2200" dirty="0"/>
              <a:t>, “SPADE: An Efficient Algorithm for Mining Frequent Sequences”, Machine Learning, 2001</a:t>
            </a:r>
            <a:endParaRPr lang="en-US" altLang="en-US" sz="2200" dirty="0">
              <a:cs typeface="Times New Roman" pitchFamily="18" charset="0"/>
            </a:endParaRPr>
          </a:p>
          <a:p>
            <a:r>
              <a:rPr lang="en-US" altLang="en-US" sz="2200" dirty="0"/>
              <a:t>J. Pei, J. Han, B. </a:t>
            </a:r>
            <a:r>
              <a:rPr lang="en-US" altLang="en-US" sz="2200" dirty="0" err="1"/>
              <a:t>Mortazavi-Asl</a:t>
            </a:r>
            <a:r>
              <a:rPr lang="en-US" altLang="en-US" sz="2200" dirty="0"/>
              <a:t>, J. Wang, H. Pinto, Q. Chen, U.  </a:t>
            </a:r>
            <a:r>
              <a:rPr lang="en-US" altLang="en-US" sz="2200" dirty="0" err="1"/>
              <a:t>Dayal</a:t>
            </a:r>
            <a:r>
              <a:rPr lang="en-US" altLang="en-US" sz="2200" dirty="0"/>
              <a:t>, and M.-C. Hsu, "Mining Sequential Patterns by Pattern-Growth: The </a:t>
            </a:r>
            <a:r>
              <a:rPr lang="en-US" altLang="en-US" sz="2200" dirty="0" err="1"/>
              <a:t>PrefixSpan</a:t>
            </a:r>
            <a:r>
              <a:rPr lang="en-US" altLang="en-US" sz="2200" dirty="0"/>
              <a:t> Approach", IEEE TKDE, 16(10), 2004</a:t>
            </a:r>
          </a:p>
          <a:p>
            <a:pPr eaLnBrk="1" hangingPunct="1"/>
            <a:r>
              <a:rPr lang="en-US" altLang="en-US" sz="2200" dirty="0">
                <a:cs typeface="Times New Roman" pitchFamily="18" charset="0"/>
              </a:rPr>
              <a:t>X. Yan, J. Han, and R. </a:t>
            </a:r>
            <a:r>
              <a:rPr lang="en-US" altLang="en-US" sz="2200" dirty="0" err="1">
                <a:cs typeface="Times New Roman" pitchFamily="18" charset="0"/>
              </a:rPr>
              <a:t>Afshar</a:t>
            </a:r>
            <a:r>
              <a:rPr lang="en-US" altLang="en-US" sz="2200" dirty="0">
                <a:cs typeface="Times New Roman" pitchFamily="18" charset="0"/>
              </a:rPr>
              <a:t>, “</a:t>
            </a:r>
            <a:r>
              <a:rPr lang="en-US" altLang="en-US" sz="2200" dirty="0" err="1">
                <a:cs typeface="Times New Roman" pitchFamily="18" charset="0"/>
              </a:rPr>
              <a:t>CloSpan</a:t>
            </a:r>
            <a:r>
              <a:rPr lang="en-US" altLang="en-US" sz="2200" dirty="0">
                <a:cs typeface="Times New Roman" pitchFamily="18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sz="2200" dirty="0"/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sz="2200" dirty="0"/>
              <a:t>M. N. </a:t>
            </a:r>
            <a:r>
              <a:rPr lang="en-US" altLang="en-US" sz="2200" dirty="0" err="1"/>
              <a:t>Garofalakis</a:t>
            </a:r>
            <a:r>
              <a:rPr lang="en-US" altLang="en-US" sz="2200" dirty="0"/>
              <a:t>, R. </a:t>
            </a:r>
            <a:r>
              <a:rPr lang="en-US" altLang="en-US" sz="2200" dirty="0" err="1"/>
              <a:t>Rastogi</a:t>
            </a:r>
            <a:r>
              <a:rPr lang="en-US" altLang="en-US" sz="2200" dirty="0"/>
              <a:t>, K. Shim: Mining Sequential Patterns with Regular Expression Constraints. IEEE Trans. </a:t>
            </a:r>
            <a:r>
              <a:rPr lang="en-US" altLang="en-US" sz="2200" dirty="0" err="1"/>
              <a:t>Knowl</a:t>
            </a:r>
            <a:r>
              <a:rPr lang="en-US" altLang="en-US" sz="2200" dirty="0"/>
              <a:t>. Data Eng. 14(3), 2002</a:t>
            </a:r>
          </a:p>
          <a:p>
            <a:r>
              <a:rPr lang="en-US" altLang="en-US" sz="2200" dirty="0"/>
              <a:t>H. </a:t>
            </a:r>
            <a:r>
              <a:rPr lang="en-US" altLang="en-US" sz="2200" dirty="0" err="1"/>
              <a:t>Mannila</a:t>
            </a:r>
            <a:r>
              <a:rPr lang="en-US" altLang="en-US" sz="2200" dirty="0"/>
              <a:t>, H. </a:t>
            </a:r>
            <a:r>
              <a:rPr lang="en-US" altLang="en-US" sz="2200" dirty="0" err="1"/>
              <a:t>Toivonen</a:t>
            </a:r>
            <a:r>
              <a:rPr lang="en-US" altLang="en-US" sz="2200" dirty="0"/>
              <a:t>, and A. I. </a:t>
            </a:r>
            <a:r>
              <a:rPr lang="en-US" altLang="en-US" sz="2200" dirty="0" err="1"/>
              <a:t>Verkamo</a:t>
            </a:r>
            <a:r>
              <a:rPr lang="en-US" altLang="en-US" sz="2200" dirty="0"/>
              <a:t>, “Discovery of frequent episodes in event sequences”, Data Mining and Knowledge Discovery, 1997</a:t>
            </a:r>
          </a:p>
        </p:txBody>
      </p:sp>
    </p:spTree>
    <p:extLst>
      <p:ext uri="{BB962C8B-B14F-4D97-AF65-F5344CB8AC3E}">
        <p14:creationId xmlns:p14="http://schemas.microsoft.com/office/powerpoint/2010/main" val="32956199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7498"/>
            <a:ext cx="12192000" cy="601662"/>
          </a:xfrm>
        </p:spPr>
        <p:txBody>
          <a:bodyPr>
            <a:noAutofit/>
          </a:bodyPr>
          <a:lstStyle/>
          <a:p>
            <a:r>
              <a:rPr lang="en-US" altLang="en-US" dirty="0"/>
              <a:t>References: Graph Pattern Mining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9855" y="1146317"/>
            <a:ext cx="11166830" cy="5316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C. </a:t>
            </a:r>
            <a:r>
              <a:rPr lang="en-US" altLang="en-US" sz="2200" dirty="0" err="1"/>
              <a:t>Borgelt</a:t>
            </a:r>
            <a:r>
              <a:rPr lang="en-US" altLang="en-US" sz="2200" dirty="0"/>
              <a:t> and M. R. Berthold, Mining molecular fragments: Finding relevant substructures of molecules, ICDM'02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J. </a:t>
            </a:r>
            <a:r>
              <a:rPr lang="en-US" altLang="en-US" sz="2200" dirty="0" err="1"/>
              <a:t>Huan</a:t>
            </a:r>
            <a:r>
              <a:rPr lang="en-US" altLang="en-US" sz="2200" dirty="0"/>
              <a:t>, W. Wang, and J. </a:t>
            </a:r>
            <a:r>
              <a:rPr lang="en-US" altLang="en-US" sz="2200" dirty="0" err="1"/>
              <a:t>Prins</a:t>
            </a:r>
            <a:r>
              <a:rPr lang="en-US" altLang="en-US" sz="2200" dirty="0"/>
              <a:t>. Efficient mining of frequent subgraph in the presence of isomorphism, ICDM'03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A. </a:t>
            </a:r>
            <a:r>
              <a:rPr lang="en-US" altLang="en-US" sz="2200" dirty="0" err="1"/>
              <a:t>Inokuchi</a:t>
            </a:r>
            <a:r>
              <a:rPr lang="en-US" altLang="en-US" sz="2200" dirty="0"/>
              <a:t>, T. </a:t>
            </a:r>
            <a:r>
              <a:rPr lang="en-US" altLang="en-US" sz="2200" dirty="0" err="1"/>
              <a:t>Washio</a:t>
            </a:r>
            <a:r>
              <a:rPr lang="en-US" altLang="en-US" sz="2200" dirty="0"/>
              <a:t>, and H. </a:t>
            </a:r>
            <a:r>
              <a:rPr lang="en-US" altLang="en-US" sz="2200" dirty="0" err="1"/>
              <a:t>Motoda</a:t>
            </a:r>
            <a:r>
              <a:rPr lang="en-US" altLang="en-US" sz="2200" dirty="0"/>
              <a:t>. An </a:t>
            </a:r>
            <a:r>
              <a:rPr lang="en-US" altLang="en-US" sz="2200" dirty="0" err="1"/>
              <a:t>apriori</a:t>
            </a:r>
            <a:r>
              <a:rPr lang="en-US" altLang="en-US" sz="2200" dirty="0"/>
              <a:t>-based algorithm for mining frequent substructures from graph data, PKDD'00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M. </a:t>
            </a:r>
            <a:r>
              <a:rPr lang="en-US" altLang="en-US" sz="2200" dirty="0" err="1"/>
              <a:t>Kuramochi</a:t>
            </a:r>
            <a:r>
              <a:rPr lang="en-US" altLang="en-US" sz="2200" dirty="0"/>
              <a:t> and G. </a:t>
            </a:r>
            <a:r>
              <a:rPr lang="en-US" altLang="en-US" sz="2200" dirty="0" err="1"/>
              <a:t>Karypis</a:t>
            </a:r>
            <a:r>
              <a:rPr lang="en-US" altLang="en-US" sz="2200" dirty="0"/>
              <a:t>. Frequent subgraph discovery, ICDM'01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S. </a:t>
            </a:r>
            <a:r>
              <a:rPr lang="en-US" altLang="en-US" sz="2200" dirty="0" err="1"/>
              <a:t>Nijssen</a:t>
            </a:r>
            <a:r>
              <a:rPr lang="en-US" altLang="en-US" sz="2200" dirty="0"/>
              <a:t> and J. </a:t>
            </a:r>
            <a:r>
              <a:rPr lang="en-US" altLang="en-US" sz="2200" dirty="0" err="1"/>
              <a:t>Kok</a:t>
            </a:r>
            <a:r>
              <a:rPr lang="en-US" altLang="en-US" sz="2200" dirty="0"/>
              <a:t>.  A </a:t>
            </a:r>
            <a:r>
              <a:rPr lang="en-US" altLang="en-US" sz="2200" dirty="0" err="1"/>
              <a:t>Quickstart</a:t>
            </a:r>
            <a:r>
              <a:rPr lang="en-US" altLang="en-US" sz="2200" dirty="0"/>
              <a:t> in Frequent Structure Mining can Make a Difference. KDD'04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N. </a:t>
            </a:r>
            <a:r>
              <a:rPr lang="en-US" altLang="en-US" sz="2200" dirty="0" err="1"/>
              <a:t>Vanetik</a:t>
            </a:r>
            <a:r>
              <a:rPr lang="en-US" altLang="en-US" sz="2200" dirty="0"/>
              <a:t>, E. </a:t>
            </a:r>
            <a:r>
              <a:rPr lang="en-US" altLang="en-US" sz="2200" dirty="0" err="1"/>
              <a:t>Gudes</a:t>
            </a:r>
            <a:r>
              <a:rPr lang="en-US" altLang="en-US" sz="2200" dirty="0"/>
              <a:t>, and S. E. </a:t>
            </a:r>
            <a:r>
              <a:rPr lang="en-US" altLang="en-US" sz="2200" dirty="0" err="1"/>
              <a:t>Shimony</a:t>
            </a:r>
            <a:r>
              <a:rPr lang="en-US" altLang="en-US" sz="2200" dirty="0"/>
              <a:t>. Computing frequent graph patterns from </a:t>
            </a:r>
            <a:r>
              <a:rPr lang="en-US" altLang="en-US" sz="2200" dirty="0" err="1"/>
              <a:t>semistructured</a:t>
            </a:r>
            <a:r>
              <a:rPr lang="en-US" altLang="en-US" sz="2200" dirty="0"/>
              <a:t> data, ICDM'02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X. Yan and J. Han, </a:t>
            </a:r>
            <a:r>
              <a:rPr lang="en-US" altLang="en-US" sz="2200" dirty="0" err="1"/>
              <a:t>gSpan</a:t>
            </a:r>
            <a:r>
              <a:rPr lang="en-US" altLang="en-US" sz="2200" dirty="0"/>
              <a:t>: Graph-Based Substructure Pattern Mining, ICDM'02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X. Yan and J. Han, </a:t>
            </a:r>
            <a:r>
              <a:rPr lang="en-US" altLang="en-US" sz="2200" dirty="0" err="1"/>
              <a:t>CloseGraph</a:t>
            </a:r>
            <a:r>
              <a:rPr lang="en-US" altLang="en-US" sz="2200" dirty="0"/>
              <a:t>: Mining Closed Frequent Graph Patterns, KDD'03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Calibri" panose="020F0502020204030204" pitchFamily="34" charset="0"/>
              </a:rPr>
              <a:t>X. Yan, P. S. Yu, and J. Han, Substructure Similarity Search in Graph Databases, SIGMOD'05</a:t>
            </a:r>
          </a:p>
        </p:txBody>
      </p:sp>
    </p:spTree>
    <p:extLst>
      <p:ext uri="{BB962C8B-B14F-4D97-AF65-F5344CB8AC3E}">
        <p14:creationId xmlns:p14="http://schemas.microsoft.com/office/powerpoint/2010/main" val="15469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28600"/>
            <a:ext cx="111760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Mining Multi-Dimensional Associations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25121" y="1130968"/>
            <a:ext cx="10042070" cy="557104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age(X, “18-25”)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sz="2400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age(X, “18-25”)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sz="2400" dirty="0">
                <a:solidFill>
                  <a:srgbClr val="C00000"/>
                </a:solidFill>
              </a:rPr>
              <a:t>buys(X, “popcorn”)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Attributes can be categorical or numerical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Categorical Attributes (e.g., </a:t>
            </a:r>
            <a:r>
              <a:rPr lang="en-US" altLang="en-US" sz="2400" i="1" dirty="0"/>
              <a:t>profession, product</a:t>
            </a:r>
            <a:r>
              <a:rPr lang="en-US" altLang="en-US" sz="2400" dirty="0"/>
              <a:t>: no ordering among values): Data cube for inter-dimension association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Quantitative Attributes: Numeric, implicit ordering among values—discretization, clustering, and gradient approaches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>
              <a:solidFill>
                <a:schemeClr val="folHlink"/>
              </a:solidFill>
              <a:sym typeface="Symbol" pitchFamily="18" charset="2"/>
            </a:endParaRPr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508000" y="3886200"/>
            <a:ext cx="11176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marR="0" lvl="0" indent="-3429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8C8C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60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altLang="en-US"/>
          </a:p>
        </p:txBody>
      </p:sp>
      <p:sp>
        <p:nvSpPr>
          <p:cNvPr id="115715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571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571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7A4D0D3-0C85-4897-8422-DD401A2EAB7A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200"/>
          </a:p>
        </p:txBody>
      </p:sp>
      <p:pic>
        <p:nvPicPr>
          <p:cNvPr id="115718" name="Picture 2" descr="C:\Users\Han\Pictures\2013-05-06Europe\2013_06_03\IMG_01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8220"/>
            <a:ext cx="12192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1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074400" cy="762000"/>
          </a:xfrm>
        </p:spPr>
        <p:txBody>
          <a:bodyPr/>
          <a:lstStyle/>
          <a:p>
            <a:pPr eaLnBrk="1" hangingPunct="1"/>
            <a:r>
              <a:rPr lang="en-US" altLang="en-US"/>
              <a:t>Mining Quantitative Associations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308540"/>
            <a:ext cx="9021489" cy="554946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E.g.: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3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300"/>
              </a:spcAft>
              <a:defRPr/>
            </a:pPr>
            <a:r>
              <a:rPr lang="en-US" altLang="en-US" sz="2400" kern="0" dirty="0"/>
              <a:t>Discretization on each dimension with hierarchy</a:t>
            </a:r>
          </a:p>
          <a:p>
            <a:pPr lvl="3">
              <a:spcAft>
                <a:spcPts val="300"/>
              </a:spcAft>
              <a:defRPr/>
            </a:pPr>
            <a:r>
              <a:rPr lang="en-US" altLang="en-US" sz="2400" kern="0" dirty="0"/>
              <a:t>age: {0-10, 10-20, …, 90-100} → {young, mid-aged, old}</a:t>
            </a:r>
          </a:p>
          <a:p>
            <a:pPr lvl="1">
              <a:spcAft>
                <a:spcPts val="3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3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300"/>
              </a:spcAft>
              <a:defRPr/>
            </a:pPr>
            <a:r>
              <a:rPr lang="en-US" altLang="en-US" sz="2400" kern="0" dirty="0"/>
              <a:t>First one-dimensional clustering, then association</a:t>
            </a:r>
          </a:p>
          <a:p>
            <a:pPr lvl="1">
              <a:spcAft>
                <a:spcPts val="3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300"/>
              </a:spcAft>
              <a:defRPr/>
            </a:pPr>
            <a:r>
              <a:rPr lang="en-US" altLang="en-US" sz="2400" kern="0" dirty="0"/>
              <a:t>Gender = female</a:t>
            </a:r>
            <a:r>
              <a:rPr lang="en-US" altLang="en-US" sz="2400" kern="0" dirty="0">
                <a:cs typeface="Arial" charset="0"/>
              </a:rPr>
              <a:t> </a:t>
            </a:r>
            <a:r>
              <a:rPr lang="en-US" altLang="en-US" sz="2400" kern="0" dirty="0">
                <a:sym typeface="Symbol" pitchFamily="18" charset="2"/>
              </a:rPr>
              <a:t></a:t>
            </a:r>
            <a:r>
              <a:rPr lang="en-US" altLang="en-US" sz="2400" kern="0" dirty="0">
                <a:cs typeface="Arial" charset="0"/>
              </a:rPr>
              <a:t> </a:t>
            </a:r>
            <a:r>
              <a:rPr lang="en-US" altLang="en-US" sz="2400" kern="0" dirty="0"/>
              <a:t>Wage: mean=$7/</a:t>
            </a:r>
            <a:r>
              <a:rPr lang="en-US" altLang="en-US" sz="2400" kern="0" dirty="0" err="1"/>
              <a:t>hr</a:t>
            </a:r>
            <a:r>
              <a:rPr lang="en-US" altLang="en-US" sz="2400" kern="0" dirty="0"/>
              <a:t> (overall mean = $9)</a:t>
            </a:r>
          </a:p>
        </p:txBody>
      </p:sp>
    </p:spTree>
    <p:extLst>
      <p:ext uri="{BB962C8B-B14F-4D97-AF65-F5344CB8AC3E}">
        <p14:creationId xmlns:p14="http://schemas.microsoft.com/office/powerpoint/2010/main" val="136264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30750</TotalTime>
  <Words>9328</Words>
  <Application>Microsoft Macintosh PowerPoint</Application>
  <PresentationFormat>Widescreen</PresentationFormat>
  <Paragraphs>1566</Paragraphs>
  <Slides>80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102" baseType="lpstr">
      <vt:lpstr>Berlin Sans FB Demi</vt:lpstr>
      <vt:lpstr>Math B</vt:lpstr>
      <vt:lpstr>ＭＳ Ｐゴシック</vt:lpstr>
      <vt:lpstr>ＭＳ Ｐゴシック</vt:lpstr>
      <vt:lpstr>PMingLiU</vt:lpstr>
      <vt:lpstr>宋体</vt:lpstr>
      <vt:lpstr>宋体</vt:lpstr>
      <vt:lpstr>Abadi MT Condensed Extra Bold</vt:lpstr>
      <vt:lpstr>Arial</vt:lpstr>
      <vt:lpstr>Calibri</vt:lpstr>
      <vt:lpstr>Calibri Light</vt:lpstr>
      <vt:lpstr>Candara</vt:lpstr>
      <vt:lpstr>Symbol</vt:lpstr>
      <vt:lpstr>Tahoma</vt:lpstr>
      <vt:lpstr>Times New Roman</vt:lpstr>
      <vt:lpstr>Verdana</vt:lpstr>
      <vt:lpstr>Wingdings</vt:lpstr>
      <vt:lpstr>Retrospect</vt:lpstr>
      <vt:lpstr>1_Retrospect</vt:lpstr>
      <vt:lpstr>Worksheet</vt:lpstr>
      <vt:lpstr>Photo Editor Photo</vt:lpstr>
      <vt:lpstr>Chart</vt:lpstr>
      <vt:lpstr>CS 412 Intro. to Data Mining</vt:lpstr>
      <vt:lpstr>Chapter 7 : Advanced Frequent Pattern Mining</vt:lpstr>
      <vt:lpstr>Mining Diverse Patterns</vt:lpstr>
      <vt:lpstr>Mining Multiple-Level Frequent Patterns</vt:lpstr>
      <vt:lpstr>Redundancy Filtering at Mining Multi-Level Associations </vt:lpstr>
      <vt:lpstr>Redundancy Filtering at Mining Multi-Level Associations 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Rare Patterns</vt:lpstr>
      <vt:lpstr>Negative Patterns</vt:lpstr>
      <vt:lpstr>Defining Negative Correlated Patterns</vt:lpstr>
      <vt:lpstr>Defining Negative Correlation:  Need Null-Invariance in Definition</vt:lpstr>
      <vt:lpstr>Mining Compressed Patterns</vt:lpstr>
      <vt:lpstr>Redundancy-Aware Top-k Patterns</vt:lpstr>
      <vt:lpstr>Chapter 7 : Advanced Frequent Pattern Mining</vt:lpstr>
      <vt:lpstr>Constraint-Based Pattern Mining</vt:lpstr>
      <vt:lpstr>Why Constraint-Based Mining?</vt:lpstr>
      <vt:lpstr>Various Kinds of User-Specified Constraints in Data Mining</vt:lpstr>
      <vt:lpstr>Pattern Space Pruning with Pattern Anti-Monotonicity </vt:lpstr>
      <vt:lpstr>Pattern Space Pruning with Pattern Anti-Monotonicity </vt:lpstr>
      <vt:lpstr>Pattern Monotonicity and Its Roles</vt:lpstr>
      <vt:lpstr>Apriori for Pattern Anti-Monotone Constraint</vt:lpstr>
      <vt:lpstr>Convertible Constraints: Ordering Data in Transactions</vt:lpstr>
      <vt:lpstr>Can item-reordering work for Apriori?  Can’t!</vt:lpstr>
      <vt:lpstr>Data Space Pruning with Data Anti-Monotonicity</vt:lpstr>
      <vt:lpstr>Data Space Pruning with Data Anti-Monotonicity</vt:lpstr>
      <vt:lpstr>Data Space Pruning Should Be Explored Recursively </vt:lpstr>
      <vt:lpstr>Data Space Pruning Should Be Explored Recursively </vt:lpstr>
      <vt:lpstr>Succinctness: Pruning Both Data and Pattern Spaces</vt:lpstr>
      <vt:lpstr>Apriori + Succinct Constraint</vt:lpstr>
      <vt:lpstr>Constrained FP-Growth: Push a Succinct Constraint Deep </vt:lpstr>
      <vt:lpstr>Different Kinds of Constraints Lead to Different Pruning Strategies</vt:lpstr>
      <vt:lpstr>How to Handle Multiple Constraints?</vt:lpstr>
      <vt:lpstr>Summary: Constraint-Based Pattern Mining</vt:lpstr>
      <vt:lpstr>Chapter 7 : Advanced Frequent Pattern Mining</vt:lpstr>
      <vt:lpstr>Sequential Pattern Mining</vt:lpstr>
      <vt:lpstr>Sequence Databases &amp; Sequential Patterns</vt:lpstr>
      <vt:lpstr>Sequential Pattern and Sequential Pattern Mining </vt:lpstr>
      <vt:lpstr>Sequential Pattern and Sequential Pattern Mining </vt:lpstr>
      <vt:lpstr>Sequential Pattern Mining Algorithms</vt:lpstr>
      <vt:lpstr>GSP: Apriori-Based Sequential Pattern Mining</vt:lpstr>
      <vt:lpstr>GSP: Apriori-Based Sequential Pattern Mining</vt:lpstr>
      <vt:lpstr>GSP Mining and Pruning</vt:lpstr>
      <vt:lpstr>GSP Mining and Pruning</vt:lpstr>
      <vt:lpstr>Sequential Pattern Mining in Vertical Data Format: The SPADE Algorithm</vt:lpstr>
      <vt:lpstr>PrefixSpan: A Pattern-Growth Approach</vt:lpstr>
      <vt:lpstr>PrefixSpan: Mining Prefix-Projected DBs</vt:lpstr>
      <vt:lpstr>Implementation Consideration: Pseudo-Projection vs. Physical Projection</vt:lpstr>
      <vt:lpstr>CloSpan: Mining Closed Sequential Patterns</vt:lpstr>
      <vt:lpstr>CloSpan: Mining Closed Sequential Patterns</vt:lpstr>
      <vt:lpstr>CloSpan: When Two Projected DBs Have the Same Size </vt:lpstr>
      <vt:lpstr>Constraint-Based Sequential-Pattern Mining</vt:lpstr>
      <vt:lpstr>Timing-Based Constraints in Seq.-Pattern Mining</vt:lpstr>
      <vt:lpstr>Episodes and Episode Pattern Mining</vt:lpstr>
      <vt:lpstr>Chapter 7 : Advanced Frequent Pattern Mining</vt:lpstr>
      <vt:lpstr>What Is Graph Pattern Mining?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Mine Closed Graph Patterns?</vt:lpstr>
      <vt:lpstr>CloseGraph: Directly Mining Closed Graph Patterns</vt:lpstr>
      <vt:lpstr>Experiment and Performance Comparison</vt:lpstr>
      <vt:lpstr>Chapter 7 : Advanced Frequent Pattern Mining</vt:lpstr>
      <vt:lpstr>Pattern Mining Application: Software Bug Detection</vt:lpstr>
      <vt:lpstr>Application Example: Mining Copy-and-Paste Bugs</vt:lpstr>
      <vt:lpstr>Building Sequence Database from Source Code</vt:lpstr>
      <vt:lpstr>Sequential Pattern Mining &amp; Detecting “Forget-to-Change” Bugs</vt:lpstr>
      <vt:lpstr>Chapter 7 : Advanced Frequent Pattern Mining</vt:lpstr>
      <vt:lpstr>Summary: Advanced Frequent Pattern Mining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  <vt:lpstr>PowerPoint Presentation</vt:lpstr>
    </vt:vector>
  </TitlesOfParts>
  <Company>UIUC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Zheng, Kaiqi</cp:lastModifiedBy>
  <cp:revision>1087</cp:revision>
  <cp:lastPrinted>2017-09-26T19:57:32Z</cp:lastPrinted>
  <dcterms:created xsi:type="dcterms:W3CDTF">2014-06-02T15:06:14Z</dcterms:created>
  <dcterms:modified xsi:type="dcterms:W3CDTF">2018-12-06T18:55:02Z</dcterms:modified>
</cp:coreProperties>
</file>