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Old Standard TT"/>
      <p:regular r:id="rId16"/>
      <p:bold r:id="rId17"/>
      <p: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OldStandardTT-bold.fntdata"/><Relationship Id="rId16" Type="http://schemas.openxmlformats.org/officeDocument/2006/relationships/font" Target="fonts/OldStandardTT-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OldStandardTT-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342a7f0c8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342a7f0c8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5342a7f0c8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5342a7f0c8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5342a7f0c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5342a7f0c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5342a7f0c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5342a7f0c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342a7f0c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342a7f0c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342a7f0c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342a7f0c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342a7f0c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342a7f0c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5342a7f0c8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5342a7f0c8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5342a7f0c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5342a7f0c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BFSI Garaje Hackathon</a:t>
            </a:r>
            <a:endParaRPr/>
          </a:p>
        </p:txBody>
      </p:sp>
      <p:sp>
        <p:nvSpPr>
          <p:cNvPr id="60" name="Google Shape;60;p13"/>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German Credit Risk Evaluation</a:t>
            </a:r>
            <a:endParaRPr/>
          </a:p>
          <a:p>
            <a:pPr indent="0" lvl="0" marL="0" rtl="0" algn="l">
              <a:spcBef>
                <a:spcPts val="0"/>
              </a:spcBef>
              <a:spcAft>
                <a:spcPts val="0"/>
              </a:spcAft>
              <a:buNone/>
            </a:pPr>
            <a:r>
              <a:rPr lang="en"/>
              <a:t>CT20244461089 - Bhavna Balasubramaniam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idx="1" type="body"/>
          </p:nvPr>
        </p:nvSpPr>
        <p:spPr>
          <a:xfrm>
            <a:off x="311700" y="2014075"/>
            <a:ext cx="8520600" cy="3397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About the project</a:t>
            </a:r>
            <a:endParaRPr/>
          </a:p>
        </p:txBody>
      </p:sp>
      <p:sp>
        <p:nvSpPr>
          <p:cNvPr id="66" name="Google Shape;66;p1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goal of the project is to analyse the German Credit Dataset consisting of various groups of people and evaluate the Credit Risk associated with loans taken by different individuals.</a:t>
            </a:r>
            <a:endParaRPr/>
          </a:p>
          <a:p>
            <a:pPr indent="0" lvl="0" marL="0" rtl="0" algn="l">
              <a:spcBef>
                <a:spcPts val="1200"/>
              </a:spcBef>
              <a:spcAft>
                <a:spcPts val="0"/>
              </a:spcAft>
              <a:buNone/>
            </a:pPr>
            <a:r>
              <a:rPr lang="en"/>
              <a:t>Exploratory Data Analysis has been performed with the help of Pandas and visualizations have been made with the help of MatplotLib and Seaborn to derive actionable insights.</a:t>
            </a:r>
            <a:endParaRPr/>
          </a:p>
          <a:p>
            <a:pPr indent="0" lvl="0" marL="0" rtl="0" algn="l">
              <a:spcBef>
                <a:spcPts val="1200"/>
              </a:spcBef>
              <a:spcAft>
                <a:spcPts val="1200"/>
              </a:spcAft>
              <a:buNone/>
            </a:pPr>
            <a:r>
              <a:rPr lang="en"/>
              <a:t>The ML Model used in this project is Random Forest Classifier.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72" name="Google Shape;72;p15"/>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Loading the dataset</a:t>
            </a:r>
            <a:endParaRPr/>
          </a:p>
          <a:p>
            <a:pPr indent="0" lvl="0" marL="0" rtl="0" algn="l">
              <a:spcBef>
                <a:spcPts val="1200"/>
              </a:spcBef>
              <a:spcAft>
                <a:spcPts val="0"/>
              </a:spcAft>
              <a:buNone/>
            </a:pPr>
            <a:r>
              <a:rPr lang="en"/>
              <a:t>Dataset Preprocessing</a:t>
            </a:r>
            <a:endParaRPr/>
          </a:p>
          <a:p>
            <a:pPr indent="0" lvl="0" marL="0" rtl="0" algn="l">
              <a:spcBef>
                <a:spcPts val="1200"/>
              </a:spcBef>
              <a:spcAft>
                <a:spcPts val="0"/>
              </a:spcAft>
              <a:buNone/>
            </a:pPr>
            <a:r>
              <a:rPr lang="en"/>
              <a:t>Handling Missing Data</a:t>
            </a:r>
            <a:endParaRPr/>
          </a:p>
          <a:p>
            <a:pPr indent="0" lvl="0" marL="0" rtl="0" algn="l">
              <a:spcBef>
                <a:spcPts val="1200"/>
              </a:spcBef>
              <a:spcAft>
                <a:spcPts val="0"/>
              </a:spcAft>
              <a:buNone/>
            </a:pPr>
            <a:r>
              <a:rPr lang="en"/>
              <a:t>Making visualizations</a:t>
            </a:r>
            <a:endParaRPr/>
          </a:p>
          <a:p>
            <a:pPr indent="0" lvl="0" marL="0" rtl="0" algn="l">
              <a:spcBef>
                <a:spcPts val="1200"/>
              </a:spcBef>
              <a:spcAft>
                <a:spcPts val="0"/>
              </a:spcAft>
              <a:buNone/>
            </a:pPr>
            <a:r>
              <a:rPr lang="en"/>
              <a:t>Normalising and Encoding the data (Normalization : StandardScaler, Encoding: OneHotEncoder) to feed it into the ML Model</a:t>
            </a:r>
            <a:endParaRPr/>
          </a:p>
          <a:p>
            <a:pPr indent="0" lvl="0" marL="0" rtl="0" algn="l">
              <a:spcBef>
                <a:spcPts val="1200"/>
              </a:spcBef>
              <a:spcAft>
                <a:spcPts val="0"/>
              </a:spcAft>
              <a:buNone/>
            </a:pPr>
            <a:r>
              <a:rPr lang="en"/>
              <a:t>Splitting the dataset into Train, Test, Validation</a:t>
            </a:r>
            <a:endParaRPr/>
          </a:p>
          <a:p>
            <a:pPr indent="0" lvl="0" marL="0" rtl="0" algn="l">
              <a:spcBef>
                <a:spcPts val="1200"/>
              </a:spcBef>
              <a:spcAft>
                <a:spcPts val="0"/>
              </a:spcAft>
              <a:buNone/>
            </a:pPr>
            <a:r>
              <a:rPr lang="en"/>
              <a:t>Training the Dataset using Random Forest Classifier </a:t>
            </a:r>
            <a:endParaRPr/>
          </a:p>
          <a:p>
            <a:pPr indent="0" lvl="0" marL="0" rtl="0" algn="l">
              <a:spcBef>
                <a:spcPts val="1200"/>
              </a:spcBef>
              <a:spcAft>
                <a:spcPts val="0"/>
              </a:spcAft>
              <a:buNone/>
            </a:pPr>
            <a:r>
              <a:rPr lang="en"/>
              <a:t>Predicting output</a:t>
            </a:r>
            <a:endParaRPr/>
          </a:p>
          <a:p>
            <a:pPr indent="0" lvl="0" marL="0" rtl="0" algn="l">
              <a:spcBef>
                <a:spcPts val="1200"/>
              </a:spcBef>
              <a:spcAft>
                <a:spcPts val="1200"/>
              </a:spcAft>
              <a:buNone/>
            </a:pPr>
            <a:r>
              <a:rPr lang="en"/>
              <a:t>Evaluation Metrics: Confusion Matrix, </a:t>
            </a:r>
            <a:r>
              <a:rPr lang="en"/>
              <a:t>Accuracy</a:t>
            </a:r>
            <a:r>
              <a:rPr lang="en"/>
              <a:t>, Precision, Recall, F1 Score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Preprocessing and Handling Missing Data</a:t>
            </a:r>
            <a:endParaRPr/>
          </a:p>
        </p:txBody>
      </p:sp>
      <p:sp>
        <p:nvSpPr>
          <p:cNvPr id="78" name="Google Shape;78;p16"/>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was loaded and the first 5 rows were displayed using the head() function</a:t>
            </a:r>
            <a:endParaRPr/>
          </a:p>
          <a:p>
            <a:pPr indent="0" lvl="0" marL="0" rtl="0" algn="l">
              <a:spcBef>
                <a:spcPts val="1200"/>
              </a:spcBef>
              <a:spcAft>
                <a:spcPts val="0"/>
              </a:spcAft>
              <a:buNone/>
            </a:pPr>
            <a:r>
              <a:rPr lang="en"/>
              <a:t>The dataset was first checked for null values (df.isnull()) and corresponding columns </a:t>
            </a:r>
            <a:r>
              <a:rPr lang="en"/>
              <a:t>containing</a:t>
            </a:r>
            <a:r>
              <a:rPr lang="en"/>
              <a:t> null values were filled with the mode and median respectively.</a:t>
            </a:r>
            <a:endParaRPr/>
          </a:p>
          <a:p>
            <a:pPr indent="0" lvl="0" marL="0" rtl="0" algn="l">
              <a:spcBef>
                <a:spcPts val="1200"/>
              </a:spcBef>
              <a:spcAft>
                <a:spcPts val="0"/>
              </a:spcAft>
              <a:buNone/>
            </a:pPr>
            <a:r>
              <a:rPr lang="en"/>
              <a:t>The structure of the dataset was </a:t>
            </a:r>
            <a:r>
              <a:rPr lang="en"/>
              <a:t>analysed</a:t>
            </a:r>
            <a:r>
              <a:rPr lang="en"/>
              <a:t> using df.info() method.</a:t>
            </a:r>
            <a:endParaRPr/>
          </a:p>
          <a:p>
            <a:pPr indent="0" lvl="0" marL="0" rtl="0" algn="l">
              <a:spcBef>
                <a:spcPts val="1200"/>
              </a:spcBef>
              <a:spcAft>
                <a:spcPts val="1200"/>
              </a:spcAft>
              <a:buNone/>
            </a:pPr>
            <a:r>
              <a:rPr lang="en"/>
              <a:t>The shape of the dataset along with its descriptive statistics was also analysed using the df.shape() and df.describe() methods respectively.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Visualizations</a:t>
            </a:r>
            <a:endParaRPr/>
          </a:p>
        </p:txBody>
      </p:sp>
      <p:sp>
        <p:nvSpPr>
          <p:cNvPr id="84" name="Google Shape;84;p17"/>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Visualizations</a:t>
            </a:r>
            <a:r>
              <a:rPr lang="en"/>
              <a:t> were primarily made based on 5 kinds of analysis</a:t>
            </a:r>
            <a:endParaRPr/>
          </a:p>
          <a:p>
            <a:pPr indent="0" lvl="0" marL="0" rtl="0" algn="l">
              <a:spcBef>
                <a:spcPts val="1200"/>
              </a:spcBef>
              <a:spcAft>
                <a:spcPts val="0"/>
              </a:spcAft>
              <a:buNone/>
            </a:pPr>
            <a:r>
              <a:rPr lang="en"/>
              <a:t>Risk based </a:t>
            </a:r>
            <a:r>
              <a:rPr lang="en"/>
              <a:t>assessment</a:t>
            </a:r>
            <a:r>
              <a:rPr lang="en"/>
              <a:t>: </a:t>
            </a:r>
            <a:r>
              <a:rPr lang="en"/>
              <a:t>Assessed</a:t>
            </a:r>
            <a:r>
              <a:rPr lang="en"/>
              <a:t> gender count based , purpose and credit based on risk with the help of </a:t>
            </a:r>
            <a:r>
              <a:rPr lang="en"/>
              <a:t>stacked</a:t>
            </a:r>
            <a:r>
              <a:rPr lang="en"/>
              <a:t> bar plots</a:t>
            </a:r>
            <a:endParaRPr/>
          </a:p>
          <a:p>
            <a:pPr indent="0" lvl="0" marL="0" rtl="0" algn="l">
              <a:spcBef>
                <a:spcPts val="1200"/>
              </a:spcBef>
              <a:spcAft>
                <a:spcPts val="0"/>
              </a:spcAft>
              <a:buNone/>
            </a:pPr>
            <a:r>
              <a:rPr lang="en"/>
              <a:t>Credit Amount vs Duration : Lineplot calculates the  highest and lowest credit amount along with the duration while histogram analyses the same distribution </a:t>
            </a:r>
            <a:r>
              <a:rPr lang="en"/>
              <a:t>within specified intervals called bins.</a:t>
            </a:r>
            <a:endParaRPr/>
          </a:p>
          <a:p>
            <a:pPr indent="0" lvl="0" marL="0" rtl="0" algn="l">
              <a:spcBef>
                <a:spcPts val="1200"/>
              </a:spcBef>
              <a:spcAft>
                <a:spcPts val="0"/>
              </a:spcAft>
              <a:buNone/>
            </a:pPr>
            <a:r>
              <a:rPr lang="en"/>
              <a:t>Age based analysis: Assessed Purpose count across various age </a:t>
            </a:r>
            <a:r>
              <a:rPr lang="en"/>
              <a:t>groups</a:t>
            </a:r>
            <a:r>
              <a:rPr lang="en"/>
              <a:t> and calculated the </a:t>
            </a:r>
            <a:r>
              <a:rPr lang="en"/>
              <a:t>probability</a:t>
            </a:r>
            <a:r>
              <a:rPr lang="en"/>
              <a:t> density of different risk classes using a KDE plot.</a:t>
            </a:r>
            <a:endParaRPr/>
          </a:p>
          <a:p>
            <a:pPr indent="0" lvl="0" marL="0" rtl="0" algn="l">
              <a:spcBef>
                <a:spcPts val="1200"/>
              </a:spcBef>
              <a:spcAft>
                <a:spcPts val="0"/>
              </a:spcAft>
              <a:buNone/>
            </a:pPr>
            <a:r>
              <a:rPr lang="en"/>
              <a:t>Outlier Analysis: Scatterplot and boxplot to </a:t>
            </a:r>
            <a:r>
              <a:rPr lang="en"/>
              <a:t>analyse</a:t>
            </a:r>
            <a:r>
              <a:rPr lang="en"/>
              <a:t> outliers in credit Amount. Shows that the highest credit loan availed is approximately 175k.</a:t>
            </a:r>
            <a:endParaRPr/>
          </a:p>
          <a:p>
            <a:pPr indent="0" lvl="0" marL="0" rtl="0" algn="l">
              <a:spcBef>
                <a:spcPts val="1200"/>
              </a:spcBef>
              <a:spcAft>
                <a:spcPts val="1200"/>
              </a:spcAft>
              <a:buNone/>
            </a:pPr>
            <a:r>
              <a:rPr lang="en"/>
              <a:t>Housing Analysis: Analysed housing type distribution in the form of pie charts and barplots.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a:t>
            </a:r>
            <a:r>
              <a:rPr lang="en"/>
              <a:t>Random</a:t>
            </a:r>
            <a:r>
              <a:rPr lang="en"/>
              <a:t> Forest Classifier</a:t>
            </a:r>
            <a:endParaRPr/>
          </a:p>
        </p:txBody>
      </p:sp>
      <p:sp>
        <p:nvSpPr>
          <p:cNvPr id="90" name="Google Shape;90;p18"/>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The dataset were split into categorical and numerical features</a:t>
            </a:r>
            <a:endParaRPr/>
          </a:p>
          <a:p>
            <a:pPr indent="0" lvl="0" marL="0" rtl="0" algn="l">
              <a:spcBef>
                <a:spcPts val="1200"/>
              </a:spcBef>
              <a:spcAft>
                <a:spcPts val="0"/>
              </a:spcAft>
              <a:buNone/>
            </a:pPr>
            <a:r>
              <a:rPr lang="en"/>
              <a:t>The categorical features were encoded sing OneHotEncoder and the </a:t>
            </a:r>
            <a:r>
              <a:rPr lang="en"/>
              <a:t>numerical</a:t>
            </a:r>
            <a:r>
              <a:rPr lang="en"/>
              <a:t> </a:t>
            </a:r>
            <a:r>
              <a:rPr lang="en"/>
              <a:t>features</a:t>
            </a:r>
            <a:r>
              <a:rPr lang="en"/>
              <a:t> were normalised using </a:t>
            </a:r>
            <a:r>
              <a:rPr lang="en"/>
              <a:t>Standard</a:t>
            </a:r>
            <a:r>
              <a:rPr lang="en"/>
              <a:t> Scaler</a:t>
            </a:r>
            <a:endParaRPr/>
          </a:p>
          <a:p>
            <a:pPr indent="0" lvl="0" marL="0" rtl="0" algn="l">
              <a:spcBef>
                <a:spcPts val="1200"/>
              </a:spcBef>
              <a:spcAft>
                <a:spcPts val="0"/>
              </a:spcAft>
              <a:buNone/>
            </a:pPr>
            <a:r>
              <a:rPr lang="en"/>
              <a:t>The </a:t>
            </a:r>
            <a:r>
              <a:rPr lang="en"/>
              <a:t>dataset</a:t>
            </a:r>
            <a:r>
              <a:rPr lang="en"/>
              <a:t> was split into train , test in the ratio of 80:20 and has also been </a:t>
            </a:r>
            <a:r>
              <a:rPr lang="en"/>
              <a:t>balanced</a:t>
            </a:r>
            <a:r>
              <a:rPr lang="en"/>
              <a:t>.</a:t>
            </a:r>
            <a:endParaRPr/>
          </a:p>
          <a:p>
            <a:pPr indent="0" lvl="0" marL="0" rtl="0" algn="l">
              <a:spcBef>
                <a:spcPts val="1200"/>
              </a:spcBef>
              <a:spcAft>
                <a:spcPts val="0"/>
              </a:spcAft>
              <a:buNone/>
            </a:pPr>
            <a:r>
              <a:rPr lang="en"/>
              <a:t>It was also </a:t>
            </a:r>
            <a:r>
              <a:rPr lang="en"/>
              <a:t>stratified</a:t>
            </a:r>
            <a:r>
              <a:rPr lang="en"/>
              <a:t> to ensure that more weightage was given to the minority class.</a:t>
            </a:r>
            <a:endParaRPr/>
          </a:p>
          <a:p>
            <a:pPr indent="0" lvl="0" marL="0" rtl="0" algn="l">
              <a:spcBef>
                <a:spcPts val="1200"/>
              </a:spcBef>
              <a:spcAft>
                <a:spcPts val="0"/>
              </a:spcAft>
              <a:buNone/>
            </a:pPr>
            <a:r>
              <a:rPr lang="en"/>
              <a:t>The normalised data was then fitted and transformed before being sent to the Ml Model for training.</a:t>
            </a:r>
            <a:endParaRPr/>
          </a:p>
          <a:p>
            <a:pPr indent="0" lvl="0" marL="0" rtl="0" algn="l">
              <a:spcBef>
                <a:spcPts val="1200"/>
              </a:spcBef>
              <a:spcAft>
                <a:spcPts val="0"/>
              </a:spcAft>
              <a:buNone/>
            </a:pPr>
            <a:r>
              <a:rPr lang="en"/>
              <a:t>The prediction outputs were 1 or 0 where</a:t>
            </a:r>
            <a:endParaRPr/>
          </a:p>
          <a:p>
            <a:pPr indent="457200" lvl="0" marL="0" rtl="0" algn="l">
              <a:spcBef>
                <a:spcPts val="1200"/>
              </a:spcBef>
              <a:spcAft>
                <a:spcPts val="0"/>
              </a:spcAft>
              <a:buNone/>
            </a:pPr>
            <a:r>
              <a:rPr lang="en"/>
              <a:t> 0: Good credit </a:t>
            </a:r>
            <a:endParaRPr/>
          </a:p>
          <a:p>
            <a:pPr indent="457200" lvl="0" marL="0" rtl="0" algn="l">
              <a:spcBef>
                <a:spcPts val="1200"/>
              </a:spcBef>
              <a:spcAft>
                <a:spcPts val="1200"/>
              </a:spcAft>
              <a:buNone/>
            </a:pPr>
            <a:r>
              <a:rPr lang="en"/>
              <a:t> 1: Bad credit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Evaluation Metrics</a:t>
            </a:r>
            <a:endParaRPr/>
          </a:p>
        </p:txBody>
      </p:sp>
      <p:sp>
        <p:nvSpPr>
          <p:cNvPr id="96" name="Google Shape;96;p19"/>
          <p:cNvSpPr txBox="1"/>
          <p:nvPr>
            <p:ph idx="1" type="body"/>
          </p:nvPr>
        </p:nvSpPr>
        <p:spPr>
          <a:xfrm>
            <a:off x="311700" y="1171600"/>
            <a:ext cx="8520600" cy="3397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overall evaluation metrics chosen were Accuracy, Precision, F1 Score and Confusion Matrix.</a:t>
            </a:r>
            <a:endParaRPr/>
          </a:p>
          <a:p>
            <a:pPr indent="0" lvl="0" marL="0" rtl="0" algn="l">
              <a:spcBef>
                <a:spcPts val="1200"/>
              </a:spcBef>
              <a:spcAft>
                <a:spcPts val="0"/>
              </a:spcAft>
              <a:buNone/>
            </a:pPr>
            <a:r>
              <a:rPr lang="en"/>
              <a:t>Confusion matrix: It summarizes the performance of the Random Forest Classifier in distinguishing between good and bad credit. The model correctly predicted 108 cases of good credit and 79 cases of bad credit and misclassified 13 credit cases.</a:t>
            </a:r>
            <a:endParaRPr/>
          </a:p>
          <a:p>
            <a:pPr indent="0" lvl="0" marL="0" rtl="0" algn="l">
              <a:spcBef>
                <a:spcPts val="1200"/>
              </a:spcBef>
              <a:spcAft>
                <a:spcPts val="0"/>
              </a:spcAft>
              <a:buNone/>
            </a:pPr>
            <a:r>
              <a:rPr lang="en"/>
              <a:t>Accuracy</a:t>
            </a:r>
            <a:r>
              <a:rPr lang="en"/>
              <a:t>: The proportion of total correct predictions out of all predictions. The accuracy was 94%</a:t>
            </a:r>
            <a:endParaRPr/>
          </a:p>
          <a:p>
            <a:pPr indent="0" lvl="0" marL="0" rtl="0" algn="l">
              <a:spcBef>
                <a:spcPts val="1200"/>
              </a:spcBef>
              <a:spcAft>
                <a:spcPts val="0"/>
              </a:spcAft>
              <a:buNone/>
            </a:pPr>
            <a:r>
              <a:rPr lang="en"/>
              <a:t>Precision: The proportion of correctly predicted positive cases out of all predicted positive cases. The precision was 89%</a:t>
            </a:r>
            <a:endParaRPr/>
          </a:p>
          <a:p>
            <a:pPr indent="0" lvl="0" marL="0" rtl="0" algn="l">
              <a:spcBef>
                <a:spcPts val="1200"/>
              </a:spcBef>
              <a:spcAft>
                <a:spcPts val="0"/>
              </a:spcAft>
              <a:buNone/>
            </a:pPr>
            <a:r>
              <a:rPr lang="en"/>
              <a:t>Recall : The proportion of actual positive cases that were correctly predicted. T</a:t>
            </a:r>
            <a:r>
              <a:rPr lang="en"/>
              <a:t>he recall was 96%</a:t>
            </a:r>
            <a:endParaRPr/>
          </a:p>
          <a:p>
            <a:pPr indent="0" lvl="0" marL="0" rtl="0" algn="l">
              <a:spcBef>
                <a:spcPts val="1200"/>
              </a:spcBef>
              <a:spcAft>
                <a:spcPts val="1200"/>
              </a:spcAft>
              <a:buNone/>
            </a:pPr>
            <a:r>
              <a:rPr lang="en"/>
              <a:t>F1-Score : The harmonic mean of precision and recall that balances both metrics. The F1-Score was 92%</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Random Forest?</a:t>
            </a:r>
            <a:endParaRPr/>
          </a:p>
        </p:txBody>
      </p:sp>
      <p:sp>
        <p:nvSpPr>
          <p:cNvPr id="102" name="Google Shape;102;p20"/>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a:t>
            </a:r>
            <a:r>
              <a:rPr lang="en"/>
              <a:t> combines multiple decision trees to improve accuracy and reduce overfitting. </a:t>
            </a:r>
            <a:endParaRPr/>
          </a:p>
          <a:p>
            <a:pPr indent="0" lvl="0" marL="0" rtl="0" algn="l">
              <a:spcBef>
                <a:spcPts val="1200"/>
              </a:spcBef>
              <a:spcAft>
                <a:spcPts val="0"/>
              </a:spcAft>
              <a:buNone/>
            </a:pPr>
            <a:r>
              <a:rPr lang="en"/>
              <a:t>It handles both numerical and categorical data well</a:t>
            </a:r>
            <a:endParaRPr/>
          </a:p>
          <a:p>
            <a:pPr indent="0" lvl="0" marL="0" rtl="0" algn="l">
              <a:spcBef>
                <a:spcPts val="1200"/>
              </a:spcBef>
              <a:spcAft>
                <a:spcPts val="0"/>
              </a:spcAft>
              <a:buNone/>
            </a:pPr>
            <a:r>
              <a:rPr lang="en"/>
              <a:t>It is robust to outliers and noise</a:t>
            </a:r>
            <a:endParaRPr/>
          </a:p>
          <a:p>
            <a:pPr indent="0" lvl="0" marL="0" rtl="0" algn="l">
              <a:spcBef>
                <a:spcPts val="1200"/>
              </a:spcBef>
              <a:spcAft>
                <a:spcPts val="1200"/>
              </a:spcAft>
              <a:buNone/>
            </a:pPr>
            <a:r>
              <a:rPr lang="en"/>
              <a:t>It can capture complex relationships without heavy preprocessing</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Conclusions</a:t>
            </a:r>
            <a:endParaRPr/>
          </a:p>
        </p:txBody>
      </p:sp>
      <p:sp>
        <p:nvSpPr>
          <p:cNvPr id="108" name="Google Shape;108;p21"/>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model correctly predicts Good and Bad credit risk based on the inputs specified by the user [Age, </a:t>
            </a:r>
            <a:r>
              <a:rPr lang="en"/>
              <a:t>gender</a:t>
            </a:r>
            <a:r>
              <a:rPr lang="en"/>
              <a:t>, Credit Amount, Purpose etc.]</a:t>
            </a:r>
            <a:endParaRPr/>
          </a:p>
          <a:p>
            <a:pPr indent="0" lvl="0" marL="0" rtl="0" algn="l">
              <a:spcBef>
                <a:spcPts val="1200"/>
              </a:spcBef>
              <a:spcAft>
                <a:spcPts val="1200"/>
              </a:spcAft>
              <a:buNone/>
            </a:pPr>
            <a:r>
              <a:rPr lang="en"/>
              <a:t>The </a:t>
            </a:r>
            <a:r>
              <a:rPr lang="en"/>
              <a:t>visualizations</a:t>
            </a:r>
            <a:r>
              <a:rPr lang="en"/>
              <a:t> and predictions have been deployed on Streamlit.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